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70" r:id="rId9"/>
    <p:sldId id="271" r:id="rId10"/>
    <p:sldId id="272" r:id="rId11"/>
    <p:sldId id="264" r:id="rId12"/>
    <p:sldId id="265" r:id="rId13"/>
  </p:sldIdLst>
  <p:sldSz cx="9144000" cy="6858000" type="screen4x3"/>
  <p:notesSz cx="6858000" cy="9144000"/>
  <p:custDataLst>
    <p:tags r:id="rId15"/>
  </p:custDataLst>
  <p:defaultTextStyle>
    <a:defPPr>
      <a:defRPr lang="en-US"/>
    </a:defPPr>
    <a:lvl1pPr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1pPr>
    <a:lvl2pPr marL="4572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2pPr>
    <a:lvl3pPr marL="9144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3pPr>
    <a:lvl4pPr marL="13716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4pPr>
    <a:lvl5pPr marL="18288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5pPr>
    <a:lvl6pPr marL="22860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6pPr>
    <a:lvl7pPr marL="27432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7pPr>
    <a:lvl8pPr marL="32004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8pPr>
    <a:lvl9pPr marL="36576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387B8"/>
    <a:srgbClr val="0A54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5396" autoAdjust="0"/>
  </p:normalViewPr>
  <p:slideViewPr>
    <p:cSldViewPr>
      <p:cViewPr varScale="1">
        <p:scale>
          <a:sx n="89" d="100"/>
          <a:sy n="89" d="100"/>
        </p:scale>
        <p:origin x="450" y="6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3316" name="Placeholder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85A6B014-A7D7-4955-A04E-76201873E50A}" type="slidenum">
              <a:rPr lang="en-US"/>
              <a:pPr>
                <a:defRPr/>
              </a:pPr>
              <a:t>‹#›</a:t>
            </a:fld>
            <a:endParaRPr lang="en-US"/>
          </a:p>
        </p:txBody>
      </p:sp>
    </p:spTree>
    <p:extLst>
      <p:ext uri="{BB962C8B-B14F-4D97-AF65-F5344CB8AC3E}">
        <p14:creationId xmlns:p14="http://schemas.microsoft.com/office/powerpoint/2010/main" val="32332180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ＭＳ Ｐゴシック" pitchFamily="127" charset="-128"/>
      </a:defRPr>
    </a:lvl1pPr>
    <a:lvl2pPr marL="457200"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mn-cs"/>
      </a:defRPr>
    </a:lvl2pPr>
    <a:lvl3pPr marL="914400"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mn-cs"/>
      </a:defRPr>
    </a:lvl3pPr>
    <a:lvl4pPr marL="1371600"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mn-cs"/>
      </a:defRPr>
    </a:lvl4pPr>
    <a:lvl5pPr marL="1828800"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info.matillion.com/free-e-book-how-to-create-compelling-business-dashboards-complete-guid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microstrategy.com/Strategy/media/downloads/training-events/microstrategy-world/2014-barcelona/MSTRWorldEU2014_T1_S3_Best_Practices_in_Data_Visualizations.pdf?ext=.pdf"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microstrategy.com/Strategy/media/downloads/training-events/microstrategy-world/2014-barcelona/MSTRWorldEU2014_T1_S3_Best_Practices_in_Data_Visualizations.pdf?ext=.pdf"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microstrategy.com/Strategy/media/downloads/training-events/microstrategy-world/2014-barcelona/MSTRWorldEU2014_T1_S3_Best_Practices_in_Data_Visualizations.pdf?ext=.pdf"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microstrategy.com/Strategy/media/downloads/training-events/microstrategy-world/2014-barcelona/MSTRWorldEU2014_T1_S3_Best_Practices_in_Data_Visualizations.pdf?ext=.pdf"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microstrategy.com/Strategy/media/downloads/training-events/microstrategy-world/2014-barcelona/MSTRWorldEU2014_T1_S3_Best_Practices_in_Data_Visualizations.pdf?ext=.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microstrategy.com/Strategy/media/downloads/training-events/microstrategy-world/2014-barcelona/MSTRWorldEU2014_T1_S3_Best_Practices_in_Data_Visualizations.pdf?ext=.pdf"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microstrategy.com/Strategy/media/downloads/training-events/microstrategy-world/2014-barcelona/MSTRWorldEU2014_T1_S3_Best_Practices_in_Data_Visualizations.pdf?ext=.pdf"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noFill/>
        </p:spPr>
        <p:txBody>
          <a:bodyPr/>
          <a:lstStyle/>
          <a:p>
            <a:fld id="{AE3E28CA-1B7E-42DB-BC16-E6BAED1E33A0}" type="slidenum">
              <a:rPr lang="en-US"/>
              <a:pPr/>
              <a:t>0</a:t>
            </a:fld>
            <a:endParaRPr lang="en-US"/>
          </a:p>
        </p:txBody>
      </p:sp>
      <p:sp>
        <p:nvSpPr>
          <p:cNvPr id="15362" name="Placeholder 2"/>
          <p:cNvSpPr>
            <a:spLocks noGrp="1" noRot="1" noChangeAspect="1" noChangeArrowheads="1" noTextEdit="1"/>
          </p:cNvSpPr>
          <p:nvPr>
            <p:ph type="sldImg"/>
          </p:nvPr>
        </p:nvSpPr>
        <p:spPr>
          <a:ln/>
        </p:spPr>
      </p:sp>
      <p:sp>
        <p:nvSpPr>
          <p:cNvPr id="15363" name="Placeholder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743458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sng" dirty="0" smtClean="0">
              <a:hlinkClick r:id="rId3"/>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Source: </a:t>
            </a:r>
            <a:r>
              <a:rPr lang="en-US" dirty="0" smtClean="0">
                <a:hlinkClick r:id="rId3"/>
              </a:rPr>
              <a:t>Free E-Book: How to Create Compelling Business Dashboards</a:t>
            </a:r>
            <a:r>
              <a:rPr lang="en-US" dirty="0" smtClean="0"/>
              <a:t>: Everything you need to know to design best-practice dashboards and data visualizations. </a:t>
            </a:r>
            <a:r>
              <a:rPr lang="en-US" dirty="0" err="1" smtClean="0"/>
              <a:t>Matillion</a:t>
            </a:r>
            <a:r>
              <a:rPr lang="en-US" dirty="0" smtClean="0"/>
              <a:t> Business Intelligence. </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9</a:t>
            </a:fld>
            <a:endParaRPr lang="en-US"/>
          </a:p>
        </p:txBody>
      </p:sp>
    </p:spTree>
    <p:extLst>
      <p:ext uri="{BB962C8B-B14F-4D97-AF65-F5344CB8AC3E}">
        <p14:creationId xmlns:p14="http://schemas.microsoft.com/office/powerpoint/2010/main" val="967021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From </a:t>
            </a:r>
            <a:r>
              <a:rPr lang="en-US" dirty="0" smtClean="0">
                <a:hlinkClick r:id="rId3"/>
              </a:rPr>
              <a:t>Best Practices in Data Visualization</a:t>
            </a:r>
            <a:r>
              <a:rPr lang="en-US" dirty="0" smtClean="0"/>
              <a:t>, by </a:t>
            </a:r>
            <a:r>
              <a:rPr lang="en-US" dirty="0" err="1" smtClean="0"/>
              <a:t>Vihao</a:t>
            </a:r>
            <a:r>
              <a:rPr lang="en-US" dirty="0" smtClean="0"/>
              <a:t> Pham 2014</a:t>
            </a:r>
          </a:p>
          <a:p>
            <a:endParaRPr lang="en-US" dirty="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10</a:t>
            </a:fld>
            <a:endParaRPr lang="en-US"/>
          </a:p>
        </p:txBody>
      </p:sp>
    </p:spTree>
    <p:extLst>
      <p:ext uri="{BB962C8B-B14F-4D97-AF65-F5344CB8AC3E}">
        <p14:creationId xmlns:p14="http://schemas.microsoft.com/office/powerpoint/2010/main" val="1231075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r>
              <a:rPr lang="en-US" i="1" dirty="0" smtClean="0"/>
              <a:t>Now,</a:t>
            </a:r>
            <a:r>
              <a:rPr lang="en-US" i="1" baseline="0" dirty="0" smtClean="0"/>
              <a:t> we’re going to have you quickly access some dashboards and experience them yourselves.</a:t>
            </a:r>
          </a:p>
          <a:p>
            <a:pPr>
              <a:defRPr/>
            </a:pPr>
            <a:endParaRPr lang="en-US" i="1" baseline="0" dirty="0" smtClean="0"/>
          </a:p>
          <a:p>
            <a:pPr>
              <a:defRPr/>
            </a:pPr>
            <a:r>
              <a:rPr lang="en-US" b="1" i="1" baseline="0" dirty="0" smtClean="0"/>
              <a:t>Exercise format:</a:t>
            </a:r>
          </a:p>
          <a:p>
            <a:pPr>
              <a:buFontTx/>
              <a:buChar char="-"/>
              <a:defRPr/>
            </a:pPr>
            <a:r>
              <a:rPr lang="en-US" i="1" baseline="0" dirty="0" smtClean="0"/>
              <a:t>As the instructor, do one of the dashboards as a follow-along exercise. Fertility or California dashboards are good examples, though the Region and Category Analysis dashboard is both interesting and challenging to attendees given the </a:t>
            </a:r>
            <a:r>
              <a:rPr lang="en-US" i="1" baseline="0" dirty="0" err="1" smtClean="0"/>
              <a:t>heatmap</a:t>
            </a:r>
            <a:r>
              <a:rPr lang="en-US" i="1" baseline="0" dirty="0" smtClean="0"/>
              <a:t> features and controls.</a:t>
            </a:r>
          </a:p>
          <a:p>
            <a:pPr>
              <a:buFontTx/>
              <a:buChar char="-"/>
              <a:defRPr/>
            </a:pPr>
            <a:r>
              <a:rPr lang="en-US" i="1" baseline="0" dirty="0" smtClean="0"/>
              <a:t>The attendees will then select one dashboard to conduct their analysis. You can pre-select it for them, if you wish to do so.</a:t>
            </a:r>
          </a:p>
          <a:p>
            <a:pPr>
              <a:buFontTx/>
              <a:buChar char="-"/>
              <a:defRPr/>
            </a:pPr>
            <a:r>
              <a:rPr lang="en-US" i="1" baseline="0" dirty="0" smtClean="0"/>
              <a:t>The rest of the dashboards (except OECD) are available on the Dashboard Library, from the MicroStrategy corporate website.</a:t>
            </a:r>
          </a:p>
          <a:p>
            <a:pPr>
              <a:buFontTx/>
              <a:buChar char="-"/>
              <a:defRPr/>
            </a:pPr>
            <a:endParaRPr lang="en-US" i="1" baseline="0" dirty="0" smtClean="0"/>
          </a:p>
          <a:p>
            <a:pPr>
              <a:buFontTx/>
              <a:buNone/>
              <a:defRPr/>
            </a:pPr>
            <a:r>
              <a:rPr lang="en-US" i="1" baseline="0" dirty="0" smtClean="0"/>
              <a:t>The exercise script includes a couple of pages briefly introducing each dashboard, so they can select which one to work with depending on their industry or visualization interest. Then, the next are one-pager description of the dashboard, the data and the visualizations within it, and the questions they should search answers for. At the end of the exercise, the Answer Sheet is provided, together with how to navigate the data in order to find the answers requested.</a:t>
            </a:r>
          </a:p>
        </p:txBody>
      </p:sp>
      <p:sp>
        <p:nvSpPr>
          <p:cNvPr id="4" name="Slide Number Placeholder 3"/>
          <p:cNvSpPr>
            <a:spLocks noGrp="1"/>
          </p:cNvSpPr>
          <p:nvPr>
            <p:ph type="sldNum" sz="quarter" idx="5"/>
          </p:nvPr>
        </p:nvSpPr>
        <p:spPr/>
        <p:txBody>
          <a:bodyPr/>
          <a:lstStyle/>
          <a:p>
            <a:pPr>
              <a:defRPr/>
            </a:pPr>
            <a:fld id="{16182A15-0938-420D-99C7-9489ECA9CAA4}" type="slidenum">
              <a:rPr lang="en-US" smtClean="0"/>
              <a:pPr>
                <a:defRPr/>
              </a:pPr>
              <a:t>11</a:t>
            </a:fld>
            <a:endParaRPr lang="en-US"/>
          </a:p>
        </p:txBody>
      </p:sp>
    </p:spTree>
    <p:extLst>
      <p:ext uri="{BB962C8B-B14F-4D97-AF65-F5344CB8AC3E}">
        <p14:creationId xmlns:p14="http://schemas.microsoft.com/office/powerpoint/2010/main" val="2541460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1</a:t>
            </a:fld>
            <a:endParaRPr lang="en-US"/>
          </a:p>
        </p:txBody>
      </p:sp>
    </p:spTree>
    <p:extLst>
      <p:ext uri="{BB962C8B-B14F-4D97-AF65-F5344CB8AC3E}">
        <p14:creationId xmlns:p14="http://schemas.microsoft.com/office/powerpoint/2010/main" val="991594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Adapted From </a:t>
            </a:r>
            <a:r>
              <a:rPr lang="en-US" dirty="0" smtClean="0">
                <a:hlinkClick r:id="rId3"/>
              </a:rPr>
              <a:t>Best Practices in Data Visualization</a:t>
            </a:r>
            <a:r>
              <a:rPr lang="en-US" dirty="0" smtClean="0"/>
              <a:t>, by </a:t>
            </a:r>
            <a:r>
              <a:rPr lang="en-US" dirty="0" err="1" smtClean="0"/>
              <a:t>Vihao</a:t>
            </a:r>
            <a:r>
              <a:rPr lang="en-US" dirty="0" smtClean="0"/>
              <a:t> Pham 2014</a:t>
            </a:r>
          </a:p>
          <a:p>
            <a:endParaRPr lang="en-US" dirty="0" smtClean="0"/>
          </a:p>
          <a:p>
            <a:r>
              <a:rPr lang="en-US" b="1" dirty="0" smtClean="0"/>
              <a:t>Bar charts</a:t>
            </a:r>
          </a:p>
          <a:p>
            <a:pPr lvl="1"/>
            <a:r>
              <a:rPr lang="en-US" b="0" dirty="0" smtClean="0"/>
              <a:t>Think about bar width. </a:t>
            </a:r>
          </a:p>
          <a:p>
            <a:pPr lvl="1"/>
            <a:r>
              <a:rPr lang="en-US" b="0" dirty="0" smtClean="0"/>
              <a:t>Avoid using distracting fills. </a:t>
            </a:r>
          </a:p>
          <a:p>
            <a:pPr lvl="1"/>
            <a:r>
              <a:rPr lang="en-US" b="0" dirty="0" smtClean="0"/>
              <a:t>Avoid using unnecessary effects such as 3D. </a:t>
            </a:r>
          </a:p>
          <a:p>
            <a:pPr lvl="1"/>
            <a:r>
              <a:rPr lang="en-US" b="0" dirty="0" smtClean="0"/>
              <a:t>Think about the order of the bars. </a:t>
            </a:r>
          </a:p>
          <a:p>
            <a:endParaRPr lang="en-US" dirty="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2</a:t>
            </a:fld>
            <a:endParaRPr lang="en-US"/>
          </a:p>
        </p:txBody>
      </p:sp>
    </p:spTree>
    <p:extLst>
      <p:ext uri="{BB962C8B-B14F-4D97-AF65-F5344CB8AC3E}">
        <p14:creationId xmlns:p14="http://schemas.microsoft.com/office/powerpoint/2010/main" val="1369343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From </a:t>
            </a:r>
            <a:r>
              <a:rPr lang="en-US" dirty="0" smtClean="0">
                <a:hlinkClick r:id="rId3"/>
              </a:rPr>
              <a:t>Best Practices in Data Visualization</a:t>
            </a:r>
            <a:r>
              <a:rPr lang="en-US" dirty="0" smtClean="0"/>
              <a:t>, by </a:t>
            </a:r>
            <a:r>
              <a:rPr lang="en-US" dirty="0" err="1" smtClean="0"/>
              <a:t>Vihao</a:t>
            </a:r>
            <a:r>
              <a:rPr lang="en-US" dirty="0" smtClean="0"/>
              <a:t> Pham 2014</a:t>
            </a:r>
          </a:p>
          <a:p>
            <a:endParaRPr lang="en-US" dirty="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3</a:t>
            </a:fld>
            <a:endParaRPr lang="en-US"/>
          </a:p>
        </p:txBody>
      </p:sp>
    </p:spTree>
    <p:extLst>
      <p:ext uri="{BB962C8B-B14F-4D97-AF65-F5344CB8AC3E}">
        <p14:creationId xmlns:p14="http://schemas.microsoft.com/office/powerpoint/2010/main" val="2887377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From </a:t>
            </a:r>
            <a:r>
              <a:rPr lang="en-US" dirty="0" smtClean="0">
                <a:hlinkClick r:id="rId3"/>
              </a:rPr>
              <a:t>Best Practices in Data Visualization</a:t>
            </a:r>
            <a:r>
              <a:rPr lang="en-US" dirty="0" smtClean="0"/>
              <a:t>, by </a:t>
            </a:r>
            <a:r>
              <a:rPr lang="en-US" dirty="0" err="1" smtClean="0"/>
              <a:t>Vihao</a:t>
            </a:r>
            <a:r>
              <a:rPr lang="en-US" dirty="0" smtClean="0"/>
              <a:t> Pham 2014</a:t>
            </a:r>
          </a:p>
          <a:p>
            <a:endParaRPr lang="en-US" dirty="0" smtClean="0"/>
          </a:p>
          <a:p>
            <a:r>
              <a:rPr lang="en-US" b="1" dirty="0" smtClean="0"/>
              <a:t>Line Charts</a:t>
            </a:r>
          </a:p>
          <a:p>
            <a:pPr lvl="1"/>
            <a:r>
              <a:rPr lang="en-US" b="0" dirty="0" smtClean="0"/>
              <a:t>Avoid misinterpreting the trends. </a:t>
            </a:r>
          </a:p>
          <a:p>
            <a:pPr lvl="1"/>
            <a:r>
              <a:rPr lang="en-US" b="0" dirty="0" smtClean="0"/>
              <a:t>Think about line thickness. </a:t>
            </a:r>
          </a:p>
          <a:p>
            <a:pPr lvl="1"/>
            <a:r>
              <a:rPr lang="en-US" b="0" dirty="0" smtClean="0"/>
              <a:t>Avoid using too many different line styles. </a:t>
            </a:r>
          </a:p>
          <a:p>
            <a:pPr lvl="1"/>
            <a:r>
              <a:rPr lang="en-US" b="0" dirty="0" smtClean="0"/>
              <a:t>Avoid including too many lines altogether. </a:t>
            </a:r>
          </a:p>
          <a:p>
            <a:pPr lvl="1"/>
            <a:r>
              <a:rPr lang="en-US" b="0" dirty="0" smtClean="0"/>
              <a:t>Label each line directly. </a:t>
            </a:r>
          </a:p>
          <a:p>
            <a:endParaRPr lang="en-US" dirty="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4</a:t>
            </a:fld>
            <a:endParaRPr lang="en-US"/>
          </a:p>
        </p:txBody>
      </p:sp>
    </p:spTree>
    <p:extLst>
      <p:ext uri="{BB962C8B-B14F-4D97-AF65-F5344CB8AC3E}">
        <p14:creationId xmlns:p14="http://schemas.microsoft.com/office/powerpoint/2010/main" val="1864387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From </a:t>
            </a:r>
            <a:r>
              <a:rPr lang="en-US" dirty="0" smtClean="0">
                <a:hlinkClick r:id="rId3"/>
              </a:rPr>
              <a:t>Best Practices in Data Visualization</a:t>
            </a:r>
            <a:r>
              <a:rPr lang="en-US" dirty="0" smtClean="0"/>
              <a:t>, by </a:t>
            </a:r>
            <a:r>
              <a:rPr lang="en-US" dirty="0" err="1" smtClean="0"/>
              <a:t>Vihao</a:t>
            </a:r>
            <a:r>
              <a:rPr lang="en-US" dirty="0" smtClean="0"/>
              <a:t> Pham 2014</a:t>
            </a:r>
          </a:p>
          <a:p>
            <a:endParaRPr lang="en-US" dirty="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5</a:t>
            </a:fld>
            <a:endParaRPr lang="en-US"/>
          </a:p>
        </p:txBody>
      </p:sp>
    </p:spTree>
    <p:extLst>
      <p:ext uri="{BB962C8B-B14F-4D97-AF65-F5344CB8AC3E}">
        <p14:creationId xmlns:p14="http://schemas.microsoft.com/office/powerpoint/2010/main" val="1367340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From </a:t>
            </a:r>
            <a:r>
              <a:rPr lang="en-US" dirty="0" smtClean="0">
                <a:hlinkClick r:id="rId3"/>
              </a:rPr>
              <a:t>Best Practices in Data Visualization</a:t>
            </a:r>
            <a:r>
              <a:rPr lang="en-US" dirty="0" smtClean="0"/>
              <a:t>, by </a:t>
            </a:r>
            <a:r>
              <a:rPr lang="en-US" dirty="0" err="1" smtClean="0"/>
              <a:t>Vihao</a:t>
            </a:r>
            <a:r>
              <a:rPr lang="en-US" dirty="0" smtClean="0"/>
              <a:t> Pham 2014</a:t>
            </a:r>
          </a:p>
          <a:p>
            <a:endParaRPr lang="en-US" dirty="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6</a:t>
            </a:fld>
            <a:endParaRPr lang="en-US"/>
          </a:p>
        </p:txBody>
      </p:sp>
    </p:spTree>
    <p:extLst>
      <p:ext uri="{BB962C8B-B14F-4D97-AF65-F5344CB8AC3E}">
        <p14:creationId xmlns:p14="http://schemas.microsoft.com/office/powerpoint/2010/main" val="1246584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From </a:t>
            </a:r>
            <a:r>
              <a:rPr lang="en-US" dirty="0" smtClean="0">
                <a:hlinkClick r:id="rId3"/>
              </a:rPr>
              <a:t>Best Practices in Data Visualization</a:t>
            </a:r>
            <a:r>
              <a:rPr lang="en-US" dirty="0" smtClean="0"/>
              <a:t>, by </a:t>
            </a:r>
            <a:r>
              <a:rPr lang="en-US" dirty="0" err="1" smtClean="0"/>
              <a:t>Vihao</a:t>
            </a:r>
            <a:r>
              <a:rPr lang="en-US" dirty="0" smtClean="0"/>
              <a:t> Pham 2014</a:t>
            </a:r>
          </a:p>
          <a:p>
            <a:endParaRPr lang="en-US" dirty="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7</a:t>
            </a:fld>
            <a:endParaRPr lang="en-US"/>
          </a:p>
        </p:txBody>
      </p:sp>
    </p:spTree>
    <p:extLst>
      <p:ext uri="{BB962C8B-B14F-4D97-AF65-F5344CB8AC3E}">
        <p14:creationId xmlns:p14="http://schemas.microsoft.com/office/powerpoint/2010/main" val="1973773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607144-6E26-4DC6-9371-71308C7F7017}" type="slidenum">
              <a:rPr lang="en-US">
                <a:solidFill>
                  <a:srgbClr val="000000"/>
                </a:solidFill>
              </a:rPr>
              <a:pPr/>
              <a:t>8</a:t>
            </a:fld>
            <a:endParaRPr lang="en-US">
              <a:solidFill>
                <a:srgbClr val="000000"/>
              </a:solidFill>
            </a:endParaRPr>
          </a:p>
        </p:txBody>
      </p:sp>
      <p:sp>
        <p:nvSpPr>
          <p:cNvPr id="1383426" name="Rectangle 2"/>
          <p:cNvSpPr>
            <a:spLocks noGrp="1" noRot="1" noChangeAspect="1" noChangeArrowheads="1" noTextEdit="1"/>
          </p:cNvSpPr>
          <p:nvPr>
            <p:ph type="sldImg"/>
          </p:nvPr>
        </p:nvSpPr>
        <p:spPr>
          <a:ln/>
        </p:spPr>
      </p:sp>
      <p:sp>
        <p:nvSpPr>
          <p:cNvPr id="1383427" name="Rectangle 3"/>
          <p:cNvSpPr>
            <a:spLocks noGrp="1" noChangeArrowheads="1"/>
          </p:cNvSpPr>
          <p:nvPr>
            <p:ph type="body" idx="1"/>
          </p:nvPr>
        </p:nvSpPr>
        <p:spPr/>
        <p:txBody>
          <a:bodyPr/>
          <a:lstStyle/>
          <a:p>
            <a:r>
              <a:rPr lang="en-US" i="1" dirty="0" smtClean="0"/>
              <a:t>Do not demo the dashboard, just use this screenshot to explain the visualizations included on it.</a:t>
            </a:r>
          </a:p>
          <a:p>
            <a:r>
              <a:rPr lang="en-US" i="1" dirty="0" smtClean="0"/>
              <a:t>In a given</a:t>
            </a:r>
            <a:r>
              <a:rPr lang="en-US" i="1" baseline="0" dirty="0" smtClean="0"/>
              <a:t> dashboard you may need to include various types of data visualizations</a:t>
            </a:r>
            <a:endParaRPr lang="en-US" i="1" dirty="0" smtClean="0"/>
          </a:p>
          <a:p>
            <a:endParaRPr lang="en-US" dirty="0"/>
          </a:p>
        </p:txBody>
      </p:sp>
    </p:spTree>
    <p:extLst>
      <p:ext uri="{BB962C8B-B14F-4D97-AF65-F5344CB8AC3E}">
        <p14:creationId xmlns:p14="http://schemas.microsoft.com/office/powerpoint/2010/main" val="11402109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22530" name="Picture 14"/>
          <p:cNvPicPr>
            <a:picLocks noChangeAspect="1" noChangeArrowheads="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19050" y="0"/>
            <a:ext cx="9182100" cy="6858000"/>
          </a:xfrm>
          <a:prstGeom prst="rect">
            <a:avLst/>
          </a:prstGeom>
          <a:noFill/>
          <a:ln w="9525">
            <a:noFill/>
            <a:miter lim="800000"/>
            <a:headEnd/>
            <a:tailEnd/>
          </a:ln>
        </p:spPr>
      </p:pic>
      <p:sp>
        <p:nvSpPr>
          <p:cNvPr id="22533" name="Rectangle 1029"/>
          <p:cNvSpPr>
            <a:spLocks noGrp="1" noChangeArrowheads="1"/>
          </p:cNvSpPr>
          <p:nvPr userDrawn="1"/>
        </p:nvSpPr>
        <p:spPr bwMode="auto">
          <a:xfrm>
            <a:off x="990600" y="1981200"/>
            <a:ext cx="7391400" cy="1143000"/>
          </a:xfrm>
          <a:prstGeom prst="rect">
            <a:avLst/>
          </a:prstGeom>
          <a:noFill/>
          <a:ln w="9525">
            <a:noFill/>
            <a:miter lim="800000"/>
            <a:headEnd/>
            <a:tailEnd/>
          </a:ln>
        </p:spPr>
        <p:txBody>
          <a:bodyPr wrap="none" lIns="0" tIns="0" rIns="0" bIns="0">
            <a:prstTxWarp prst="textNoShape">
              <a:avLst/>
            </a:prstTxWarp>
          </a:bodyPr>
          <a:lstStyle/>
          <a:p>
            <a:pPr eaLnBrk="0" hangingPunct="0"/>
            <a:r>
              <a:rPr lang="en-US" sz="3200">
                <a:solidFill>
                  <a:schemeClr val="bg1"/>
                </a:solidFill>
              </a:rPr>
              <a:t>Click to edit Master title style</a:t>
            </a:r>
          </a:p>
        </p:txBody>
      </p:sp>
      <p:sp>
        <p:nvSpPr>
          <p:cNvPr id="22534" name="Rectangle 1030"/>
          <p:cNvSpPr>
            <a:spLocks noGrp="1" noChangeArrowheads="1"/>
          </p:cNvSpPr>
          <p:nvPr userDrawn="1"/>
        </p:nvSpPr>
        <p:spPr bwMode="auto">
          <a:xfrm>
            <a:off x="990600" y="3200400"/>
            <a:ext cx="7391400" cy="914400"/>
          </a:xfrm>
          <a:prstGeom prst="rect">
            <a:avLst/>
          </a:prstGeom>
          <a:noFill/>
          <a:ln w="9525">
            <a:noFill/>
            <a:miter lim="800000"/>
            <a:headEnd/>
            <a:tailEnd/>
          </a:ln>
        </p:spPr>
        <p:txBody>
          <a:bodyPr lIns="0" tIns="0" rIns="0" bIns="0">
            <a:prstTxWarp prst="textNoShape">
              <a:avLst/>
            </a:prstTxWarp>
          </a:bodyPr>
          <a:lstStyle/>
          <a:p>
            <a:pPr eaLnBrk="0" hangingPunct="0"/>
            <a:r>
              <a:rPr lang="en-US">
                <a:solidFill>
                  <a:schemeClr val="bg1"/>
                </a:solidFill>
              </a:rPr>
              <a:t>Click to edit Master subtitle style</a:t>
            </a:r>
          </a:p>
        </p:txBody>
      </p:sp>
      <p:sp>
        <p:nvSpPr>
          <p:cNvPr id="5" name="Rectangle 4"/>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pic>
        <p:nvPicPr>
          <p:cNvPr id="6" name="Picture 5" descr="BUSlogo_horiz_rgb_rv_tp.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7" name="TextBox 6"/>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pic>
        <p:nvPicPr>
          <p:cNvPr id="2" name="Picture 1" descr="iStock_000018487654Medium.jp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419872" y="4950164"/>
            <a:ext cx="2555775" cy="191683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defRPr>
                <a:solidFill>
                  <a:schemeClr val="bg1"/>
                </a:solidFill>
              </a:defRPr>
            </a:lvl1pPr>
          </a:lstStyle>
          <a:p>
            <a:r>
              <a:rPr lang="en-US" smtClean="0"/>
              <a:t>Click to edit Master title style</a:t>
            </a:r>
            <a:endParaRPr lang="en-US"/>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a:solidFill>
                  <a:schemeClr val="bg1"/>
                </a:solidFill>
              </a:defRPr>
            </a:lvl1pPr>
          </a:lstStyle>
          <a:p>
            <a:r>
              <a:rPr lang="en-US" smtClean="0"/>
              <a:t>Click to edit Master subtitle style</a:t>
            </a:r>
            <a:endParaRPr lang="en-US"/>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4950164"/>
            <a:ext cx="2555775" cy="1916832"/>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cSld>
  <p:clrMap bg1="lt1" tx1="dk1" bg2="lt2" tx2="dk2" accent1="accent1" accent2="accent2" accent3="accent3" accent4="accent4" accent5="accent5" accent6="accent6" hlink="hlink" folHlink="folHlink"/>
  <p:sldLayoutIdLst>
    <p:sldLayoutId id="2147483650" r:id="rId1"/>
    <p:sldLayoutId id="2147483661" r:id="rId2"/>
    <p:sldLayoutId id="2147483660" r:id="rId3"/>
    <p:sldLayoutId id="2147483659" r:id="rId4"/>
    <p:sldLayoutId id="2147483658" r:id="rId5"/>
    <p:sldLayoutId id="2147483657" r:id="rId6"/>
    <p:sldLayoutId id="2147483656" r:id="rId7"/>
    <p:sldLayoutId id="2147483655" r:id="rId8"/>
    <p:sldLayoutId id="2147483654" r:id="rId9"/>
    <p:sldLayoutId id="2147483653" r:id="rId10"/>
    <p:sldLayoutId id="2147483652" r:id="rId11"/>
    <p:sldLayoutId id="2147483651" r:id="rId12"/>
  </p:sldLayoutIdLst>
  <p:txStyles>
    <p:titleStyle>
      <a:lvl1pPr algn="ctr" rtl="0" eaLnBrk="1" fontAlgn="base" hangingPunct="1">
        <a:spcBef>
          <a:spcPct val="0"/>
        </a:spcBef>
        <a:spcAft>
          <a:spcPct val="0"/>
        </a:spcAft>
        <a:defRPr sz="3200" b="0" i="0" u="none">
          <a:solidFill>
            <a:srgbClr val="000000"/>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000" b="0" i="0" u="none">
          <a:solidFill>
            <a:srgbClr val="000000"/>
          </a:solidFill>
          <a:latin typeface="+mn-lt"/>
          <a:ea typeface="+mn-ea"/>
        </a:defRPr>
      </a:lvl2pPr>
      <a:lvl3pPr marL="1143000" indent="-228600" algn="l" rtl="0" eaLnBrk="1" fontAlgn="base" hangingPunct="1">
        <a:spcBef>
          <a:spcPct val="20000"/>
        </a:spcBef>
        <a:spcAft>
          <a:spcPct val="0"/>
        </a:spcAft>
        <a:buChar char="•"/>
        <a:defRPr>
          <a:solidFill>
            <a:srgbClr val="000000"/>
          </a:solidFill>
          <a:latin typeface="+mn-lt"/>
          <a:ea typeface="+mn-ea"/>
        </a:defRPr>
      </a:lvl3pPr>
      <a:lvl4pPr marL="1600200" indent="-228600" algn="l" rtl="0" eaLnBrk="1" fontAlgn="base" hangingPunct="1">
        <a:spcBef>
          <a:spcPct val="20000"/>
        </a:spcBef>
        <a:spcAft>
          <a:spcPct val="0"/>
        </a:spcAft>
        <a:buChar char="–"/>
        <a:defRPr sz="1600">
          <a:solidFill>
            <a:srgbClr val="000000"/>
          </a:solidFill>
          <a:latin typeface="+mn-lt"/>
          <a:ea typeface="+mn-ea"/>
        </a:defRPr>
      </a:lvl4pPr>
      <a:lvl5pPr marL="2057400" indent="-228600" algn="l" rtl="0" eaLnBrk="1" fontAlgn="base" hangingPunct="1">
        <a:spcBef>
          <a:spcPct val="20000"/>
        </a:spcBef>
        <a:spcAft>
          <a:spcPct val="0"/>
        </a:spcAft>
        <a:buChar char="»"/>
        <a:defRPr sz="1600">
          <a:solidFill>
            <a:srgbClr val="000000"/>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info.matillion.com/free-e-book-how-to-create-compelling-business-dashboards-complete-guide"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hyperlink" Target="https://www.microstrategy.com/Strategy/media/downloads/training-events/microstrategy-world/2014-barcelona/MSTRWorldEU2014_T1_S3_Best_Practices_in_Data_Visualizations.pdf?ext=.pdf" TargetMode="External"/><Relationship Id="rId4" Type="http://schemas.openxmlformats.org/officeDocument/2006/relationships/image" Target="../media/image19.jp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hyperlink" Target="https://www.microstrategy.com/Strategy/media/downloads/training-events/microstrategy-world/2014-barcelona/MSTRWorldEU2014_T1_S3_Best_Practices_in_Data_Visualizations.pdf?ext=.pdf" TargetMode="Externa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hyperlink" Target="https://www.microstrategy.com/Strategy/media/downloads/training-events/microstrategy-world/2014-barcelona/MSTRWorldEU2014_T1_S3_Best_Practices_in_Data_Visualizations.pdf?ext=.pdf" TargetMode="Externa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hyperlink" Target="https://www.microstrategy.com/Strategy/media/downloads/training-events/microstrategy-world/2014-barcelona/MSTRWorldEU2014_T1_S3_Best_Practices_in_Data_Visualizations.pdf?ext=.pdf" TargetMode="External"/><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hyperlink" Target="https://www.microstrategy.com/Strategy/media/downloads/training-events/microstrategy-world/2014-barcelona/MSTRWorldEU2014_T1_S3_Best_Practices_in_Data_Visualizations.pdf?ext=.pdf" TargetMode="External"/><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hyperlink" Target="https://www.microstrategy.com/Strategy/media/downloads/training-events/microstrategy-world/2014-barcelona/MSTRWorldEU2014_T1_S3_Best_Practices_in_Data_Visualizations.pdf?ext=.pdf" TargetMode="External"/><Relationship Id="rId4" Type="http://schemas.openxmlformats.org/officeDocument/2006/relationships/image" Target="../media/image16.jpg"/></Relationships>
</file>

<file path=ppt/slides/_rels/slide8.xml.rels><?xml version="1.0" encoding="UTF-8" standalone="yes"?>
<Relationships xmlns="http://schemas.openxmlformats.org/package/2006/relationships"><Relationship Id="rId3" Type="http://schemas.openxmlformats.org/officeDocument/2006/relationships/hyperlink" Target="https://www.microstrategy.com/Strategy/media/downloads/training-events/microstrategy-world/2014-barcelona/MSTRWorldEU2014_T1_S3_Best_Practices_in_Data_Visualizations.pdf?ext=.pdf"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ctrTitle"/>
          </p:nvPr>
        </p:nvSpPr>
        <p:spPr>
          <a:xfrm>
            <a:off x="889000" y="1447800"/>
            <a:ext cx="7391400" cy="1143000"/>
          </a:xfrm>
        </p:spPr>
        <p:txBody>
          <a:bodyPr/>
          <a:lstStyle/>
          <a:p>
            <a:pPr algn="l"/>
            <a:r>
              <a:rPr lang="en-US" dirty="0"/>
              <a:t>Business Intelligence Concepts, </a:t>
            </a:r>
            <a:br>
              <a:rPr lang="en-US" dirty="0"/>
            </a:br>
            <a:r>
              <a:rPr lang="en-US" dirty="0"/>
              <a:t>Tools, and Applications </a:t>
            </a:r>
          </a:p>
        </p:txBody>
      </p:sp>
      <p:sp>
        <p:nvSpPr>
          <p:cNvPr id="14338" name="Rectangle 3"/>
          <p:cNvSpPr>
            <a:spLocks noGrp="1" noChangeArrowheads="1"/>
          </p:cNvSpPr>
          <p:nvPr>
            <p:ph type="subTitle" idx="1"/>
          </p:nvPr>
        </p:nvSpPr>
        <p:spPr>
          <a:xfrm>
            <a:off x="914400" y="2971800"/>
            <a:ext cx="7391400" cy="914400"/>
          </a:xfrm>
        </p:spPr>
        <p:txBody>
          <a:bodyPr/>
          <a:lstStyle/>
          <a:p>
            <a:r>
              <a:rPr lang="en-US" dirty="0"/>
              <a:t>Week 3: Data Visualization and Dashboard Design</a:t>
            </a:r>
          </a:p>
          <a:p>
            <a:r>
              <a:rPr lang="en-US" dirty="0"/>
              <a:t>Lesson </a:t>
            </a:r>
            <a:r>
              <a:rPr lang="en-US" dirty="0" smtClean="0"/>
              <a:t>2: Data </a:t>
            </a:r>
            <a:r>
              <a:rPr lang="en-US" dirty="0" smtClean="0"/>
              <a:t>Visualization </a:t>
            </a:r>
            <a:r>
              <a:rPr lang="en-US" dirty="0"/>
              <a:t>Guidelines and Pitfalls</a:t>
            </a:r>
          </a:p>
          <a:p>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Rules for Charts</a:t>
            </a:r>
            <a:endParaRPr lang="en-US" dirty="0"/>
          </a:p>
        </p:txBody>
      </p:sp>
      <p:sp>
        <p:nvSpPr>
          <p:cNvPr id="3" name="Content Placeholder 2"/>
          <p:cNvSpPr>
            <a:spLocks noGrp="1"/>
          </p:cNvSpPr>
          <p:nvPr>
            <p:ph idx="1"/>
          </p:nvPr>
        </p:nvSpPr>
        <p:spPr>
          <a:xfrm>
            <a:off x="164131" y="971006"/>
            <a:ext cx="8522669" cy="4169744"/>
          </a:xfrm>
        </p:spPr>
        <p:txBody>
          <a:bodyPr/>
          <a:lstStyle/>
          <a:p>
            <a:r>
              <a:rPr lang="en-US" b="0" dirty="0" smtClean="0"/>
              <a:t>Think about which increments are best to use in charts.</a:t>
            </a:r>
          </a:p>
          <a:p>
            <a:r>
              <a:rPr lang="en-US" dirty="0"/>
              <a:t>A</a:t>
            </a:r>
            <a:r>
              <a:rPr lang="en-US" b="0" dirty="0" smtClean="0"/>
              <a:t>void combining unrelated charts into one.</a:t>
            </a:r>
          </a:p>
          <a:p>
            <a:r>
              <a:rPr lang="en-US" dirty="0"/>
              <a:t>C</a:t>
            </a:r>
            <a:r>
              <a:rPr lang="en-US" b="0" dirty="0" smtClean="0"/>
              <a:t>onsider the importance of direction when presenting data.</a:t>
            </a:r>
          </a:p>
          <a:p>
            <a:r>
              <a:rPr lang="en-US" b="0" dirty="0" smtClean="0"/>
              <a:t>Avoid cramming too much information into each chart.</a:t>
            </a:r>
          </a:p>
          <a:p>
            <a:r>
              <a:rPr lang="en-US" dirty="0"/>
              <a:t>M</a:t>
            </a:r>
            <a:r>
              <a:rPr lang="en-US" b="0" dirty="0" smtClean="0"/>
              <a:t>ake sure that any data labels or data legends are legible.</a:t>
            </a:r>
          </a:p>
          <a:p>
            <a:r>
              <a:rPr lang="en-US" dirty="0"/>
              <a:t>T</a:t>
            </a:r>
            <a:r>
              <a:rPr lang="en-US" b="0" dirty="0" smtClean="0"/>
              <a:t>hink </a:t>
            </a:r>
            <a:r>
              <a:rPr lang="en-US" b="0" dirty="0"/>
              <a:t>about the order and direction of the slices in a pie </a:t>
            </a:r>
            <a:r>
              <a:rPr lang="en-US" b="0" dirty="0" smtClean="0"/>
              <a:t>chart.</a:t>
            </a:r>
          </a:p>
          <a:p>
            <a:r>
              <a:rPr lang="en-US" dirty="0"/>
              <a:t>A</a:t>
            </a:r>
            <a:r>
              <a:rPr lang="en-US" b="0" dirty="0" smtClean="0"/>
              <a:t>void </a:t>
            </a:r>
            <a:r>
              <a:rPr lang="en-US" b="0" dirty="0"/>
              <a:t>using too many effects to differentiate each </a:t>
            </a:r>
            <a:r>
              <a:rPr lang="en-US" b="0" dirty="0" smtClean="0"/>
              <a:t>slice.</a:t>
            </a:r>
          </a:p>
          <a:p>
            <a:r>
              <a:rPr lang="en-US" dirty="0"/>
              <a:t>T</a:t>
            </a:r>
            <a:r>
              <a:rPr lang="en-US" b="0" dirty="0" smtClean="0"/>
              <a:t>hink </a:t>
            </a:r>
            <a:r>
              <a:rPr lang="en-US" b="0" dirty="0"/>
              <a:t>about the size of </a:t>
            </a:r>
            <a:r>
              <a:rPr lang="en-US" b="0" dirty="0" err="1" smtClean="0"/>
              <a:t>sparklines</a:t>
            </a:r>
            <a:r>
              <a:rPr lang="en-US" b="0" dirty="0" smtClean="0"/>
              <a:t>.</a:t>
            </a:r>
          </a:p>
          <a:p>
            <a:r>
              <a:rPr lang="en-US" dirty="0"/>
              <a:t>E</a:t>
            </a:r>
            <a:r>
              <a:rPr lang="en-US" b="0" dirty="0" smtClean="0"/>
              <a:t>nsure </a:t>
            </a:r>
            <a:r>
              <a:rPr lang="en-US" b="0" dirty="0"/>
              <a:t>they are placed in relevant sections</a:t>
            </a:r>
            <a:r>
              <a:rPr lang="en-US" b="0" dirty="0" smtClean="0"/>
              <a:t>.</a:t>
            </a:r>
            <a:endParaRPr lang="en-US" b="0" dirty="0"/>
          </a:p>
        </p:txBody>
      </p:sp>
      <p:sp>
        <p:nvSpPr>
          <p:cNvPr id="5" name="Rectangle 4"/>
          <p:cNvSpPr/>
          <p:nvPr/>
        </p:nvSpPr>
        <p:spPr>
          <a:xfrm>
            <a:off x="0" y="5606901"/>
            <a:ext cx="8991600" cy="400110"/>
          </a:xfrm>
          <a:prstGeom prst="rect">
            <a:avLst/>
          </a:prstGeom>
        </p:spPr>
        <p:txBody>
          <a:bodyPr wrap="square">
            <a:spAutoFit/>
          </a:bodyPr>
          <a:lstStyle/>
          <a:p>
            <a:pPr lvl="0" algn="l" eaLnBrk="0" hangingPunct="0">
              <a:spcBef>
                <a:spcPct val="30000"/>
              </a:spcBef>
              <a:defRPr/>
            </a:pPr>
            <a:r>
              <a:rPr lang="en-US" sz="1000" dirty="0">
                <a:solidFill>
                  <a:srgbClr val="000000"/>
                </a:solidFill>
                <a:latin typeface="Calibri" panose="020F0502020204030204" pitchFamily="34" charset="0"/>
                <a:ea typeface="+mn-ea"/>
              </a:rPr>
              <a:t>Source: </a:t>
            </a:r>
            <a:r>
              <a:rPr lang="en-US" sz="1000" dirty="0" smtClean="0">
                <a:solidFill>
                  <a:srgbClr val="000000"/>
                </a:solidFill>
                <a:latin typeface="Calibri" panose="020F0502020204030204" pitchFamily="34" charset="0"/>
                <a:ea typeface="+mn-ea"/>
              </a:rPr>
              <a:t>Adopted from </a:t>
            </a:r>
            <a:r>
              <a:rPr lang="en-US" sz="1000" dirty="0" smtClean="0">
                <a:solidFill>
                  <a:srgbClr val="000000"/>
                </a:solidFill>
                <a:latin typeface="Calibri" panose="020F0502020204030204" pitchFamily="34" charset="0"/>
                <a:ea typeface="+mn-ea"/>
                <a:hlinkClick r:id="rId3"/>
              </a:rPr>
              <a:t>Free </a:t>
            </a:r>
            <a:r>
              <a:rPr lang="en-US" sz="1000" dirty="0">
                <a:solidFill>
                  <a:srgbClr val="000000"/>
                </a:solidFill>
                <a:latin typeface="Calibri" panose="020F0502020204030204" pitchFamily="34" charset="0"/>
                <a:ea typeface="+mn-ea"/>
                <a:hlinkClick r:id="rId3"/>
              </a:rPr>
              <a:t>E-Book: How to Create Compelling Business Dashboards</a:t>
            </a:r>
            <a:r>
              <a:rPr lang="en-US" sz="1000" dirty="0">
                <a:solidFill>
                  <a:srgbClr val="000000"/>
                </a:solidFill>
                <a:latin typeface="Calibri" panose="020F0502020204030204" pitchFamily="34" charset="0"/>
                <a:ea typeface="+mn-ea"/>
              </a:rPr>
              <a:t>: Everything you need to know to design best-practice dashboards and data visualizations. </a:t>
            </a:r>
            <a:r>
              <a:rPr lang="en-US" sz="1000" dirty="0" err="1">
                <a:solidFill>
                  <a:srgbClr val="000000"/>
                </a:solidFill>
                <a:latin typeface="Calibri" panose="020F0502020204030204" pitchFamily="34" charset="0"/>
                <a:ea typeface="+mn-ea"/>
              </a:rPr>
              <a:t>Matillion</a:t>
            </a:r>
            <a:r>
              <a:rPr lang="en-US" sz="1000" dirty="0">
                <a:solidFill>
                  <a:srgbClr val="000000"/>
                </a:solidFill>
                <a:latin typeface="Calibri" panose="020F0502020204030204" pitchFamily="34" charset="0"/>
                <a:ea typeface="+mn-ea"/>
              </a:rPr>
              <a:t> Business Intelligence. </a:t>
            </a:r>
          </a:p>
        </p:txBody>
      </p:sp>
    </p:spTree>
    <p:extLst>
      <p:ext uri="{BB962C8B-B14F-4D97-AF65-F5344CB8AC3E}">
        <p14:creationId xmlns:p14="http://schemas.microsoft.com/office/powerpoint/2010/main" val="2673886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40267" y="1379262"/>
            <a:ext cx="4040188" cy="639762"/>
          </a:xfrm>
        </p:spPr>
        <p:txBody>
          <a:bodyPr/>
          <a:lstStyle/>
          <a:p>
            <a:r>
              <a:rPr lang="en-US" dirty="0" smtClean="0"/>
              <a:t>Less Saturation: Small </a:t>
            </a:r>
            <a:r>
              <a:rPr lang="en-US" dirty="0"/>
              <a:t>V</a:t>
            </a:r>
            <a:r>
              <a:rPr lang="en-US" dirty="0" smtClean="0"/>
              <a:t>alues</a:t>
            </a:r>
            <a:endParaRPr lang="en-US" dirty="0"/>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57200" y="2137556"/>
            <a:ext cx="4040188" cy="3771925"/>
          </a:xfrm>
        </p:spPr>
      </p:pic>
      <p:sp>
        <p:nvSpPr>
          <p:cNvPr id="4" name="Text Placeholder 3"/>
          <p:cNvSpPr>
            <a:spLocks noGrp="1"/>
          </p:cNvSpPr>
          <p:nvPr>
            <p:ph type="body" sz="quarter" idx="3"/>
          </p:nvPr>
        </p:nvSpPr>
        <p:spPr>
          <a:xfrm>
            <a:off x="4645025" y="1177871"/>
            <a:ext cx="4041775" cy="869408"/>
          </a:xfrm>
        </p:spPr>
        <p:txBody>
          <a:bodyPr/>
          <a:lstStyle/>
          <a:p>
            <a:r>
              <a:rPr lang="en-US" dirty="0" smtClean="0"/>
              <a:t>More Saturation: Greater Values</a:t>
            </a:r>
            <a:endParaRPr lang="en-US" dirty="0"/>
          </a:p>
        </p:txBody>
      </p:sp>
      <p:pic>
        <p:nvPicPr>
          <p:cNvPr id="8" name="Content Placeholder 7"/>
          <p:cNvPicPr>
            <a:picLocks noGrp="1" noChangeAspect="1"/>
          </p:cNvPicPr>
          <p:nvPr>
            <p:ph sz="quarter" idx="4"/>
          </p:nvPr>
        </p:nvPicPr>
        <p:blipFill>
          <a:blip r:embed="rId4" cstate="print">
            <a:extLst>
              <a:ext uri="{28A0092B-C50C-407E-A947-70E740481C1C}">
                <a14:useLocalDpi xmlns:a14="http://schemas.microsoft.com/office/drawing/2010/main" val="0"/>
              </a:ext>
            </a:extLst>
          </a:blip>
          <a:stretch>
            <a:fillRect/>
          </a:stretch>
        </p:blipFill>
        <p:spPr>
          <a:xfrm>
            <a:off x="4645025" y="2081398"/>
            <a:ext cx="4041775" cy="3771925"/>
          </a:xfrm>
        </p:spPr>
      </p:pic>
      <p:sp>
        <p:nvSpPr>
          <p:cNvPr id="6" name="Title 5"/>
          <p:cNvSpPr>
            <a:spLocks noGrp="1"/>
          </p:cNvSpPr>
          <p:nvPr>
            <p:ph type="title"/>
          </p:nvPr>
        </p:nvSpPr>
        <p:spPr/>
        <p:txBody>
          <a:bodyPr/>
          <a:lstStyle/>
          <a:p>
            <a:r>
              <a:rPr lang="en-US" dirty="0" smtClean="0"/>
              <a:t>Visualization Considerations</a:t>
            </a:r>
            <a:br>
              <a:rPr lang="en-US" dirty="0" smtClean="0"/>
            </a:br>
            <a:r>
              <a:rPr lang="en-US" dirty="0" smtClean="0"/>
              <a:t>Use </a:t>
            </a:r>
            <a:r>
              <a:rPr lang="en-US" dirty="0"/>
              <a:t>C</a:t>
            </a:r>
            <a:r>
              <a:rPr lang="en-US" dirty="0" smtClean="0"/>
              <a:t>olor </a:t>
            </a:r>
            <a:r>
              <a:rPr lang="en-US" dirty="0"/>
              <a:t>S</a:t>
            </a:r>
            <a:r>
              <a:rPr lang="en-US" dirty="0" smtClean="0"/>
              <a:t>aturation Correctly</a:t>
            </a:r>
            <a:endParaRPr lang="en-US" dirty="0"/>
          </a:p>
        </p:txBody>
      </p:sp>
      <p:sp>
        <p:nvSpPr>
          <p:cNvPr id="9" name="Rectangle 8"/>
          <p:cNvSpPr/>
          <p:nvPr/>
        </p:nvSpPr>
        <p:spPr>
          <a:xfrm>
            <a:off x="5188688" y="5874588"/>
            <a:ext cx="3802912" cy="400110"/>
          </a:xfrm>
          <a:prstGeom prst="rect">
            <a:avLst/>
          </a:prstGeom>
          <a:solidFill>
            <a:schemeClr val="bg1"/>
          </a:solidFill>
        </p:spPr>
        <p:txBody>
          <a:bodyPr wrap="square">
            <a:spAutoFit/>
          </a:bodyPr>
          <a:lstStyle/>
          <a:p>
            <a:pPr lvl="0" algn="l" eaLnBrk="0" hangingPunct="0">
              <a:spcBef>
                <a:spcPct val="30000"/>
              </a:spcBef>
              <a:defRPr/>
            </a:pPr>
            <a:r>
              <a:rPr lang="en-US" sz="1000" dirty="0" smtClean="0">
                <a:solidFill>
                  <a:srgbClr val="000000"/>
                </a:solidFill>
                <a:latin typeface="Arial" charset="0"/>
                <a:ea typeface="+mn-ea"/>
              </a:rPr>
              <a:t>Adapted from </a:t>
            </a:r>
            <a:r>
              <a:rPr lang="en-US" sz="1000" dirty="0">
                <a:solidFill>
                  <a:srgbClr val="000000"/>
                </a:solidFill>
                <a:latin typeface="Arial" charset="0"/>
                <a:ea typeface="+mn-ea"/>
                <a:hlinkClick r:id="rId5"/>
              </a:rPr>
              <a:t>Best Practices in Data Visualization</a:t>
            </a:r>
            <a:r>
              <a:rPr lang="en-US" sz="1000" dirty="0">
                <a:solidFill>
                  <a:srgbClr val="000000"/>
                </a:solidFill>
                <a:latin typeface="Arial" charset="0"/>
                <a:ea typeface="+mn-ea"/>
              </a:rPr>
              <a:t>, by </a:t>
            </a:r>
            <a:r>
              <a:rPr lang="en-US" sz="1000" dirty="0" err="1">
                <a:solidFill>
                  <a:srgbClr val="000000"/>
                </a:solidFill>
                <a:latin typeface="Arial" charset="0"/>
                <a:ea typeface="+mn-ea"/>
              </a:rPr>
              <a:t>Vihao</a:t>
            </a:r>
            <a:r>
              <a:rPr lang="en-US" sz="1000" dirty="0">
                <a:solidFill>
                  <a:srgbClr val="000000"/>
                </a:solidFill>
                <a:latin typeface="Arial" charset="0"/>
                <a:ea typeface="+mn-ea"/>
              </a:rPr>
              <a:t> Pham 2014</a:t>
            </a:r>
          </a:p>
        </p:txBody>
      </p:sp>
    </p:spTree>
    <p:extLst>
      <p:ext uri="{BB962C8B-B14F-4D97-AF65-F5344CB8AC3E}">
        <p14:creationId xmlns:p14="http://schemas.microsoft.com/office/powerpoint/2010/main" val="3625714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5474" name="Picture 2"/>
          <p:cNvPicPr>
            <a:picLocks noChangeAspect="1" noChangeArrowheads="1"/>
          </p:cNvPicPr>
          <p:nvPr/>
        </p:nvPicPr>
        <p:blipFill>
          <a:blip r:embed="rId3" cstate="print"/>
          <a:srcRect/>
          <a:stretch>
            <a:fillRect/>
          </a:stretch>
        </p:blipFill>
        <p:spPr bwMode="auto">
          <a:xfrm>
            <a:off x="4444761" y="1809687"/>
            <a:ext cx="3460750" cy="2440122"/>
          </a:xfrm>
          <a:prstGeom prst="rect">
            <a:avLst/>
          </a:prstGeom>
          <a:noFill/>
          <a:ln w="9525">
            <a:noFill/>
            <a:miter lim="800000"/>
            <a:headEnd/>
            <a:tailEnd/>
          </a:ln>
          <a:effectLst>
            <a:outerShdw blurRad="63500" sx="102000" sy="102000" algn="ctr" rotWithShape="0">
              <a:prstClr val="black">
                <a:alpha val="40000"/>
              </a:prstClr>
            </a:outerShdw>
          </a:effectLst>
        </p:spPr>
      </p:pic>
      <p:sp>
        <p:nvSpPr>
          <p:cNvPr id="8" name="Title 7"/>
          <p:cNvSpPr>
            <a:spLocks noGrp="1"/>
          </p:cNvSpPr>
          <p:nvPr>
            <p:ph type="title"/>
          </p:nvPr>
        </p:nvSpPr>
        <p:spPr>
          <a:xfrm>
            <a:off x="304800" y="152400"/>
            <a:ext cx="8382000" cy="685800"/>
          </a:xfrm>
        </p:spPr>
        <p:txBody>
          <a:bodyPr/>
          <a:lstStyle/>
          <a:p>
            <a:r>
              <a:rPr lang="en-US" u="sng" dirty="0" smtClean="0"/>
              <a:t>Hands-on Exercise #3</a:t>
            </a:r>
            <a:r>
              <a:rPr lang="en-US" dirty="0" smtClean="0"/>
              <a:t/>
            </a:r>
            <a:br>
              <a:rPr lang="en-US" dirty="0" smtClean="0"/>
            </a:br>
            <a:r>
              <a:rPr lang="en-US" sz="2000" dirty="0" smtClean="0"/>
              <a:t>Offline/Standalone Dashboards with Advanced Visualizations</a:t>
            </a:r>
            <a:endParaRPr lang="en-US" sz="2800" dirty="0"/>
          </a:p>
        </p:txBody>
      </p:sp>
      <p:sp>
        <p:nvSpPr>
          <p:cNvPr id="14" name="Content Placeholder 13"/>
          <p:cNvSpPr>
            <a:spLocks noGrp="1"/>
          </p:cNvSpPr>
          <p:nvPr>
            <p:ph idx="1"/>
          </p:nvPr>
        </p:nvSpPr>
        <p:spPr>
          <a:xfrm>
            <a:off x="76200" y="1161165"/>
            <a:ext cx="8915400" cy="439035"/>
          </a:xfrm>
        </p:spPr>
        <p:txBody>
          <a:bodyPr/>
          <a:lstStyle/>
          <a:p>
            <a:pPr>
              <a:buNone/>
            </a:pPr>
            <a:r>
              <a:rPr lang="en-US" sz="2000" dirty="0" smtClean="0"/>
              <a:t>Dynamic Dashboards Help Business People Make Better Decisions, Faster</a:t>
            </a:r>
            <a:endParaRPr lang="en-US" sz="2000" dirty="0"/>
          </a:p>
        </p:txBody>
      </p:sp>
      <p:pic>
        <p:nvPicPr>
          <p:cNvPr id="1385475" name="Picture 3"/>
          <p:cNvPicPr>
            <a:picLocks noChangeAspect="1" noChangeArrowheads="1"/>
          </p:cNvPicPr>
          <p:nvPr/>
        </p:nvPicPr>
        <p:blipFill>
          <a:blip r:embed="rId4" cstate="print"/>
          <a:srcRect/>
          <a:stretch>
            <a:fillRect/>
          </a:stretch>
        </p:blipFill>
        <p:spPr bwMode="auto">
          <a:xfrm>
            <a:off x="357301" y="1729977"/>
            <a:ext cx="3752563" cy="2286000"/>
          </a:xfrm>
          <a:prstGeom prst="rect">
            <a:avLst/>
          </a:prstGeom>
          <a:noFill/>
          <a:ln w="9525">
            <a:noFill/>
            <a:miter lim="800000"/>
            <a:headEnd/>
            <a:tailEnd/>
          </a:ln>
          <a:effectLst>
            <a:outerShdw blurRad="63500" sx="102000" sy="102000" algn="ctr" rotWithShape="0">
              <a:prstClr val="black">
                <a:alpha val="40000"/>
              </a:prstClr>
            </a:outerShdw>
          </a:effectLst>
        </p:spPr>
      </p:pic>
      <p:pic>
        <p:nvPicPr>
          <p:cNvPr id="1385477" name="Picture 5"/>
          <p:cNvPicPr>
            <a:picLocks noChangeAspect="1" noChangeArrowheads="1"/>
          </p:cNvPicPr>
          <p:nvPr/>
        </p:nvPicPr>
        <p:blipFill>
          <a:blip r:embed="rId5" cstate="print"/>
          <a:srcRect/>
          <a:stretch>
            <a:fillRect/>
          </a:stretch>
        </p:blipFill>
        <p:spPr bwMode="auto">
          <a:xfrm>
            <a:off x="5244740" y="3942357"/>
            <a:ext cx="3623788" cy="2286000"/>
          </a:xfrm>
          <a:prstGeom prst="rect">
            <a:avLst/>
          </a:prstGeom>
          <a:noFill/>
          <a:ln w="9525">
            <a:noFill/>
            <a:miter lim="800000"/>
            <a:headEnd/>
            <a:tailEnd/>
          </a:ln>
          <a:effectLst>
            <a:outerShdw blurRad="63500" sx="102000" sy="102000" algn="ctr" rotWithShape="0">
              <a:prstClr val="black">
                <a:alpha val="40000"/>
              </a:prstClr>
            </a:outerShdw>
          </a:effectLst>
        </p:spPr>
      </p:pic>
      <p:pic>
        <p:nvPicPr>
          <p:cNvPr id="1385476" name="Picture 4"/>
          <p:cNvPicPr>
            <a:picLocks noChangeAspect="1" noChangeArrowheads="1"/>
          </p:cNvPicPr>
          <p:nvPr/>
        </p:nvPicPr>
        <p:blipFill>
          <a:blip r:embed="rId6" cstate="print"/>
          <a:srcRect/>
          <a:stretch>
            <a:fillRect/>
          </a:stretch>
        </p:blipFill>
        <p:spPr bwMode="auto">
          <a:xfrm>
            <a:off x="1224111" y="3773638"/>
            <a:ext cx="3436099" cy="2286000"/>
          </a:xfrm>
          <a:prstGeom prst="rect">
            <a:avLst/>
          </a:prstGeom>
          <a:noFill/>
          <a:ln w="9525">
            <a:noFill/>
            <a:miter lim="800000"/>
            <a:headEnd/>
            <a:tailEnd/>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8383823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Visualizations Guidelines and Pitfalls</a:t>
            </a:r>
            <a:endParaRPr lang="en-US" dirty="0"/>
          </a:p>
        </p:txBody>
      </p:sp>
      <p:sp>
        <p:nvSpPr>
          <p:cNvPr id="3" name="Content Placeholder 2"/>
          <p:cNvSpPr>
            <a:spLocks noGrp="1"/>
          </p:cNvSpPr>
          <p:nvPr>
            <p:ph idx="1"/>
          </p:nvPr>
        </p:nvSpPr>
        <p:spPr>
          <a:xfrm>
            <a:off x="154745" y="1146175"/>
            <a:ext cx="8538405" cy="5176838"/>
          </a:xfrm>
        </p:spPr>
        <p:txBody>
          <a:bodyPr/>
          <a:lstStyle/>
          <a:p>
            <a:r>
              <a:rPr lang="en-US" dirty="0" smtClean="0"/>
              <a:t>Learning Objectives</a:t>
            </a:r>
          </a:p>
          <a:p>
            <a:pPr lvl="1"/>
            <a:r>
              <a:rPr lang="en-US" dirty="0"/>
              <a:t>I</a:t>
            </a:r>
            <a:r>
              <a:rPr lang="en-US" dirty="0" smtClean="0"/>
              <a:t>dentify best practices for designing data visualizations in preparation for completing the data visualization exercise.</a:t>
            </a:r>
          </a:p>
        </p:txBody>
      </p:sp>
    </p:spTree>
    <p:extLst>
      <p:ext uri="{BB962C8B-B14F-4D97-AF65-F5344CB8AC3E}">
        <p14:creationId xmlns:p14="http://schemas.microsoft.com/office/powerpoint/2010/main" val="2086147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134737" y="1331141"/>
            <a:ext cx="4436269" cy="759174"/>
          </a:xfrm>
        </p:spPr>
        <p:txBody>
          <a:bodyPr/>
          <a:lstStyle/>
          <a:p>
            <a:r>
              <a:rPr lang="en-US" sz="2000" dirty="0"/>
              <a:t>Comparative Analysis </a:t>
            </a:r>
            <a:r>
              <a:rPr lang="en-US" sz="2000" dirty="0" smtClean="0"/>
              <a:t>-Bar Chart </a:t>
            </a:r>
          </a:p>
          <a:p>
            <a:r>
              <a:rPr lang="en-US" sz="2000" dirty="0" smtClean="0"/>
              <a:t>Sorted</a:t>
            </a:r>
            <a:endParaRPr lang="en-US" sz="2000" dirty="0"/>
          </a:p>
        </p:txBody>
      </p:sp>
      <p:sp>
        <p:nvSpPr>
          <p:cNvPr id="9" name="Text Placeholder 8"/>
          <p:cNvSpPr>
            <a:spLocks noGrp="1"/>
          </p:cNvSpPr>
          <p:nvPr>
            <p:ph type="body" sz="quarter" idx="3"/>
          </p:nvPr>
        </p:nvSpPr>
        <p:spPr>
          <a:xfrm>
            <a:off x="4645025" y="1541834"/>
            <a:ext cx="4041775" cy="696169"/>
          </a:xfrm>
        </p:spPr>
        <p:txBody>
          <a:bodyPr/>
          <a:lstStyle/>
          <a:p>
            <a:r>
              <a:rPr lang="en-US" sz="1800" dirty="0" smtClean="0"/>
              <a:t>Comparative analysis- Bar Chart</a:t>
            </a:r>
          </a:p>
          <a:p>
            <a:r>
              <a:rPr lang="en-US" sz="1800" dirty="0" smtClean="0"/>
              <a:t>with </a:t>
            </a:r>
            <a:r>
              <a:rPr lang="en-US" sz="1800" dirty="0"/>
              <a:t>Color to highlight Metric </a:t>
            </a:r>
            <a:r>
              <a:rPr lang="en-US" sz="1800" dirty="0" smtClean="0"/>
              <a:t>Patterns</a:t>
            </a:r>
            <a:endParaRPr lang="en-US" sz="1800" dirty="0"/>
          </a:p>
        </p:txBody>
      </p:sp>
      <p:sp>
        <p:nvSpPr>
          <p:cNvPr id="6" name="Title 5"/>
          <p:cNvSpPr>
            <a:spLocks noGrp="1"/>
          </p:cNvSpPr>
          <p:nvPr>
            <p:ph type="title"/>
          </p:nvPr>
        </p:nvSpPr>
        <p:spPr/>
        <p:txBody>
          <a:bodyPr/>
          <a:lstStyle/>
          <a:p>
            <a:r>
              <a:rPr lang="en-US" dirty="0" smtClean="0"/>
              <a:t>Visualizations</a:t>
            </a:r>
            <a:br>
              <a:rPr lang="en-US" dirty="0" smtClean="0"/>
            </a:br>
            <a:r>
              <a:rPr lang="en-US" dirty="0" smtClean="0"/>
              <a:t>Attribute (nominal) and Metric</a:t>
            </a:r>
            <a:endParaRPr lang="en-US" dirty="0"/>
          </a:p>
        </p:txBody>
      </p:sp>
      <p:pic>
        <p:nvPicPr>
          <p:cNvPr id="15" name="Content Placeholder 14"/>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57200" y="2238003"/>
            <a:ext cx="4040188" cy="3873707"/>
          </a:xfrm>
        </p:spPr>
      </p:pic>
      <p:pic>
        <p:nvPicPr>
          <p:cNvPr id="17" name="Content Placeholder 16"/>
          <p:cNvPicPr>
            <a:picLocks noGrp="1" noChangeAspect="1"/>
          </p:cNvPicPr>
          <p:nvPr>
            <p:ph sz="quarter" idx="4"/>
          </p:nvPr>
        </p:nvPicPr>
        <p:blipFill>
          <a:blip r:embed="rId4" cstate="print">
            <a:extLst>
              <a:ext uri="{28A0092B-C50C-407E-A947-70E740481C1C}">
                <a14:useLocalDpi xmlns:a14="http://schemas.microsoft.com/office/drawing/2010/main" val="0"/>
              </a:ext>
            </a:extLst>
          </a:blip>
          <a:stretch>
            <a:fillRect/>
          </a:stretch>
        </p:blipFill>
        <p:spPr>
          <a:xfrm>
            <a:off x="4645024" y="2216034"/>
            <a:ext cx="4041775" cy="3873707"/>
          </a:xfrm>
        </p:spPr>
      </p:pic>
      <p:sp>
        <p:nvSpPr>
          <p:cNvPr id="2" name="Rectangle 1"/>
          <p:cNvSpPr/>
          <p:nvPr/>
        </p:nvSpPr>
        <p:spPr>
          <a:xfrm>
            <a:off x="29132" y="5927588"/>
            <a:ext cx="4572000" cy="246221"/>
          </a:xfrm>
          <a:prstGeom prst="rect">
            <a:avLst/>
          </a:prstGeom>
        </p:spPr>
        <p:txBody>
          <a:bodyPr>
            <a:spAutoFit/>
          </a:bodyPr>
          <a:lstStyle/>
          <a:p>
            <a:pPr lvl="0" eaLnBrk="0" hangingPunct="0">
              <a:spcBef>
                <a:spcPct val="30000"/>
              </a:spcBef>
            </a:pPr>
            <a:r>
              <a:rPr lang="en-US" sz="1000" dirty="0" smtClean="0">
                <a:solidFill>
                  <a:srgbClr val="000000"/>
                </a:solidFill>
              </a:rPr>
              <a:t>Adapted  from </a:t>
            </a:r>
            <a:r>
              <a:rPr lang="en-US" sz="1000" dirty="0" smtClean="0">
                <a:solidFill>
                  <a:srgbClr val="000000"/>
                </a:solidFill>
                <a:hlinkClick r:id="rId5"/>
              </a:rPr>
              <a:t>Best Practices in Data Visualization</a:t>
            </a:r>
            <a:r>
              <a:rPr lang="en-US" sz="1000" dirty="0" smtClean="0">
                <a:solidFill>
                  <a:srgbClr val="000000"/>
                </a:solidFill>
              </a:rPr>
              <a:t>, by </a:t>
            </a:r>
            <a:r>
              <a:rPr lang="en-US" sz="1000" dirty="0" err="1" smtClean="0">
                <a:solidFill>
                  <a:srgbClr val="000000"/>
                </a:solidFill>
              </a:rPr>
              <a:t>Vihao</a:t>
            </a:r>
            <a:r>
              <a:rPr lang="en-US" sz="1000" dirty="0" smtClean="0">
                <a:solidFill>
                  <a:srgbClr val="000000"/>
                </a:solidFill>
              </a:rPr>
              <a:t> Pham 2014</a:t>
            </a:r>
            <a:endParaRPr lang="en-US" sz="1000" dirty="0">
              <a:solidFill>
                <a:srgbClr val="000000"/>
              </a:solidFill>
            </a:endParaRPr>
          </a:p>
        </p:txBody>
      </p:sp>
    </p:spTree>
    <p:extLst>
      <p:ext uri="{BB962C8B-B14F-4D97-AF65-F5344CB8AC3E}">
        <p14:creationId xmlns:p14="http://schemas.microsoft.com/office/powerpoint/2010/main" val="4090124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457200" y="1654541"/>
            <a:ext cx="4040188" cy="639762"/>
          </a:xfrm>
        </p:spPr>
        <p:txBody>
          <a:bodyPr/>
          <a:lstStyle/>
          <a:p>
            <a:r>
              <a:rPr lang="en-US" dirty="0" smtClean="0"/>
              <a:t>Contribution analysis-few elements- Pie Chart</a:t>
            </a:r>
            <a:endParaRPr lang="en-US" dirty="0"/>
          </a:p>
        </p:txBody>
      </p:sp>
      <p:pic>
        <p:nvPicPr>
          <p:cNvPr id="9" name="Content Placeholder 8"/>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278524" y="2514289"/>
            <a:ext cx="4040188" cy="2310961"/>
          </a:xfrm>
        </p:spPr>
      </p:pic>
      <p:sp>
        <p:nvSpPr>
          <p:cNvPr id="7" name="Text Placeholder 6"/>
          <p:cNvSpPr>
            <a:spLocks noGrp="1"/>
          </p:cNvSpPr>
          <p:nvPr>
            <p:ph type="body" sz="quarter" idx="3"/>
          </p:nvPr>
        </p:nvSpPr>
        <p:spPr>
          <a:xfrm>
            <a:off x="4625975" y="1654541"/>
            <a:ext cx="4041775" cy="639762"/>
          </a:xfrm>
        </p:spPr>
        <p:txBody>
          <a:bodyPr/>
          <a:lstStyle/>
          <a:p>
            <a:r>
              <a:rPr lang="en-US" dirty="0" smtClean="0"/>
              <a:t>Contribution Analysis- Many Elements- Heat Map</a:t>
            </a:r>
            <a:endParaRPr lang="en-US" dirty="0"/>
          </a:p>
        </p:txBody>
      </p:sp>
      <p:pic>
        <p:nvPicPr>
          <p:cNvPr id="10" name="Content Placeholder 9"/>
          <p:cNvPicPr>
            <a:picLocks noGrp="1" noChangeAspect="1"/>
          </p:cNvPicPr>
          <p:nvPr>
            <p:ph sz="quarter" idx="4"/>
          </p:nvPr>
        </p:nvPicPr>
        <p:blipFill>
          <a:blip r:embed="rId4" cstate="print">
            <a:extLst>
              <a:ext uri="{28A0092B-C50C-407E-A947-70E740481C1C}">
                <a14:useLocalDpi xmlns:a14="http://schemas.microsoft.com/office/drawing/2010/main" val="0"/>
              </a:ext>
            </a:extLst>
          </a:blip>
          <a:stretch>
            <a:fillRect/>
          </a:stretch>
        </p:blipFill>
        <p:spPr>
          <a:xfrm>
            <a:off x="4597400" y="2514289"/>
            <a:ext cx="4041775" cy="2311869"/>
          </a:xfrm>
        </p:spPr>
      </p:pic>
      <p:sp>
        <p:nvSpPr>
          <p:cNvPr id="4" name="Title 3"/>
          <p:cNvSpPr>
            <a:spLocks noGrp="1"/>
          </p:cNvSpPr>
          <p:nvPr>
            <p:ph type="title"/>
          </p:nvPr>
        </p:nvSpPr>
        <p:spPr/>
        <p:txBody>
          <a:bodyPr/>
          <a:lstStyle/>
          <a:p>
            <a:r>
              <a:rPr lang="en-US" dirty="0" smtClean="0"/>
              <a:t>Visualizations</a:t>
            </a:r>
            <a:br>
              <a:rPr lang="en-US" dirty="0" smtClean="0"/>
            </a:br>
            <a:r>
              <a:rPr lang="en-US" dirty="0" smtClean="0"/>
              <a:t>Attribute(nominal) and Metric</a:t>
            </a:r>
            <a:endParaRPr lang="en-US" dirty="0"/>
          </a:p>
        </p:txBody>
      </p:sp>
      <p:sp>
        <p:nvSpPr>
          <p:cNvPr id="11" name="Rectangle 10"/>
          <p:cNvSpPr/>
          <p:nvPr/>
        </p:nvSpPr>
        <p:spPr>
          <a:xfrm>
            <a:off x="91743" y="5644902"/>
            <a:ext cx="5162888" cy="276999"/>
          </a:xfrm>
          <a:prstGeom prst="rect">
            <a:avLst/>
          </a:prstGeom>
        </p:spPr>
        <p:txBody>
          <a:bodyPr wrap="none">
            <a:spAutoFit/>
          </a:bodyPr>
          <a:lstStyle/>
          <a:p>
            <a:pPr lvl="0" algn="l" eaLnBrk="0" hangingPunct="0">
              <a:spcBef>
                <a:spcPct val="30000"/>
              </a:spcBef>
              <a:defRPr/>
            </a:pPr>
            <a:r>
              <a:rPr lang="en-US" sz="1200" dirty="0" smtClean="0">
                <a:solidFill>
                  <a:srgbClr val="000000"/>
                </a:solidFill>
                <a:latin typeface="Arial" charset="0"/>
                <a:ea typeface="+mn-ea"/>
              </a:rPr>
              <a:t>Adapted from </a:t>
            </a:r>
            <a:r>
              <a:rPr lang="en-US" sz="1200" dirty="0">
                <a:solidFill>
                  <a:srgbClr val="000000"/>
                </a:solidFill>
                <a:latin typeface="Arial" charset="0"/>
                <a:ea typeface="+mn-ea"/>
                <a:hlinkClick r:id="rId5"/>
              </a:rPr>
              <a:t>Best Practices in Data Visualization</a:t>
            </a:r>
            <a:r>
              <a:rPr lang="en-US" sz="1200" dirty="0">
                <a:solidFill>
                  <a:srgbClr val="000000"/>
                </a:solidFill>
                <a:latin typeface="Arial" charset="0"/>
                <a:ea typeface="+mn-ea"/>
              </a:rPr>
              <a:t>, by </a:t>
            </a:r>
            <a:r>
              <a:rPr lang="en-US" sz="1200" dirty="0" err="1">
                <a:solidFill>
                  <a:srgbClr val="000000"/>
                </a:solidFill>
                <a:latin typeface="Arial" charset="0"/>
                <a:ea typeface="+mn-ea"/>
              </a:rPr>
              <a:t>Vihao</a:t>
            </a:r>
            <a:r>
              <a:rPr lang="en-US" sz="1200" dirty="0">
                <a:solidFill>
                  <a:srgbClr val="000000"/>
                </a:solidFill>
                <a:latin typeface="Arial" charset="0"/>
                <a:ea typeface="+mn-ea"/>
              </a:rPr>
              <a:t> Pham 2014</a:t>
            </a:r>
          </a:p>
        </p:txBody>
      </p:sp>
    </p:spTree>
    <p:extLst>
      <p:ext uri="{BB962C8B-B14F-4D97-AF65-F5344CB8AC3E}">
        <p14:creationId xmlns:p14="http://schemas.microsoft.com/office/powerpoint/2010/main" val="2308964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371600"/>
            <a:ext cx="4040188" cy="877625"/>
          </a:xfrm>
        </p:spPr>
        <p:txBody>
          <a:bodyPr/>
          <a:lstStyle/>
          <a:p>
            <a:r>
              <a:rPr lang="en-US" dirty="0" smtClean="0"/>
              <a:t>Time-series analysis- Few elements- Column Chart</a:t>
            </a:r>
            <a:endParaRPr lang="en-US" dirty="0"/>
          </a:p>
        </p:txBody>
      </p:sp>
      <p:pic>
        <p:nvPicPr>
          <p:cNvPr id="7" name="Content Placeholder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208757" y="2590800"/>
            <a:ext cx="4362450" cy="3130529"/>
          </a:xfrm>
        </p:spPr>
      </p:pic>
      <p:sp>
        <p:nvSpPr>
          <p:cNvPr id="4" name="Text Placeholder 3"/>
          <p:cNvSpPr>
            <a:spLocks noGrp="1"/>
          </p:cNvSpPr>
          <p:nvPr>
            <p:ph type="body" sz="quarter" idx="3"/>
          </p:nvPr>
        </p:nvSpPr>
        <p:spPr>
          <a:xfrm>
            <a:off x="4645025" y="1951038"/>
            <a:ext cx="4041775" cy="639762"/>
          </a:xfrm>
        </p:spPr>
        <p:txBody>
          <a:bodyPr/>
          <a:lstStyle/>
          <a:p>
            <a:r>
              <a:rPr lang="en-US" dirty="0" smtClean="0"/>
              <a:t>Time-series Analysis- Many Elements- Line chart</a:t>
            </a:r>
            <a:endParaRPr lang="en-US" dirty="0"/>
          </a:p>
        </p:txBody>
      </p:sp>
      <p:pic>
        <p:nvPicPr>
          <p:cNvPr id="8" name="Content Placeholder 7"/>
          <p:cNvPicPr>
            <a:picLocks noGrp="1" noChangeAspect="1"/>
          </p:cNvPicPr>
          <p:nvPr>
            <p:ph sz="quarter" idx="4"/>
          </p:nvPr>
        </p:nvPicPr>
        <p:blipFill>
          <a:blip r:embed="rId4" cstate="print">
            <a:extLst>
              <a:ext uri="{28A0092B-C50C-407E-A947-70E740481C1C}">
                <a14:useLocalDpi xmlns:a14="http://schemas.microsoft.com/office/drawing/2010/main" val="0"/>
              </a:ext>
            </a:extLst>
          </a:blip>
          <a:stretch>
            <a:fillRect/>
          </a:stretch>
        </p:blipFill>
        <p:spPr>
          <a:xfrm>
            <a:off x="4645025" y="2590801"/>
            <a:ext cx="4041775" cy="3130528"/>
          </a:xfrm>
        </p:spPr>
      </p:pic>
      <p:sp>
        <p:nvSpPr>
          <p:cNvPr id="6" name="Title 5"/>
          <p:cNvSpPr>
            <a:spLocks noGrp="1"/>
          </p:cNvSpPr>
          <p:nvPr>
            <p:ph type="title"/>
          </p:nvPr>
        </p:nvSpPr>
        <p:spPr/>
        <p:txBody>
          <a:bodyPr/>
          <a:lstStyle/>
          <a:p>
            <a:r>
              <a:rPr lang="en-US" dirty="0" smtClean="0"/>
              <a:t>Visualizations</a:t>
            </a:r>
            <a:br>
              <a:rPr lang="en-US" dirty="0" smtClean="0"/>
            </a:br>
            <a:r>
              <a:rPr lang="en-US" dirty="0" smtClean="0"/>
              <a:t>Attribute (ordinal) and Metric</a:t>
            </a:r>
            <a:endParaRPr lang="en-US" dirty="0"/>
          </a:p>
        </p:txBody>
      </p:sp>
      <p:sp>
        <p:nvSpPr>
          <p:cNvPr id="9" name="Rectangle 8"/>
          <p:cNvSpPr/>
          <p:nvPr/>
        </p:nvSpPr>
        <p:spPr>
          <a:xfrm>
            <a:off x="5181600" y="5867400"/>
            <a:ext cx="3886200" cy="400110"/>
          </a:xfrm>
          <a:prstGeom prst="rect">
            <a:avLst/>
          </a:prstGeom>
          <a:solidFill>
            <a:schemeClr val="bg1"/>
          </a:solidFill>
        </p:spPr>
        <p:txBody>
          <a:bodyPr wrap="square">
            <a:spAutoFit/>
          </a:bodyPr>
          <a:lstStyle/>
          <a:p>
            <a:pPr lvl="0" algn="l" eaLnBrk="0" hangingPunct="0">
              <a:spcBef>
                <a:spcPct val="30000"/>
              </a:spcBef>
              <a:defRPr/>
            </a:pPr>
            <a:r>
              <a:rPr lang="en-US" sz="1000" dirty="0" smtClean="0">
                <a:solidFill>
                  <a:srgbClr val="000000"/>
                </a:solidFill>
                <a:latin typeface="Arial" charset="0"/>
                <a:ea typeface="+mn-ea"/>
              </a:rPr>
              <a:t>Adapted From </a:t>
            </a:r>
            <a:r>
              <a:rPr lang="en-US" sz="1000" dirty="0">
                <a:solidFill>
                  <a:srgbClr val="000000"/>
                </a:solidFill>
                <a:latin typeface="Arial" charset="0"/>
                <a:ea typeface="+mn-ea"/>
                <a:hlinkClick r:id="rId5"/>
              </a:rPr>
              <a:t>Best Practices in Data Visualization</a:t>
            </a:r>
            <a:r>
              <a:rPr lang="en-US" sz="1000" dirty="0">
                <a:solidFill>
                  <a:srgbClr val="000000"/>
                </a:solidFill>
                <a:latin typeface="Arial" charset="0"/>
                <a:ea typeface="+mn-ea"/>
              </a:rPr>
              <a:t>, by </a:t>
            </a:r>
            <a:r>
              <a:rPr lang="en-US" sz="1000" dirty="0" err="1">
                <a:solidFill>
                  <a:srgbClr val="000000"/>
                </a:solidFill>
                <a:latin typeface="Arial" charset="0"/>
                <a:ea typeface="+mn-ea"/>
              </a:rPr>
              <a:t>Vihao</a:t>
            </a:r>
            <a:r>
              <a:rPr lang="en-US" sz="1000" dirty="0">
                <a:solidFill>
                  <a:srgbClr val="000000"/>
                </a:solidFill>
                <a:latin typeface="Arial" charset="0"/>
                <a:ea typeface="+mn-ea"/>
              </a:rPr>
              <a:t> Pham 2014</a:t>
            </a:r>
          </a:p>
        </p:txBody>
      </p:sp>
    </p:spTree>
    <p:extLst>
      <p:ext uri="{BB962C8B-B14F-4D97-AF65-F5344CB8AC3E}">
        <p14:creationId xmlns:p14="http://schemas.microsoft.com/office/powerpoint/2010/main" val="3228373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368219"/>
            <a:ext cx="4040188" cy="639762"/>
          </a:xfrm>
        </p:spPr>
        <p:txBody>
          <a:bodyPr/>
          <a:lstStyle/>
          <a:p>
            <a:r>
              <a:rPr lang="en-US" sz="1600" dirty="0" smtClean="0"/>
              <a:t>Market Basket or Network Analysis- Network Visualization</a:t>
            </a:r>
            <a:endParaRPr lang="en-US" sz="1600" dirty="0"/>
          </a:p>
        </p:txBody>
      </p:sp>
      <p:pic>
        <p:nvPicPr>
          <p:cNvPr id="7" name="Content Placeholder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134938" y="2115916"/>
            <a:ext cx="4362450" cy="3827684"/>
          </a:xfrm>
        </p:spPr>
      </p:pic>
      <p:sp>
        <p:nvSpPr>
          <p:cNvPr id="4" name="Text Placeholder 3"/>
          <p:cNvSpPr>
            <a:spLocks noGrp="1"/>
          </p:cNvSpPr>
          <p:nvPr>
            <p:ph type="body" sz="quarter" idx="3"/>
          </p:nvPr>
        </p:nvSpPr>
        <p:spPr>
          <a:xfrm>
            <a:off x="4645025" y="1417638"/>
            <a:ext cx="4041775" cy="639762"/>
          </a:xfrm>
        </p:spPr>
        <p:txBody>
          <a:bodyPr/>
          <a:lstStyle/>
          <a:p>
            <a:r>
              <a:rPr lang="en-US" sz="1600" dirty="0" smtClean="0"/>
              <a:t>Market Basket or Network Analysis- </a:t>
            </a:r>
            <a:endParaRPr lang="en-US" sz="1600" dirty="0"/>
          </a:p>
          <a:p>
            <a:r>
              <a:rPr lang="en-US" sz="1600" dirty="0" smtClean="0">
                <a:solidFill>
                  <a:srgbClr val="FF0000"/>
                </a:solidFill>
              </a:rPr>
              <a:t>Avoid</a:t>
            </a:r>
            <a:r>
              <a:rPr lang="en-US" sz="1600" dirty="0" smtClean="0"/>
              <a:t> Scatter Grid- Implied </a:t>
            </a:r>
            <a:r>
              <a:rPr lang="en-US" sz="1600" dirty="0" err="1" smtClean="0"/>
              <a:t>ordinality</a:t>
            </a:r>
            <a:endParaRPr lang="en-US" sz="1600" dirty="0"/>
          </a:p>
        </p:txBody>
      </p:sp>
      <p:pic>
        <p:nvPicPr>
          <p:cNvPr id="8" name="Content Placeholder 7"/>
          <p:cNvPicPr>
            <a:picLocks noGrp="1" noChangeAspect="1"/>
          </p:cNvPicPr>
          <p:nvPr>
            <p:ph sz="quarter" idx="4"/>
          </p:nvPr>
        </p:nvPicPr>
        <p:blipFill>
          <a:blip r:embed="rId4" cstate="print">
            <a:extLst>
              <a:ext uri="{28A0092B-C50C-407E-A947-70E740481C1C}">
                <a14:useLocalDpi xmlns:a14="http://schemas.microsoft.com/office/drawing/2010/main" val="0"/>
              </a:ext>
            </a:extLst>
          </a:blip>
          <a:stretch>
            <a:fillRect/>
          </a:stretch>
        </p:blipFill>
        <p:spPr>
          <a:xfrm>
            <a:off x="4645025" y="2115914"/>
            <a:ext cx="4471988" cy="3827685"/>
          </a:xfrm>
        </p:spPr>
      </p:pic>
      <p:sp>
        <p:nvSpPr>
          <p:cNvPr id="6" name="Title 5"/>
          <p:cNvSpPr>
            <a:spLocks noGrp="1"/>
          </p:cNvSpPr>
          <p:nvPr>
            <p:ph type="title"/>
          </p:nvPr>
        </p:nvSpPr>
        <p:spPr/>
        <p:txBody>
          <a:bodyPr/>
          <a:lstStyle/>
          <a:p>
            <a:r>
              <a:rPr lang="en-US" dirty="0" smtClean="0"/>
              <a:t>Visualizations</a:t>
            </a:r>
            <a:br>
              <a:rPr lang="en-US" dirty="0" smtClean="0"/>
            </a:br>
            <a:r>
              <a:rPr lang="en-US" dirty="0" smtClean="0"/>
              <a:t>Attribute (Nominal) and Attribute (Nominal)</a:t>
            </a:r>
            <a:endParaRPr lang="en-US" dirty="0"/>
          </a:p>
        </p:txBody>
      </p:sp>
      <p:sp>
        <p:nvSpPr>
          <p:cNvPr id="9" name="Rectangle 8"/>
          <p:cNvSpPr/>
          <p:nvPr/>
        </p:nvSpPr>
        <p:spPr>
          <a:xfrm>
            <a:off x="5105400" y="5943599"/>
            <a:ext cx="3886200" cy="400110"/>
          </a:xfrm>
          <a:prstGeom prst="rect">
            <a:avLst/>
          </a:prstGeom>
          <a:solidFill>
            <a:schemeClr val="bg1"/>
          </a:solidFill>
        </p:spPr>
        <p:txBody>
          <a:bodyPr wrap="square">
            <a:spAutoFit/>
          </a:bodyPr>
          <a:lstStyle/>
          <a:p>
            <a:pPr lvl="0" algn="l" eaLnBrk="0" hangingPunct="0">
              <a:spcBef>
                <a:spcPct val="30000"/>
              </a:spcBef>
              <a:defRPr/>
            </a:pPr>
            <a:r>
              <a:rPr lang="en-US" sz="1000" dirty="0" smtClean="0">
                <a:solidFill>
                  <a:srgbClr val="000000"/>
                </a:solidFill>
                <a:latin typeface="Arial" charset="0"/>
                <a:ea typeface="+mn-ea"/>
              </a:rPr>
              <a:t>Adapted from </a:t>
            </a:r>
            <a:r>
              <a:rPr lang="en-US" sz="1000" dirty="0">
                <a:solidFill>
                  <a:srgbClr val="000000"/>
                </a:solidFill>
                <a:latin typeface="Arial" charset="0"/>
                <a:ea typeface="+mn-ea"/>
                <a:hlinkClick r:id="rId5"/>
              </a:rPr>
              <a:t>Best Practices in Data Visualization</a:t>
            </a:r>
            <a:r>
              <a:rPr lang="en-US" sz="1000" dirty="0">
                <a:solidFill>
                  <a:srgbClr val="000000"/>
                </a:solidFill>
                <a:latin typeface="Arial" charset="0"/>
                <a:ea typeface="+mn-ea"/>
              </a:rPr>
              <a:t>, by </a:t>
            </a:r>
            <a:r>
              <a:rPr lang="en-US" sz="1000" dirty="0" err="1">
                <a:solidFill>
                  <a:srgbClr val="000000"/>
                </a:solidFill>
                <a:latin typeface="Arial" charset="0"/>
                <a:ea typeface="+mn-ea"/>
              </a:rPr>
              <a:t>Vihao</a:t>
            </a:r>
            <a:r>
              <a:rPr lang="en-US" sz="1000" dirty="0">
                <a:solidFill>
                  <a:srgbClr val="000000"/>
                </a:solidFill>
                <a:latin typeface="Arial" charset="0"/>
                <a:ea typeface="+mn-ea"/>
              </a:rPr>
              <a:t> Pham 2014</a:t>
            </a:r>
          </a:p>
        </p:txBody>
      </p:sp>
    </p:spTree>
    <p:extLst>
      <p:ext uri="{BB962C8B-B14F-4D97-AF65-F5344CB8AC3E}">
        <p14:creationId xmlns:p14="http://schemas.microsoft.com/office/powerpoint/2010/main" val="2002509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2000" dirty="0" smtClean="0"/>
              <a:t>Time-series Comparative Analysis- Line Chart with Break-by</a:t>
            </a:r>
            <a:endParaRPr lang="en-US" sz="2000" dirty="0"/>
          </a:p>
        </p:txBody>
      </p:sp>
      <p:pic>
        <p:nvPicPr>
          <p:cNvPr id="7" name="Content Placeholder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134938" y="2179693"/>
            <a:ext cx="4362450" cy="4068707"/>
          </a:xfrm>
        </p:spPr>
      </p:pic>
      <p:sp>
        <p:nvSpPr>
          <p:cNvPr id="4" name="Text Placeholder 3"/>
          <p:cNvSpPr>
            <a:spLocks noGrp="1"/>
          </p:cNvSpPr>
          <p:nvPr>
            <p:ph type="body" sz="quarter" idx="3"/>
          </p:nvPr>
        </p:nvSpPr>
        <p:spPr>
          <a:xfrm>
            <a:off x="4645025" y="1417638"/>
            <a:ext cx="4041775" cy="639762"/>
          </a:xfrm>
        </p:spPr>
        <p:txBody>
          <a:bodyPr/>
          <a:lstStyle/>
          <a:p>
            <a:r>
              <a:rPr lang="en-US" dirty="0" smtClean="0"/>
              <a:t>Cluster or Heat map Analysis Scatter Grid</a:t>
            </a:r>
            <a:endParaRPr lang="en-US" dirty="0"/>
          </a:p>
        </p:txBody>
      </p:sp>
      <p:pic>
        <p:nvPicPr>
          <p:cNvPr id="8" name="Content Placeholder 7"/>
          <p:cNvPicPr>
            <a:picLocks noGrp="1" noChangeAspect="1"/>
          </p:cNvPicPr>
          <p:nvPr>
            <p:ph sz="quarter" idx="4"/>
          </p:nvPr>
        </p:nvPicPr>
        <p:blipFill>
          <a:blip r:embed="rId4" cstate="print">
            <a:extLst>
              <a:ext uri="{28A0092B-C50C-407E-A947-70E740481C1C}">
                <a14:useLocalDpi xmlns:a14="http://schemas.microsoft.com/office/drawing/2010/main" val="0"/>
              </a:ext>
            </a:extLst>
          </a:blip>
          <a:stretch>
            <a:fillRect/>
          </a:stretch>
        </p:blipFill>
        <p:spPr>
          <a:xfrm>
            <a:off x="4645025" y="2179694"/>
            <a:ext cx="4041775" cy="4068706"/>
          </a:xfrm>
        </p:spPr>
      </p:pic>
      <p:sp>
        <p:nvSpPr>
          <p:cNvPr id="6" name="Title 5"/>
          <p:cNvSpPr>
            <a:spLocks noGrp="1"/>
          </p:cNvSpPr>
          <p:nvPr>
            <p:ph type="title"/>
          </p:nvPr>
        </p:nvSpPr>
        <p:spPr>
          <a:xfrm>
            <a:off x="457200" y="213491"/>
            <a:ext cx="8229600" cy="1143000"/>
          </a:xfrm>
        </p:spPr>
        <p:txBody>
          <a:bodyPr/>
          <a:lstStyle/>
          <a:p>
            <a:r>
              <a:rPr lang="en-US" sz="2800" dirty="0" smtClean="0"/>
              <a:t>Visualizations</a:t>
            </a:r>
            <a:br>
              <a:rPr lang="en-US" sz="2800" dirty="0" smtClean="0"/>
            </a:br>
            <a:r>
              <a:rPr lang="en-US" sz="2800" dirty="0" smtClean="0"/>
              <a:t>Attribute (nominal) and Attribute (ordinal)</a:t>
            </a:r>
            <a:endParaRPr lang="en-US" sz="2800" dirty="0"/>
          </a:p>
        </p:txBody>
      </p:sp>
      <p:sp>
        <p:nvSpPr>
          <p:cNvPr id="9" name="Rectangle 8"/>
          <p:cNvSpPr/>
          <p:nvPr/>
        </p:nvSpPr>
        <p:spPr>
          <a:xfrm>
            <a:off x="120318" y="6273544"/>
            <a:ext cx="4243469" cy="246221"/>
          </a:xfrm>
          <a:prstGeom prst="rect">
            <a:avLst/>
          </a:prstGeom>
          <a:solidFill>
            <a:schemeClr val="bg1"/>
          </a:solidFill>
        </p:spPr>
        <p:txBody>
          <a:bodyPr wrap="none">
            <a:spAutoFit/>
          </a:bodyPr>
          <a:lstStyle/>
          <a:p>
            <a:pPr lvl="0" algn="l" eaLnBrk="0" hangingPunct="0">
              <a:spcBef>
                <a:spcPct val="30000"/>
              </a:spcBef>
              <a:defRPr/>
            </a:pPr>
            <a:r>
              <a:rPr lang="en-US" sz="1000" dirty="0" smtClean="0">
                <a:solidFill>
                  <a:srgbClr val="000000"/>
                </a:solidFill>
                <a:latin typeface="Arial" charset="0"/>
                <a:ea typeface="+mn-ea"/>
              </a:rPr>
              <a:t>Adapted from </a:t>
            </a:r>
            <a:r>
              <a:rPr lang="en-US" sz="1000" dirty="0">
                <a:solidFill>
                  <a:srgbClr val="000000"/>
                </a:solidFill>
                <a:latin typeface="Arial" charset="0"/>
                <a:ea typeface="+mn-ea"/>
                <a:hlinkClick r:id="rId5"/>
              </a:rPr>
              <a:t>Best Practices in Data Visualization</a:t>
            </a:r>
            <a:r>
              <a:rPr lang="en-US" sz="1000" dirty="0">
                <a:solidFill>
                  <a:srgbClr val="000000"/>
                </a:solidFill>
                <a:latin typeface="Arial" charset="0"/>
                <a:ea typeface="+mn-ea"/>
              </a:rPr>
              <a:t>, by </a:t>
            </a:r>
            <a:r>
              <a:rPr lang="en-US" sz="1000" dirty="0" err="1">
                <a:solidFill>
                  <a:srgbClr val="000000"/>
                </a:solidFill>
                <a:latin typeface="Arial" charset="0"/>
                <a:ea typeface="+mn-ea"/>
              </a:rPr>
              <a:t>Vihao</a:t>
            </a:r>
            <a:r>
              <a:rPr lang="en-US" sz="1000" dirty="0">
                <a:solidFill>
                  <a:srgbClr val="000000"/>
                </a:solidFill>
                <a:latin typeface="Arial" charset="0"/>
                <a:ea typeface="+mn-ea"/>
              </a:rPr>
              <a:t> Pham 2014</a:t>
            </a:r>
          </a:p>
        </p:txBody>
      </p:sp>
    </p:spTree>
    <p:extLst>
      <p:ext uri="{BB962C8B-B14F-4D97-AF65-F5344CB8AC3E}">
        <p14:creationId xmlns:p14="http://schemas.microsoft.com/office/powerpoint/2010/main" val="67373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Appropriate Visualizations </a:t>
            </a:r>
            <a:br>
              <a:rPr lang="en-US" dirty="0" smtClean="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33043052"/>
              </p:ext>
            </p:extLst>
          </p:nvPr>
        </p:nvGraphicFramePr>
        <p:xfrm>
          <a:off x="776206" y="2181345"/>
          <a:ext cx="7591588" cy="2942746"/>
        </p:xfrm>
        <a:graphic>
          <a:graphicData uri="http://schemas.openxmlformats.org/drawingml/2006/table">
            <a:tbl>
              <a:tblPr firstRow="1" bandRow="1">
                <a:tableStyleId>{93296810-A885-4BE3-A3E7-6D5BEEA58F35}</a:tableStyleId>
              </a:tblPr>
              <a:tblGrid>
                <a:gridCol w="1897897"/>
                <a:gridCol w="1897897"/>
                <a:gridCol w="1378697"/>
                <a:gridCol w="2417097"/>
              </a:tblGrid>
              <a:tr h="906912">
                <a:tc>
                  <a:txBody>
                    <a:bodyPr/>
                    <a:lstStyle/>
                    <a:p>
                      <a:endParaRPr lang="en-US" dirty="0">
                        <a:solidFill>
                          <a:srgbClr val="000000"/>
                        </a:solidFill>
                      </a:endParaRPr>
                    </a:p>
                  </a:txBody>
                  <a:tcPr/>
                </a:tc>
                <a:tc>
                  <a:txBody>
                    <a:bodyPr/>
                    <a:lstStyle/>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rPr>
                        <a:t>Metric </a:t>
                      </a:r>
                      <a:endParaRPr lang="en-US" sz="1200" dirty="0">
                        <a:solidFill>
                          <a:srgbClr val="000000"/>
                        </a:solidFill>
                        <a:effectLst/>
                        <a:latin typeface="Arial" panose="020B0604020202020204" pitchFamily="34" charset="0"/>
                        <a:ea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rPr>
                        <a:t>Attribute </a:t>
                      </a:r>
                      <a:endParaRPr lang="en-US" sz="1200">
                        <a:solidFill>
                          <a:srgbClr val="000000"/>
                        </a:solidFill>
                        <a:effectLst/>
                        <a:latin typeface="Arial" panose="020B0604020202020204" pitchFamily="34" charset="0"/>
                        <a:ea typeface="Times New Roman" panose="02020603050405020304" pitchFamily="18" charset="0"/>
                      </a:endParaRPr>
                    </a:p>
                    <a:p>
                      <a:pPr marL="0" marR="0">
                        <a:lnSpc>
                          <a:spcPct val="107000"/>
                        </a:lnSpc>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rPr>
                        <a:t>(Nominal) </a:t>
                      </a:r>
                      <a:endParaRPr lang="en-US" sz="1200">
                        <a:solidFill>
                          <a:srgbClr val="000000"/>
                        </a:solidFill>
                        <a:effectLst/>
                        <a:latin typeface="Arial" panose="020B0604020202020204" pitchFamily="34" charset="0"/>
                        <a:ea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rPr>
                        <a:t>Attribute </a:t>
                      </a:r>
                      <a:endParaRPr lang="en-US" sz="1200" dirty="0">
                        <a:solidFill>
                          <a:srgbClr val="000000"/>
                        </a:solidFill>
                        <a:effectLst/>
                        <a:latin typeface="Arial" panose="020B0604020202020204" pitchFamily="34" charset="0"/>
                        <a:ea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rPr>
                        <a:t>(Ordinal) </a:t>
                      </a:r>
                      <a:endParaRPr lang="en-US" sz="1200" dirty="0">
                        <a:solidFill>
                          <a:srgbClr val="000000"/>
                        </a:solidFill>
                        <a:effectLst/>
                        <a:latin typeface="Arial" panose="020B0604020202020204" pitchFamily="34" charset="0"/>
                        <a:ea typeface="Times New Roman" panose="02020603050405020304" pitchFamily="18" charset="0"/>
                      </a:endParaRPr>
                    </a:p>
                  </a:txBody>
                  <a:tcPr marL="68580" marR="68580" marT="0" marB="0"/>
                </a:tc>
              </a:tr>
              <a:tr h="707366">
                <a:tc>
                  <a:txBody>
                    <a:bodyPr/>
                    <a:lstStyle/>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rPr>
                        <a:t>Attribute (Nominal) </a:t>
                      </a:r>
                      <a:endParaRPr lang="en-US" sz="1200" dirty="0">
                        <a:solidFill>
                          <a:srgbClr val="000000"/>
                        </a:solidFill>
                        <a:effectLst/>
                        <a:latin typeface="Arial" panose="020B0604020202020204" pitchFamily="34" charset="0"/>
                        <a:ea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rPr>
                        <a:t>Bar </a:t>
                      </a:r>
                      <a:endParaRPr lang="en-US" sz="1200">
                        <a:solidFill>
                          <a:srgbClr val="000000"/>
                        </a:solidFill>
                        <a:effectLst/>
                        <a:latin typeface="Arial" panose="020B0604020202020204" pitchFamily="34" charset="0"/>
                        <a:ea typeface="Times New Roman" panose="02020603050405020304" pitchFamily="18" charset="0"/>
                      </a:endParaRPr>
                    </a:p>
                    <a:p>
                      <a:pPr marL="0" marR="0">
                        <a:lnSpc>
                          <a:spcPct val="107000"/>
                        </a:lnSpc>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rPr>
                        <a:t>Heatmap </a:t>
                      </a:r>
                      <a:endParaRPr lang="en-US" sz="1200">
                        <a:solidFill>
                          <a:srgbClr val="000000"/>
                        </a:solidFill>
                        <a:effectLst/>
                        <a:latin typeface="Arial" panose="020B0604020202020204" pitchFamily="34" charset="0"/>
                        <a:ea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rPr>
                        <a:t>Network </a:t>
                      </a:r>
                      <a:endParaRPr lang="en-US" sz="1200">
                        <a:solidFill>
                          <a:srgbClr val="000000"/>
                        </a:solidFill>
                        <a:effectLst/>
                        <a:latin typeface="Arial" panose="020B0604020202020204" pitchFamily="34" charset="0"/>
                        <a:ea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rPr>
                        <a:t>Line w/ Break-By </a:t>
                      </a:r>
                      <a:endParaRPr lang="en-US" sz="1200" dirty="0">
                        <a:solidFill>
                          <a:srgbClr val="000000"/>
                        </a:solidFill>
                        <a:effectLst/>
                        <a:latin typeface="Arial" panose="020B0604020202020204" pitchFamily="34" charset="0"/>
                        <a:ea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rPr>
                        <a:t>Bar w/ Break-By </a:t>
                      </a:r>
                      <a:endParaRPr lang="en-US" sz="1200" dirty="0">
                        <a:solidFill>
                          <a:srgbClr val="000000"/>
                        </a:solidFill>
                        <a:effectLst/>
                        <a:latin typeface="Arial" panose="020B0604020202020204" pitchFamily="34" charset="0"/>
                        <a:ea typeface="Times New Roman" panose="02020603050405020304" pitchFamily="18" charset="0"/>
                      </a:endParaRPr>
                    </a:p>
                  </a:txBody>
                  <a:tcPr marL="68580" marR="68580" marT="0" marB="0"/>
                </a:tc>
              </a:tr>
              <a:tr h="717407">
                <a:tc>
                  <a:txBody>
                    <a:bodyPr/>
                    <a:lstStyle/>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rPr>
                        <a:t>Attribute </a:t>
                      </a:r>
                      <a:endParaRPr lang="en-US" sz="1200" dirty="0">
                        <a:solidFill>
                          <a:srgbClr val="000000"/>
                        </a:solidFill>
                        <a:effectLst/>
                        <a:latin typeface="Arial" panose="020B0604020202020204" pitchFamily="34" charset="0"/>
                        <a:ea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rPr>
                        <a:t>(Ordinal) </a:t>
                      </a:r>
                      <a:endParaRPr lang="en-US" sz="1200" dirty="0">
                        <a:solidFill>
                          <a:srgbClr val="000000"/>
                        </a:solidFill>
                        <a:effectLst/>
                        <a:latin typeface="Arial" panose="020B0604020202020204" pitchFamily="34" charset="0"/>
                        <a:ea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rPr>
                        <a:t>Column </a:t>
                      </a:r>
                      <a:endParaRPr lang="en-US" sz="1200" dirty="0">
                        <a:solidFill>
                          <a:srgbClr val="000000"/>
                        </a:solidFill>
                        <a:effectLst/>
                        <a:latin typeface="Arial" panose="020B0604020202020204" pitchFamily="34" charset="0"/>
                        <a:ea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rPr>
                        <a:t>Line </a:t>
                      </a:r>
                      <a:endParaRPr lang="en-US" sz="1200" dirty="0">
                        <a:solidFill>
                          <a:srgbClr val="000000"/>
                        </a:solidFill>
                        <a:effectLst/>
                        <a:latin typeface="Arial" panose="020B0604020202020204" pitchFamily="34" charset="0"/>
                        <a:ea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solidFill>
                            <a:srgbClr val="000000"/>
                          </a:solidFill>
                          <a:effectLst/>
                          <a:latin typeface="Arial" panose="020B0604020202020204" pitchFamily="34" charset="0"/>
                          <a:ea typeface="Times New Roman" panose="02020603050405020304" pitchFamily="18" charset="0"/>
                        </a:rPr>
                        <a:t> </a:t>
                      </a:r>
                    </a:p>
                  </a:txBody>
                  <a:tcPr marL="68580" marR="68580" marT="0" marB="0"/>
                </a:tc>
                <a:tc>
                  <a:txBody>
                    <a:bodyPr/>
                    <a:lstStyle/>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rPr>
                        <a:t>Scatter Grid </a:t>
                      </a:r>
                      <a:endParaRPr lang="en-US" sz="1200" dirty="0">
                        <a:solidFill>
                          <a:srgbClr val="000000"/>
                        </a:solidFill>
                        <a:effectLst/>
                        <a:latin typeface="Arial" panose="020B0604020202020204" pitchFamily="34" charset="0"/>
                        <a:ea typeface="Times New Roman" panose="02020603050405020304" pitchFamily="18" charset="0"/>
                      </a:endParaRPr>
                    </a:p>
                  </a:txBody>
                  <a:tcPr marL="68580" marR="68580" marT="0" marB="0"/>
                </a:tc>
              </a:tr>
              <a:tr h="611061">
                <a:tc>
                  <a:txBody>
                    <a:bodyPr/>
                    <a:lstStyle/>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rPr>
                        <a:t>Metric </a:t>
                      </a:r>
                      <a:endParaRPr lang="en-US" sz="1200" dirty="0">
                        <a:solidFill>
                          <a:srgbClr val="000000"/>
                        </a:solidFill>
                        <a:effectLst/>
                        <a:latin typeface="Arial" panose="020B0604020202020204" pitchFamily="34" charset="0"/>
                        <a:ea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rPr>
                        <a:t>Scatter/Bubble </a:t>
                      </a:r>
                      <a:endParaRPr lang="en-US" sz="1200" dirty="0">
                        <a:solidFill>
                          <a:srgbClr val="000000"/>
                        </a:solidFill>
                        <a:effectLst/>
                        <a:latin typeface="Arial" panose="020B0604020202020204" pitchFamily="34" charset="0"/>
                        <a:ea typeface="Times New Roman" panose="02020603050405020304" pitchFamily="18" charset="0"/>
                      </a:endParaRPr>
                    </a:p>
                  </a:txBody>
                  <a:tcPr marL="68580" marR="68580" marT="0" marB="0"/>
                </a:tc>
                <a:tc>
                  <a:txBody>
                    <a:bodyPr/>
                    <a:lstStyle/>
                    <a:p>
                      <a:endParaRPr lang="en-US">
                        <a:solidFill>
                          <a:srgbClr val="000000"/>
                        </a:solidFill>
                      </a:endParaRPr>
                    </a:p>
                  </a:txBody>
                  <a:tcPr/>
                </a:tc>
                <a:tc>
                  <a:txBody>
                    <a:bodyPr/>
                    <a:lstStyle/>
                    <a:p>
                      <a:endParaRPr lang="en-US" dirty="0">
                        <a:solidFill>
                          <a:srgbClr val="000000"/>
                        </a:solidFill>
                      </a:endParaRPr>
                    </a:p>
                  </a:txBody>
                  <a:tcPr/>
                </a:tc>
              </a:tr>
            </a:tbl>
          </a:graphicData>
        </a:graphic>
      </p:graphicFrame>
      <p:sp>
        <p:nvSpPr>
          <p:cNvPr id="3" name="Rectangle 2"/>
          <p:cNvSpPr/>
          <p:nvPr/>
        </p:nvSpPr>
        <p:spPr>
          <a:xfrm>
            <a:off x="14177" y="5715000"/>
            <a:ext cx="4243469" cy="246221"/>
          </a:xfrm>
          <a:prstGeom prst="rect">
            <a:avLst/>
          </a:prstGeom>
        </p:spPr>
        <p:txBody>
          <a:bodyPr wrap="none">
            <a:spAutoFit/>
          </a:bodyPr>
          <a:lstStyle/>
          <a:p>
            <a:pPr lvl="0" algn="l" eaLnBrk="0" hangingPunct="0">
              <a:spcBef>
                <a:spcPct val="30000"/>
              </a:spcBef>
              <a:defRPr/>
            </a:pPr>
            <a:r>
              <a:rPr lang="en-US" sz="1000" dirty="0" smtClean="0">
                <a:solidFill>
                  <a:srgbClr val="000000"/>
                </a:solidFill>
                <a:latin typeface="Arial" charset="0"/>
                <a:ea typeface="+mn-ea"/>
              </a:rPr>
              <a:t>Adopted from </a:t>
            </a:r>
            <a:r>
              <a:rPr lang="en-US" sz="1000" dirty="0">
                <a:solidFill>
                  <a:srgbClr val="000000"/>
                </a:solidFill>
                <a:latin typeface="Arial" charset="0"/>
                <a:ea typeface="+mn-ea"/>
                <a:hlinkClick r:id="rId3"/>
              </a:rPr>
              <a:t>Best Practices in Data Visualization</a:t>
            </a:r>
            <a:r>
              <a:rPr lang="en-US" sz="1000" dirty="0">
                <a:solidFill>
                  <a:srgbClr val="000000"/>
                </a:solidFill>
                <a:latin typeface="Arial" charset="0"/>
                <a:ea typeface="+mn-ea"/>
              </a:rPr>
              <a:t>, by </a:t>
            </a:r>
            <a:r>
              <a:rPr lang="en-US" sz="1000" dirty="0" err="1">
                <a:solidFill>
                  <a:srgbClr val="000000"/>
                </a:solidFill>
                <a:latin typeface="Arial" charset="0"/>
                <a:ea typeface="+mn-ea"/>
              </a:rPr>
              <a:t>Vihao</a:t>
            </a:r>
            <a:r>
              <a:rPr lang="en-US" sz="1000" dirty="0">
                <a:solidFill>
                  <a:srgbClr val="000000"/>
                </a:solidFill>
                <a:latin typeface="Arial" charset="0"/>
                <a:ea typeface="+mn-ea"/>
              </a:rPr>
              <a:t> Pham 2014</a:t>
            </a:r>
          </a:p>
        </p:txBody>
      </p:sp>
    </p:spTree>
    <p:extLst>
      <p:ext uri="{BB962C8B-B14F-4D97-AF65-F5344CB8AC3E}">
        <p14:creationId xmlns:p14="http://schemas.microsoft.com/office/powerpoint/2010/main" val="4160523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330" name="Rectangle 2"/>
          <p:cNvSpPr>
            <a:spLocks noGrp="1" noChangeArrowheads="1"/>
          </p:cNvSpPr>
          <p:nvPr>
            <p:ph type="title"/>
          </p:nvPr>
        </p:nvSpPr>
        <p:spPr/>
        <p:txBody>
          <a:bodyPr>
            <a:noAutofit/>
          </a:bodyPr>
          <a:lstStyle/>
          <a:p>
            <a:r>
              <a:rPr lang="en-US" sz="2400" dirty="0"/>
              <a:t>A Sparkline, Bullet </a:t>
            </a:r>
            <a:r>
              <a:rPr lang="en-US" sz="2400" dirty="0" smtClean="0"/>
              <a:t>Chart, Column Chart and Bubble Grid </a:t>
            </a:r>
            <a:r>
              <a:rPr lang="en-US" sz="2400" dirty="0"/>
              <a:t>Are Used </a:t>
            </a:r>
            <a:r>
              <a:rPr lang="en-US" sz="2400" dirty="0" smtClean="0"/>
              <a:t>to </a:t>
            </a:r>
            <a:r>
              <a:rPr lang="en-US" sz="2400" dirty="0"/>
              <a:t>Analyze Activities </a:t>
            </a:r>
            <a:r>
              <a:rPr lang="en-US" sz="2400" dirty="0" smtClean="0"/>
              <a:t>in a </a:t>
            </a:r>
            <a:r>
              <a:rPr lang="en-US" sz="2400" dirty="0"/>
              <a:t>Customer Support Center </a:t>
            </a:r>
          </a:p>
        </p:txBody>
      </p:sp>
      <p:pic>
        <p:nvPicPr>
          <p:cNvPr id="68609" name="Picture 1"/>
          <p:cNvPicPr>
            <a:picLocks noChangeAspect="1" noChangeArrowheads="1"/>
          </p:cNvPicPr>
          <p:nvPr/>
        </p:nvPicPr>
        <p:blipFill>
          <a:blip r:embed="rId3" cstate="print"/>
          <a:srcRect/>
          <a:stretch>
            <a:fillRect/>
          </a:stretch>
        </p:blipFill>
        <p:spPr bwMode="auto">
          <a:xfrm>
            <a:off x="938150" y="1060865"/>
            <a:ext cx="7215250" cy="4919489"/>
          </a:xfrm>
          <a:prstGeom prst="rect">
            <a:avLst/>
          </a:prstGeom>
          <a:noFill/>
          <a:ln w="9525">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7015545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2&quot; unique_id=&quot;10031&quot;&gt;&lt;object type=&quot;3&quot; unique_id=&quot;10032&quot;&gt;&lt;property id=&quot;20148&quot; value=&quot;5&quot;/&gt;&lt;property id=&quot;20300&quot; value=&quot;Slide 1 - &amp;quot;Business Intelligence Concepts,  Tools, and Applications &amp;quot;&quot;/&gt;&lt;property id=&quot;20307&quot; value=&quot;256&quot;/&gt;&lt;/object&gt;&lt;object type=&quot;3&quot; unique_id=&quot;10033&quot;&gt;&lt;property id=&quot;20148&quot; value=&quot;5&quot;/&gt;&lt;property id=&quot;20300&quot; value=&quot;Slide 2 - &amp;quot;Data Visualizations Guidelines and Pitfalls&amp;quot;&quot;/&gt;&lt;property id=&quot;20307&quot; value=&quot;257&quot;/&gt;&lt;/object&gt;&lt;object type=&quot;3&quot; unique_id=&quot;10034&quot;&gt;&lt;property id=&quot;20148&quot; value=&quot;5&quot;/&gt;&lt;property id=&quot;20300&quot; value=&quot;Slide 3 - &amp;quot;Visualizations Attribute (nominal) and Metric&amp;quot;&quot;/&gt;&lt;property id=&quot;20307&quot; value=&quot;258&quot;/&gt;&lt;/object&gt;&lt;object type=&quot;3&quot; unique_id=&quot;10035&quot;&gt;&lt;property id=&quot;20148&quot; value=&quot;5&quot;/&gt;&lt;property id=&quot;20300&quot; value=&quot;Slide 4 - &amp;quot;Visualizations Attribute(nominal) and Metric&amp;quot;&quot;/&gt;&lt;property id=&quot;20307&quot; value=&quot;259&quot;/&gt;&lt;/object&gt;&lt;object type=&quot;3&quot; unique_id=&quot;10036&quot;&gt;&lt;property id=&quot;20148&quot; value=&quot;5&quot;/&gt;&lt;property id=&quot;20300&quot; value=&quot;Slide 5 - &amp;quot;Visualizations Attribute (ordinal) and Metric&amp;quot;&quot;/&gt;&lt;property id=&quot;20307&quot; value=&quot;260&quot;/&gt;&lt;/object&gt;&lt;object type=&quot;3&quot; unique_id=&quot;10037&quot;&gt;&lt;property id=&quot;20148&quot; value=&quot;5&quot;/&gt;&lt;property id=&quot;20300&quot; value=&quot;Slide 6 - &amp;quot;Visualizations Attribute (Nominal) and Attribute (Nominal)&amp;quot;&quot;/&gt;&lt;property id=&quot;20307&quot; value=&quot;261&quot;/&gt;&lt;/object&gt;&lt;object type=&quot;3&quot; unique_id=&quot;10038&quot;&gt;&lt;property id=&quot;20148&quot; value=&quot;5&quot;/&gt;&lt;property id=&quot;20300&quot; value=&quot;Slide 7 - &amp;quot;Visualizations Attribute (nominal) and Attribute (ordinal)&amp;quot;&quot;/&gt;&lt;property id=&quot;20307&quot; value=&quot;262&quot;/&gt;&lt;/object&gt;&lt;object type=&quot;3&quot; unique_id=&quot;10040&quot;&gt;&lt;property id=&quot;20148&quot; value=&quot;5&quot;/&gt;&lt;property id=&quot;20300&quot; value=&quot;Slide 11 - &amp;quot;Visualization Considerations Use Color Saturation Correctly&amp;quot;&quot;/&gt;&lt;property id=&quot;20307&quot; value=&quot;264&quot;/&gt;&lt;/object&gt;&lt;object type=&quot;3&quot; unique_id=&quot;10041&quot;&gt;&lt;property id=&quot;20148&quot; value=&quot;5&quot;/&gt;&lt;property id=&quot;20300&quot; value=&quot;Slide 12 - &amp;quot;Hands-on Exercise #3 Offline/Standalone Dashboards with Advanced Visualizations&amp;quot;&quot;/&gt;&lt;property id=&quot;20307&quot; value=&quot;265&quot;/&gt;&lt;/object&gt;&lt;object type=&quot;3&quot; unique_id=&quot;10054&quot;&gt;&lt;property id=&quot;20148&quot; value=&quot;5&quot;/&gt;&lt;property id=&quot;20300&quot; value=&quot;Slide 8 - &amp;quot;Appropriate Visualizations  &amp;quot;&quot;/&gt;&lt;property id=&quot;20307&quot; value=&quot;270&quot;/&gt;&lt;/object&gt;&lt;object type=&quot;3&quot; unique_id=&quot;10055&quot;&gt;&lt;property id=&quot;20148&quot; value=&quot;5&quot;/&gt;&lt;property id=&quot;20300&quot; value=&quot;Slide 9 - &amp;quot;A Sparkline, Bullet Chart, Column Chart and Bubble Grid Are Used to Analyze Activities in a Customer Support Center&quot;/&gt;&lt;property id=&quot;20307&quot; value=&quot;271&quot;/&gt;&lt;/object&gt;&lt;object type=&quot;3&quot; unique_id=&quot;10056&quot;&gt;&lt;property id=&quot;20148&quot; value=&quot;5&quot;/&gt;&lt;property id=&quot;20300&quot; value=&quot;Slide 10 - &amp;quot;General Rules for Charts&amp;quot;&quot;/&gt;&lt;property id=&quot;20307&quot; value=&quot;272&quot;/&gt;&lt;/object&gt;&lt;/object&gt;&lt;object type=&quot;8&quot; unique_id=&quot;10053&quot;&gt;&lt;/object&gt;&lt;/object&gt;&lt;/database&gt;"/>
  <p:tag name="SECTOMILLISECCONVERTED" val="1"/>
</p:tagLst>
</file>

<file path=ppt/theme/theme1.xml><?xml version="1.0" encoding="utf-8"?>
<a:theme xmlns:a="http://schemas.openxmlformats.org/drawingml/2006/main" name="Blank Presentation">
  <a:themeElements>
    <a:clrScheme name="">
      <a:dk1>
        <a:srgbClr val="808080"/>
      </a:dk1>
      <a:lt1>
        <a:srgbClr val="FFFFFF"/>
      </a:lt1>
      <a:dk2>
        <a:srgbClr val="FFFFFF"/>
      </a:dk2>
      <a:lt2>
        <a:srgbClr val="B3B3B3"/>
      </a:lt2>
      <a:accent1>
        <a:srgbClr val="779A09"/>
      </a:accent1>
      <a:accent2>
        <a:srgbClr val="0096A4"/>
      </a:accent2>
      <a:accent3>
        <a:srgbClr val="FFFFFF"/>
      </a:accent3>
      <a:accent4>
        <a:srgbClr val="6C6C6C"/>
      </a:accent4>
      <a:accent5>
        <a:srgbClr val="BDCAAA"/>
      </a:accent5>
      <a:accent6>
        <a:srgbClr val="008794"/>
      </a:accent6>
      <a:hlink>
        <a:srgbClr val="70887C"/>
      </a:hlink>
      <a:folHlink>
        <a:srgbClr val="AC9922"/>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BS-MOOC-IS_ppt_template</Template>
  <TotalTime>123</TotalTime>
  <Words>814</Words>
  <Application>Microsoft Office PowerPoint</Application>
  <PresentationFormat>On-screen Show (4:3)</PresentationFormat>
  <Paragraphs>112</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ＭＳ Ｐゴシック</vt:lpstr>
      <vt:lpstr>Arial</vt:lpstr>
      <vt:lpstr>Calibri</vt:lpstr>
      <vt:lpstr>Times New Roman</vt:lpstr>
      <vt:lpstr>Blank Presentation</vt:lpstr>
      <vt:lpstr>Business Intelligence Concepts,  Tools, and Applications </vt:lpstr>
      <vt:lpstr>Data Visualizations Guidelines and Pitfalls</vt:lpstr>
      <vt:lpstr>Visualizations Attribute (nominal) and Metric</vt:lpstr>
      <vt:lpstr>Visualizations Attribute(nominal) and Metric</vt:lpstr>
      <vt:lpstr>Visualizations Attribute (ordinal) and Metric</vt:lpstr>
      <vt:lpstr>Visualizations Attribute (Nominal) and Attribute (Nominal)</vt:lpstr>
      <vt:lpstr>Visualizations Attribute (nominal) and Attribute (ordinal)</vt:lpstr>
      <vt:lpstr>Appropriate Visualizations  </vt:lpstr>
      <vt:lpstr>A Sparkline, Bullet Chart, Column Chart and Bubble Grid Are Used to Analyze Activities in a Customer Support Center </vt:lpstr>
      <vt:lpstr>General Rules for Charts</vt:lpstr>
      <vt:lpstr>Visualization Considerations Use Color Saturation Correctly</vt:lpstr>
      <vt:lpstr>Hands-on Exercise #3 Offline/Standalone Dashboards with Advanced Visualizations</vt:lpstr>
    </vt:vector>
  </TitlesOfParts>
  <Company>Korak 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dc:title>
  <dc:creator>matt</dc:creator>
  <cp:lastModifiedBy>Karimi, Jahangir</cp:lastModifiedBy>
  <cp:revision>15</cp:revision>
  <cp:lastPrinted>2014-09-08T17:56:58Z</cp:lastPrinted>
  <dcterms:created xsi:type="dcterms:W3CDTF">2015-10-04T06:12:49Z</dcterms:created>
  <dcterms:modified xsi:type="dcterms:W3CDTF">2016-01-16T22:35:36Z</dcterms:modified>
</cp:coreProperties>
</file>