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  <p:sldId id="283" r:id="rId15"/>
  </p:sldIdLst>
  <p:sldSz cx="9144000" cy="6858000" type="screen4x3"/>
  <p:notesSz cx="6858000" cy="9144000"/>
  <p:custDataLst>
    <p:tags r:id="rId1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127" charset="0"/>
        <a:ea typeface="ＭＳ Ｐゴシック" pitchFamily="127" charset="-128"/>
        <a:cs typeface="ＭＳ Ｐゴシック" pitchFamily="127" charset="-128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127" charset="0"/>
        <a:ea typeface="ＭＳ Ｐゴシック" pitchFamily="127" charset="-128"/>
        <a:cs typeface="ＭＳ Ｐゴシック" pitchFamily="127" charset="-128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127" charset="0"/>
        <a:ea typeface="ＭＳ Ｐゴシック" pitchFamily="127" charset="-128"/>
        <a:cs typeface="ＭＳ Ｐゴシック" pitchFamily="127" charset="-128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127" charset="0"/>
        <a:ea typeface="ＭＳ Ｐゴシック" pitchFamily="127" charset="-128"/>
        <a:cs typeface="ＭＳ Ｐゴシック" pitchFamily="127" charset="-128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127" charset="0"/>
        <a:ea typeface="ＭＳ Ｐゴシック" pitchFamily="127" charset="-128"/>
        <a:cs typeface="ＭＳ Ｐゴシック" pitchFamily="127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127" charset="0"/>
        <a:ea typeface="ＭＳ Ｐゴシック" pitchFamily="127" charset="-128"/>
        <a:cs typeface="ＭＳ Ｐゴシック" pitchFamily="127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127" charset="0"/>
        <a:ea typeface="ＭＳ Ｐゴシック" pitchFamily="127" charset="-128"/>
        <a:cs typeface="ＭＳ Ｐゴシック" pitchFamily="127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127" charset="0"/>
        <a:ea typeface="ＭＳ Ｐゴシック" pitchFamily="127" charset="-128"/>
        <a:cs typeface="ＭＳ Ｐゴシック" pitchFamily="127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127" charset="0"/>
        <a:ea typeface="ＭＳ Ｐゴシック" pitchFamily="127" charset="-128"/>
        <a:cs typeface="ＭＳ Ｐゴシック" pitchFamily="127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387B8"/>
    <a:srgbClr val="0A54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57800" autoAdjust="0"/>
  </p:normalViewPr>
  <p:slideViewPr>
    <p:cSldViewPr>
      <p:cViewPr varScale="1">
        <p:scale>
          <a:sx n="60" d="100"/>
          <a:sy n="60" d="100"/>
        </p:scale>
        <p:origin x="1290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Placeholder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85A6B014-A7D7-4955-A04E-76201873E5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2180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27" charset="0"/>
        <a:ea typeface="ＭＳ Ｐゴシック" pitchFamily="127" charset="-128"/>
        <a:cs typeface="ＭＳ Ｐゴシック" pitchFamily="12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27" charset="0"/>
        <a:ea typeface="ＭＳ Ｐゴシック" pitchFamily="127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27" charset="0"/>
        <a:ea typeface="ＭＳ Ｐゴシック" pitchFamily="127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27" charset="0"/>
        <a:ea typeface="ＭＳ Ｐゴシック" pitchFamily="127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27" charset="0"/>
        <a:ea typeface="ＭＳ Ｐゴシック" pitchFamily="12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ourses.ischool.berkeley.edu/i247/s10/lectures/Few-Dashboards.pdf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perceptualedge.com/articles/visual_business_intelligence/pervasive_hurdles_to_dd.pdf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oc.org/assets/Data/guide_to_dashboard_design1.pdf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oc.org/assets/Data/guide_to_dashboard_design1.pdf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rmation-management.com/news/10001129-1.html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trategy.com/Strategy/media/downloads/training-events/microstrategy-world/2014-barcelona/MSTRWorldEU2014_T1_S3_Best_Practices_in_Data_Visualizations.pdf?ext=.pdf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trategy.com/Strategy/media/downloads/training-events/microstrategy-world/2014-barcelona/MSTRWorldEU2014_T1_S3_Best_Practices_in_Data_Visualizations.pdf?ext=.pdf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tatic1.squarespace.com/static/52f42657e4b0b3416ff6b831/t/55b9117ae4b060a0d84fef15/1438191994754/Dashboards_People_Love_To_Use_Whitepaper_v2.pdf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oc.org/assets/Data/guide_to_dashboard_design1.pdf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A6B014-A7D7-4955-A04E-76201873E50A}" type="slidenum">
              <a:rPr lang="en-US" smtClean="0"/>
              <a:pPr>
                <a:defRPr/>
              </a:pPr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992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Adopted from: (1) </a:t>
            </a:r>
            <a:r>
              <a:rPr lang="en-US" dirty="0" smtClean="0"/>
              <a:t>Few S., </a:t>
            </a:r>
            <a:r>
              <a:rPr lang="en-US" dirty="0" smtClean="0">
                <a:hlinkClick r:id="rId3"/>
              </a:rPr>
              <a:t>Dashboard Design for at-a-glance monitoring.</a:t>
            </a:r>
            <a:r>
              <a:rPr lang="en-US" dirty="0" smtClean="0"/>
              <a:t> http://www.perceptualedge.com/, (2) Few, S. </a:t>
            </a:r>
            <a:r>
              <a:rPr lang="en-US" dirty="0" smtClean="0">
                <a:hlinkClick r:id="rId4"/>
              </a:rPr>
              <a:t>Pervasive Hurdles to Effective Dashboard Design</a:t>
            </a:r>
            <a:r>
              <a:rPr lang="en-US" dirty="0" smtClean="0"/>
              <a:t>, Visual Business Intelligence Newsletter, January 2007.</a:t>
            </a:r>
            <a:r>
              <a:rPr lang="en-US" baseline="0" dirty="0" smtClean="0"/>
              <a:t>  See the sources for more detail. </a:t>
            </a: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2A8472-7115-4773-889E-8A2A2A4A2CD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507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Sources:  </a:t>
            </a:r>
            <a:r>
              <a:rPr lang="en-US" b="0" dirty="0" smtClean="0"/>
              <a:t>Adopted from: How to Create Compelling Business Dashboards - Complete Guide, and 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A Guide to Creating Dashboards People love to use</a:t>
            </a:r>
            <a:r>
              <a:rPr lang="en-US" dirty="0" smtClean="0"/>
              <a:t>, Juice, 2009-2010. </a:t>
            </a:r>
          </a:p>
          <a:p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2A8472-7115-4773-889E-8A2A2A4A2CD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394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According to </a:t>
            </a:r>
            <a:r>
              <a:rPr lang="en-US" dirty="0" smtClean="0">
                <a:hlinkClick r:id="rId3"/>
              </a:rPr>
              <a:t>A Guide to Creating Dashboards People love to use</a:t>
            </a:r>
            <a:r>
              <a:rPr lang="en-US" dirty="0" smtClean="0"/>
              <a:t>, Juice, 2009-2010..</a:t>
            </a:r>
            <a:r>
              <a:rPr lang="en-US" baseline="0" dirty="0" smtClean="0"/>
              <a:t> The advanced functionalities includes the following: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2A8472-7115-4773-889E-8A2A2A4A2CD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822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smtClean="0"/>
              <a:t>According to </a:t>
            </a:r>
            <a:r>
              <a:rPr lang="en-US" sz="2400" b="1" dirty="0" smtClean="0">
                <a:hlinkClick r:id="rId3"/>
              </a:rPr>
              <a:t>Eight Best Practices in Dashboard Design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Radha</a:t>
            </a:r>
            <a:r>
              <a:rPr lang="en-US" sz="2400" b="1" dirty="0" smtClean="0"/>
              <a:t> R </a:t>
            </a:r>
            <a:r>
              <a:rPr lang="en-US" sz="2400" i="1" dirty="0" smtClean="0"/>
              <a:t>April 10, 2008. </a:t>
            </a:r>
            <a:r>
              <a:rPr lang="en-US" sz="2400" dirty="0" smtClean="0"/>
              <a:t> One needs to consider the following eight</a:t>
            </a:r>
            <a:r>
              <a:rPr lang="en-US" sz="2400" baseline="0" dirty="0" smtClean="0"/>
              <a:t> action items :</a:t>
            </a:r>
            <a:endParaRPr lang="en-US" sz="2400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2A8472-7115-4773-889E-8A2A2A4A2CD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869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B6BF4-EA06-4859-9A8F-A8141D4824F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033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2A8472-7115-4773-889E-8A2A2A4A2CD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416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0" dirty="0" smtClean="0"/>
              <a:t>Source</a:t>
            </a:r>
            <a:r>
              <a:rPr lang="en-US" sz="2400" b="0" baseline="0" dirty="0" smtClean="0"/>
              <a:t> </a:t>
            </a:r>
            <a:r>
              <a:rPr lang="en-US" sz="2400" b="0" dirty="0" err="1" smtClean="0"/>
              <a:t>Brath</a:t>
            </a:r>
            <a:r>
              <a:rPr lang="en-US" sz="2400" b="0" dirty="0" smtClean="0"/>
              <a:t> R. and Peters M. “Dashboard Design: Why Design is Important” . DM Review Online October 15 2004- </a:t>
            </a:r>
            <a:r>
              <a:rPr lang="en-US" sz="2400" b="1" i="0" u="none" strike="noStrike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127" charset="-128"/>
                <a:cs typeface="ＭＳ Ｐゴシック" pitchFamily="127" charset="-128"/>
              </a:rPr>
              <a:t>See references</a:t>
            </a:r>
            <a:endParaRPr lang="en-US" sz="2400" b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4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2A8472-7115-4773-889E-8A2A2A4A2CD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976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 kern="1200" dirty="0" smtClean="0">
                <a:latin typeface="Arial" charset="0"/>
              </a:rPr>
              <a:t>According to Stephen Few (Pervasive Hurdles to Effective Dashboard Design, Visual Business Intelligence Newsletter, January 2007), there are the following action items</a:t>
            </a:r>
            <a:r>
              <a:rPr lang="en-US" b="0" kern="1200" baseline="0" dirty="0" smtClean="0">
                <a:latin typeface="Arial" charset="0"/>
              </a:rPr>
              <a:t> to consider:</a:t>
            </a:r>
            <a:endParaRPr lang="en-US" b="0" kern="1200" dirty="0" smtClean="0">
              <a:latin typeface="Arial" charset="0"/>
            </a:endParaRPr>
          </a:p>
          <a:p>
            <a:endParaRPr lang="en-US" dirty="0" smtClean="0"/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Think about the information that you wish to prioritize.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Give information the space that it deserves.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Avoid devoting too much space to one data area.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Consider a simple structure such as a grid.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2A8472-7115-4773-889E-8A2A2A4A2CD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822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From </a:t>
            </a:r>
            <a:r>
              <a:rPr lang="en-US" dirty="0" smtClean="0">
                <a:hlinkClick r:id="rId3"/>
              </a:rPr>
              <a:t>Best Practices in Data Visualization</a:t>
            </a:r>
            <a:r>
              <a:rPr lang="en-US" dirty="0" smtClean="0"/>
              <a:t>, by </a:t>
            </a:r>
            <a:r>
              <a:rPr lang="en-US" dirty="0" err="1" smtClean="0"/>
              <a:t>Vihao</a:t>
            </a:r>
            <a:r>
              <a:rPr lang="en-US" dirty="0" smtClean="0"/>
              <a:t> Pham 2014-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127" charset="-128"/>
                <a:cs typeface="ＭＳ Ｐゴシック" pitchFamily="127" charset="-128"/>
              </a:rPr>
              <a:t>See references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2A8472-7115-4773-889E-8A2A2A4A2CD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73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 kern="1200" dirty="0" smtClean="0">
                <a:latin typeface="Arial" charset="0"/>
              </a:rPr>
              <a:t>According to Stephen Few (Pervasive Hurdles to Effective Dashboard Design, Visual Business Intelligence Newsletter, January 2007) there are three forms of structures: 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2A8472-7115-4773-889E-8A2A2A4A2CD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5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Adopted</a:t>
            </a:r>
            <a:r>
              <a:rPr lang="en-US" baseline="0" dirty="0" smtClean="0"/>
              <a:t> f</a:t>
            </a:r>
            <a:r>
              <a:rPr lang="en-US" dirty="0" smtClean="0"/>
              <a:t>rom </a:t>
            </a:r>
            <a:r>
              <a:rPr lang="en-US" dirty="0" smtClean="0">
                <a:hlinkClick r:id="rId3"/>
              </a:rPr>
              <a:t>Best Practices in Data Visualization</a:t>
            </a:r>
            <a:r>
              <a:rPr lang="en-US" dirty="0" smtClean="0"/>
              <a:t>, by </a:t>
            </a:r>
            <a:r>
              <a:rPr lang="en-US" dirty="0" err="1" smtClean="0"/>
              <a:t>Vihao</a:t>
            </a:r>
            <a:r>
              <a:rPr lang="en-US" dirty="0" smtClean="0"/>
              <a:t> Pham 2014--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127" charset="-128"/>
                <a:cs typeface="ＭＳ Ｐゴシック" pitchFamily="127" charset="-128"/>
              </a:rPr>
              <a:t>See references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2A8472-7115-4773-889E-8A2A2A4A2CD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494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Adopted from: </a:t>
            </a:r>
            <a:r>
              <a:rPr lang="en-US" dirty="0" smtClean="0">
                <a:hlinkClick r:id="rId3"/>
              </a:rPr>
              <a:t>A Guide to Creating Dashboards People love to use, translating Delicious Data into a Beautiful Design</a:t>
            </a:r>
            <a:r>
              <a:rPr lang="en-US" dirty="0" smtClean="0"/>
              <a:t> Version 2.0. May 2015 -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127" charset="-128"/>
                <a:cs typeface="ＭＳ Ｐゴシック" pitchFamily="127" charset="-128"/>
              </a:rPr>
              <a:t>See references</a:t>
            </a:r>
            <a:endParaRPr lang="en-US" b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2A8472-7115-4773-889E-8A2A2A4A2CD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935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According to the </a:t>
            </a:r>
            <a:r>
              <a:rPr lang="en-US" dirty="0" smtClean="0">
                <a:hlinkClick r:id="rId3"/>
              </a:rPr>
              <a:t>A Guide to Creating Dashboards People love to use</a:t>
            </a:r>
            <a:r>
              <a:rPr lang="en-US" dirty="0" smtClean="0"/>
              <a:t>, Juice, 2009-2010,</a:t>
            </a:r>
            <a:r>
              <a:rPr lang="en-US" baseline="0" dirty="0" smtClean="0"/>
              <a:t>  t</a:t>
            </a:r>
            <a:r>
              <a:rPr lang="en-US" dirty="0" smtClean="0"/>
              <a:t>here are several design principles for dashboards: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2A8472-7115-4773-889E-8A2A2A4A2CD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96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1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-19050" y="0"/>
            <a:ext cx="91821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3" name="Rectangle 1029"/>
          <p:cNvSpPr>
            <a:spLocks noGrp="1" noChangeArrowheads="1"/>
          </p:cNvSpPr>
          <p:nvPr userDrawn="1"/>
        </p:nvSpPr>
        <p:spPr bwMode="auto">
          <a:xfrm>
            <a:off x="990600" y="1981200"/>
            <a:ext cx="7391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eaLnBrk="0" hangingPunct="0"/>
            <a:r>
              <a:rPr lang="en-US" sz="3200">
                <a:solidFill>
                  <a:schemeClr val="bg1"/>
                </a:solidFill>
              </a:rPr>
              <a:t>Click to edit Master title style</a:t>
            </a:r>
          </a:p>
        </p:txBody>
      </p:sp>
      <p:sp>
        <p:nvSpPr>
          <p:cNvPr id="22534" name="Rectangle 1030"/>
          <p:cNvSpPr>
            <a:spLocks noGrp="1" noChangeArrowheads="1"/>
          </p:cNvSpPr>
          <p:nvPr userDrawn="1"/>
        </p:nvSpPr>
        <p:spPr bwMode="auto">
          <a:xfrm>
            <a:off x="990600" y="3200400"/>
            <a:ext cx="7391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0" hangingPunct="0"/>
            <a:r>
              <a:rPr lang="en-US">
                <a:solidFill>
                  <a:schemeClr val="bg1"/>
                </a:solidFill>
              </a:rPr>
              <a:t>Click to edit Master subtitle style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5517232"/>
            <a:ext cx="9144000" cy="134076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pic>
        <p:nvPicPr>
          <p:cNvPr id="6" name="Picture 5" descr="BUSlogo_horiz_rgb_rv_tp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535" y="404664"/>
            <a:ext cx="2736305" cy="526945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4644008" y="456927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/>
                </a:solidFill>
              </a:rPr>
              <a:t>Information Systems</a:t>
            </a:r>
            <a:r>
              <a:rPr lang="en-US" sz="1800" baseline="0" dirty="0" smtClean="0">
                <a:solidFill>
                  <a:schemeClr val="bg1"/>
                </a:solidFill>
              </a:rPr>
              <a:t> Program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2" name="Picture 1" descr="iStock_000018487654Medium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9872" y="4950164"/>
            <a:ext cx="2555775" cy="19168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04800"/>
            <a:ext cx="20955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1341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4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9050" y="0"/>
            <a:ext cx="91821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 bwMode="auto">
          <a:xfrm>
            <a:off x="0" y="5517232"/>
            <a:ext cx="9144000" cy="134076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0600" y="1981200"/>
            <a:ext cx="7391400" cy="1143000"/>
          </a:xfrm>
        </p:spPr>
        <p:txBody>
          <a:bodyPr wrap="none"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200400"/>
            <a:ext cx="7391400" cy="914400"/>
          </a:xfrm>
        </p:spPr>
        <p:txBody>
          <a:bodyPr lIns="0" tIns="0" rIns="0" bIns="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9" name="Picture 8" descr="iStock_000018487654Medium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9872" y="4950164"/>
            <a:ext cx="2555775" cy="19168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BUSlogo_horiz_rgb_rv_tp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535" y="404664"/>
            <a:ext cx="2736305" cy="526945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644008" y="456927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/>
                </a:solidFill>
              </a:rPr>
              <a:t>Information Systems</a:t>
            </a:r>
            <a:r>
              <a:rPr lang="en-US" sz="1800" baseline="0" dirty="0" smtClean="0">
                <a:solidFill>
                  <a:schemeClr val="bg1"/>
                </a:solidFill>
              </a:rPr>
              <a:t> Program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48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30" name="Text Box 6"/>
          <p:cNvSpPr txBox="1">
            <a:spLocks noChangeArrowheads="1"/>
          </p:cNvSpPr>
          <p:nvPr userDrawn="1"/>
        </p:nvSpPr>
        <p:spPr bwMode="auto">
          <a:xfrm>
            <a:off x="8229600" y="5638800"/>
            <a:ext cx="76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117B36CB-1292-458C-8EF4-B67298433F27}" type="slidenum">
              <a:rPr lang="en-US" sz="1000" b="1">
                <a:solidFill>
                  <a:schemeClr val="bg2"/>
                </a:solidFill>
                <a:ea typeface="+mn-ea"/>
                <a:cs typeface="+mn-cs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b="1">
              <a:solidFill>
                <a:schemeClr val="bg2"/>
              </a:solidFill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0" y="6237312"/>
            <a:ext cx="9144000" cy="62068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0" y="0"/>
            <a:ext cx="9144000" cy="188640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4" name="Picture 3" descr="BUSlogo_horiz_rgb_rv_tp.pn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6309320"/>
            <a:ext cx="2088232" cy="402142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5076056" y="636158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</a:rPr>
              <a:t>Information Systems</a:t>
            </a:r>
            <a:r>
              <a:rPr lang="en-US" sz="1400" baseline="0" dirty="0" smtClean="0">
                <a:solidFill>
                  <a:schemeClr val="bg1"/>
                </a:solidFill>
              </a:rPr>
              <a:t> Program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9" descr="iStock_000018487654Medium.jp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3928" y="5940456"/>
            <a:ext cx="1223621" cy="9177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1" r:id="rId2"/>
    <p:sldLayoutId id="2147483660" r:id="rId3"/>
    <p:sldLayoutId id="2147483659" r:id="rId4"/>
    <p:sldLayoutId id="2147483658" r:id="rId5"/>
    <p:sldLayoutId id="2147483657" r:id="rId6"/>
    <p:sldLayoutId id="2147483656" r:id="rId7"/>
    <p:sldLayoutId id="2147483655" r:id="rId8"/>
    <p:sldLayoutId id="2147483654" r:id="rId9"/>
    <p:sldLayoutId id="2147483653" r:id="rId10"/>
    <p:sldLayoutId id="2147483652" r:id="rId11"/>
    <p:sldLayoutId id="2147483651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0" i="0" u="none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="0" i="0" u="none">
          <a:solidFill>
            <a:srgbClr val="000000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rgbClr val="000000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rgbClr val="000000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0000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ourses.ischool.berkeley.edu/i247/s10/lectures/Few-Dashboards.pdf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perceptualedge.com/articles/visual_business_intelligence/pervasive_hurdles_to_dd.pdf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oc.org/assets/Data/guide_to_dashboard_design1.pdf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oc.org/assets/Data/guide_to_dashboard_design1.pdf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rmation-management.com/news/10001129-1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microstrategy.com/Strategy/media/downloads/training-events/microstrategy-world/2014-barcelona/MSTRWorldEU2014_T1_S3_Best_Practices_in_Data_Visualizations.pdf?ext=.pdf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microstrategy.com/Strategy/media/downloads/training-events/microstrategy-world/2014-barcelona/MSTRWorldEU2014_T1_S3_Best_Practices_in_Data_Visualizations.pdf?ext=.pdf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tatic1.squarespace.com/static/52f42657e4b0b3416ff6b831/t/55b9117ae4b060a0d84fef15/1438191994754/Dashboards_People_Love_To_Use_Whitepaper_v2.pdf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oc.org/assets/Data/guide_to_dashboard_design1.pdf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Business Intelligence Concepts, </a:t>
            </a:r>
            <a:br>
              <a:rPr lang="en-US" dirty="0"/>
            </a:br>
            <a:r>
              <a:rPr lang="en-US" dirty="0"/>
              <a:t>Tools, and Applications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3: Data Visualization and Dashboard Design</a:t>
            </a:r>
          </a:p>
          <a:p>
            <a:r>
              <a:rPr lang="en-US" dirty="0"/>
              <a:t>Lesson </a:t>
            </a:r>
            <a:r>
              <a:rPr lang="en-US" dirty="0" smtClean="0"/>
              <a:t>4: Dashboard Design Guidelines and Pitfalls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73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 Design </a:t>
            </a:r>
            <a:r>
              <a:rPr lang="en-US" dirty="0"/>
              <a:t>P</a:t>
            </a:r>
            <a:r>
              <a:rPr lang="en-US" dirty="0" smtClean="0"/>
              <a:t>itfalls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23365"/>
            <a:ext cx="8382000" cy="4495800"/>
          </a:xfrm>
        </p:spPr>
        <p:txBody>
          <a:bodyPr/>
          <a:lstStyle/>
          <a:p>
            <a:pPr marL="0" indent="0">
              <a:buNone/>
            </a:pPr>
            <a:r>
              <a:rPr lang="en-US" sz="1800" b="0" dirty="0" smtClean="0"/>
              <a:t>According to Few (2013, 2007) dashboard designers need to avoid the following:</a:t>
            </a:r>
          </a:p>
          <a:p>
            <a:r>
              <a:rPr lang="en-US" sz="1800" b="0" dirty="0" smtClean="0"/>
              <a:t>Exceeding </a:t>
            </a:r>
            <a:r>
              <a:rPr lang="en-US" sz="1800" b="0" dirty="0"/>
              <a:t>the boundaries of a single </a:t>
            </a:r>
            <a:r>
              <a:rPr lang="en-US" sz="1800" b="0" dirty="0" smtClean="0"/>
              <a:t>page</a:t>
            </a:r>
          </a:p>
          <a:p>
            <a:r>
              <a:rPr lang="en-US" sz="1800" dirty="0"/>
              <a:t>E</a:t>
            </a:r>
            <a:r>
              <a:rPr lang="en-US" sz="1800" b="0" dirty="0" smtClean="0"/>
              <a:t>xceeding </a:t>
            </a:r>
            <a:r>
              <a:rPr lang="en-US" sz="1800" b="0" dirty="0"/>
              <a:t>the Boundaries of a single </a:t>
            </a:r>
            <a:r>
              <a:rPr lang="en-US" sz="1800" b="0" dirty="0" smtClean="0"/>
              <a:t>Screen</a:t>
            </a:r>
          </a:p>
          <a:p>
            <a:r>
              <a:rPr lang="en-US" sz="1800" dirty="0"/>
              <a:t>S</a:t>
            </a:r>
            <a:r>
              <a:rPr lang="en-US" sz="1800" b="0" dirty="0" smtClean="0"/>
              <a:t>upplying </a:t>
            </a:r>
            <a:r>
              <a:rPr lang="en-US" sz="1800" b="0" dirty="0"/>
              <a:t>inadequate context for the </a:t>
            </a:r>
            <a:r>
              <a:rPr lang="en-US" sz="1800" b="0" dirty="0" smtClean="0"/>
              <a:t>data</a:t>
            </a:r>
          </a:p>
          <a:p>
            <a:r>
              <a:rPr lang="en-US" sz="1800" dirty="0"/>
              <a:t>D</a:t>
            </a:r>
            <a:r>
              <a:rPr lang="en-US" sz="1800" b="0" dirty="0" smtClean="0"/>
              <a:t>isplaying </a:t>
            </a:r>
            <a:r>
              <a:rPr lang="en-US" sz="1800" b="0" dirty="0"/>
              <a:t>Excessive Detail or </a:t>
            </a:r>
            <a:r>
              <a:rPr lang="en-US" sz="1800" b="0" dirty="0" smtClean="0"/>
              <a:t>Precision</a:t>
            </a:r>
          </a:p>
          <a:p>
            <a:r>
              <a:rPr lang="en-US" sz="1800" dirty="0"/>
              <a:t>E</a:t>
            </a:r>
            <a:r>
              <a:rPr lang="en-US" sz="1800" b="0" dirty="0" smtClean="0"/>
              <a:t>xpressing </a:t>
            </a:r>
            <a:r>
              <a:rPr lang="en-US" sz="1800" b="0" dirty="0"/>
              <a:t>Measures </a:t>
            </a:r>
            <a:r>
              <a:rPr lang="en-US" sz="1800" b="0" dirty="0" smtClean="0"/>
              <a:t>indirectly</a:t>
            </a:r>
          </a:p>
          <a:p>
            <a:r>
              <a:rPr lang="en-US" sz="1800" dirty="0"/>
              <a:t>C</a:t>
            </a:r>
            <a:r>
              <a:rPr lang="en-US" sz="1800" b="0" dirty="0" smtClean="0"/>
              <a:t>hoosing </a:t>
            </a:r>
            <a:r>
              <a:rPr lang="en-US" sz="1800" b="0" dirty="0"/>
              <a:t>inappropriate display </a:t>
            </a:r>
            <a:r>
              <a:rPr lang="en-US" sz="1800" b="0" dirty="0" smtClean="0"/>
              <a:t>media</a:t>
            </a:r>
          </a:p>
          <a:p>
            <a:r>
              <a:rPr lang="en-US" sz="1800" dirty="0"/>
              <a:t>I</a:t>
            </a:r>
            <a:r>
              <a:rPr lang="en-US" sz="1800" b="0" dirty="0" smtClean="0"/>
              <a:t>ntroducing </a:t>
            </a:r>
            <a:r>
              <a:rPr lang="en-US" sz="1800" b="0" dirty="0"/>
              <a:t>Meaningless </a:t>
            </a:r>
            <a:r>
              <a:rPr lang="en-US" sz="1800" b="0" dirty="0" smtClean="0"/>
              <a:t>Variety</a:t>
            </a:r>
          </a:p>
          <a:p>
            <a:r>
              <a:rPr lang="en-US" sz="1800" dirty="0"/>
              <a:t>U</a:t>
            </a:r>
            <a:r>
              <a:rPr lang="en-US" sz="1800" b="0" dirty="0" smtClean="0"/>
              <a:t>sing </a:t>
            </a:r>
            <a:r>
              <a:rPr lang="en-US" sz="1800" b="0" dirty="0"/>
              <a:t>Poorly Designed Display </a:t>
            </a:r>
            <a:r>
              <a:rPr lang="en-US" sz="1800" b="0" dirty="0" smtClean="0"/>
              <a:t>Media</a:t>
            </a:r>
          </a:p>
          <a:p>
            <a:r>
              <a:rPr lang="en-US" sz="1800" dirty="0"/>
              <a:t>E</a:t>
            </a:r>
            <a:r>
              <a:rPr lang="en-US" sz="1800" b="0" dirty="0" smtClean="0"/>
              <a:t>ncoding </a:t>
            </a:r>
            <a:r>
              <a:rPr lang="en-US" sz="1800" b="0" dirty="0"/>
              <a:t>Quantitative Data </a:t>
            </a:r>
            <a:r>
              <a:rPr lang="en-US" sz="1800" b="0" dirty="0" smtClean="0"/>
              <a:t>Inaccurately</a:t>
            </a:r>
          </a:p>
          <a:p>
            <a:r>
              <a:rPr lang="en-US" sz="1800" dirty="0"/>
              <a:t>A</a:t>
            </a:r>
            <a:r>
              <a:rPr lang="en-US" sz="1800" b="0" dirty="0" smtClean="0"/>
              <a:t>rranging </a:t>
            </a:r>
            <a:r>
              <a:rPr lang="en-US" sz="1800" b="0" dirty="0"/>
              <a:t>the Data </a:t>
            </a:r>
            <a:r>
              <a:rPr lang="en-US" sz="1800" b="0" dirty="0" smtClean="0"/>
              <a:t>Poorly</a:t>
            </a:r>
          </a:p>
          <a:p>
            <a:r>
              <a:rPr lang="en-US" sz="1800" dirty="0"/>
              <a:t>I</a:t>
            </a:r>
            <a:r>
              <a:rPr lang="en-US" sz="1800" b="0" dirty="0" smtClean="0"/>
              <a:t>neffectively </a:t>
            </a:r>
            <a:r>
              <a:rPr lang="en-US" sz="1800" b="0" dirty="0"/>
              <a:t>highlighting what’s </a:t>
            </a:r>
            <a:r>
              <a:rPr lang="en-US" sz="1800" b="0" dirty="0" smtClean="0"/>
              <a:t>important</a:t>
            </a:r>
          </a:p>
          <a:p>
            <a:r>
              <a:rPr lang="en-US" sz="1800" dirty="0"/>
              <a:t>C</a:t>
            </a:r>
            <a:r>
              <a:rPr lang="en-US" sz="1800" b="0" dirty="0" smtClean="0"/>
              <a:t>luttering </a:t>
            </a:r>
            <a:r>
              <a:rPr lang="en-US" sz="1800" b="0" dirty="0"/>
              <a:t>screen with useless </a:t>
            </a:r>
            <a:r>
              <a:rPr lang="en-US" sz="1800" b="0" dirty="0" smtClean="0"/>
              <a:t>decoration</a:t>
            </a:r>
          </a:p>
          <a:p>
            <a:r>
              <a:rPr lang="en-US" sz="1800" dirty="0"/>
              <a:t>M</a:t>
            </a:r>
            <a:r>
              <a:rPr lang="en-US" sz="1800" b="0" dirty="0" smtClean="0"/>
              <a:t>isusing </a:t>
            </a:r>
            <a:r>
              <a:rPr lang="en-US" sz="1800" b="0" dirty="0"/>
              <a:t>or overusing </a:t>
            </a:r>
            <a:r>
              <a:rPr lang="en-US" sz="1800" b="0" dirty="0" smtClean="0"/>
              <a:t>color</a:t>
            </a:r>
          </a:p>
          <a:p>
            <a:r>
              <a:rPr lang="en-US" sz="1800" dirty="0"/>
              <a:t>D</a:t>
            </a:r>
            <a:r>
              <a:rPr lang="en-US" sz="1800" b="0" dirty="0" smtClean="0"/>
              <a:t>esigning </a:t>
            </a:r>
            <a:r>
              <a:rPr lang="en-US" sz="1800" b="0" dirty="0"/>
              <a:t>an unappealing Visual </a:t>
            </a:r>
            <a:r>
              <a:rPr lang="en-US" sz="1800" b="0" dirty="0" smtClean="0"/>
              <a:t>Display</a:t>
            </a:r>
          </a:p>
        </p:txBody>
      </p:sp>
      <p:sp>
        <p:nvSpPr>
          <p:cNvPr id="4" name="Rectangle 3"/>
          <p:cNvSpPr/>
          <p:nvPr/>
        </p:nvSpPr>
        <p:spPr>
          <a:xfrm>
            <a:off x="5773270" y="5429675"/>
            <a:ext cx="33707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spcBef>
                <a:spcPct val="30000"/>
              </a:spcBef>
              <a:defRPr/>
            </a:pPr>
            <a:r>
              <a:rPr lang="en-US" sz="1000" dirty="0">
                <a:solidFill>
                  <a:srgbClr val="000000"/>
                </a:solidFill>
                <a:latin typeface="Arial" charset="0"/>
                <a:cs typeface="+mn-cs"/>
              </a:rPr>
              <a:t>Adopted from: (1) </a:t>
            </a:r>
            <a:r>
              <a:rPr lang="en-US" sz="1000" dirty="0">
                <a:solidFill>
                  <a:srgbClr val="000000"/>
                </a:solidFill>
              </a:rPr>
              <a:t>Few S., </a:t>
            </a:r>
            <a:r>
              <a:rPr lang="en-US" sz="1000" dirty="0">
                <a:solidFill>
                  <a:srgbClr val="000000"/>
                </a:solidFill>
                <a:hlinkClick r:id="rId3"/>
              </a:rPr>
              <a:t>Dashboard Design for at-a-glance monitoring.</a:t>
            </a:r>
            <a:r>
              <a:rPr lang="en-US" sz="1000" dirty="0">
                <a:solidFill>
                  <a:srgbClr val="000000"/>
                </a:solidFill>
              </a:rPr>
              <a:t> </a:t>
            </a:r>
            <a:r>
              <a:rPr lang="en-US" sz="1000" dirty="0" smtClean="0">
                <a:solidFill>
                  <a:srgbClr val="000000"/>
                </a:solidFill>
              </a:rPr>
              <a:t>/, </a:t>
            </a:r>
            <a:r>
              <a:rPr lang="en-US" sz="1000" dirty="0">
                <a:solidFill>
                  <a:srgbClr val="000000"/>
                </a:solidFill>
              </a:rPr>
              <a:t>(2) Few, S. </a:t>
            </a:r>
            <a:r>
              <a:rPr lang="en-US" sz="1000" dirty="0">
                <a:solidFill>
                  <a:srgbClr val="000000"/>
                </a:solidFill>
                <a:hlinkClick r:id="rId4"/>
              </a:rPr>
              <a:t>Pervasive Hurdles to Effective Dashboard Design</a:t>
            </a:r>
            <a:r>
              <a:rPr lang="en-US" sz="1000" dirty="0">
                <a:solidFill>
                  <a:srgbClr val="000000"/>
                </a:solidFill>
              </a:rPr>
              <a:t>, Visual Business Intelligence Newsletter, January 2007. </a:t>
            </a:r>
          </a:p>
        </p:txBody>
      </p:sp>
    </p:spTree>
    <p:extLst>
      <p:ext uri="{BB962C8B-B14F-4D97-AF65-F5344CB8AC3E}">
        <p14:creationId xmlns:p14="http://schemas.microsoft.com/office/powerpoint/2010/main" val="1618801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Design </a:t>
            </a:r>
            <a:r>
              <a:rPr lang="en-US" dirty="0" smtClean="0"/>
              <a:t>Guidelines</a:t>
            </a:r>
            <a:br>
              <a:rPr lang="en-US" dirty="0" smtClean="0"/>
            </a:br>
            <a:r>
              <a:rPr lang="en-US" dirty="0" smtClean="0"/>
              <a:t>Functionality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812" y="1572399"/>
            <a:ext cx="8518338" cy="4267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Various dashboard design guidelines (</a:t>
            </a:r>
            <a:r>
              <a:rPr lang="en-US" dirty="0" err="1" smtClean="0"/>
              <a:t>Matillion</a:t>
            </a:r>
            <a:r>
              <a:rPr lang="en-US" dirty="0" smtClean="0"/>
              <a:t> 2015, Juice 2009) points to the importance of the following functionalities </a:t>
            </a:r>
            <a:endParaRPr lang="en-US" b="0" dirty="0" smtClean="0"/>
          </a:p>
          <a:p>
            <a:r>
              <a:rPr lang="en-US" b="0" dirty="0" smtClean="0"/>
              <a:t>Drill down</a:t>
            </a:r>
          </a:p>
          <a:p>
            <a:r>
              <a:rPr lang="en-US" dirty="0" smtClean="0"/>
              <a:t>F</a:t>
            </a:r>
            <a:r>
              <a:rPr lang="en-US" b="0" dirty="0" smtClean="0"/>
              <a:t>ilters</a:t>
            </a:r>
          </a:p>
          <a:p>
            <a:r>
              <a:rPr lang="en-US" dirty="0" smtClean="0"/>
              <a:t>C</a:t>
            </a:r>
            <a:r>
              <a:rPr lang="en-US" b="0" dirty="0" smtClean="0"/>
              <a:t>omparison</a:t>
            </a:r>
          </a:p>
          <a:p>
            <a:r>
              <a:rPr lang="en-US" dirty="0" smtClean="0"/>
              <a:t>A</a:t>
            </a:r>
            <a:r>
              <a:rPr lang="en-US" b="0" dirty="0" smtClean="0"/>
              <a:t>lerts</a:t>
            </a:r>
          </a:p>
          <a:p>
            <a:r>
              <a:rPr lang="en-US" dirty="0" smtClean="0"/>
              <a:t>E</a:t>
            </a:r>
            <a:r>
              <a:rPr lang="en-US" b="0" dirty="0" smtClean="0"/>
              <a:t>dit/Save</a:t>
            </a:r>
          </a:p>
          <a:p>
            <a:r>
              <a:rPr lang="en-US" dirty="0"/>
              <a:t>C</a:t>
            </a:r>
            <a:r>
              <a:rPr lang="en-US" b="0" dirty="0" smtClean="0"/>
              <a:t>reating Reports</a:t>
            </a:r>
          </a:p>
        </p:txBody>
      </p:sp>
      <p:sp>
        <p:nvSpPr>
          <p:cNvPr id="5" name="Rectangle 4"/>
          <p:cNvSpPr/>
          <p:nvPr/>
        </p:nvSpPr>
        <p:spPr>
          <a:xfrm>
            <a:off x="174812" y="5562600"/>
            <a:ext cx="355898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</a:rPr>
              <a:t>Sources: </a:t>
            </a:r>
            <a:r>
              <a:rPr lang="en-US" sz="1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Adopted from “How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</a:rPr>
              <a:t>to Create Compelling Business Dashboards - Complete </a:t>
            </a:r>
            <a:r>
              <a:rPr lang="en-US" sz="1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Guide, (2)  </a:t>
            </a:r>
            <a:r>
              <a:rPr lang="en-US" sz="1000" dirty="0" smtClean="0">
                <a:solidFill>
                  <a:srgbClr val="000000"/>
                </a:solidFill>
                <a:latin typeface="Calibri" panose="020F0502020204030204" pitchFamily="34" charset="0"/>
                <a:hlinkClick r:id="rId3"/>
              </a:rPr>
              <a:t>A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hlinkClick r:id="rId3"/>
              </a:rPr>
              <a:t>Guide to Creating Dashboards People love to use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</a:rPr>
              <a:t>, Juice, 2009-2010</a:t>
            </a:r>
            <a:r>
              <a:rPr lang="en-US" sz="1000" dirty="0">
                <a:solidFill>
                  <a:srgbClr val="00000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63699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Design Guidelines</a:t>
            </a:r>
            <a:br>
              <a:rPr lang="en-US" dirty="0"/>
            </a:br>
            <a:r>
              <a:rPr lang="en-US" dirty="0"/>
              <a:t>Advanced </a:t>
            </a:r>
            <a:r>
              <a:rPr lang="en-US" dirty="0" smtClean="0"/>
              <a:t>Functionality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611" y="1592317"/>
            <a:ext cx="8491444" cy="4114800"/>
          </a:xfrm>
        </p:spPr>
        <p:txBody>
          <a:bodyPr/>
          <a:lstStyle/>
          <a:p>
            <a:pPr marL="0" indent="0">
              <a:buNone/>
            </a:pPr>
            <a:r>
              <a:rPr lang="en-US" b="0" dirty="0" smtClean="0"/>
              <a:t>According To Juice (2009), the advanced functionalities include the following</a:t>
            </a:r>
          </a:p>
          <a:p>
            <a:r>
              <a:rPr lang="en-US" b="0" dirty="0" smtClean="0"/>
              <a:t>Text-based summary</a:t>
            </a:r>
          </a:p>
          <a:p>
            <a:r>
              <a:rPr lang="en-US" dirty="0" smtClean="0"/>
              <a:t>S</a:t>
            </a:r>
            <a:r>
              <a:rPr lang="en-US" b="0" dirty="0" smtClean="0"/>
              <a:t>tarring/tagging</a:t>
            </a:r>
          </a:p>
          <a:p>
            <a:r>
              <a:rPr lang="en-US" dirty="0" smtClean="0"/>
              <a:t>A</a:t>
            </a:r>
            <a:r>
              <a:rPr lang="en-US" b="0" dirty="0" smtClean="0"/>
              <a:t>nnotation</a:t>
            </a:r>
          </a:p>
          <a:p>
            <a:r>
              <a:rPr lang="en-US" dirty="0"/>
              <a:t>A</a:t>
            </a:r>
            <a:r>
              <a:rPr lang="en-US" b="0" dirty="0" smtClean="0"/>
              <a:t>dvanced visualizations </a:t>
            </a:r>
            <a:endParaRPr lang="en-US" b="0" dirty="0"/>
          </a:p>
        </p:txBody>
      </p:sp>
      <p:sp>
        <p:nvSpPr>
          <p:cNvPr id="4" name="Rectangle 3"/>
          <p:cNvSpPr/>
          <p:nvPr/>
        </p:nvSpPr>
        <p:spPr>
          <a:xfrm>
            <a:off x="0" y="5715000"/>
            <a:ext cx="3886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eaLnBrk="0" hangingPunct="0">
              <a:spcBef>
                <a:spcPct val="30000"/>
              </a:spcBef>
              <a:defRPr/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  <a:ea typeface="+mn-ea"/>
              </a:rPr>
              <a:t>Source: Adopted from </a:t>
            </a:r>
            <a:r>
              <a:rPr lang="en-US" sz="1200" dirty="0">
                <a:solidFill>
                  <a:srgbClr val="000000"/>
                </a:solidFill>
                <a:latin typeface="Arial" charset="0"/>
                <a:ea typeface="+mn-ea"/>
                <a:hlinkClick r:id="rId3"/>
              </a:rPr>
              <a:t>A Guide to Creating Dashboards People love to use</a:t>
            </a:r>
            <a:r>
              <a:rPr lang="en-US" sz="1200" dirty="0">
                <a:solidFill>
                  <a:srgbClr val="000000"/>
                </a:solidFill>
                <a:latin typeface="Arial" charset="0"/>
                <a:ea typeface="+mn-ea"/>
              </a:rPr>
              <a:t>, Juice, 2009-2010. </a:t>
            </a:r>
          </a:p>
        </p:txBody>
      </p:sp>
    </p:spTree>
    <p:extLst>
      <p:ext uri="{BB962C8B-B14F-4D97-AF65-F5344CB8AC3E}">
        <p14:creationId xmlns:p14="http://schemas.microsoft.com/office/powerpoint/2010/main" val="367289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29" y="152400"/>
            <a:ext cx="8382000" cy="685800"/>
          </a:xfrm>
        </p:spPr>
        <p:txBody>
          <a:bodyPr/>
          <a:lstStyle/>
          <a:p>
            <a:r>
              <a:rPr lang="en-US" dirty="0"/>
              <a:t>Dashboard Design</a:t>
            </a:r>
            <a:br>
              <a:rPr lang="en-US" dirty="0"/>
            </a:br>
            <a:r>
              <a:rPr lang="en-US" dirty="0"/>
              <a:t>Action Items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667" y="1179983"/>
            <a:ext cx="8522462" cy="4114800"/>
          </a:xfrm>
        </p:spPr>
        <p:txBody>
          <a:bodyPr/>
          <a:lstStyle/>
          <a:p>
            <a:pPr marL="0" indent="0">
              <a:buNone/>
            </a:pPr>
            <a:r>
              <a:rPr lang="en-US" b="0" dirty="0" smtClean="0"/>
              <a:t>According to </a:t>
            </a:r>
            <a:r>
              <a:rPr lang="en-US" b="0" dirty="0" err="1" smtClean="0"/>
              <a:t>Radha</a:t>
            </a:r>
            <a:r>
              <a:rPr lang="en-US" b="0" dirty="0" smtClean="0"/>
              <a:t> (2008), there are eight actions that are important to consider:</a:t>
            </a:r>
          </a:p>
          <a:p>
            <a:r>
              <a:rPr lang="en-US" b="0" dirty="0" smtClean="0"/>
              <a:t>Benchmarking KPIs with industry standards</a:t>
            </a:r>
          </a:p>
          <a:p>
            <a:r>
              <a:rPr lang="en-US" dirty="0" smtClean="0"/>
              <a:t>Wrapping</a:t>
            </a:r>
            <a:r>
              <a:rPr lang="en-US" b="0" dirty="0" smtClean="0"/>
              <a:t> the metrics with contextual metadata</a:t>
            </a:r>
          </a:p>
          <a:p>
            <a:r>
              <a:rPr lang="en-US" dirty="0" smtClean="0"/>
              <a:t>Validating</a:t>
            </a:r>
            <a:r>
              <a:rPr lang="en-US" b="0" dirty="0" smtClean="0"/>
              <a:t> the design by a usability specialist</a:t>
            </a:r>
          </a:p>
          <a:p>
            <a:r>
              <a:rPr lang="en-US" dirty="0" smtClean="0"/>
              <a:t>P</a:t>
            </a:r>
            <a:r>
              <a:rPr lang="en-US" b="0" dirty="0" smtClean="0"/>
              <a:t>rioritizing and ranking alerts and exceptions</a:t>
            </a:r>
          </a:p>
          <a:p>
            <a:r>
              <a:rPr lang="en-US" dirty="0" smtClean="0"/>
              <a:t>E</a:t>
            </a:r>
            <a:r>
              <a:rPr lang="en-US" b="0" dirty="0" smtClean="0"/>
              <a:t>nriching dashboard with business-user comments</a:t>
            </a:r>
          </a:p>
          <a:p>
            <a:r>
              <a:rPr lang="en-US" dirty="0" smtClean="0"/>
              <a:t>P</a:t>
            </a:r>
            <a:r>
              <a:rPr lang="en-US" b="0" dirty="0" smtClean="0"/>
              <a:t>resenting information in three different levels</a:t>
            </a:r>
          </a:p>
          <a:p>
            <a:r>
              <a:rPr lang="en-US" dirty="0" smtClean="0"/>
              <a:t>P</a:t>
            </a:r>
            <a:r>
              <a:rPr lang="en-US" b="0" dirty="0" smtClean="0"/>
              <a:t>icking the right visual constructs</a:t>
            </a:r>
          </a:p>
          <a:p>
            <a:r>
              <a:rPr lang="en-US" dirty="0" smtClean="0"/>
              <a:t>Providing</a:t>
            </a:r>
            <a:r>
              <a:rPr lang="en-US" b="0" dirty="0" smtClean="0"/>
              <a:t>  for guided analytics</a:t>
            </a:r>
          </a:p>
        </p:txBody>
      </p:sp>
      <p:sp>
        <p:nvSpPr>
          <p:cNvPr id="5" name="Rectangle 4"/>
          <p:cNvSpPr/>
          <p:nvPr/>
        </p:nvSpPr>
        <p:spPr>
          <a:xfrm>
            <a:off x="170688" y="5636567"/>
            <a:ext cx="35183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</a:rPr>
              <a:t>From the book: </a:t>
            </a:r>
            <a:r>
              <a:rPr lang="en-US" sz="1200" b="1" dirty="0">
                <a:solidFill>
                  <a:srgbClr val="000000"/>
                </a:solidFill>
                <a:hlinkClick r:id="rId3"/>
              </a:rPr>
              <a:t>Eight Best Practices in Dashboard Design</a:t>
            </a:r>
            <a:r>
              <a:rPr lang="en-US" sz="1200" b="1" dirty="0">
                <a:solidFill>
                  <a:srgbClr val="000000"/>
                </a:solidFill>
              </a:rPr>
              <a:t> </a:t>
            </a:r>
            <a:r>
              <a:rPr lang="en-US" sz="1200" b="1" dirty="0" err="1">
                <a:solidFill>
                  <a:srgbClr val="000000"/>
                </a:solidFill>
              </a:rPr>
              <a:t>Radha</a:t>
            </a:r>
            <a:r>
              <a:rPr lang="en-US" sz="1200" b="1" dirty="0">
                <a:solidFill>
                  <a:srgbClr val="000000"/>
                </a:solidFill>
              </a:rPr>
              <a:t> R </a:t>
            </a:r>
            <a:r>
              <a:rPr lang="en-US" sz="1200" i="1" dirty="0">
                <a:solidFill>
                  <a:srgbClr val="000000"/>
                </a:solidFill>
              </a:rPr>
              <a:t>April 10, 2008.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7491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693150" y="6529388"/>
            <a:ext cx="201613" cy="2063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A86EEDE-2D1B-C046-BFB3-73E4F5522765}" type="slidenum">
              <a:rPr lang="en-US" smtClean="0">
                <a:solidFill>
                  <a:srgbClr val="343434"/>
                </a:solidFill>
              </a:rPr>
              <a:pPr>
                <a:defRPr/>
              </a:pPr>
              <a:t>13</a:t>
            </a:fld>
            <a:endParaRPr lang="en-US">
              <a:solidFill>
                <a:srgbClr val="343434"/>
              </a:solidFill>
            </a:endParaRPr>
          </a:p>
        </p:txBody>
      </p:sp>
      <p:sp>
        <p:nvSpPr>
          <p:cNvPr id="3" name="Rectangle 1"/>
          <p:cNvSpPr>
            <a:spLocks/>
          </p:cNvSpPr>
          <p:nvPr/>
        </p:nvSpPr>
        <p:spPr bwMode="auto">
          <a:xfrm>
            <a:off x="314325" y="241300"/>
            <a:ext cx="8183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430" tIns="11430" rIns="11430" bIns="11430" anchor="ctr"/>
          <a:lstStyle/>
          <a:p>
            <a:r>
              <a:rPr lang="en-US" sz="2400" b="1" dirty="0" smtClean="0">
                <a:solidFill>
                  <a:srgbClr val="264B59"/>
                </a:solidFill>
              </a:rPr>
              <a:t>Exercise 4: Embedded Self-Service</a:t>
            </a:r>
            <a:endParaRPr lang="en-US" sz="2500" dirty="0">
              <a:solidFill>
                <a:srgbClr val="264B59"/>
              </a:solidFill>
              <a:ea typeface="MS PGothic" charset="0"/>
              <a:cs typeface="MS PGothic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034" y="1066800"/>
            <a:ext cx="7305933" cy="502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782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 Design Guidelines and Pitfalls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918" y="1146175"/>
            <a:ext cx="8545232" cy="5176838"/>
          </a:xfrm>
        </p:spPr>
        <p:txBody>
          <a:bodyPr/>
          <a:lstStyle/>
          <a:p>
            <a:r>
              <a:rPr lang="en-US" dirty="0" smtClean="0"/>
              <a:t>Learning objectives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nderstand dashboard design guidelines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nderstand common pitfalls of dashboard design</a:t>
            </a:r>
          </a:p>
        </p:txBody>
      </p:sp>
    </p:spTree>
    <p:extLst>
      <p:ext uri="{BB962C8B-B14F-4D97-AF65-F5344CB8AC3E}">
        <p14:creationId xmlns:p14="http://schemas.microsoft.com/office/powerpoint/2010/main" val="361827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Design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" y="1146175"/>
            <a:ext cx="8546846" cy="5176838"/>
          </a:xfrm>
        </p:spPr>
        <p:txBody>
          <a:bodyPr/>
          <a:lstStyle/>
          <a:p>
            <a:r>
              <a:rPr lang="en-US" b="0" kern="1200" dirty="0" smtClean="0"/>
              <a:t>Identify the audiences, and their interests and</a:t>
            </a:r>
            <a:r>
              <a:rPr lang="en-US" b="0" dirty="0" smtClean="0"/>
              <a:t> business purposes for the dashboards</a:t>
            </a:r>
          </a:p>
          <a:p>
            <a:r>
              <a:rPr lang="en-US" kern="1200" dirty="0" smtClean="0"/>
              <a:t>Define </a:t>
            </a:r>
            <a:r>
              <a:rPr lang="en-US" b="0" kern="1200" dirty="0" smtClean="0"/>
              <a:t>critical </a:t>
            </a:r>
            <a:r>
              <a:rPr lang="en-US" b="0" kern="1200" dirty="0"/>
              <a:t>metrics </a:t>
            </a:r>
            <a:r>
              <a:rPr lang="en-US" b="0" dirty="0"/>
              <a:t>and </a:t>
            </a:r>
            <a:r>
              <a:rPr lang="en-US" b="0" dirty="0" smtClean="0"/>
              <a:t>their components</a:t>
            </a:r>
          </a:p>
          <a:p>
            <a:r>
              <a:rPr lang="en-US" dirty="0"/>
              <a:t>C</a:t>
            </a:r>
            <a:r>
              <a:rPr lang="en-US" b="0" dirty="0" smtClean="0"/>
              <a:t>reate prototypes, sketches</a:t>
            </a:r>
            <a:r>
              <a:rPr lang="en-US" b="0" dirty="0"/>
              <a:t>, </a:t>
            </a:r>
            <a:r>
              <a:rPr lang="en-US" b="0" dirty="0" smtClean="0"/>
              <a:t>mockups</a:t>
            </a:r>
          </a:p>
          <a:p>
            <a:r>
              <a:rPr lang="en-US" kern="1200" dirty="0" smtClean="0"/>
              <a:t>P</a:t>
            </a:r>
            <a:r>
              <a:rPr lang="en-US" b="0" dirty="0" smtClean="0"/>
              <a:t>rovide a dynamic and </a:t>
            </a:r>
            <a:r>
              <a:rPr lang="en-US" kern="1200" dirty="0" smtClean="0"/>
              <a:t>up-to-date </a:t>
            </a:r>
            <a:r>
              <a:rPr lang="en-US" b="0" dirty="0" smtClean="0"/>
              <a:t>view of the data</a:t>
            </a:r>
          </a:p>
          <a:p>
            <a:r>
              <a:rPr lang="en-US" kern="1200" dirty="0" smtClean="0"/>
              <a:t>Develop a user friendly and </a:t>
            </a:r>
            <a:r>
              <a:rPr lang="en-US" b="0" kern="1200" dirty="0" smtClean="0"/>
              <a:t>customizable dashboard interface</a:t>
            </a:r>
            <a:endParaRPr lang="en-US" b="0" dirty="0"/>
          </a:p>
        </p:txBody>
      </p:sp>
      <p:sp>
        <p:nvSpPr>
          <p:cNvPr id="4" name="Rectangle 3"/>
          <p:cNvSpPr/>
          <p:nvPr/>
        </p:nvSpPr>
        <p:spPr>
          <a:xfrm>
            <a:off x="146304" y="5791200"/>
            <a:ext cx="35938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spcBef>
                <a:spcPct val="30000"/>
              </a:spcBef>
            </a:pPr>
            <a:r>
              <a:rPr lang="en-US" sz="1000" dirty="0" smtClean="0">
                <a:solidFill>
                  <a:srgbClr val="000000"/>
                </a:solidFill>
              </a:rPr>
              <a:t>Source </a:t>
            </a:r>
            <a:r>
              <a:rPr lang="en-US" sz="1000" dirty="0" err="1" smtClean="0">
                <a:solidFill>
                  <a:srgbClr val="000000"/>
                </a:solidFill>
              </a:rPr>
              <a:t>Brath</a:t>
            </a:r>
            <a:r>
              <a:rPr lang="en-US" sz="1000" dirty="0" smtClean="0">
                <a:solidFill>
                  <a:srgbClr val="000000"/>
                </a:solidFill>
              </a:rPr>
              <a:t> R. and Peters M. “Dashboard Design: Why Design is Important” . DM Review Online October 15 2004</a:t>
            </a:r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99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</a:t>
            </a:r>
            <a:r>
              <a:rPr lang="en-US" dirty="0" smtClean="0"/>
              <a:t>Design Guidelines: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6174"/>
            <a:ext cx="8388350" cy="5563907"/>
          </a:xfrm>
        </p:spPr>
        <p:txBody>
          <a:bodyPr/>
          <a:lstStyle/>
          <a:p>
            <a:pPr marL="0" indent="0">
              <a:buNone/>
            </a:pPr>
            <a:r>
              <a:rPr lang="en-US" b="0" kern="1200" dirty="0" smtClean="0"/>
              <a:t>According to Few (2007), “Information </a:t>
            </a:r>
            <a:r>
              <a:rPr lang="en-US" b="0" kern="1200" dirty="0"/>
              <a:t>cannot be placed just anywhere on the dashboard, nor can sections of the display be sized simply to fit the available </a:t>
            </a:r>
            <a:r>
              <a:rPr lang="en-US" b="0" kern="1200" dirty="0" smtClean="0"/>
              <a:t>space”.</a:t>
            </a:r>
          </a:p>
          <a:p>
            <a:pPr marL="0" indent="0">
              <a:buNone/>
            </a:pPr>
            <a:endParaRPr lang="en-US" b="0" kern="1200" dirty="0" smtClean="0"/>
          </a:p>
          <a:p>
            <a:pPr lvl="1"/>
            <a:r>
              <a:rPr lang="en-US" kern="1200" dirty="0"/>
              <a:t>T</a:t>
            </a:r>
            <a:r>
              <a:rPr lang="en-US" b="0" kern="1200" dirty="0" smtClean="0"/>
              <a:t>hink </a:t>
            </a:r>
            <a:r>
              <a:rPr lang="en-US" b="0" kern="1200" dirty="0"/>
              <a:t>about the information that you wish to </a:t>
            </a:r>
            <a:r>
              <a:rPr lang="en-US" b="0" kern="1200" dirty="0" smtClean="0"/>
              <a:t>prioritize.</a:t>
            </a:r>
          </a:p>
          <a:p>
            <a:pPr lvl="1"/>
            <a:r>
              <a:rPr lang="en-US" kern="1200" dirty="0"/>
              <a:t>G</a:t>
            </a:r>
            <a:r>
              <a:rPr lang="en-US" b="0" kern="1200" dirty="0" smtClean="0"/>
              <a:t>ive </a:t>
            </a:r>
            <a:r>
              <a:rPr lang="en-US" b="0" kern="1200" dirty="0"/>
              <a:t>information the space that it </a:t>
            </a:r>
            <a:r>
              <a:rPr lang="en-US" b="0" kern="1200" dirty="0" smtClean="0"/>
              <a:t>deserves.</a:t>
            </a:r>
          </a:p>
          <a:p>
            <a:pPr lvl="1"/>
            <a:r>
              <a:rPr lang="en-US" kern="1200" dirty="0"/>
              <a:t>A</a:t>
            </a:r>
            <a:r>
              <a:rPr lang="en-US" b="0" kern="1200" dirty="0" smtClean="0"/>
              <a:t>void </a:t>
            </a:r>
            <a:r>
              <a:rPr lang="en-US" b="0" kern="1200" dirty="0"/>
              <a:t>devoting too much space to one data </a:t>
            </a:r>
            <a:r>
              <a:rPr lang="en-US" b="0" kern="1200" dirty="0" smtClean="0"/>
              <a:t>area.</a:t>
            </a:r>
          </a:p>
          <a:p>
            <a:pPr lvl="1"/>
            <a:r>
              <a:rPr lang="en-US" kern="1200" dirty="0"/>
              <a:t>C</a:t>
            </a:r>
            <a:r>
              <a:rPr lang="en-US" b="0" kern="1200" dirty="0" smtClean="0"/>
              <a:t>onsider </a:t>
            </a:r>
            <a:r>
              <a:rPr lang="en-US" b="0" kern="1200" dirty="0"/>
              <a:t>a simple </a:t>
            </a:r>
            <a:r>
              <a:rPr lang="en-US" b="0" kern="1200" dirty="0" smtClean="0"/>
              <a:t>structure </a:t>
            </a:r>
            <a:r>
              <a:rPr lang="en-US" b="0" kern="1200" dirty="0"/>
              <a:t>such as a </a:t>
            </a:r>
            <a:r>
              <a:rPr lang="en-US" b="0" kern="1200" dirty="0" smtClean="0"/>
              <a:t>grid</a:t>
            </a:r>
            <a:r>
              <a:rPr lang="en-US" kern="1200" dirty="0"/>
              <a:t>.</a:t>
            </a:r>
            <a:endParaRPr lang="en-US" b="0" kern="1200" dirty="0"/>
          </a:p>
        </p:txBody>
      </p:sp>
      <p:sp>
        <p:nvSpPr>
          <p:cNvPr id="4" name="Rectangle 3"/>
          <p:cNvSpPr/>
          <p:nvPr/>
        </p:nvSpPr>
        <p:spPr>
          <a:xfrm>
            <a:off x="323193" y="5486400"/>
            <a:ext cx="3657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eaLnBrk="0" hangingPunct="0">
              <a:spcBef>
                <a:spcPct val="30000"/>
              </a:spcBef>
              <a:defRPr/>
            </a:pPr>
            <a:r>
              <a:rPr lang="en-US" sz="1000" dirty="0" smtClean="0">
                <a:solidFill>
                  <a:srgbClr val="000000"/>
                </a:solidFill>
                <a:latin typeface="Arial" charset="0"/>
                <a:ea typeface="+mn-ea"/>
              </a:rPr>
              <a:t>Adopted From</a:t>
            </a:r>
            <a:r>
              <a:rPr lang="en-US" sz="1000" dirty="0">
                <a:solidFill>
                  <a:srgbClr val="000000"/>
                </a:solidFill>
                <a:latin typeface="Arial" charset="0"/>
                <a:ea typeface="+mn-ea"/>
              </a:rPr>
              <a:t>: Stephen Few: Pervasive Hurdles to Effective Dashboard Design, Visual Business Intelligence Newsletter, January 2007 </a:t>
            </a:r>
          </a:p>
        </p:txBody>
      </p:sp>
    </p:spTree>
    <p:extLst>
      <p:ext uri="{BB962C8B-B14F-4D97-AF65-F5344CB8AC3E}">
        <p14:creationId xmlns:p14="http://schemas.microsoft.com/office/powerpoint/2010/main" val="1906439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Dashboard Layout</a:t>
            </a:r>
            <a:br>
              <a:rPr lang="en-US" sz="2400" dirty="0"/>
            </a:br>
            <a:r>
              <a:rPr lang="en-US" sz="2400" dirty="0"/>
              <a:t>People have a bias in how they read and scan content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722" y="1679083"/>
            <a:ext cx="5478843" cy="4111021"/>
          </a:xfrm>
        </p:spPr>
      </p:pic>
      <p:sp>
        <p:nvSpPr>
          <p:cNvPr id="5" name="Rectangle 4"/>
          <p:cNvSpPr/>
          <p:nvPr/>
        </p:nvSpPr>
        <p:spPr>
          <a:xfrm>
            <a:off x="0" y="1677284"/>
            <a:ext cx="161782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343434"/>
                </a:solidFill>
                <a:ea typeface="Times New Roman" panose="02020603050405020304" pitchFamily="18" charset="0"/>
              </a:rPr>
              <a:t>Primary Optical Area </a:t>
            </a:r>
            <a:endParaRPr lang="en-US" sz="1200" dirty="0">
              <a:solidFill>
                <a:srgbClr val="000000"/>
              </a:solidFill>
              <a:ea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 flipH="1">
            <a:off x="0" y="5082218"/>
            <a:ext cx="16143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343434"/>
                </a:solidFill>
                <a:ea typeface="Times New Roman" panose="02020603050405020304" pitchFamily="18" charset="0"/>
              </a:rPr>
              <a:t>Weak Fallow Area </a:t>
            </a:r>
            <a:endParaRPr lang="en-US" sz="1200" dirty="0">
              <a:solidFill>
                <a:srgbClr val="000000"/>
              </a:solidFill>
              <a:ea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40461" y="5054554"/>
            <a:ext cx="12741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343434"/>
                </a:solidFill>
                <a:ea typeface="Times New Roman" panose="02020603050405020304" pitchFamily="18" charset="0"/>
              </a:rPr>
              <a:t>Terminal Area </a:t>
            </a:r>
            <a:endParaRPr lang="en-US" sz="1200" dirty="0">
              <a:solidFill>
                <a:srgbClr val="000000"/>
              </a:solidFill>
              <a:ea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43243" y="1677284"/>
            <a:ext cx="137132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343434"/>
                </a:solidFill>
                <a:ea typeface="Times New Roman" panose="02020603050405020304" pitchFamily="18" charset="0"/>
              </a:rPr>
              <a:t>Strong Fallow Area </a:t>
            </a:r>
            <a:endParaRPr lang="en-US" sz="1200" dirty="0">
              <a:solidFill>
                <a:srgbClr val="000000"/>
              </a:solidFill>
              <a:ea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42505" y="1246548"/>
            <a:ext cx="63122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eaLnBrk="0" hangingPunct="0">
              <a:spcBef>
                <a:spcPct val="30000"/>
              </a:spcBef>
            </a:pPr>
            <a:r>
              <a:rPr lang="en-US" sz="1600" b="1" dirty="0">
                <a:solidFill>
                  <a:srgbClr val="000000"/>
                </a:solidFill>
                <a:latin typeface="Arial" charset="0"/>
                <a:ea typeface="+mn-ea"/>
              </a:rPr>
              <a:t>Place the Most Important Visualizations in the Top Left Corner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96831" y="5884085"/>
            <a:ext cx="39471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eaLnBrk="0" hangingPunct="0">
              <a:spcBef>
                <a:spcPct val="30000"/>
              </a:spcBef>
            </a:pPr>
            <a:r>
              <a:rPr lang="en-US" sz="1000" dirty="0" smtClean="0">
                <a:solidFill>
                  <a:srgbClr val="000000"/>
                </a:solidFill>
                <a:latin typeface="Arial" charset="0"/>
                <a:ea typeface="+mn-ea"/>
              </a:rPr>
              <a:t>Adopted from </a:t>
            </a:r>
            <a:r>
              <a:rPr lang="en-US" sz="1000" dirty="0">
                <a:solidFill>
                  <a:srgbClr val="000000"/>
                </a:solidFill>
                <a:latin typeface="Arial" charset="0"/>
                <a:ea typeface="+mn-ea"/>
                <a:hlinkClick r:id="rId4"/>
              </a:rPr>
              <a:t>Best Practices in Data Visualization</a:t>
            </a:r>
            <a:r>
              <a:rPr lang="en-US" sz="1000" dirty="0">
                <a:solidFill>
                  <a:srgbClr val="000000"/>
                </a:solidFill>
                <a:latin typeface="Arial" charset="0"/>
                <a:ea typeface="+mn-ea"/>
              </a:rPr>
              <a:t>, by </a:t>
            </a:r>
            <a:r>
              <a:rPr lang="en-US" sz="1000" dirty="0" err="1">
                <a:solidFill>
                  <a:srgbClr val="000000"/>
                </a:solidFill>
                <a:latin typeface="Arial" charset="0"/>
                <a:ea typeface="+mn-ea"/>
              </a:rPr>
              <a:t>Vihao</a:t>
            </a:r>
            <a:r>
              <a:rPr lang="en-US" sz="1000" dirty="0">
                <a:solidFill>
                  <a:srgbClr val="000000"/>
                </a:solidFill>
                <a:latin typeface="Arial" charset="0"/>
                <a:ea typeface="+mn-ea"/>
              </a:rPr>
              <a:t> Pham 2014</a:t>
            </a:r>
          </a:p>
        </p:txBody>
      </p:sp>
    </p:spTree>
    <p:extLst>
      <p:ext uri="{BB962C8B-B14F-4D97-AF65-F5344CB8AC3E}">
        <p14:creationId xmlns:p14="http://schemas.microsoft.com/office/powerpoint/2010/main" val="1886363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Design </a:t>
            </a:r>
            <a:r>
              <a:rPr lang="en-US" dirty="0" smtClean="0"/>
              <a:t>Guidelines: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471" y="1146175"/>
            <a:ext cx="8558679" cy="5176838"/>
          </a:xfrm>
        </p:spPr>
        <p:txBody>
          <a:bodyPr/>
          <a:lstStyle/>
          <a:p>
            <a:r>
              <a:rPr lang="en-US" kern="1200" dirty="0">
                <a:latin typeface="Arial" charset="0"/>
              </a:rPr>
              <a:t>According to </a:t>
            </a:r>
            <a:r>
              <a:rPr lang="en-US" kern="1200" dirty="0" smtClean="0">
                <a:latin typeface="Arial" charset="0"/>
              </a:rPr>
              <a:t>Few (2007) one can</a:t>
            </a:r>
            <a:r>
              <a:rPr lang="en-US" kern="1200" dirty="0" smtClean="0"/>
              <a:t> link </a:t>
            </a:r>
            <a:r>
              <a:rPr lang="en-US" kern="1200" dirty="0"/>
              <a:t>data sets together </a:t>
            </a:r>
            <a:r>
              <a:rPr lang="en-US" kern="1200" dirty="0" smtClean="0"/>
              <a:t>using various forms of structure:</a:t>
            </a:r>
          </a:p>
          <a:p>
            <a:pPr marL="0" indent="0">
              <a:buNone/>
            </a:pPr>
            <a:endParaRPr lang="en-US" kern="1200" dirty="0" smtClean="0"/>
          </a:p>
          <a:p>
            <a:pPr lvl="1"/>
            <a:r>
              <a:rPr lang="en-US" i="1" kern="1200" dirty="0"/>
              <a:t>A</a:t>
            </a:r>
            <a:r>
              <a:rPr lang="en-US" i="1" kern="1200" dirty="0" smtClean="0"/>
              <a:t> </a:t>
            </a:r>
            <a:r>
              <a:rPr lang="en-US" i="1" kern="1200" dirty="0"/>
              <a:t>flow structure </a:t>
            </a:r>
            <a:r>
              <a:rPr lang="en-US" kern="1200" dirty="0"/>
              <a:t>to represent a sequence of </a:t>
            </a:r>
            <a:r>
              <a:rPr lang="en-US" kern="1200" dirty="0" smtClean="0"/>
              <a:t>metrics.</a:t>
            </a:r>
          </a:p>
          <a:p>
            <a:pPr lvl="1"/>
            <a:r>
              <a:rPr lang="en-US" i="1" kern="1200" dirty="0"/>
              <a:t>A</a:t>
            </a:r>
            <a:r>
              <a:rPr lang="en-US" i="1" kern="1200" dirty="0" smtClean="0"/>
              <a:t> </a:t>
            </a:r>
            <a:r>
              <a:rPr lang="en-US" i="1" kern="1200" dirty="0"/>
              <a:t>relationship structure </a:t>
            </a:r>
            <a:r>
              <a:rPr lang="en-US" kern="1200" dirty="0"/>
              <a:t>to highlight how certain metrics are dependent on one </a:t>
            </a:r>
            <a:r>
              <a:rPr lang="en-US" kern="1200" dirty="0" smtClean="0"/>
              <a:t>another.</a:t>
            </a:r>
          </a:p>
          <a:p>
            <a:pPr lvl="1"/>
            <a:r>
              <a:rPr lang="en-US" i="1" kern="1200" dirty="0"/>
              <a:t>G</a:t>
            </a:r>
            <a:r>
              <a:rPr lang="en-US" i="1" kern="1200" dirty="0" smtClean="0"/>
              <a:t>rouping </a:t>
            </a:r>
            <a:r>
              <a:rPr lang="en-US" i="1" kern="1200" dirty="0"/>
              <a:t>structure </a:t>
            </a:r>
            <a:r>
              <a:rPr lang="en-US" kern="1200" dirty="0"/>
              <a:t>to group related information into categories or a </a:t>
            </a:r>
            <a:r>
              <a:rPr lang="en-US" kern="1200" dirty="0" smtClean="0"/>
              <a:t>hierarchy</a:t>
            </a:r>
            <a:r>
              <a:rPr lang="en-US" kern="1200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5638800"/>
            <a:ext cx="414169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eaLnBrk="0" hangingPunct="0">
              <a:spcBef>
                <a:spcPct val="30000"/>
              </a:spcBef>
              <a:defRPr/>
            </a:pPr>
            <a:r>
              <a:rPr lang="en-US" sz="1000" dirty="0" smtClean="0">
                <a:solidFill>
                  <a:srgbClr val="000000"/>
                </a:solidFill>
                <a:latin typeface="Arial" charset="0"/>
                <a:ea typeface="+mn-ea"/>
              </a:rPr>
              <a:t>Source: Adapted from</a:t>
            </a:r>
            <a:r>
              <a:rPr lang="en-US" sz="1000" dirty="0">
                <a:solidFill>
                  <a:srgbClr val="000000"/>
                </a:solidFill>
                <a:latin typeface="Arial" charset="0"/>
                <a:ea typeface="+mn-ea"/>
              </a:rPr>
              <a:t>: Stephen Few: Pervasive Hurdles to Effective Dashboard Design, Visual Business Intelligence Newsletter, January 2007 </a:t>
            </a:r>
          </a:p>
        </p:txBody>
      </p:sp>
    </p:spTree>
    <p:extLst>
      <p:ext uri="{BB962C8B-B14F-4D97-AF65-F5344CB8AC3E}">
        <p14:creationId xmlns:p14="http://schemas.microsoft.com/office/powerpoint/2010/main" val="3842065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599"/>
            <a:ext cx="8382000" cy="959915"/>
          </a:xfrm>
        </p:spPr>
        <p:txBody>
          <a:bodyPr/>
          <a:lstStyle/>
          <a:p>
            <a:r>
              <a:rPr lang="en-US" sz="2800" dirty="0" smtClean="0"/>
              <a:t>Dashboard Layout</a:t>
            </a:r>
            <a:br>
              <a:rPr lang="en-US" sz="2800" dirty="0" smtClean="0"/>
            </a:br>
            <a:r>
              <a:rPr lang="en-US" sz="1600" b="1" dirty="0">
                <a:solidFill>
                  <a:srgbClr val="163947"/>
                </a:solidFill>
                <a:ea typeface="Times New Roman" panose="02020603050405020304" pitchFamily="18" charset="0"/>
              </a:rPr>
              <a:t>Place High-Level Visualizations to the Left, Detail Visualizations to the Right and Bottom</a:t>
            </a:r>
            <a:endParaRPr lang="en-US" sz="1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355" y="1988733"/>
            <a:ext cx="4778327" cy="3587767"/>
          </a:xfrm>
        </p:spPr>
      </p:pic>
      <p:sp>
        <p:nvSpPr>
          <p:cNvPr id="6" name="Rectangle 5"/>
          <p:cNvSpPr/>
          <p:nvPr/>
        </p:nvSpPr>
        <p:spPr>
          <a:xfrm>
            <a:off x="2054738" y="1327014"/>
            <a:ext cx="4883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Present Data Hierarchically </a:t>
            </a:r>
          </a:p>
        </p:txBody>
      </p:sp>
      <p:sp>
        <p:nvSpPr>
          <p:cNvPr id="7" name="Rectangle 6"/>
          <p:cNvSpPr/>
          <p:nvPr/>
        </p:nvSpPr>
        <p:spPr>
          <a:xfrm>
            <a:off x="270641" y="5754412"/>
            <a:ext cx="34631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eaLnBrk="0" hangingPunct="0">
              <a:spcBef>
                <a:spcPct val="30000"/>
              </a:spcBef>
              <a:defRPr/>
            </a:pPr>
            <a:r>
              <a:rPr lang="en-US" sz="1000" dirty="0" smtClean="0">
                <a:solidFill>
                  <a:srgbClr val="000000"/>
                </a:solidFill>
                <a:latin typeface="Arial" charset="0"/>
                <a:ea typeface="+mn-ea"/>
              </a:rPr>
              <a:t>Source: Adapted from </a:t>
            </a:r>
            <a:r>
              <a:rPr lang="en-US" sz="1000" dirty="0">
                <a:solidFill>
                  <a:srgbClr val="000000"/>
                </a:solidFill>
                <a:latin typeface="Arial" charset="0"/>
                <a:ea typeface="+mn-ea"/>
                <a:hlinkClick r:id="rId4"/>
              </a:rPr>
              <a:t>Best Practices in Data Visualization</a:t>
            </a:r>
            <a:r>
              <a:rPr lang="en-US" sz="1000" dirty="0">
                <a:solidFill>
                  <a:srgbClr val="000000"/>
                </a:solidFill>
                <a:latin typeface="Arial" charset="0"/>
                <a:ea typeface="+mn-ea"/>
              </a:rPr>
              <a:t>, by </a:t>
            </a:r>
            <a:r>
              <a:rPr lang="en-US" sz="1000" dirty="0" err="1">
                <a:solidFill>
                  <a:srgbClr val="000000"/>
                </a:solidFill>
                <a:latin typeface="Arial" charset="0"/>
                <a:ea typeface="+mn-ea"/>
              </a:rPr>
              <a:t>Vihao</a:t>
            </a:r>
            <a:r>
              <a:rPr lang="en-US" sz="1000" dirty="0">
                <a:solidFill>
                  <a:srgbClr val="000000"/>
                </a:solidFill>
                <a:latin typeface="Arial" charset="0"/>
                <a:ea typeface="+mn-ea"/>
              </a:rPr>
              <a:t> Pham 2014</a:t>
            </a:r>
          </a:p>
        </p:txBody>
      </p:sp>
    </p:spTree>
    <p:extLst>
      <p:ext uri="{BB962C8B-B14F-4D97-AF65-F5344CB8AC3E}">
        <p14:creationId xmlns:p14="http://schemas.microsoft.com/office/powerpoint/2010/main" val="2276080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Dashboard</a:t>
            </a:r>
            <a:br>
              <a:rPr lang="en-US" smtClean="0"/>
            </a:br>
            <a:r>
              <a:rPr lang="en-US" smtClean="0"/>
              <a:t>Quantity and Ranking of data included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6106902"/>
              </p:ext>
            </p:extLst>
          </p:nvPr>
        </p:nvGraphicFramePr>
        <p:xfrm>
          <a:off x="457200" y="2286000"/>
          <a:ext cx="8511222" cy="301752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363306"/>
                <a:gridCol w="7147916"/>
              </a:tblGrid>
              <a:tr h="1005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Customization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i="1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One-size-fits-all: </a:t>
                      </a:r>
                      <a:r>
                        <a:rPr lang="en-US" sz="1800" b="0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Presented as a single view for all users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i="1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Customizable: </a:t>
                      </a:r>
                      <a:r>
                        <a:rPr lang="en-US" sz="1800" b="0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Functionality to let users create a view that reflects their needs</a:t>
                      </a:r>
                      <a:endParaRPr lang="en-US" b="0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1005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Level of Detail</a:t>
                      </a:r>
                      <a:endParaRPr lang="en-US" sz="14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i="1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High: </a:t>
                      </a: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Presenting only the most critical top-level numbers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i="1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Drill-able: </a:t>
                      </a: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Providing the ability to drill down to detailed numbers to gain more context</a:t>
                      </a:r>
                      <a:endParaRPr lang="en-US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1005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Point of view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i="1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Prescriptive: </a:t>
                      </a: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dashboard explicitly tells the user what the data means and what to do about it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i="1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Exploratory: </a:t>
                      </a: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 has latitude to interpret the results as they see fit</a:t>
                      </a:r>
                      <a:endParaRPr lang="en-US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48749" y="5600684"/>
            <a:ext cx="350885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eaLnBrk="0" hangingPunct="0">
              <a:spcBef>
                <a:spcPct val="30000"/>
              </a:spcBef>
            </a:pPr>
            <a:r>
              <a:rPr lang="en-US" sz="1000" dirty="0" smtClean="0">
                <a:solidFill>
                  <a:srgbClr val="000000"/>
                </a:solidFill>
                <a:latin typeface="Arial" charset="0"/>
                <a:ea typeface="+mn-ea"/>
              </a:rPr>
              <a:t>Source: Adopted from</a:t>
            </a:r>
            <a:r>
              <a:rPr lang="en-US" sz="1000" dirty="0">
                <a:solidFill>
                  <a:srgbClr val="000000"/>
                </a:solidFill>
                <a:latin typeface="Arial" charset="0"/>
                <a:ea typeface="+mn-ea"/>
              </a:rPr>
              <a:t>: </a:t>
            </a:r>
            <a:r>
              <a:rPr lang="en-US" sz="1000" dirty="0">
                <a:solidFill>
                  <a:srgbClr val="000000"/>
                </a:solidFill>
                <a:latin typeface="Arial" charset="0"/>
                <a:ea typeface="+mn-ea"/>
                <a:hlinkClick r:id="rId3"/>
              </a:rPr>
              <a:t>A Guide to Creating Dashboards People love to use</a:t>
            </a:r>
            <a:r>
              <a:rPr lang="en-US" sz="1000" dirty="0" smtClean="0">
                <a:solidFill>
                  <a:srgbClr val="000000"/>
                </a:solidFill>
                <a:latin typeface="Arial" charset="0"/>
                <a:ea typeface="+mn-ea"/>
                <a:hlinkClick r:id="rId3"/>
              </a:rPr>
              <a:t>, translating </a:t>
            </a:r>
            <a:r>
              <a:rPr lang="en-US" sz="1000" dirty="0">
                <a:solidFill>
                  <a:srgbClr val="000000"/>
                </a:solidFill>
                <a:latin typeface="Arial" charset="0"/>
                <a:ea typeface="+mn-ea"/>
                <a:hlinkClick r:id="rId3"/>
              </a:rPr>
              <a:t>Delicious Data into a Beautiful Design</a:t>
            </a:r>
            <a:r>
              <a:rPr lang="en-US" sz="1000" dirty="0">
                <a:solidFill>
                  <a:srgbClr val="000000"/>
                </a:solidFill>
                <a:latin typeface="Arial" charset="0"/>
                <a:ea typeface="+mn-ea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Arial" charset="0"/>
                <a:ea typeface="+mn-ea"/>
              </a:rPr>
              <a:t>Version </a:t>
            </a:r>
            <a:r>
              <a:rPr lang="en-US" sz="1000" dirty="0">
                <a:solidFill>
                  <a:srgbClr val="000000"/>
                </a:solidFill>
                <a:latin typeface="Arial" charset="0"/>
                <a:ea typeface="+mn-ea"/>
              </a:rPr>
              <a:t>2.0. May 2015 </a:t>
            </a:r>
          </a:p>
        </p:txBody>
      </p:sp>
    </p:spTree>
    <p:extLst>
      <p:ext uri="{BB962C8B-B14F-4D97-AF65-F5344CB8AC3E}">
        <p14:creationId xmlns:p14="http://schemas.microsoft.com/office/powerpoint/2010/main" val="1349264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047" y="1146175"/>
            <a:ext cx="8451103" cy="4264025"/>
          </a:xfrm>
        </p:spPr>
        <p:txBody>
          <a:bodyPr/>
          <a:lstStyle/>
          <a:p>
            <a:r>
              <a:rPr lang="en-US" dirty="0" smtClean="0"/>
              <a:t>Use modularity to compact information</a:t>
            </a:r>
            <a:endParaRPr lang="en-US" b="0" dirty="0" smtClean="0"/>
          </a:p>
          <a:p>
            <a:r>
              <a:rPr lang="en-US" dirty="0" smtClean="0"/>
              <a:t>Present information in increasing levels of detail</a:t>
            </a:r>
            <a:endParaRPr lang="en-US" b="0" dirty="0" smtClean="0"/>
          </a:p>
          <a:p>
            <a:r>
              <a:rPr lang="en-US" dirty="0" smtClean="0"/>
              <a:t>Use visual cues to g</a:t>
            </a:r>
            <a:r>
              <a:rPr lang="en-US" b="0" dirty="0" smtClean="0"/>
              <a:t>uide attention</a:t>
            </a:r>
          </a:p>
          <a:p>
            <a:r>
              <a:rPr lang="en-US" dirty="0"/>
              <a:t>S</a:t>
            </a:r>
            <a:r>
              <a:rPr lang="en-US" b="0" dirty="0" smtClean="0"/>
              <a:t>upport casual use and minimize barrier to entry for new users</a:t>
            </a:r>
          </a:p>
          <a:p>
            <a:r>
              <a:rPr lang="en-US" dirty="0" smtClean="0"/>
              <a:t>Guide users and l</a:t>
            </a:r>
            <a:r>
              <a:rPr lang="en-US" b="0" dirty="0" smtClean="0"/>
              <a:t>ead their actions based on their results</a:t>
            </a:r>
          </a:p>
          <a:p>
            <a:r>
              <a:rPr lang="en-US" dirty="0" smtClean="0"/>
              <a:t>Use filters to allow </a:t>
            </a:r>
            <a:r>
              <a:rPr lang="en-US" b="0" dirty="0" smtClean="0"/>
              <a:t>flexibility and </a:t>
            </a:r>
            <a:r>
              <a:rPr lang="en-US" dirty="0" smtClean="0"/>
              <a:t>customization </a:t>
            </a:r>
            <a:endParaRPr lang="en-US" b="0" dirty="0" smtClean="0"/>
          </a:p>
          <a:p>
            <a:r>
              <a:rPr lang="en-US" kern="1200" dirty="0" smtClean="0"/>
              <a:t>Provide e</a:t>
            </a:r>
            <a:r>
              <a:rPr lang="en-US" b="0" kern="1200" dirty="0" smtClean="0"/>
              <a:t>xplanation and context before information</a:t>
            </a:r>
            <a:endParaRPr lang="en-US" b="0" dirty="0"/>
          </a:p>
        </p:txBody>
      </p:sp>
      <p:sp>
        <p:nvSpPr>
          <p:cNvPr id="4" name="Rectangle 3"/>
          <p:cNvSpPr/>
          <p:nvPr/>
        </p:nvSpPr>
        <p:spPr>
          <a:xfrm>
            <a:off x="242047" y="5715000"/>
            <a:ext cx="356795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eaLnBrk="0" hangingPunct="0">
              <a:spcBef>
                <a:spcPct val="30000"/>
              </a:spcBef>
            </a:pPr>
            <a:r>
              <a:rPr lang="en-US" sz="1000" dirty="0" smtClean="0">
                <a:solidFill>
                  <a:srgbClr val="000000"/>
                </a:solidFill>
                <a:latin typeface="Arial" charset="0"/>
                <a:ea typeface="+mn-ea"/>
              </a:rPr>
              <a:t>Adopted from </a:t>
            </a:r>
            <a:r>
              <a:rPr lang="en-US" sz="1000" dirty="0">
                <a:solidFill>
                  <a:srgbClr val="000000"/>
                </a:solidFill>
                <a:latin typeface="Arial" charset="0"/>
                <a:ea typeface="+mn-ea"/>
                <a:hlinkClick r:id="rId3"/>
              </a:rPr>
              <a:t>A Guide to Creating Dashboards People love to use</a:t>
            </a:r>
            <a:r>
              <a:rPr lang="en-US" sz="1000" dirty="0">
                <a:solidFill>
                  <a:srgbClr val="000000"/>
                </a:solidFill>
                <a:latin typeface="Arial" charset="0"/>
                <a:ea typeface="+mn-ea"/>
              </a:rPr>
              <a:t>, Juice, 2009-2010</a:t>
            </a:r>
            <a:r>
              <a:rPr lang="en-US" sz="1200" dirty="0">
                <a:solidFill>
                  <a:srgbClr val="000000"/>
                </a:solidFill>
                <a:latin typeface="Arial" charset="0"/>
                <a:ea typeface="+mn-ea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127990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9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Business Intelligence Concepts,  Tools, and Applications &amp;quot;&quot;/&gt;&lt;property id=&quot;20307&quot; value=&quot;256&quot;/&gt;&lt;/object&gt;&lt;object type=&quot;3&quot; unique_id=&quot;10004&quot;&gt;&lt;property id=&quot;20148&quot; value=&quot;5&quot;/&gt;&lt;property id=&quot;20300&quot; value=&quot;Slide 2 - &amp;quot;Dashboard Design Guidelines and Pitfalls&amp;quot;&quot;/&gt;&lt;property id=&quot;20307&quot; value=&quot;257&quot;/&gt;&lt;/object&gt;&lt;object type=&quot;3&quot; unique_id=&quot;10005&quot;&gt;&lt;property id=&quot;20148&quot; value=&quot;5&quot;/&gt;&lt;property id=&quot;20300&quot; value=&quot;Slide 3 - &amp;quot;Dashboard Design Guidelines&amp;quot;&quot;/&gt;&lt;property id=&quot;20307&quot; value=&quot;258&quot;/&gt;&lt;/object&gt;&lt;object type=&quot;3&quot; unique_id=&quot;10006&quot;&gt;&lt;property id=&quot;20148&quot; value=&quot;5&quot;/&gt;&lt;property id=&quot;20300&quot; value=&quot;Slide 4 - &amp;quot;Dashboard Design Guidelines: Structure&amp;quot;&quot;/&gt;&lt;property id=&quot;20307&quot; value=&quot;259&quot;/&gt;&lt;/object&gt;&lt;object type=&quot;3&quot; unique_id=&quot;10007&quot;&gt;&lt;property id=&quot;20148&quot; value=&quot;5&quot;/&gt;&lt;property id=&quot;20300&quot; value=&quot;Slide 5 - &amp;quot;Dashboard Layout People have a bias in how they read and scan content&amp;quot;&quot;/&gt;&lt;property id=&quot;20307&quot; value=&quot;260&quot;/&gt;&lt;/object&gt;&lt;object type=&quot;3&quot; unique_id=&quot;10008&quot;&gt;&lt;property id=&quot;20148&quot; value=&quot;5&quot;/&gt;&lt;property id=&quot;20300&quot; value=&quot;Slide 6 - &amp;quot;Dashboard Design Guidelines: Structure&amp;quot;&quot;/&gt;&lt;property id=&quot;20307&quot; value=&quot;261&quot;/&gt;&lt;/object&gt;&lt;object type=&quot;3&quot; unique_id=&quot;10009&quot;&gt;&lt;property id=&quot;20148&quot; value=&quot;5&quot;/&gt;&lt;property id=&quot;20300&quot; value=&quot;Slide 7 - &amp;quot;Dashboard Layout Place High-Level Visualizations to the Left, Detail Visualizations to the Right and Bottom&amp;quot;&quot;/&gt;&lt;property id=&quot;20307&quot; value=&quot;262&quot;/&gt;&lt;/object&gt;&lt;object type=&quot;3&quot; unique_id=&quot;10010&quot;&gt;&lt;property id=&quot;20148&quot; value=&quot;5&quot;/&gt;&lt;property id=&quot;20300&quot; value=&quot;Slide 8 - &amp;quot;Dashboard Quantity and Ranking of data included&amp;quot;&quot;/&gt;&lt;property id=&quot;20307&quot; value=&quot;263&quot;/&gt;&lt;/object&gt;&lt;object type=&quot;3&quot; unique_id=&quot;10011&quot;&gt;&lt;property id=&quot;20148&quot; value=&quot;5&quot;/&gt;&lt;property id=&quot;20300&quot; value=&quot;Slide 9 - &amp;quot;Design Principles&amp;quot;&quot;/&gt;&lt;property id=&quot;20307&quot; value=&quot;264&quot;/&gt;&lt;/object&gt;&lt;object type=&quot;3&quot; unique_id=&quot;10012&quot;&gt;&lt;property id=&quot;20148&quot; value=&quot;5&quot;/&gt;&lt;property id=&quot;20300&quot; value=&quot;Slide 10 - &amp;quot;Dashboard Design Pitfalls&amp;quot;&quot;/&gt;&lt;property id=&quot;20307&quot; value=&quot;268&quot;/&gt;&lt;/object&gt;&lt;object type=&quot;3&quot; unique_id=&quot;10013&quot;&gt;&lt;property id=&quot;20148&quot; value=&quot;5&quot;/&gt;&lt;property id=&quot;20300&quot; value=&quot;Slide 11 - &amp;quot;Dashboard Design Guidelines Functionality  &amp;quot;&quot;/&gt;&lt;property id=&quot;20307&quot; value=&quot;265&quot;/&gt;&lt;/object&gt;&lt;object type=&quot;3&quot; unique_id=&quot;10014&quot;&gt;&lt;property id=&quot;20148&quot; value=&quot;5&quot;/&gt;&lt;property id=&quot;20300&quot; value=&quot;Slide 12 - &amp;quot;Dashboard Design Guidelines Advanced Functionality  &amp;quot;&quot;/&gt;&lt;property id=&quot;20307&quot; value=&quot;266&quot;/&gt;&lt;/object&gt;&lt;object type=&quot;3&quot; unique_id=&quot;10015&quot;&gt;&lt;property id=&quot;20148&quot; value=&quot;5&quot;/&gt;&lt;property id=&quot;20300&quot; value=&quot;Slide 13 - &amp;quot;Dashboard Design Action Items   &amp;quot;&quot;/&gt;&lt;property id=&quot;20307&quot; value=&quot;267&quot;/&gt;&lt;/object&gt;&lt;object type=&quot;3&quot; unique_id=&quot;10016&quot;&gt;&lt;property id=&quot;20148&quot; value=&quot;5&quot;/&gt;&lt;property id=&quot;20300&quot; value=&quot;Slide 14&quot;/&gt;&lt;property id=&quot;20307&quot; value=&quot;283&quot;/&gt;&lt;/object&gt;&lt;/object&gt;&lt;object type=&quot;8&quot; unique_id=&quot;10032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Blank Presentation">
  <a:themeElements>
    <a:clrScheme name="">
      <a:dk1>
        <a:srgbClr val="808080"/>
      </a:dk1>
      <a:lt1>
        <a:srgbClr val="FFFFFF"/>
      </a:lt1>
      <a:dk2>
        <a:srgbClr val="FFFFFF"/>
      </a:dk2>
      <a:lt2>
        <a:srgbClr val="B3B3B3"/>
      </a:lt2>
      <a:accent1>
        <a:srgbClr val="779A09"/>
      </a:accent1>
      <a:accent2>
        <a:srgbClr val="0096A4"/>
      </a:accent2>
      <a:accent3>
        <a:srgbClr val="FFFFFF"/>
      </a:accent3>
      <a:accent4>
        <a:srgbClr val="6C6C6C"/>
      </a:accent4>
      <a:accent5>
        <a:srgbClr val="BDCAAA"/>
      </a:accent5>
      <a:accent6>
        <a:srgbClr val="008794"/>
      </a:accent6>
      <a:hlink>
        <a:srgbClr val="70887C"/>
      </a:hlink>
      <a:folHlink>
        <a:srgbClr val="AC9922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BS-MOOC-IS_ppt_template</Template>
  <TotalTime>445</TotalTime>
  <Words>1167</Words>
  <Application>Microsoft Office PowerPoint</Application>
  <PresentationFormat>On-screen Show (4:3)</PresentationFormat>
  <Paragraphs>137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ＭＳ Ｐゴシック</vt:lpstr>
      <vt:lpstr>ＭＳ Ｐゴシック</vt:lpstr>
      <vt:lpstr>Arial</vt:lpstr>
      <vt:lpstr>Calibri</vt:lpstr>
      <vt:lpstr>Times New Roman</vt:lpstr>
      <vt:lpstr>Blank Presentation</vt:lpstr>
      <vt:lpstr>Business Intelligence Concepts,  Tools, and Applications </vt:lpstr>
      <vt:lpstr>Dashboard Design Guidelines and Pitfalls</vt:lpstr>
      <vt:lpstr>Dashboard Design Guidelines</vt:lpstr>
      <vt:lpstr>Dashboard Design Guidelines: Structure</vt:lpstr>
      <vt:lpstr>Dashboard Layout People have a bias in how they read and scan content</vt:lpstr>
      <vt:lpstr>Dashboard Design Guidelines: Structure</vt:lpstr>
      <vt:lpstr>Dashboard Layout Place High-Level Visualizations to the Left, Detail Visualizations to the Right and Bottom</vt:lpstr>
      <vt:lpstr>Dashboard Quantity and Ranking of data included</vt:lpstr>
      <vt:lpstr>Design Principles</vt:lpstr>
      <vt:lpstr>Dashboard Design Pitfalls</vt:lpstr>
      <vt:lpstr>Dashboard Design Guidelines Functionality  </vt:lpstr>
      <vt:lpstr>Dashboard Design Guidelines Advanced Functionality  </vt:lpstr>
      <vt:lpstr>Dashboard Design Action Items   </vt:lpstr>
      <vt:lpstr>PowerPoint Presentation</vt:lpstr>
    </vt:vector>
  </TitlesOfParts>
  <Company>Korak Design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</dc:title>
  <dc:creator>matt</dc:creator>
  <cp:lastModifiedBy>Karimi, Jahangir</cp:lastModifiedBy>
  <cp:revision>40</cp:revision>
  <cp:lastPrinted>2014-09-08T17:56:58Z</cp:lastPrinted>
  <dcterms:created xsi:type="dcterms:W3CDTF">2015-10-04T06:12:49Z</dcterms:created>
  <dcterms:modified xsi:type="dcterms:W3CDTF">2015-11-22T20:11:37Z</dcterms:modified>
</cp:coreProperties>
</file>