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9" r:id="rId6"/>
    <p:sldId id="260" r:id="rId7"/>
    <p:sldId id="261" r:id="rId8"/>
    <p:sldId id="262" r:id="rId9"/>
    <p:sldId id="264" r:id="rId10"/>
    <p:sldId id="265" r:id="rId11"/>
    <p:sldId id="267" r:id="rId12"/>
    <p:sldId id="270" r:id="rId13"/>
  </p:sldIdLst>
  <p:sldSz cx="9144000" cy="6858000" type="screen4x3"/>
  <p:notesSz cx="6858000" cy="9144000"/>
  <p:custDataLst>
    <p:tags r:id="rId15"/>
  </p:custDataLst>
  <p:defaultTextStyle>
    <a:defPPr>
      <a:defRPr lang="en-US"/>
    </a:defPPr>
    <a:lvl1pPr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1pPr>
    <a:lvl2pPr marL="4572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2pPr>
    <a:lvl3pPr marL="9144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3pPr>
    <a:lvl4pPr marL="13716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4pPr>
    <a:lvl5pPr marL="18288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5pPr>
    <a:lvl6pPr marL="22860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6pPr>
    <a:lvl7pPr marL="27432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7pPr>
    <a:lvl8pPr marL="32004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8pPr>
    <a:lvl9pPr marL="36576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387B8"/>
    <a:srgbClr val="0A54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62020" autoAdjust="0"/>
  </p:normalViewPr>
  <p:slideViewPr>
    <p:cSldViewPr>
      <p:cViewPr varScale="1">
        <p:scale>
          <a:sx n="65" d="100"/>
          <a:sy n="65" d="100"/>
        </p:scale>
        <p:origin x="1140" y="4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3316"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85A6B014-A7D7-4955-A04E-76201873E50A}" type="slidenum">
              <a:rPr lang="en-US"/>
              <a:pPr>
                <a:defRPr/>
              </a:pPr>
              <a:t>‹#›</a:t>
            </a:fld>
            <a:endParaRPr lang="en-US"/>
          </a:p>
        </p:txBody>
      </p:sp>
    </p:spTree>
    <p:extLst>
      <p:ext uri="{BB962C8B-B14F-4D97-AF65-F5344CB8AC3E}">
        <p14:creationId xmlns:p14="http://schemas.microsoft.com/office/powerpoint/2010/main" val="3233218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ＭＳ Ｐゴシック" pitchFamily="127" charset="-128"/>
      </a:defRPr>
    </a:lvl1pPr>
    <a:lvl2pPr marL="4572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2pPr>
    <a:lvl3pPr marL="9144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3pPr>
    <a:lvl4pPr marL="13716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4pPr>
    <a:lvl5pPr marL="18288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hyperion.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p:spPr>
        <p:txBody>
          <a:bodyPr/>
          <a:lstStyle/>
          <a:p>
            <a:fld id="{AE3E28CA-1B7E-42DB-BC16-E6BAED1E33A0}" type="slidenum">
              <a:rPr lang="en-US"/>
              <a:pPr/>
              <a:t>0</a:t>
            </a:fld>
            <a:endParaRPr lang="en-US"/>
          </a:p>
        </p:txBody>
      </p:sp>
      <p:sp>
        <p:nvSpPr>
          <p:cNvPr id="15362" name="Placeholder 2"/>
          <p:cNvSpPr>
            <a:spLocks noGrp="1" noRot="1" noChangeAspect="1" noChangeArrowheads="1" noTextEdit="1"/>
          </p:cNvSpPr>
          <p:nvPr>
            <p:ph type="sldImg"/>
          </p:nvPr>
        </p:nvSpPr>
        <p:spPr>
          <a:ln/>
        </p:spPr>
      </p:sp>
      <p:sp>
        <p:nvSpPr>
          <p:cNvPr id="15363" name="Placeholder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749623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endParaRPr lang="en-US" sz="1200" b="0" i="0" u="none" strike="noStrike" kern="1200" baseline="0" dirty="0" smtClean="0">
              <a:solidFill>
                <a:schemeClr val="tx1"/>
              </a:solidFill>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9</a:t>
            </a:fld>
            <a:endParaRPr lang="en-US"/>
          </a:p>
        </p:txBody>
      </p:sp>
    </p:spTree>
    <p:extLst>
      <p:ext uri="{BB962C8B-B14F-4D97-AF65-F5344CB8AC3E}">
        <p14:creationId xmlns:p14="http://schemas.microsoft.com/office/powerpoint/2010/main" val="2045313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Adopted</a:t>
            </a:r>
            <a:r>
              <a:rPr lang="en-US" sz="1200" kern="1200" baseline="0" dirty="0" smtClean="0">
                <a:solidFill>
                  <a:schemeClr val="tx1"/>
                </a:solidFill>
                <a:effectLst/>
                <a:latin typeface="Arial" charset="0"/>
                <a:ea typeface="+mn-ea"/>
                <a:cs typeface="+mn-cs"/>
              </a:rPr>
              <a:t> from </a:t>
            </a:r>
            <a:r>
              <a:rPr lang="en-US" sz="1200" kern="1200" dirty="0" err="1" smtClean="0">
                <a:solidFill>
                  <a:schemeClr val="tx1"/>
                </a:solidFill>
                <a:effectLst/>
                <a:latin typeface="Arial" charset="0"/>
                <a:ea typeface="+mn-ea"/>
                <a:cs typeface="+mn-cs"/>
              </a:rPr>
              <a:t>Hagerty</a:t>
            </a:r>
            <a:r>
              <a:rPr lang="en-US" sz="1200" kern="1200" dirty="0" smtClean="0">
                <a:solidFill>
                  <a:schemeClr val="tx1"/>
                </a:solidFill>
                <a:effectLst/>
                <a:latin typeface="Arial" charset="0"/>
                <a:ea typeface="+mn-ea"/>
                <a:cs typeface="+mn-cs"/>
              </a:rPr>
              <a:t>, J and </a:t>
            </a:r>
            <a:r>
              <a:rPr lang="en-US" sz="1200" kern="1200" dirty="0" err="1" smtClean="0">
                <a:solidFill>
                  <a:schemeClr val="tx1"/>
                </a:solidFill>
                <a:effectLst/>
                <a:latin typeface="Arial" charset="0"/>
                <a:ea typeface="+mn-ea"/>
                <a:cs typeface="+mn-cs"/>
              </a:rPr>
              <a:t>Verma</a:t>
            </a:r>
            <a:r>
              <a:rPr lang="en-US" sz="1200" kern="1200" dirty="0" smtClean="0">
                <a:solidFill>
                  <a:schemeClr val="tx1"/>
                </a:solidFill>
                <a:effectLst/>
                <a:latin typeface="Arial" charset="0"/>
                <a:ea typeface="+mn-ea"/>
                <a:cs typeface="+mn-cs"/>
              </a:rPr>
              <a:t> K. “CPM Market Landscape: Office of the CFO is Hot again”. AMR Research Knowledge, and Performance Management, 2007 Technology and Vendor Landscape Series,  Market,  Services Report.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10</a:t>
            </a:fld>
            <a:endParaRPr lang="en-US"/>
          </a:p>
        </p:txBody>
      </p:sp>
    </p:spTree>
    <p:extLst>
      <p:ext uri="{BB962C8B-B14F-4D97-AF65-F5344CB8AC3E}">
        <p14:creationId xmlns:p14="http://schemas.microsoft.com/office/powerpoint/2010/main" val="1391409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Arial" charset="0"/>
              <a:ea typeface="+mn-ea"/>
              <a:cs typeface="+mn-cs"/>
            </a:endParaRPr>
          </a:p>
          <a:p>
            <a:endParaRPr lang="en-US" sz="1200" b="0" i="0" u="none" strike="noStrike" kern="1200" baseline="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11</a:t>
            </a:fld>
            <a:endParaRPr lang="en-US"/>
          </a:p>
        </p:txBody>
      </p:sp>
    </p:spTree>
    <p:extLst>
      <p:ext uri="{BB962C8B-B14F-4D97-AF65-F5344CB8AC3E}">
        <p14:creationId xmlns:p14="http://schemas.microsoft.com/office/powerpoint/2010/main" val="80977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Many organizations are enhancing the capabilities of traditional BI systems to enable even greater monitoring, measurement, and management of business </a:t>
            </a:r>
            <a:r>
              <a:rPr lang="en-US" sz="1200" b="0" i="0" u="none" strike="noStrike" kern="1200" baseline="0" dirty="0" smtClean="0">
                <a:solidFill>
                  <a:schemeClr val="tx1"/>
                </a:solidFill>
                <a:latin typeface="Arial" charset="0"/>
                <a:ea typeface="+mn-ea"/>
                <a:cs typeface="+mn-cs"/>
              </a:rPr>
              <a:t>performance than </a:t>
            </a:r>
            <a:r>
              <a:rPr lang="en-US" sz="1200" b="0" i="0" u="none" strike="noStrike" kern="1200" baseline="0" dirty="0" smtClean="0">
                <a:solidFill>
                  <a:schemeClr val="tx1"/>
                </a:solidFill>
                <a:latin typeface="Arial" charset="0"/>
                <a:ea typeface="+mn-ea"/>
                <a:cs typeface="+mn-cs"/>
              </a:rPr>
              <a:t>ever before. This corporate, or business, performance management has been touted in industry as one of the more critical applications of BI</a:t>
            </a:r>
          </a:p>
          <a:p>
            <a:endParaRPr lang="en-US" dirty="0" smtClean="0"/>
          </a:p>
          <a:p>
            <a:r>
              <a:rPr lang="en-US" sz="1200" b="0" i="0" u="none" strike="noStrike" kern="1200" baseline="0" dirty="0" smtClean="0">
                <a:solidFill>
                  <a:schemeClr val="tx1"/>
                </a:solidFill>
                <a:latin typeface="Arial" charset="0"/>
                <a:ea typeface="+mn-ea"/>
                <a:cs typeface="+mn-cs"/>
              </a:rPr>
              <a:t>Business performance management relies on a tightly integrated MSS application that is implemented through a new wave of BI tools called performance dashboards and scorecards that enable a variety of users throughout the organization to make decisions in a timelier manner by consolidating and analyzing a broad variety of data. </a:t>
            </a:r>
          </a:p>
          <a:p>
            <a:r>
              <a:rPr lang="en-US" sz="1200" b="0" i="0" u="none" strike="noStrike" kern="1200" baseline="0" dirty="0" smtClean="0">
                <a:solidFill>
                  <a:schemeClr val="tx1"/>
                </a:solidFill>
                <a:latin typeface="Arial" charset="0"/>
                <a:ea typeface="+mn-ea"/>
                <a:cs typeface="+mn-cs"/>
              </a:rPr>
              <a:t>For example, many companies uses these MSS applications to consistently measure regional and unit performance against strategic objectives, and to translate its business strategy into actionable information on which organizational members can base a variety of decisions.</a:t>
            </a:r>
          </a:p>
          <a:p>
            <a:endParaRPr lang="en-US" sz="1200" b="0" i="0" u="none" strike="noStrike" kern="1200" baseline="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a:t>
            </a:fld>
            <a:endParaRPr lang="en-US"/>
          </a:p>
        </p:txBody>
      </p:sp>
    </p:spTree>
    <p:extLst>
      <p:ext uri="{BB962C8B-B14F-4D97-AF65-F5344CB8AC3E}">
        <p14:creationId xmlns:p14="http://schemas.microsoft.com/office/powerpoint/2010/main" val="3340594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2</a:t>
            </a:fld>
            <a:endParaRPr lang="en-US"/>
          </a:p>
        </p:txBody>
      </p:sp>
    </p:spTree>
    <p:extLst>
      <p:ext uri="{BB962C8B-B14F-4D97-AF65-F5344CB8AC3E}">
        <p14:creationId xmlns:p14="http://schemas.microsoft.com/office/powerpoint/2010/main" val="1139307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effectLst/>
              <a:latin typeface="Arial" charset="0"/>
              <a:ea typeface="+mn-ea"/>
              <a:cs typeface="+mn-cs"/>
            </a:endParaRPr>
          </a:p>
          <a:p>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3</a:t>
            </a:fld>
            <a:endParaRPr lang="en-US"/>
          </a:p>
        </p:txBody>
      </p:sp>
    </p:spTree>
    <p:extLst>
      <p:ext uri="{BB962C8B-B14F-4D97-AF65-F5344CB8AC3E}">
        <p14:creationId xmlns:p14="http://schemas.microsoft.com/office/powerpoint/2010/main" val="203711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Sources: </a:t>
            </a:r>
            <a:r>
              <a:rPr lang="en-US" sz="1200" kern="1200" dirty="0" err="1" smtClean="0">
                <a:solidFill>
                  <a:schemeClr val="tx1"/>
                </a:solidFill>
                <a:effectLst/>
                <a:latin typeface="Arial" charset="0"/>
                <a:ea typeface="+mn-ea"/>
                <a:cs typeface="+mn-cs"/>
              </a:rPr>
              <a:t>Hagerty</a:t>
            </a:r>
            <a:r>
              <a:rPr lang="en-US" sz="1200" kern="1200" dirty="0" smtClean="0">
                <a:solidFill>
                  <a:schemeClr val="tx1"/>
                </a:solidFill>
                <a:effectLst/>
                <a:latin typeface="Arial" charset="0"/>
                <a:ea typeface="+mn-ea"/>
                <a:cs typeface="+mn-cs"/>
              </a:rPr>
              <a:t>, J and </a:t>
            </a:r>
            <a:r>
              <a:rPr lang="en-US" sz="1200" kern="1200" dirty="0" err="1" smtClean="0">
                <a:solidFill>
                  <a:schemeClr val="tx1"/>
                </a:solidFill>
                <a:effectLst/>
                <a:latin typeface="Arial" charset="0"/>
                <a:ea typeface="+mn-ea"/>
                <a:cs typeface="+mn-cs"/>
              </a:rPr>
              <a:t>Verma</a:t>
            </a:r>
            <a:r>
              <a:rPr lang="en-US" sz="1200" kern="1200" dirty="0" smtClean="0">
                <a:solidFill>
                  <a:schemeClr val="tx1"/>
                </a:solidFill>
                <a:effectLst/>
                <a:latin typeface="Arial" charset="0"/>
                <a:ea typeface="+mn-ea"/>
                <a:cs typeface="+mn-cs"/>
              </a:rPr>
              <a:t> K. “CPM Market Landscape: Office of the CFO is Hot again”. AMR Research Knowledge, and Performance Management, 2007 Technology and Vendor Landscape Series,  Market,  Services Report</a:t>
            </a:r>
            <a:r>
              <a:rPr lang="en-US" sz="1200" kern="1200" baseline="0" dirty="0" smtClean="0">
                <a:solidFill>
                  <a:schemeClr val="tx1"/>
                </a:solidFill>
                <a:effectLst/>
                <a:latin typeface="Arial" charset="0"/>
                <a:ea typeface="+mn-ea"/>
                <a:cs typeface="+mn-cs"/>
              </a:rPr>
              <a:t> </a:t>
            </a:r>
            <a:r>
              <a:rPr lang="en-US" sz="1200" kern="1200" dirty="0" smtClean="0">
                <a:solidFill>
                  <a:schemeClr val="tx1"/>
                </a:solidFill>
                <a:effectLst/>
                <a:latin typeface="Arial" charset="0"/>
                <a:ea typeface="ＭＳ Ｐゴシック" pitchFamily="127" charset="-128"/>
                <a:cs typeface="ＭＳ Ｐゴシック" pitchFamily="127" charset="-128"/>
              </a:rPr>
              <a:t>Copyright 2007 by AMR Research, Inc.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dirty="0" smtClean="0">
                <a:solidFill>
                  <a:schemeClr val="tx1"/>
                </a:solidFill>
                <a:effectLst/>
                <a:latin typeface="Arial" charset="0"/>
                <a:ea typeface="ＭＳ Ｐゴシック" pitchFamily="127" charset="-128"/>
                <a:cs typeface="ＭＳ Ｐゴシック" pitchFamily="127" charset="-128"/>
              </a:rPr>
              <a:t>Dashboards and Scorecards: Linking</a:t>
            </a:r>
            <a:r>
              <a:rPr lang="en-US" b="0" dirty="0" smtClean="0"/>
              <a:t> </a:t>
            </a:r>
            <a:r>
              <a:rPr lang="en-US" sz="1200" b="0" kern="1200" dirty="0" smtClean="0">
                <a:solidFill>
                  <a:schemeClr val="tx1"/>
                </a:solidFill>
                <a:effectLst/>
                <a:latin typeface="Arial" charset="0"/>
                <a:ea typeface="ＭＳ Ｐゴシック" pitchFamily="127" charset="-128"/>
                <a:cs typeface="ＭＳ Ｐゴシック" pitchFamily="127" charset="-128"/>
              </a:rPr>
              <a:t>Management Reporting to Execution</a:t>
            </a:r>
            <a:r>
              <a:rPr lang="en-US" b="0" dirty="0" smtClean="0">
                <a:effectLst/>
              </a:rPr>
              <a:t> </a:t>
            </a:r>
            <a:r>
              <a:rPr lang="en-US" dirty="0" smtClean="0">
                <a:effectLst/>
              </a:rPr>
              <a:t>by </a:t>
            </a:r>
            <a:r>
              <a:rPr lang="en-US" dirty="0" err="1" smtClean="0">
                <a:effectLst/>
              </a:rPr>
              <a:t>Andreea</a:t>
            </a:r>
            <a:r>
              <a:rPr lang="en-US" dirty="0" smtClean="0">
                <a:effectLst/>
              </a:rPr>
              <a:t> </a:t>
            </a:r>
            <a:r>
              <a:rPr lang="en-US" dirty="0" err="1" smtClean="0">
                <a:effectLst/>
              </a:rPr>
              <a:t>Vasiliu</a:t>
            </a:r>
            <a:r>
              <a:rPr lang="en-US" dirty="0" smtClean="0">
                <a:effectLst/>
              </a:rPr>
              <a:t>, Senior Marketing Manager, </a:t>
            </a:r>
            <a:r>
              <a:rPr lang="en-US" sz="1200" kern="1200" dirty="0" smtClean="0">
                <a:solidFill>
                  <a:schemeClr val="tx1"/>
                </a:solidFill>
                <a:effectLst/>
                <a:latin typeface="Arial" charset="0"/>
                <a:ea typeface="ＭＳ Ｐゴシック" pitchFamily="127" charset="-128"/>
                <a:cs typeface="ＭＳ Ｐゴシック" pitchFamily="127" charset="-128"/>
                <a:hlinkClick r:id="rId3"/>
              </a:rPr>
              <a:t>Hyperion Solutions</a:t>
            </a:r>
            <a:r>
              <a:rPr lang="en-US" dirty="0" smtClean="0">
                <a:hlinkClick r:id="rId3"/>
              </a:rPr>
              <a:t> (Links to an external site.)</a:t>
            </a:r>
            <a:endParaRPr lang="en-US" dirty="0" smtClean="0"/>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ＭＳ Ｐゴシック" pitchFamily="127" charset="-128"/>
                <a:cs typeface="ＭＳ Ｐゴシック" pitchFamily="127" charset="-128"/>
              </a:rPr>
              <a:t>. </a:t>
            </a:r>
            <a:endParaRPr lang="en-US" sz="1200" kern="1200" dirty="0" smtClean="0">
              <a:solidFill>
                <a:schemeClr val="tx1"/>
              </a:solidFill>
              <a:effectLst/>
              <a:latin typeface="Arial" charset="0"/>
              <a:ea typeface="ＭＳ Ｐゴシック" pitchFamily="127" charset="-128"/>
              <a:cs typeface="ＭＳ Ｐゴシック" pitchFamily="127" charset="-128"/>
            </a:endParaRP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4</a:t>
            </a:fld>
            <a:endParaRPr lang="en-US"/>
          </a:p>
        </p:txBody>
      </p:sp>
    </p:spTree>
    <p:extLst>
      <p:ext uri="{BB962C8B-B14F-4D97-AF65-F5344CB8AC3E}">
        <p14:creationId xmlns:p14="http://schemas.microsoft.com/office/powerpoint/2010/main" val="2776291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Bef>
                <a:spcPts val="0"/>
              </a:spcBef>
              <a:spcAft>
                <a:spcPts val="0"/>
              </a:spcAft>
              <a:defRPr/>
            </a:pPr>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endParaRPr lang="en-US" sz="1200" b="0" i="0" u="none" strike="noStrike" kern="1200" baseline="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5</a:t>
            </a:fld>
            <a:endParaRPr lang="en-US"/>
          </a:p>
        </p:txBody>
      </p:sp>
    </p:spTree>
    <p:extLst>
      <p:ext uri="{BB962C8B-B14F-4D97-AF65-F5344CB8AC3E}">
        <p14:creationId xmlns:p14="http://schemas.microsoft.com/office/powerpoint/2010/main" val="1541755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Bef>
                <a:spcPts val="0"/>
              </a:spcBef>
              <a:spcAft>
                <a:spcPts val="0"/>
              </a:spcAft>
              <a:defRPr/>
            </a:pPr>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endParaRPr lang="en-US" sz="1200" b="0" i="0" u="none" strike="noStrike" kern="1200" baseline="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6</a:t>
            </a:fld>
            <a:endParaRPr lang="en-US"/>
          </a:p>
        </p:txBody>
      </p:sp>
    </p:spTree>
    <p:extLst>
      <p:ext uri="{BB962C8B-B14F-4D97-AF65-F5344CB8AC3E}">
        <p14:creationId xmlns:p14="http://schemas.microsoft.com/office/powerpoint/2010/main" val="1040649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endParaRPr lang="en-US" sz="1200" b="0" i="0" u="none" strike="noStrike" kern="1200" baseline="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7</a:t>
            </a:fld>
            <a:endParaRPr lang="en-US"/>
          </a:p>
        </p:txBody>
      </p:sp>
    </p:spTree>
    <p:extLst>
      <p:ext uri="{BB962C8B-B14F-4D97-AF65-F5344CB8AC3E}">
        <p14:creationId xmlns:p14="http://schemas.microsoft.com/office/powerpoint/2010/main" val="311289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endParaRPr lang="en-US" sz="1200" b="0" i="0" u="none" strike="noStrike" kern="1200" baseline="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8</a:t>
            </a:fld>
            <a:endParaRPr lang="en-US"/>
          </a:p>
        </p:txBody>
      </p:sp>
    </p:spTree>
    <p:extLst>
      <p:ext uri="{BB962C8B-B14F-4D97-AF65-F5344CB8AC3E}">
        <p14:creationId xmlns:p14="http://schemas.microsoft.com/office/powerpoint/2010/main" val="30036005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22530" name="Picture 14"/>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9050" y="0"/>
            <a:ext cx="9182100" cy="6858000"/>
          </a:xfrm>
          <a:prstGeom prst="rect">
            <a:avLst/>
          </a:prstGeom>
          <a:noFill/>
          <a:ln w="9525">
            <a:noFill/>
            <a:miter lim="800000"/>
            <a:headEnd/>
            <a:tailEnd/>
          </a:ln>
        </p:spPr>
      </p:pic>
      <p:sp>
        <p:nvSpPr>
          <p:cNvPr id="22533" name="Rectangle 1029"/>
          <p:cNvSpPr>
            <a:spLocks noGrp="1" noChangeArrowheads="1"/>
          </p:cNvSpPr>
          <p:nvPr userDrawn="1"/>
        </p:nvSpPr>
        <p:spPr bwMode="auto">
          <a:xfrm>
            <a:off x="990600" y="1981200"/>
            <a:ext cx="7391400" cy="1143000"/>
          </a:xfrm>
          <a:prstGeom prst="rect">
            <a:avLst/>
          </a:prstGeom>
          <a:noFill/>
          <a:ln w="9525">
            <a:noFill/>
            <a:miter lim="800000"/>
            <a:headEnd/>
            <a:tailEnd/>
          </a:ln>
        </p:spPr>
        <p:txBody>
          <a:bodyPr wrap="none" lIns="0" tIns="0" rIns="0" bIns="0">
            <a:prstTxWarp prst="textNoShape">
              <a:avLst/>
            </a:prstTxWarp>
          </a:bodyPr>
          <a:lstStyle/>
          <a:p>
            <a:pPr eaLnBrk="0" hangingPunct="0"/>
            <a:r>
              <a:rPr lang="en-US" sz="3200">
                <a:solidFill>
                  <a:schemeClr val="bg1"/>
                </a:solidFill>
              </a:rPr>
              <a:t>Click to edit Master title style</a:t>
            </a:r>
          </a:p>
        </p:txBody>
      </p:sp>
      <p:sp>
        <p:nvSpPr>
          <p:cNvPr id="22534" name="Rectangle 1030"/>
          <p:cNvSpPr>
            <a:spLocks noGrp="1" noChangeArrowheads="1"/>
          </p:cNvSpPr>
          <p:nvPr userDrawn="1"/>
        </p:nvSpPr>
        <p:spPr bwMode="auto">
          <a:xfrm>
            <a:off x="990600" y="3200400"/>
            <a:ext cx="7391400" cy="914400"/>
          </a:xfrm>
          <a:prstGeom prst="rect">
            <a:avLst/>
          </a:prstGeom>
          <a:noFill/>
          <a:ln w="9525">
            <a:noFill/>
            <a:miter lim="800000"/>
            <a:headEnd/>
            <a:tailEnd/>
          </a:ln>
        </p:spPr>
        <p:txBody>
          <a:bodyPr lIns="0" tIns="0" rIns="0" bIns="0">
            <a:prstTxWarp prst="textNoShape">
              <a:avLst/>
            </a:prstTxWarp>
          </a:bodyPr>
          <a:lstStyle/>
          <a:p>
            <a:pPr eaLnBrk="0" hangingPunct="0"/>
            <a:r>
              <a:rPr lang="en-US">
                <a:solidFill>
                  <a:schemeClr val="bg1"/>
                </a:solidFill>
              </a:rPr>
              <a:t>Click to edit Master subtitle style</a:t>
            </a:r>
          </a:p>
        </p:txBody>
      </p:sp>
      <p:sp>
        <p:nvSpPr>
          <p:cNvPr id="5" name="Rectangle 4"/>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pic>
        <p:nvPicPr>
          <p:cNvPr id="6" name="Picture 5" descr="BUSlogo_horiz_rgb_rv_tp.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7" name="TextBox 6"/>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pic>
        <p:nvPicPr>
          <p:cNvPr id="2" name="Picture 1" descr="iStock_000018487654Medium.jp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419872" y="4950164"/>
            <a:ext cx="2555775" cy="191683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a:solidFill>
                  <a:schemeClr val="bg1"/>
                </a:solidFill>
              </a:defRPr>
            </a:lvl1pPr>
          </a:lstStyle>
          <a:p>
            <a:r>
              <a:rPr lang="en-US" smtClean="0"/>
              <a:t>Click to edit Master title style</a:t>
            </a:r>
            <a:endParaRPr lang="en-US"/>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4950164"/>
            <a:ext cx="2555775" cy="1916832"/>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cSld>
  <p:clrMap bg1="lt1" tx1="dk1" bg2="lt2" tx2="dk2" accent1="accent1" accent2="accent2" accent3="accent3" accent4="accent4" accent5="accent5" accent6="accent6" hlink="hlink" folHlink="folHlink"/>
  <p:sldLayoutIdLst>
    <p:sldLayoutId id="2147483650"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Lst>
  <p:txStyles>
    <p:titleStyle>
      <a:lvl1pPr algn="ctr" rtl="0" eaLnBrk="1" fontAlgn="base" hangingPunct="1">
        <a:spcBef>
          <a:spcPct val="0"/>
        </a:spcBef>
        <a:spcAft>
          <a:spcPct val="0"/>
        </a:spcAft>
        <a:defRPr sz="3200" b="0" i="0" u="none">
          <a:solidFill>
            <a:srgbClr val="000000"/>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000" b="0" i="0" u="none">
          <a:solidFill>
            <a:srgbClr val="000000"/>
          </a:solidFill>
          <a:latin typeface="+mn-lt"/>
          <a:ea typeface="+mn-ea"/>
        </a:defRPr>
      </a:lvl2pPr>
      <a:lvl3pPr marL="1143000" indent="-228600" algn="l" rtl="0" eaLnBrk="1" fontAlgn="base" hangingPunct="1">
        <a:spcBef>
          <a:spcPct val="20000"/>
        </a:spcBef>
        <a:spcAft>
          <a:spcPct val="0"/>
        </a:spcAft>
        <a:buChar char="•"/>
        <a:defRPr>
          <a:solidFill>
            <a:srgbClr val="000000"/>
          </a:solidFill>
          <a:latin typeface="+mn-lt"/>
          <a:ea typeface="+mn-ea"/>
        </a:defRPr>
      </a:lvl3pPr>
      <a:lvl4pPr marL="1600200" indent="-228600" algn="l" rtl="0" eaLnBrk="1" fontAlgn="base" hangingPunct="1">
        <a:spcBef>
          <a:spcPct val="20000"/>
        </a:spcBef>
        <a:spcAft>
          <a:spcPct val="0"/>
        </a:spcAft>
        <a:buChar char="–"/>
        <a:defRPr sz="1600">
          <a:solidFill>
            <a:srgbClr val="000000"/>
          </a:solidFill>
          <a:latin typeface="+mn-lt"/>
          <a:ea typeface="+mn-ea"/>
        </a:defRPr>
      </a:lvl4pPr>
      <a:lvl5pPr marL="2057400" indent="-228600" algn="l" rtl="0" eaLnBrk="1" fontAlgn="base" hangingPunct="1">
        <a:spcBef>
          <a:spcPct val="20000"/>
        </a:spcBef>
        <a:spcAft>
          <a:spcPct val="0"/>
        </a:spcAft>
        <a:buChar char="»"/>
        <a:defRPr sz="1600">
          <a:solidFill>
            <a:srgbClr val="000000"/>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914400" y="1524000"/>
            <a:ext cx="7391400" cy="1143000"/>
          </a:xfrm>
        </p:spPr>
        <p:txBody>
          <a:bodyPr/>
          <a:lstStyle/>
          <a:p>
            <a:pPr algn="l"/>
            <a:r>
              <a:rPr lang="en-US" dirty="0"/>
              <a:t> Business Intelligence Concepts, </a:t>
            </a:r>
            <a:br>
              <a:rPr lang="en-US" dirty="0"/>
            </a:br>
            <a:r>
              <a:rPr lang="en-US" dirty="0"/>
              <a:t>Tools, and Applications </a:t>
            </a:r>
          </a:p>
        </p:txBody>
      </p:sp>
      <p:sp>
        <p:nvSpPr>
          <p:cNvPr id="14338" name="Rectangle 3"/>
          <p:cNvSpPr>
            <a:spLocks noGrp="1" noChangeArrowheads="1"/>
          </p:cNvSpPr>
          <p:nvPr>
            <p:ph type="subTitle" idx="1"/>
          </p:nvPr>
        </p:nvSpPr>
        <p:spPr>
          <a:xfrm>
            <a:off x="914400" y="2971800"/>
            <a:ext cx="7848600" cy="1219200"/>
          </a:xfrm>
        </p:spPr>
        <p:txBody>
          <a:bodyPr/>
          <a:lstStyle/>
          <a:p>
            <a:pPr eaLnBrk="1" hangingPunct="1"/>
            <a:r>
              <a:rPr lang="en-US" dirty="0" smtClean="0"/>
              <a:t>Week 4: Business Performance Management Systems</a:t>
            </a:r>
          </a:p>
          <a:p>
            <a:pPr eaLnBrk="1" hangingPunct="1"/>
            <a:r>
              <a:rPr lang="en-US" dirty="0" smtClean="0"/>
              <a:t>Lesson 1: Business Performance Management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Act and </a:t>
            </a:r>
            <a:r>
              <a:rPr lang="en-US" sz="2800" dirty="0" smtClean="0"/>
              <a:t>Adjust:</a:t>
            </a:r>
            <a:r>
              <a:rPr lang="th-TH" sz="2800" dirty="0" smtClean="0"/>
              <a:t> </a:t>
            </a:r>
            <a:r>
              <a:rPr lang="en-US" sz="2800" dirty="0" smtClean="0"/>
              <a:t>What </a:t>
            </a:r>
            <a:r>
              <a:rPr lang="en-US" sz="2800" dirty="0"/>
              <a:t>Do We Need to Do Differently</a:t>
            </a:r>
          </a:p>
        </p:txBody>
      </p:sp>
      <p:sp>
        <p:nvSpPr>
          <p:cNvPr id="3" name="Content Placeholder 2"/>
          <p:cNvSpPr>
            <a:spLocks noGrp="1"/>
          </p:cNvSpPr>
          <p:nvPr>
            <p:ph idx="1"/>
          </p:nvPr>
        </p:nvSpPr>
        <p:spPr>
          <a:xfrm>
            <a:off x="304800" y="1066800"/>
            <a:ext cx="8382000" cy="3657600"/>
          </a:xfrm>
        </p:spPr>
        <p:txBody>
          <a:bodyPr/>
          <a:lstStyle/>
          <a:p>
            <a:r>
              <a:rPr lang="en-US" altLang="zh-CN" b="0" dirty="0">
                <a:ea typeface="宋体" charset="-122"/>
              </a:rPr>
              <a:t>Success (or mere survival) </a:t>
            </a:r>
            <a:r>
              <a:rPr lang="en-US" b="0" dirty="0"/>
              <a:t>depends on new </a:t>
            </a:r>
            <a:r>
              <a:rPr lang="en-US" b="0" dirty="0" smtClean="0"/>
              <a:t>projects</a:t>
            </a:r>
            <a:r>
              <a:rPr lang="th-TH" b="0" dirty="0" smtClean="0"/>
              <a:t>ซ</a:t>
            </a:r>
          </a:p>
          <a:p>
            <a:pPr lvl="1"/>
            <a:r>
              <a:rPr lang="en-US" dirty="0" smtClean="0"/>
              <a:t>c</a:t>
            </a:r>
            <a:r>
              <a:rPr lang="en-US" b="0" dirty="0" smtClean="0"/>
              <a:t>reating </a:t>
            </a:r>
            <a:r>
              <a:rPr lang="en-US" b="0" dirty="0"/>
              <a:t>new </a:t>
            </a:r>
            <a:r>
              <a:rPr lang="en-US" b="0" dirty="0" smtClean="0"/>
              <a:t>products,</a:t>
            </a:r>
          </a:p>
          <a:p>
            <a:pPr lvl="1"/>
            <a:r>
              <a:rPr lang="en-US" dirty="0"/>
              <a:t>e</a:t>
            </a:r>
            <a:r>
              <a:rPr lang="en-US" b="0" dirty="0" smtClean="0"/>
              <a:t>ntering </a:t>
            </a:r>
            <a:r>
              <a:rPr lang="en-US" b="0" dirty="0"/>
              <a:t>new </a:t>
            </a:r>
            <a:r>
              <a:rPr lang="en-US" b="0" dirty="0" smtClean="0"/>
              <a:t>markets,</a:t>
            </a:r>
          </a:p>
          <a:p>
            <a:pPr lvl="1"/>
            <a:r>
              <a:rPr lang="en-US" dirty="0"/>
              <a:t>a</a:t>
            </a:r>
            <a:r>
              <a:rPr lang="en-US" b="0" dirty="0" smtClean="0"/>
              <a:t>cquiring </a:t>
            </a:r>
            <a:r>
              <a:rPr lang="en-US" b="0" dirty="0"/>
              <a:t>new customers (or businesses), </a:t>
            </a:r>
            <a:r>
              <a:rPr lang="en-US" b="0" dirty="0" smtClean="0"/>
              <a:t>or</a:t>
            </a:r>
          </a:p>
          <a:p>
            <a:pPr lvl="1"/>
            <a:r>
              <a:rPr lang="en-US" dirty="0"/>
              <a:t>s</a:t>
            </a:r>
            <a:r>
              <a:rPr lang="en-US" b="0" dirty="0" smtClean="0"/>
              <a:t>treamlining </a:t>
            </a:r>
            <a:r>
              <a:rPr lang="en-US" b="0" dirty="0"/>
              <a:t>some </a:t>
            </a:r>
            <a:r>
              <a:rPr lang="en-US" b="0" dirty="0" smtClean="0"/>
              <a:t>process.</a:t>
            </a:r>
          </a:p>
          <a:p>
            <a:r>
              <a:rPr lang="en-US" dirty="0"/>
              <a:t>M</a:t>
            </a:r>
            <a:r>
              <a:rPr lang="en-US" b="0" dirty="0" smtClean="0"/>
              <a:t>any </a:t>
            </a:r>
            <a:r>
              <a:rPr lang="en-US" b="0" dirty="0"/>
              <a:t>new projects and ventures fail</a:t>
            </a:r>
            <a:r>
              <a:rPr lang="en-US" b="0" dirty="0" smtClean="0"/>
              <a:t>!</a:t>
            </a:r>
            <a:endParaRPr lang="en-US" b="0" dirty="0"/>
          </a:p>
        </p:txBody>
      </p:sp>
      <p:sp>
        <p:nvSpPr>
          <p:cNvPr id="4" name="Rectangle 3"/>
          <p:cNvSpPr/>
          <p:nvPr/>
        </p:nvSpPr>
        <p:spPr>
          <a:xfrm>
            <a:off x="-73742" y="5638800"/>
            <a:ext cx="4572000" cy="461665"/>
          </a:xfrm>
          <a:prstGeom prst="rect">
            <a:avLst/>
          </a:prstGeom>
        </p:spPr>
        <p:txBody>
          <a:bodyPr>
            <a:spAutoFit/>
          </a:bodyPr>
          <a:lstStyle/>
          <a:p>
            <a:pPr fontAlgn="auto">
              <a:spcBef>
                <a:spcPts val="0"/>
              </a:spcBef>
              <a:spcAft>
                <a:spcPts val="0"/>
              </a:spcAft>
              <a:defRPr/>
            </a:pPr>
            <a:r>
              <a:rPr lang="en-US" sz="800" dirty="0">
                <a:solidFill>
                  <a:srgbClr val="000000"/>
                </a:solidFill>
              </a:rPr>
              <a:t>From SHARDA, RAMESH; DELEN, DURSUN; TURBAN, EFRAIM, BUSINESS INTELLIGENCE AND ANALYTICS: SYSTEMS FOR DECISION SUPPORT, 10th Edition, © 2015. Used by permission of Pearson Education, Inc., New York, NY.  All Rights Reserved.</a:t>
            </a:r>
          </a:p>
        </p:txBody>
      </p:sp>
    </p:spTree>
    <p:extLst>
      <p:ext uri="{BB962C8B-B14F-4D97-AF65-F5344CB8AC3E}">
        <p14:creationId xmlns:p14="http://schemas.microsoft.com/office/powerpoint/2010/main" val="3512265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69" y="947248"/>
            <a:ext cx="7780422" cy="47171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2337455" y="242341"/>
            <a:ext cx="4233851" cy="461665"/>
          </a:xfrm>
          <a:prstGeom prst="rect">
            <a:avLst/>
          </a:prstGeom>
        </p:spPr>
        <p:txBody>
          <a:bodyPr wrap="none">
            <a:spAutoFit/>
          </a:bodyPr>
          <a:lstStyle/>
          <a:p>
            <a:r>
              <a:rPr lang="en-US" dirty="0">
                <a:solidFill>
                  <a:srgbClr val="000000"/>
                </a:solidFill>
                <a:latin typeface="MyriadPro-Regular" panose="020B0503030403020204" pitchFamily="34" charset="0"/>
              </a:rPr>
              <a:t>The performance management continuum</a:t>
            </a:r>
            <a:endParaRPr lang="en-US" dirty="0">
              <a:solidFill>
                <a:srgbClr val="000000"/>
              </a:solidFill>
            </a:endParaRPr>
          </a:p>
        </p:txBody>
      </p:sp>
      <p:sp>
        <p:nvSpPr>
          <p:cNvPr id="8" name="Rectangle 7"/>
          <p:cNvSpPr/>
          <p:nvPr/>
        </p:nvSpPr>
        <p:spPr>
          <a:xfrm>
            <a:off x="3886200" y="608982"/>
            <a:ext cx="2262158" cy="461665"/>
          </a:xfrm>
          <a:prstGeom prst="rect">
            <a:avLst/>
          </a:prstGeom>
        </p:spPr>
        <p:txBody>
          <a:bodyPr wrap="none">
            <a:spAutoFit/>
          </a:bodyPr>
          <a:lstStyle/>
          <a:p>
            <a:r>
              <a:rPr lang="en-US" b="1" dirty="0" smtClean="0">
                <a:solidFill>
                  <a:srgbClr val="000000"/>
                </a:solidFill>
                <a:latin typeface="MyriadPro-Bold" panose="020B0703030403020204" pitchFamily="34" charset="0"/>
              </a:rPr>
              <a:t>Pervasive PM</a:t>
            </a:r>
            <a:endParaRPr lang="en-US" dirty="0">
              <a:solidFill>
                <a:srgbClr val="000000"/>
              </a:solidFill>
            </a:endParaRPr>
          </a:p>
        </p:txBody>
      </p:sp>
      <p:sp>
        <p:nvSpPr>
          <p:cNvPr id="2" name="Rectangle 1"/>
          <p:cNvSpPr/>
          <p:nvPr/>
        </p:nvSpPr>
        <p:spPr>
          <a:xfrm>
            <a:off x="98607" y="5655862"/>
            <a:ext cx="8711545" cy="461665"/>
          </a:xfrm>
          <a:prstGeom prst="rect">
            <a:avLst/>
          </a:prstGeom>
        </p:spPr>
        <p:txBody>
          <a:bodyPr wrap="square">
            <a:spAutoFit/>
          </a:bodyPr>
          <a:lstStyle/>
          <a:p>
            <a:pPr lvl="0" algn="l" eaLnBrk="0" hangingPunct="0">
              <a:spcBef>
                <a:spcPct val="30000"/>
              </a:spcBef>
              <a:defRPr/>
            </a:pPr>
            <a:r>
              <a:rPr lang="en-US" sz="1200" dirty="0" smtClean="0">
                <a:solidFill>
                  <a:srgbClr val="000000"/>
                </a:solidFill>
                <a:latin typeface="Calibri" panose="020F0502020204030204" pitchFamily="34" charset="0"/>
                <a:ea typeface="+mn-ea"/>
              </a:rPr>
              <a:t>Adopted </a:t>
            </a:r>
            <a:r>
              <a:rPr lang="en-US" sz="1200" dirty="0">
                <a:solidFill>
                  <a:srgbClr val="000000"/>
                </a:solidFill>
                <a:latin typeface="Calibri" panose="020F0502020204030204" pitchFamily="34" charset="0"/>
                <a:ea typeface="+mn-ea"/>
              </a:rPr>
              <a:t>from </a:t>
            </a:r>
            <a:r>
              <a:rPr lang="en-US" sz="1200" dirty="0" err="1">
                <a:solidFill>
                  <a:srgbClr val="000000"/>
                </a:solidFill>
                <a:latin typeface="Calibri" panose="020F0502020204030204" pitchFamily="34" charset="0"/>
                <a:ea typeface="+mn-ea"/>
              </a:rPr>
              <a:t>Hagerty</a:t>
            </a:r>
            <a:r>
              <a:rPr lang="en-US" sz="1200" dirty="0">
                <a:solidFill>
                  <a:srgbClr val="000000"/>
                </a:solidFill>
                <a:latin typeface="Calibri" panose="020F0502020204030204" pitchFamily="34" charset="0"/>
                <a:ea typeface="+mn-ea"/>
              </a:rPr>
              <a:t>, J and </a:t>
            </a:r>
            <a:r>
              <a:rPr lang="en-US" sz="1200" dirty="0" err="1">
                <a:solidFill>
                  <a:srgbClr val="000000"/>
                </a:solidFill>
                <a:latin typeface="Calibri" panose="020F0502020204030204" pitchFamily="34" charset="0"/>
                <a:ea typeface="+mn-ea"/>
              </a:rPr>
              <a:t>Verma</a:t>
            </a:r>
            <a:r>
              <a:rPr lang="en-US" sz="1200" dirty="0">
                <a:solidFill>
                  <a:srgbClr val="000000"/>
                </a:solidFill>
                <a:latin typeface="Calibri" panose="020F0502020204030204" pitchFamily="34" charset="0"/>
                <a:ea typeface="+mn-ea"/>
              </a:rPr>
              <a:t> K. “CPM Market Landscape: Office of the CFO is Hot again”. AMR Research Knowledge, and Performance Management, 2007 Technology and Vendor Landscape Series,  Market,  Services Report.</a:t>
            </a:r>
          </a:p>
        </p:txBody>
      </p:sp>
    </p:spTree>
    <p:extLst>
      <p:ext uri="{BB962C8B-B14F-4D97-AF65-F5344CB8AC3E}">
        <p14:creationId xmlns:p14="http://schemas.microsoft.com/office/powerpoint/2010/main" val="2712480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Getting Started with BPM</a:t>
            </a:r>
            <a:endParaRPr lang="en-US" dirty="0"/>
          </a:p>
        </p:txBody>
      </p:sp>
      <p:sp>
        <p:nvSpPr>
          <p:cNvPr id="3" name="Content Placeholder 2"/>
          <p:cNvSpPr>
            <a:spLocks noGrp="1"/>
          </p:cNvSpPr>
          <p:nvPr>
            <p:ph idx="1"/>
          </p:nvPr>
        </p:nvSpPr>
        <p:spPr>
          <a:xfrm>
            <a:off x="304800" y="1066800"/>
            <a:ext cx="8382000" cy="2514600"/>
          </a:xfrm>
        </p:spPr>
        <p:txBody>
          <a:bodyPr/>
          <a:lstStyle/>
          <a:p>
            <a:r>
              <a:rPr lang="en-US" b="0" dirty="0" smtClean="0"/>
              <a:t>Organizations </a:t>
            </a:r>
            <a:r>
              <a:rPr lang="en-US" b="0" dirty="0"/>
              <a:t>initially deploy BPM in one of three </a:t>
            </a:r>
            <a:r>
              <a:rPr lang="en-US" b="0" dirty="0" smtClean="0"/>
              <a:t>ways:</a:t>
            </a:r>
          </a:p>
          <a:p>
            <a:pPr lvl="1"/>
            <a:r>
              <a:rPr lang="en-US" kern="1200" dirty="0"/>
              <a:t>F</a:t>
            </a:r>
            <a:r>
              <a:rPr lang="en-US" kern="1200" dirty="0" smtClean="0"/>
              <a:t>unctional Approach</a:t>
            </a:r>
          </a:p>
          <a:p>
            <a:pPr lvl="1"/>
            <a:r>
              <a:rPr lang="en-US" b="0" kern="1200" dirty="0"/>
              <a:t>C</a:t>
            </a:r>
            <a:r>
              <a:rPr lang="en-US" b="0" kern="1200" dirty="0" smtClean="0"/>
              <a:t>ross-Functional Approach</a:t>
            </a:r>
          </a:p>
          <a:p>
            <a:pPr lvl="1"/>
            <a:r>
              <a:rPr lang="en-US" kern="1200" dirty="0"/>
              <a:t>B</a:t>
            </a:r>
            <a:r>
              <a:rPr lang="en-US" kern="1200" dirty="0" smtClean="0"/>
              <a:t>ig </a:t>
            </a:r>
            <a:r>
              <a:rPr lang="en-US" kern="1200" dirty="0"/>
              <a:t>Bang” Enterprise </a:t>
            </a:r>
            <a:r>
              <a:rPr lang="en-US" kern="1200" dirty="0" smtClean="0"/>
              <a:t>Approach</a:t>
            </a:r>
          </a:p>
          <a:p>
            <a:pPr marL="0" indent="0">
              <a:buNone/>
            </a:pPr>
            <a:endParaRPr lang="en-US" b="0" kern="1200" dirty="0"/>
          </a:p>
        </p:txBody>
      </p:sp>
      <p:sp>
        <p:nvSpPr>
          <p:cNvPr id="4" name="Rectangle 3"/>
          <p:cNvSpPr/>
          <p:nvPr/>
        </p:nvSpPr>
        <p:spPr>
          <a:xfrm>
            <a:off x="152400" y="5334000"/>
            <a:ext cx="5638800" cy="246221"/>
          </a:xfrm>
          <a:prstGeom prst="rect">
            <a:avLst/>
          </a:prstGeom>
        </p:spPr>
        <p:txBody>
          <a:bodyPr wrap="square">
            <a:spAutoFit/>
          </a:bodyPr>
          <a:lstStyle/>
          <a:p>
            <a:pPr marL="0" indent="0">
              <a:buNone/>
            </a:pPr>
            <a:r>
              <a:rPr lang="en-US" sz="1000" dirty="0">
                <a:solidFill>
                  <a:srgbClr val="000000"/>
                </a:solidFill>
              </a:rPr>
              <a:t>Source TDWI www.dw-institute.com</a:t>
            </a:r>
          </a:p>
        </p:txBody>
      </p:sp>
    </p:spTree>
    <p:extLst>
      <p:ext uri="{BB962C8B-B14F-4D97-AF65-F5344CB8AC3E}">
        <p14:creationId xmlns:p14="http://schemas.microsoft.com/office/powerpoint/2010/main" val="2131691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Performance Management </a:t>
            </a:r>
            <a:endParaRPr lang="en-US" dirty="0"/>
          </a:p>
        </p:txBody>
      </p:sp>
      <p:sp>
        <p:nvSpPr>
          <p:cNvPr id="3" name="Content Placeholder 2"/>
          <p:cNvSpPr>
            <a:spLocks noGrp="1"/>
          </p:cNvSpPr>
          <p:nvPr>
            <p:ph idx="1"/>
          </p:nvPr>
        </p:nvSpPr>
        <p:spPr>
          <a:xfrm>
            <a:off x="155275" y="1146175"/>
            <a:ext cx="8537875" cy="5176838"/>
          </a:xfrm>
        </p:spPr>
        <p:txBody>
          <a:bodyPr/>
          <a:lstStyle/>
          <a:p>
            <a:r>
              <a:rPr lang="en-US" dirty="0" smtClean="0"/>
              <a:t>Learning Objectives</a:t>
            </a:r>
          </a:p>
          <a:p>
            <a:pPr lvl="1"/>
            <a:r>
              <a:rPr lang="en-US" dirty="0" smtClean="0"/>
              <a:t>Define the main BPM  BPM components</a:t>
            </a:r>
          </a:p>
          <a:p>
            <a:pPr lvl="1"/>
            <a:r>
              <a:rPr lang="en-US" dirty="0" smtClean="0"/>
              <a:t>List the four phases of the BPM cycle and the product categories that support each phase </a:t>
            </a:r>
          </a:p>
          <a:p>
            <a:pPr lvl="1"/>
            <a:r>
              <a:rPr lang="en-US" dirty="0" smtClean="0"/>
              <a:t>Explain how organizations typically deploy BPM</a:t>
            </a:r>
          </a:p>
        </p:txBody>
      </p:sp>
    </p:spTree>
    <p:extLst>
      <p:ext uri="{BB962C8B-B14F-4D97-AF65-F5344CB8AC3E}">
        <p14:creationId xmlns:p14="http://schemas.microsoft.com/office/powerpoint/2010/main" val="198592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Performance Management (BPM)</a:t>
            </a:r>
            <a:endParaRPr lang="en-US" dirty="0"/>
          </a:p>
        </p:txBody>
      </p:sp>
      <p:sp>
        <p:nvSpPr>
          <p:cNvPr id="3" name="Content Placeholder 2"/>
          <p:cNvSpPr>
            <a:spLocks noGrp="1"/>
          </p:cNvSpPr>
          <p:nvPr>
            <p:ph idx="1"/>
          </p:nvPr>
        </p:nvSpPr>
        <p:spPr>
          <a:xfrm>
            <a:off x="120770" y="1146175"/>
            <a:ext cx="8572380" cy="5176838"/>
          </a:xfrm>
        </p:spPr>
        <p:txBody>
          <a:bodyPr/>
          <a:lstStyle/>
          <a:p>
            <a:r>
              <a:rPr lang="en-US" b="0" dirty="0" smtClean="0"/>
              <a:t>BPM refers to processes and tools for measuring, monitoring, and managing business performance</a:t>
            </a:r>
          </a:p>
          <a:p>
            <a:r>
              <a:rPr lang="en-US" dirty="0"/>
              <a:t>I</a:t>
            </a:r>
            <a:r>
              <a:rPr lang="en-US" b="0" dirty="0" smtClean="0"/>
              <a:t>t is also known as</a:t>
            </a:r>
          </a:p>
          <a:p>
            <a:pPr lvl="1"/>
            <a:r>
              <a:rPr lang="en-US" dirty="0"/>
              <a:t>C</a:t>
            </a:r>
            <a:r>
              <a:rPr lang="en-US" b="0" dirty="0" smtClean="0"/>
              <a:t>orporate Performance Management (CPM by Gartner Group)</a:t>
            </a:r>
          </a:p>
          <a:p>
            <a:pPr lvl="1"/>
            <a:r>
              <a:rPr lang="en-US" dirty="0"/>
              <a:t>E</a:t>
            </a:r>
            <a:r>
              <a:rPr lang="en-US" dirty="0" smtClean="0"/>
              <a:t>nterprise Performance Management (EPM by Oracle)</a:t>
            </a:r>
          </a:p>
          <a:p>
            <a:pPr lvl="1"/>
            <a:r>
              <a:rPr lang="en-US" b="0" dirty="0"/>
              <a:t>S</a:t>
            </a:r>
            <a:r>
              <a:rPr lang="en-US" b="0" dirty="0" smtClean="0"/>
              <a:t>trategic Enterprise Management (SEM by SAP)</a:t>
            </a:r>
          </a:p>
        </p:txBody>
      </p:sp>
    </p:spTree>
    <p:extLst>
      <p:ext uri="{BB962C8B-B14F-4D97-AF65-F5344CB8AC3E}">
        <p14:creationId xmlns:p14="http://schemas.microsoft.com/office/powerpoint/2010/main" val="992320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BPM</a:t>
            </a:r>
            <a:endParaRPr lang="en-US" dirty="0"/>
          </a:p>
        </p:txBody>
      </p:sp>
      <p:sp>
        <p:nvSpPr>
          <p:cNvPr id="3" name="Content Placeholder 2"/>
          <p:cNvSpPr>
            <a:spLocks noGrp="1"/>
          </p:cNvSpPr>
          <p:nvPr>
            <p:ph idx="1"/>
          </p:nvPr>
        </p:nvSpPr>
        <p:spPr>
          <a:xfrm>
            <a:off x="189781" y="1146175"/>
            <a:ext cx="8503369" cy="5176838"/>
          </a:xfrm>
        </p:spPr>
        <p:txBody>
          <a:bodyPr/>
          <a:lstStyle/>
          <a:p>
            <a:r>
              <a:rPr lang="en-US" kern="1200" dirty="0">
                <a:latin typeface="Arial" charset="0"/>
              </a:rPr>
              <a:t>According to Colbert (2009), a BPM encompasses three key components. </a:t>
            </a:r>
          </a:p>
          <a:p>
            <a:pPr lvl="1"/>
            <a:r>
              <a:rPr lang="en-US" b="0" dirty="0" smtClean="0"/>
              <a:t>A set of integrated and closed-loop processes for managing financial and operational activities</a:t>
            </a:r>
          </a:p>
          <a:p>
            <a:pPr lvl="1"/>
            <a:r>
              <a:rPr lang="en-US" dirty="0"/>
              <a:t>T</a:t>
            </a:r>
            <a:r>
              <a:rPr lang="en-US" b="0" dirty="0" smtClean="0"/>
              <a:t>ools for defining strategic goals and measuring performance against the goals</a:t>
            </a:r>
          </a:p>
          <a:p>
            <a:pPr lvl="1"/>
            <a:r>
              <a:rPr lang="en-US" dirty="0"/>
              <a:t>T</a:t>
            </a:r>
            <a:r>
              <a:rPr lang="en-US" b="0" dirty="0" smtClean="0"/>
              <a:t>ools for monitoring set of key performance indicators (KPI) linked to organizational strategy</a:t>
            </a:r>
            <a:endParaRPr lang="en-US" b="0" dirty="0"/>
          </a:p>
        </p:txBody>
      </p:sp>
    </p:spTree>
    <p:extLst>
      <p:ext uri="{BB962C8B-B14F-4D97-AF65-F5344CB8AC3E}">
        <p14:creationId xmlns:p14="http://schemas.microsoft.com/office/powerpoint/2010/main" val="4056775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BPM Product Categories</a:t>
            </a:r>
            <a:r>
              <a:rPr lang="en-US" dirty="0"/>
              <a:t/>
            </a:r>
            <a:br>
              <a:rPr lang="en-US" dirty="0"/>
            </a:br>
            <a:endParaRPr lang="en-US" dirty="0"/>
          </a:p>
        </p:txBody>
      </p:sp>
      <p:sp>
        <p:nvSpPr>
          <p:cNvPr id="3" name="Content Placeholder 2"/>
          <p:cNvSpPr>
            <a:spLocks noGrp="1"/>
          </p:cNvSpPr>
          <p:nvPr>
            <p:ph idx="1"/>
          </p:nvPr>
        </p:nvSpPr>
        <p:spPr>
          <a:xfrm>
            <a:off x="250825" y="898849"/>
            <a:ext cx="8489950" cy="5176838"/>
          </a:xfrm>
        </p:spPr>
        <p:txBody>
          <a:bodyPr/>
          <a:lstStyle/>
          <a:p>
            <a:pPr marL="0" indent="0">
              <a:buNone/>
            </a:pPr>
            <a:r>
              <a:rPr lang="en-US" sz="2000" dirty="0" smtClean="0"/>
              <a:t>According to </a:t>
            </a:r>
            <a:r>
              <a:rPr lang="en-US" sz="2000" kern="1200" dirty="0" err="1" smtClean="0">
                <a:latin typeface="Arial" charset="0"/>
              </a:rPr>
              <a:t>Hagerty</a:t>
            </a:r>
            <a:r>
              <a:rPr lang="en-US" sz="2000" kern="1200" dirty="0" smtClean="0">
                <a:latin typeface="Arial" charset="0"/>
              </a:rPr>
              <a:t> and </a:t>
            </a:r>
            <a:r>
              <a:rPr lang="en-US" sz="2000" kern="1200" dirty="0" err="1">
                <a:latin typeface="Arial" charset="0"/>
              </a:rPr>
              <a:t>Verma</a:t>
            </a:r>
            <a:r>
              <a:rPr lang="en-US" sz="2000" kern="1200" dirty="0">
                <a:latin typeface="Arial" charset="0"/>
              </a:rPr>
              <a:t> </a:t>
            </a:r>
            <a:r>
              <a:rPr lang="en-US" sz="2000" kern="1200" dirty="0" smtClean="0">
                <a:latin typeface="Arial" charset="0"/>
              </a:rPr>
              <a:t>(2007)  BPM can include the following product categories </a:t>
            </a:r>
          </a:p>
          <a:p>
            <a:r>
              <a:rPr lang="en-US" sz="1800" b="1" dirty="0" smtClean="0"/>
              <a:t>Planning</a:t>
            </a:r>
            <a:r>
              <a:rPr lang="en-US" sz="1800" b="1" dirty="0"/>
              <a:t>, budgeting, and forecasting (PBF)—</a:t>
            </a:r>
            <a:r>
              <a:rPr lang="en-US" sz="1800" b="0" dirty="0"/>
              <a:t>Contribution, aggregation, manipu­lation, and approval of the financial plan on a periodic or continual </a:t>
            </a:r>
            <a:r>
              <a:rPr lang="en-US" sz="1800" b="0" dirty="0" smtClean="0"/>
              <a:t>basi</a:t>
            </a:r>
            <a:r>
              <a:rPr lang="en-US" sz="1800" dirty="0"/>
              <a:t>s</a:t>
            </a:r>
            <a:endParaRPr lang="th-TH" sz="1800" b="0" dirty="0" smtClean="0"/>
          </a:p>
          <a:p>
            <a:r>
              <a:rPr lang="en-US" sz="1800" b="1" dirty="0" smtClean="0"/>
              <a:t>Financial consolidations and reporting—Legal </a:t>
            </a:r>
            <a:r>
              <a:rPr lang="en-US" sz="1800" b="0" dirty="0" smtClean="0"/>
              <a:t>and </a:t>
            </a:r>
            <a:r>
              <a:rPr lang="en-US" sz="1800" b="0" dirty="0"/>
              <a:t>statutory consolidation sys­tems along with more generalized </a:t>
            </a:r>
            <a:r>
              <a:rPr lang="en-US" sz="1800" b="0" dirty="0" smtClean="0"/>
              <a:t>financial </a:t>
            </a:r>
            <a:r>
              <a:rPr lang="en-US" sz="1800" b="0" dirty="0"/>
              <a:t>statement generation </a:t>
            </a:r>
            <a:r>
              <a:rPr lang="en-US" sz="1800" b="0" dirty="0" smtClean="0"/>
              <a:t>capabilities</a:t>
            </a:r>
          </a:p>
          <a:p>
            <a:r>
              <a:rPr lang="en-US" sz="1800" b="1" dirty="0"/>
              <a:t>F</a:t>
            </a:r>
            <a:r>
              <a:rPr lang="en-US" sz="1800" b="1" dirty="0" smtClean="0"/>
              <a:t>inancial </a:t>
            </a:r>
            <a:r>
              <a:rPr lang="en-US" sz="1800" b="1" dirty="0"/>
              <a:t>analytics and </a:t>
            </a:r>
            <a:r>
              <a:rPr lang="en-US" sz="1800" b="1" dirty="0" smtClean="0"/>
              <a:t>dashboards </a:t>
            </a:r>
            <a:r>
              <a:rPr lang="en-US" sz="1800" b="0" dirty="0" smtClean="0"/>
              <a:t>—</a:t>
            </a:r>
            <a:r>
              <a:rPr lang="en-US" sz="1800" b="0" dirty="0"/>
              <a:t>Profitability applications, role-specific dash­boards, metrics, and specific financial analytics for detailed financial </a:t>
            </a:r>
            <a:r>
              <a:rPr lang="en-US" sz="1800" b="0" dirty="0" smtClean="0"/>
              <a:t>processes</a:t>
            </a:r>
          </a:p>
          <a:p>
            <a:r>
              <a:rPr lang="en-US" sz="1800" b="1" dirty="0"/>
              <a:t>F</a:t>
            </a:r>
            <a:r>
              <a:rPr lang="en-US" sz="1800" b="1" dirty="0" smtClean="0"/>
              <a:t>inancial </a:t>
            </a:r>
            <a:r>
              <a:rPr lang="en-US" sz="1800" b="1" dirty="0"/>
              <a:t>governance, risk management, and compliance </a:t>
            </a:r>
            <a:r>
              <a:rPr lang="en-US" sz="1800" b="0" dirty="0"/>
              <a:t>(GRC)—Governance and control requirements that include national and/or international regulations, such as SOX or International Financial Reporting Standards (</a:t>
            </a:r>
            <a:r>
              <a:rPr lang="en-US" sz="1800" b="0" dirty="0" smtClean="0"/>
              <a:t>IFRS)</a:t>
            </a:r>
          </a:p>
          <a:p>
            <a:r>
              <a:rPr lang="en-US" sz="1800" b="1" dirty="0"/>
              <a:t>S</a:t>
            </a:r>
            <a:r>
              <a:rPr lang="en-US" sz="1800" b="1" dirty="0" smtClean="0"/>
              <a:t>corecards </a:t>
            </a:r>
            <a:r>
              <a:rPr lang="en-US" sz="1800" b="1" dirty="0"/>
              <a:t>and </a:t>
            </a:r>
            <a:r>
              <a:rPr lang="en-US" sz="1800" b="1" dirty="0" smtClean="0"/>
              <a:t>strategy </a:t>
            </a:r>
            <a:r>
              <a:rPr lang="en-US" sz="1800" b="0" dirty="0" smtClean="0"/>
              <a:t>—</a:t>
            </a:r>
            <a:r>
              <a:rPr lang="en-US" sz="1800" b="0" dirty="0"/>
              <a:t>Methodology-based scorecards (such as The Balanced Scorecard) and strategy management </a:t>
            </a:r>
            <a:r>
              <a:rPr lang="en-US" sz="1800" b="0" dirty="0" smtClean="0"/>
              <a:t>applications</a:t>
            </a:r>
            <a:endParaRPr lang="en-US" sz="1800" b="0" dirty="0"/>
          </a:p>
        </p:txBody>
      </p:sp>
    </p:spTree>
    <p:extLst>
      <p:ext uri="{BB962C8B-B14F-4D97-AF65-F5344CB8AC3E}">
        <p14:creationId xmlns:p14="http://schemas.microsoft.com/office/powerpoint/2010/main" val="2549346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BPM Cycle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0" y="978568"/>
            <a:ext cx="6324599" cy="4408941"/>
          </a:xfrm>
        </p:spPr>
      </p:pic>
      <p:sp>
        <p:nvSpPr>
          <p:cNvPr id="3" name="Rectangle 2"/>
          <p:cNvSpPr/>
          <p:nvPr/>
        </p:nvSpPr>
        <p:spPr>
          <a:xfrm>
            <a:off x="0" y="5599612"/>
            <a:ext cx="3733800" cy="861774"/>
          </a:xfrm>
          <a:prstGeom prst="rect">
            <a:avLst/>
          </a:prstGeom>
        </p:spPr>
        <p:txBody>
          <a:bodyPr wrap="square">
            <a:spAutoFit/>
          </a:bodyPr>
          <a:lstStyle/>
          <a:p>
            <a:pPr fontAlgn="auto">
              <a:spcBef>
                <a:spcPts val="0"/>
              </a:spcBef>
              <a:spcAft>
                <a:spcPts val="0"/>
              </a:spcAft>
              <a:defRPr/>
            </a:pPr>
            <a:r>
              <a:rPr lang="en-US" sz="800" dirty="0">
                <a:solidFill>
                  <a:srgbClr val="000000"/>
                </a:solidFill>
              </a:rPr>
              <a:t>From SHARDA, RAMESH; DELEN, DURSUN; TURBAN, EFRAIM, BUSINESS INTELLIGENCE AND ANALYTICS: SYSTEMS FOR DECISION SUPPORT, 10th Edition, © 2015. Used by permission of Pearson Education, Inc., New York, NY.  All Rights Reserved.</a:t>
            </a:r>
          </a:p>
          <a:p>
            <a:pPr lvl="0" fontAlgn="auto">
              <a:spcBef>
                <a:spcPts val="0"/>
              </a:spcBef>
              <a:spcAft>
                <a:spcPts val="0"/>
              </a:spcAft>
              <a:defRPr/>
            </a:pPr>
            <a:endParaRPr kumimoji="0" lang="en-US" sz="180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2066477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Strategize</a:t>
            </a:r>
            <a:br>
              <a:rPr lang="en-US" dirty="0" smtClean="0"/>
            </a:br>
            <a:r>
              <a:rPr lang="en-US" dirty="0" smtClean="0"/>
              <a:t> Where do we want to Go?</a:t>
            </a:r>
            <a:endParaRPr lang="en-US" dirty="0"/>
          </a:p>
        </p:txBody>
      </p:sp>
      <p:sp>
        <p:nvSpPr>
          <p:cNvPr id="3" name="Content Placeholder 2"/>
          <p:cNvSpPr>
            <a:spLocks noGrp="1"/>
          </p:cNvSpPr>
          <p:nvPr>
            <p:ph idx="1"/>
          </p:nvPr>
        </p:nvSpPr>
        <p:spPr>
          <a:xfrm>
            <a:off x="0" y="1600201"/>
            <a:ext cx="8693150" cy="3657599"/>
          </a:xfrm>
        </p:spPr>
        <p:txBody>
          <a:bodyPr/>
          <a:lstStyle/>
          <a:p>
            <a:pPr marL="57150" indent="0">
              <a:lnSpc>
                <a:spcPct val="90000"/>
              </a:lnSpc>
              <a:buNone/>
            </a:pPr>
            <a:r>
              <a:rPr lang="en-US" altLang="zh-CN" dirty="0" smtClean="0"/>
              <a:t>Common </a:t>
            </a:r>
            <a:r>
              <a:rPr lang="en-US" altLang="zh-CN" dirty="0"/>
              <a:t>tasks for the strategic planning </a:t>
            </a:r>
            <a:r>
              <a:rPr lang="en-US" altLang="zh-CN" dirty="0" smtClean="0"/>
              <a:t>process:</a:t>
            </a:r>
          </a:p>
          <a:p>
            <a:pPr marL="400050">
              <a:lnSpc>
                <a:spcPct val="90000"/>
              </a:lnSpc>
            </a:pPr>
            <a:r>
              <a:rPr lang="en-US" altLang="zh-CN" dirty="0"/>
              <a:t>C</a:t>
            </a:r>
            <a:r>
              <a:rPr lang="en-US" altLang="zh-CN" dirty="0" smtClean="0"/>
              <a:t>onduct </a:t>
            </a:r>
            <a:r>
              <a:rPr lang="en-US" altLang="zh-CN" dirty="0"/>
              <a:t>a current situation </a:t>
            </a:r>
            <a:r>
              <a:rPr lang="en-US" altLang="zh-CN" dirty="0" smtClean="0"/>
              <a:t>analysis</a:t>
            </a:r>
          </a:p>
          <a:p>
            <a:pPr marL="400050">
              <a:lnSpc>
                <a:spcPct val="90000"/>
              </a:lnSpc>
            </a:pPr>
            <a:r>
              <a:rPr lang="en-US" altLang="zh-CN" dirty="0"/>
              <a:t>D</a:t>
            </a:r>
            <a:r>
              <a:rPr lang="en-US" altLang="zh-CN" dirty="0" smtClean="0"/>
              <a:t>etermine </a:t>
            </a:r>
            <a:r>
              <a:rPr lang="en-US" altLang="zh-CN" dirty="0"/>
              <a:t>the planning </a:t>
            </a:r>
            <a:r>
              <a:rPr lang="en-US" altLang="zh-CN" dirty="0" smtClean="0"/>
              <a:t>horizon</a:t>
            </a:r>
            <a:br>
              <a:rPr lang="en-US" altLang="zh-CN" dirty="0" smtClean="0"/>
            </a:br>
            <a:r>
              <a:rPr lang="en-US" altLang="zh-CN" dirty="0" smtClean="0"/>
              <a:t>Conduct </a:t>
            </a:r>
            <a:r>
              <a:rPr lang="en-US" altLang="zh-CN" dirty="0"/>
              <a:t>an environment </a:t>
            </a:r>
            <a:r>
              <a:rPr lang="en-US" altLang="zh-CN" dirty="0" smtClean="0"/>
              <a:t>scan</a:t>
            </a:r>
          </a:p>
          <a:p>
            <a:pPr marL="400050">
              <a:lnSpc>
                <a:spcPct val="90000"/>
              </a:lnSpc>
            </a:pPr>
            <a:r>
              <a:rPr lang="en-US" altLang="zh-CN" dirty="0"/>
              <a:t>I</a:t>
            </a:r>
            <a:r>
              <a:rPr lang="en-US" altLang="zh-CN" dirty="0" smtClean="0"/>
              <a:t>dentify </a:t>
            </a:r>
            <a:r>
              <a:rPr lang="en-US" altLang="zh-CN" dirty="0"/>
              <a:t>critical success </a:t>
            </a:r>
            <a:r>
              <a:rPr lang="en-US" altLang="zh-CN" dirty="0" smtClean="0"/>
              <a:t>factors</a:t>
            </a:r>
          </a:p>
          <a:p>
            <a:pPr marL="400050">
              <a:lnSpc>
                <a:spcPct val="90000"/>
              </a:lnSpc>
            </a:pPr>
            <a:r>
              <a:rPr lang="en-US" altLang="zh-CN" dirty="0"/>
              <a:t>C</a:t>
            </a:r>
            <a:r>
              <a:rPr lang="en-US" altLang="zh-CN" dirty="0" smtClean="0"/>
              <a:t>omplete </a:t>
            </a:r>
            <a:r>
              <a:rPr lang="en-US" altLang="zh-CN" dirty="0"/>
              <a:t>a gap </a:t>
            </a:r>
            <a:r>
              <a:rPr lang="en-US" altLang="zh-CN" dirty="0" smtClean="0"/>
              <a:t>analysis</a:t>
            </a:r>
          </a:p>
          <a:p>
            <a:pPr marL="400050">
              <a:lnSpc>
                <a:spcPct val="90000"/>
              </a:lnSpc>
            </a:pPr>
            <a:r>
              <a:rPr lang="en-US" altLang="zh-CN" dirty="0"/>
              <a:t>C</a:t>
            </a:r>
            <a:r>
              <a:rPr lang="en-US" altLang="zh-CN" dirty="0" smtClean="0"/>
              <a:t>reate </a:t>
            </a:r>
            <a:r>
              <a:rPr lang="en-US" altLang="zh-CN" dirty="0"/>
              <a:t>a strategic </a:t>
            </a:r>
            <a:r>
              <a:rPr lang="en-US" altLang="zh-CN" dirty="0" smtClean="0"/>
              <a:t>vision</a:t>
            </a:r>
            <a:br>
              <a:rPr lang="en-US" altLang="zh-CN" dirty="0" smtClean="0"/>
            </a:br>
            <a:r>
              <a:rPr lang="en-US" altLang="zh-CN" dirty="0" smtClean="0"/>
              <a:t>Develop </a:t>
            </a:r>
            <a:r>
              <a:rPr lang="en-US" altLang="zh-CN" dirty="0"/>
              <a:t>a business </a:t>
            </a:r>
            <a:r>
              <a:rPr lang="en-US" altLang="zh-CN" dirty="0" smtClean="0"/>
              <a:t>strategy</a:t>
            </a:r>
          </a:p>
          <a:p>
            <a:pPr marL="400050">
              <a:lnSpc>
                <a:spcPct val="90000"/>
              </a:lnSpc>
            </a:pPr>
            <a:r>
              <a:rPr lang="en-US" altLang="zh-CN" dirty="0"/>
              <a:t>I</a:t>
            </a:r>
            <a:r>
              <a:rPr lang="en-US" altLang="zh-CN" dirty="0" smtClean="0"/>
              <a:t>dentify </a:t>
            </a:r>
            <a:r>
              <a:rPr lang="en-US" altLang="zh-CN" dirty="0"/>
              <a:t>strategic objectives and </a:t>
            </a:r>
            <a:r>
              <a:rPr lang="en-US" altLang="zh-CN" dirty="0" smtClean="0"/>
              <a:t>goals</a:t>
            </a:r>
            <a:endParaRPr lang="en-US" altLang="zh-CN" dirty="0"/>
          </a:p>
        </p:txBody>
      </p:sp>
      <p:sp>
        <p:nvSpPr>
          <p:cNvPr id="4" name="Rectangle 3"/>
          <p:cNvSpPr/>
          <p:nvPr/>
        </p:nvSpPr>
        <p:spPr>
          <a:xfrm>
            <a:off x="152400" y="5575013"/>
            <a:ext cx="3810000" cy="584775"/>
          </a:xfrm>
          <a:prstGeom prst="rect">
            <a:avLst/>
          </a:prstGeom>
        </p:spPr>
        <p:txBody>
          <a:bodyPr wrap="square">
            <a:spAutoFit/>
          </a:bodyPr>
          <a:lstStyle/>
          <a:p>
            <a:pPr fontAlgn="auto">
              <a:spcBef>
                <a:spcPts val="0"/>
              </a:spcBef>
              <a:spcAft>
                <a:spcPts val="0"/>
              </a:spcAft>
              <a:defRPr/>
            </a:pPr>
            <a:r>
              <a:rPr lang="en-US" sz="800" dirty="0">
                <a:solidFill>
                  <a:srgbClr val="000000"/>
                </a:solidFill>
              </a:rPr>
              <a:t>From SHARDA, RAMESH; DELEN, DURSUN; TURBAN, EFRAIM, BUSINESS INTELLIGENCE AND ANALYTICS: SYSTEMS FOR DECISION SUPPORT, 10th Edition, © 2015. Used by permission of Pearson Education, Inc., New York, NY.  All Rights Reserved.</a:t>
            </a:r>
          </a:p>
        </p:txBody>
      </p:sp>
    </p:spTree>
    <p:extLst>
      <p:ext uri="{BB962C8B-B14F-4D97-AF65-F5344CB8AC3E}">
        <p14:creationId xmlns:p14="http://schemas.microsoft.com/office/powerpoint/2010/main" val="762026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7888"/>
          </a:xfrm>
        </p:spPr>
        <p:txBody>
          <a:bodyPr/>
          <a:lstStyle/>
          <a:p>
            <a:pPr eaLnBrk="1" hangingPunct="1"/>
            <a:r>
              <a:rPr lang="en-US" altLang="zh-CN" dirty="0" smtClean="0">
                <a:ea typeface="宋体" charset="-122"/>
              </a:rPr>
              <a:t> </a:t>
            </a:r>
            <a:br>
              <a:rPr lang="en-US" altLang="zh-CN" dirty="0" smtClean="0">
                <a:ea typeface="宋体" charset="-122"/>
              </a:rPr>
            </a:br>
            <a:r>
              <a:rPr lang="en-US" altLang="zh-CN" dirty="0" smtClean="0">
                <a:ea typeface="宋体" charset="-122"/>
              </a:rPr>
              <a:t>Plan</a:t>
            </a:r>
            <a:br>
              <a:rPr lang="en-US" altLang="zh-CN" dirty="0" smtClean="0">
                <a:ea typeface="宋体" charset="-122"/>
              </a:rPr>
            </a:br>
            <a:r>
              <a:rPr lang="en-US" altLang="zh-CN" dirty="0" smtClean="0">
                <a:ea typeface="宋体" charset="-122"/>
              </a:rPr>
              <a:t> How </a:t>
            </a:r>
            <a:r>
              <a:rPr lang="en-US" altLang="zh-CN" dirty="0">
                <a:ea typeface="宋体" charset="-122"/>
              </a:rPr>
              <a:t>do we get there?</a:t>
            </a:r>
            <a:br>
              <a:rPr lang="en-US" altLang="zh-CN" dirty="0">
                <a:ea typeface="宋体" charset="-122"/>
              </a:rPr>
            </a:br>
            <a:endParaRPr lang="en-US" dirty="0"/>
          </a:p>
        </p:txBody>
      </p:sp>
      <p:sp>
        <p:nvSpPr>
          <p:cNvPr id="3" name="Content Placeholder 2"/>
          <p:cNvSpPr>
            <a:spLocks noGrp="1"/>
          </p:cNvSpPr>
          <p:nvPr>
            <p:ph idx="1"/>
          </p:nvPr>
        </p:nvSpPr>
        <p:spPr>
          <a:xfrm>
            <a:off x="31102" y="1676401"/>
            <a:ext cx="8693150" cy="3505200"/>
          </a:xfrm>
        </p:spPr>
        <p:txBody>
          <a:bodyPr/>
          <a:lstStyle/>
          <a:p>
            <a:r>
              <a:rPr lang="en-US" altLang="zh-CN" smtClean="0">
                <a:ea typeface="宋体" charset="-122"/>
              </a:rPr>
              <a:t>Operational planning</a:t>
            </a:r>
          </a:p>
          <a:p>
            <a:pPr lvl="1"/>
            <a:r>
              <a:rPr lang="en-US" altLang="zh-CN" b="1" smtClean="0">
                <a:ea typeface="宋体" charset="-122"/>
              </a:rPr>
              <a:t>Operational plan: </a:t>
            </a:r>
            <a:r>
              <a:rPr lang="en-US" altLang="zh-CN" smtClean="0">
                <a:ea typeface="宋体" charset="-122"/>
              </a:rPr>
              <a:t>plan that translates an organization’s strategic objectives and goals into a set of well-defined tactics and initiatives, resources requirements, and expected results for some future time period (usually a year).</a:t>
            </a:r>
          </a:p>
          <a:p>
            <a:r>
              <a:rPr lang="en-US" altLang="zh-CN" smtClean="0">
                <a:ea typeface="宋体" charset="-122"/>
              </a:rPr>
              <a:t>Operational planning can be</a:t>
            </a:r>
          </a:p>
          <a:p>
            <a:pPr lvl="1"/>
            <a:r>
              <a:rPr lang="en-US" altLang="zh-CN" smtClean="0">
                <a:ea typeface="宋体" charset="-122"/>
              </a:rPr>
              <a:t>Tactic-centric (operationally focused)</a:t>
            </a:r>
          </a:p>
          <a:p>
            <a:pPr lvl="1"/>
            <a:r>
              <a:rPr lang="en-US" altLang="zh-CN" smtClean="0">
                <a:ea typeface="宋体" charset="-122"/>
              </a:rPr>
              <a:t>Budget-centric plan (financially focused)</a:t>
            </a:r>
            <a:endParaRPr lang="en-US" altLang="zh-CN" dirty="0">
              <a:ea typeface="宋体" charset="-122"/>
            </a:endParaRPr>
          </a:p>
        </p:txBody>
      </p:sp>
      <p:sp>
        <p:nvSpPr>
          <p:cNvPr id="4" name="Rectangle 3"/>
          <p:cNvSpPr/>
          <p:nvPr/>
        </p:nvSpPr>
        <p:spPr>
          <a:xfrm>
            <a:off x="0" y="5687726"/>
            <a:ext cx="3810000" cy="584775"/>
          </a:xfrm>
          <a:prstGeom prst="rect">
            <a:avLst/>
          </a:prstGeom>
        </p:spPr>
        <p:txBody>
          <a:bodyPr wrap="square">
            <a:spAutoFit/>
          </a:bodyPr>
          <a:lstStyle/>
          <a:p>
            <a:pPr fontAlgn="auto">
              <a:spcBef>
                <a:spcPts val="0"/>
              </a:spcBef>
              <a:spcAft>
                <a:spcPts val="0"/>
              </a:spcAft>
              <a:defRPr/>
            </a:pPr>
            <a:r>
              <a:rPr lang="en-US" sz="800" dirty="0">
                <a:solidFill>
                  <a:srgbClr val="000000"/>
                </a:solidFill>
              </a:rPr>
              <a:t>From SHARDA, RAMESH; DELEN, DURSUN; TURBAN, EFRAIM, BUSINESS INTELLIGENCE AND ANALYTICS: SYSTEMS FOR DECISION SUPPORT, 10th Edition, © 2015. Used by permission of Pearson Education, Inc., New York, NY.  All Rights Reserved.</a:t>
            </a:r>
          </a:p>
        </p:txBody>
      </p:sp>
    </p:spTree>
    <p:extLst>
      <p:ext uri="{BB962C8B-B14F-4D97-AF65-F5344CB8AC3E}">
        <p14:creationId xmlns:p14="http://schemas.microsoft.com/office/powerpoint/2010/main" val="2854892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82000" cy="1143000"/>
          </a:xfrm>
        </p:spPr>
        <p:txBody>
          <a:bodyPr/>
          <a:lstStyle/>
          <a:p>
            <a:pPr>
              <a:spcBef>
                <a:spcPct val="30000"/>
              </a:spcBef>
              <a:defRPr/>
            </a:pPr>
            <a:r>
              <a:rPr lang="en-US" kern="1200" dirty="0" smtClean="0">
                <a:latin typeface="Arial" charset="0"/>
              </a:rPr>
              <a:t>Monitor/Analyze </a:t>
            </a:r>
            <a:br>
              <a:rPr lang="en-US" kern="1200" dirty="0" smtClean="0">
                <a:latin typeface="Arial" charset="0"/>
              </a:rPr>
            </a:br>
            <a:r>
              <a:rPr lang="en-US" kern="1200" dirty="0" smtClean="0">
                <a:latin typeface="Arial" charset="0"/>
              </a:rPr>
              <a:t>How </a:t>
            </a:r>
            <a:r>
              <a:rPr lang="en-US" kern="1200" dirty="0">
                <a:latin typeface="Arial" charset="0"/>
              </a:rPr>
              <a:t>we are doing</a:t>
            </a:r>
            <a:br>
              <a:rPr lang="en-US" kern="1200" dirty="0">
                <a:latin typeface="Arial" charset="0"/>
              </a:rPr>
            </a:br>
            <a:endParaRPr lang="en-US" dirty="0"/>
          </a:p>
        </p:txBody>
      </p:sp>
      <p:sp>
        <p:nvSpPr>
          <p:cNvPr id="3" name="Content Placeholder 2"/>
          <p:cNvSpPr>
            <a:spLocks noGrp="1"/>
          </p:cNvSpPr>
          <p:nvPr>
            <p:ph idx="1"/>
          </p:nvPr>
        </p:nvSpPr>
        <p:spPr>
          <a:xfrm>
            <a:off x="304800" y="1600200"/>
            <a:ext cx="8382000" cy="3581400"/>
          </a:xfrm>
        </p:spPr>
        <p:txBody>
          <a:bodyPr/>
          <a:lstStyle/>
          <a:p>
            <a:r>
              <a:rPr lang="en-US" altLang="zh-CN" dirty="0">
                <a:ea typeface="宋体" charset="-122"/>
              </a:rPr>
              <a:t>A comprehensive framework for monitoring performance should address two key </a:t>
            </a:r>
            <a:r>
              <a:rPr lang="en-US" altLang="zh-CN" dirty="0" smtClean="0">
                <a:ea typeface="宋体" charset="-122"/>
              </a:rPr>
              <a:t>issues:</a:t>
            </a:r>
          </a:p>
          <a:p>
            <a:pPr lvl="1"/>
            <a:r>
              <a:rPr lang="en-US" altLang="zh-CN" dirty="0">
                <a:ea typeface="宋体" charset="-122"/>
              </a:rPr>
              <a:t>W</a:t>
            </a:r>
            <a:r>
              <a:rPr lang="en-US" altLang="zh-CN" dirty="0" smtClean="0">
                <a:ea typeface="宋体" charset="-122"/>
              </a:rPr>
              <a:t>hat </a:t>
            </a:r>
            <a:r>
              <a:rPr lang="en-US" altLang="zh-CN" dirty="0">
                <a:ea typeface="宋体" charset="-122"/>
              </a:rPr>
              <a:t>to </a:t>
            </a:r>
            <a:r>
              <a:rPr lang="en-US" altLang="zh-CN" dirty="0" smtClean="0">
                <a:ea typeface="宋体" charset="-122"/>
              </a:rPr>
              <a:t>monitor?</a:t>
            </a:r>
          </a:p>
          <a:p>
            <a:pPr lvl="2"/>
            <a:r>
              <a:rPr lang="en-US" altLang="zh-CN" dirty="0">
                <a:ea typeface="宋体" charset="-122"/>
              </a:rPr>
              <a:t>C</a:t>
            </a:r>
            <a:r>
              <a:rPr lang="en-US" altLang="zh-CN" dirty="0" smtClean="0">
                <a:ea typeface="宋体" charset="-122"/>
              </a:rPr>
              <a:t>ritical </a:t>
            </a:r>
            <a:r>
              <a:rPr lang="en-US" altLang="zh-CN" dirty="0">
                <a:ea typeface="宋体" charset="-122"/>
              </a:rPr>
              <a:t>success </a:t>
            </a:r>
            <a:r>
              <a:rPr lang="en-US" altLang="zh-CN" dirty="0" smtClean="0">
                <a:ea typeface="宋体" charset="-122"/>
              </a:rPr>
              <a:t>factors</a:t>
            </a:r>
          </a:p>
          <a:p>
            <a:pPr lvl="2"/>
            <a:r>
              <a:rPr lang="en-US" altLang="zh-CN" dirty="0">
                <a:ea typeface="宋体" charset="-122"/>
              </a:rPr>
              <a:t>S</a:t>
            </a:r>
            <a:r>
              <a:rPr lang="en-US" altLang="zh-CN" dirty="0" smtClean="0">
                <a:ea typeface="宋体" charset="-122"/>
              </a:rPr>
              <a:t>trategic </a:t>
            </a:r>
            <a:r>
              <a:rPr lang="en-US" altLang="zh-CN" dirty="0">
                <a:ea typeface="宋体" charset="-122"/>
              </a:rPr>
              <a:t>goals and </a:t>
            </a:r>
            <a:r>
              <a:rPr lang="en-US" altLang="zh-CN" dirty="0" smtClean="0">
                <a:ea typeface="宋体" charset="-122"/>
              </a:rPr>
              <a:t>targets</a:t>
            </a:r>
          </a:p>
          <a:p>
            <a:pPr lvl="2"/>
            <a:r>
              <a:rPr lang="en-US" altLang="zh-CN" dirty="0" smtClean="0">
                <a:ea typeface="宋体" charset="-122"/>
              </a:rPr>
              <a:t>…</a:t>
            </a:r>
          </a:p>
          <a:p>
            <a:pPr lvl="1"/>
            <a:r>
              <a:rPr lang="en-US" dirty="0">
                <a:ea typeface="宋体" charset="-122"/>
              </a:rPr>
              <a:t>H</a:t>
            </a:r>
            <a:r>
              <a:rPr lang="en-US" dirty="0" smtClean="0"/>
              <a:t>ow </a:t>
            </a:r>
            <a:r>
              <a:rPr lang="en-US" dirty="0"/>
              <a:t>to </a:t>
            </a:r>
            <a:r>
              <a:rPr lang="en-US" dirty="0" smtClean="0"/>
              <a:t>Monitor?</a:t>
            </a:r>
          </a:p>
          <a:p>
            <a:pPr lvl="2"/>
            <a:r>
              <a:rPr lang="en-US" dirty="0" smtClean="0"/>
              <a:t>…</a:t>
            </a:r>
            <a:endParaRPr lang="en-US" dirty="0"/>
          </a:p>
        </p:txBody>
      </p:sp>
      <p:sp>
        <p:nvSpPr>
          <p:cNvPr id="4" name="Rectangle 3"/>
          <p:cNvSpPr/>
          <p:nvPr/>
        </p:nvSpPr>
        <p:spPr>
          <a:xfrm>
            <a:off x="0" y="5715000"/>
            <a:ext cx="3810000" cy="584775"/>
          </a:xfrm>
          <a:prstGeom prst="rect">
            <a:avLst/>
          </a:prstGeom>
        </p:spPr>
        <p:txBody>
          <a:bodyPr wrap="square">
            <a:spAutoFit/>
          </a:bodyPr>
          <a:lstStyle/>
          <a:p>
            <a:pPr fontAlgn="auto">
              <a:spcBef>
                <a:spcPts val="0"/>
              </a:spcBef>
              <a:spcAft>
                <a:spcPts val="0"/>
              </a:spcAft>
              <a:defRPr/>
            </a:pPr>
            <a:r>
              <a:rPr lang="en-US" sz="800" dirty="0">
                <a:solidFill>
                  <a:srgbClr val="000000"/>
                </a:solidFill>
              </a:rPr>
              <a:t>From SHARDA, RAMESH; DELEN, DURSUN; TURBAN, EFRAIM, BUSINESS INTELLIGENCE AND ANALYTICS: SYSTEMS FOR DECISION SUPPORT, 10th Edition, © 2015. Used by permission of Pearson Education, Inc., New York, NY.  All Rights Reserved.</a:t>
            </a:r>
          </a:p>
        </p:txBody>
      </p:sp>
    </p:spTree>
    <p:extLst>
      <p:ext uri="{BB962C8B-B14F-4D97-AF65-F5344CB8AC3E}">
        <p14:creationId xmlns:p14="http://schemas.microsoft.com/office/powerpoint/2010/main" val="13993291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 - &amp;quot; Business Intelligence Concepts,  Tools, and Applications &amp;quot;&quot;/&gt;&lt;property id=&quot;20307&quot; value=&quot;256&quot;/&gt;&lt;/object&gt;&lt;object type=&quot;3&quot; unique_id=&quot;10004&quot;&gt;&lt;property id=&quot;20148&quot; value=&quot;5&quot;/&gt;&lt;property id=&quot;20300&quot; value=&quot;Slide 2 - &amp;quot;Business Performance Management &amp;quot;&quot;/&gt;&lt;property id=&quot;20307&quot; value=&quot;257&quot;/&gt;&lt;/object&gt;&lt;object type=&quot;3&quot; unique_id=&quot;10005&quot;&gt;&lt;property id=&quot;20148&quot; value=&quot;5&quot;/&gt;&lt;property id=&quot;20300&quot; value=&quot;Slide 3 - &amp;quot;Business Performance Management (BPM)&amp;quot;&quot;/&gt;&lt;property id=&quot;20307&quot; value=&quot;258&quot;/&gt;&lt;/object&gt;&lt;object type=&quot;3&quot; unique_id=&quot;10006&quot;&gt;&lt;property id=&quot;20148&quot; value=&quot;5&quot;/&gt;&lt;property id=&quot;20300&quot; value=&quot;Slide 4 - &amp;quot;Components of BPM&amp;quot;&quot;/&gt;&lt;property id=&quot;20307&quot; value=&quot;259&quot;/&gt;&lt;/object&gt;&lt;object type=&quot;3&quot; unique_id=&quot;10007&quot;&gt;&lt;property id=&quot;20148&quot; value=&quot;5&quot;/&gt;&lt;property id=&quot;20300&quot; value=&quot;Slide 6 - &amp;quot;BPM Cycle&amp;quot;&quot;/&gt;&lt;property id=&quot;20307&quot; value=&quot;260&quot;/&gt;&lt;/object&gt;&lt;object type=&quot;3&quot; unique_id=&quot;10008&quot;&gt;&lt;property id=&quot;20148&quot; value=&quot;5&quot;/&gt;&lt;property id=&quot;20300&quot; value=&quot;Slide 7 - &amp;quot;Strategize  Where do we want to Go?&amp;quot;&quot;/&gt;&lt;property id=&quot;20307&quot; value=&quot;261&quot;/&gt;&lt;/object&gt;&lt;object type=&quot;3&quot; unique_id=&quot;10009&quot;&gt;&lt;property id=&quot;20148&quot; value=&quot;5&quot;/&gt;&lt;property id=&quot;20300&quot; value=&quot;Slide 8 - &amp;quot;  Plan  How do we get there? &amp;quot;&quot;/&gt;&lt;property id=&quot;20307&quot; value=&quot;262&quot;/&gt;&lt;/object&gt;&lt;object type=&quot;3&quot; unique_id=&quot;10011&quot;&gt;&lt;property id=&quot;20148&quot; value=&quot;5&quot;/&gt;&lt;property id=&quot;20300&quot; value=&quot;Slide 9 - &amp;quot;Monitor/Analyze  How we are doing &amp;quot;&quot;/&gt;&lt;property id=&quot;20307&quot; value=&quot;264&quot;/&gt;&lt;/object&gt;&lt;object type=&quot;3&quot; unique_id=&quot;10012&quot;&gt;&lt;property id=&quot;20148&quot; value=&quot;5&quot;/&gt;&lt;property id=&quot;20300&quot; value=&quot;Slide 10 - &amp;quot;Act and Adjust: What Do We Need to Do Differently&amp;quot;&quot;/&gt;&lt;property id=&quot;20307&quot; value=&quot;265&quot;/&gt;&lt;/object&gt;&lt;object type=&quot;3&quot; unique_id=&quot;10014&quot;&gt;&lt;property id=&quot;20148&quot; value=&quot;5&quot;/&gt;&lt;property id=&quot;20300&quot; value=&quot;Slide 11&quot;/&gt;&lt;property id=&quot;20307&quot; value=&quot;267&quot;/&gt;&lt;/object&gt;&lt;object type=&quot;3&quot; unique_id=&quot;10031&quot;&gt;&lt;property id=&quot;20148&quot; value=&quot;5&quot;/&gt;&lt;property id=&quot;20300&quot; value=&quot;Slide 5 - &amp;quot;BPM Product Categories &amp;quot;&quot;/&gt;&lt;property id=&quot;20307&quot; value=&quot;269&quot;/&gt;&lt;/object&gt;&lt;object type=&quot;3&quot; unique_id=&quot;10032&quot;&gt;&lt;property id=&quot;20148&quot; value=&quot;5&quot;/&gt;&lt;property id=&quot;20300&quot; value=&quot;Slide 12 - &amp;quot;Getting Started with BPM&amp;quot;&quot;/&gt;&lt;property id=&quot;20307&quot; value=&quot;270&quot;/&gt;&lt;/object&gt;&lt;/object&gt;&lt;object type=&quot;8&quot; unique_id=&quot;10030&quot;&gt;&lt;/object&gt;&lt;/object&gt;&lt;/database&gt;"/>
  <p:tag name="SECTOMILLISECCONVERTED" val="1"/>
</p:tagLst>
</file>

<file path=ppt/theme/theme1.xml><?xml version="1.0" encoding="utf-8"?>
<a:theme xmlns:a="http://schemas.openxmlformats.org/drawingml/2006/main" name="Blank Presentation">
  <a:themeElements>
    <a:clrScheme name="">
      <a:dk1>
        <a:srgbClr val="808080"/>
      </a:dk1>
      <a:lt1>
        <a:srgbClr val="FFFFFF"/>
      </a:lt1>
      <a:dk2>
        <a:srgbClr val="FFFFFF"/>
      </a:dk2>
      <a:lt2>
        <a:srgbClr val="B3B3B3"/>
      </a:lt2>
      <a:accent1>
        <a:srgbClr val="779A09"/>
      </a:accent1>
      <a:accent2>
        <a:srgbClr val="0096A4"/>
      </a:accent2>
      <a:accent3>
        <a:srgbClr val="FFFFFF"/>
      </a:accent3>
      <a:accent4>
        <a:srgbClr val="6C6C6C"/>
      </a:accent4>
      <a:accent5>
        <a:srgbClr val="BDCAAA"/>
      </a:accent5>
      <a:accent6>
        <a:srgbClr val="008794"/>
      </a:accent6>
      <a:hlink>
        <a:srgbClr val="70887C"/>
      </a:hlink>
      <a:folHlink>
        <a:srgbClr val="AC9922"/>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BS-MOOC-IS_ppt_template</Template>
  <TotalTime>609</TotalTime>
  <Words>1234</Words>
  <Application>Microsoft Office PowerPoint</Application>
  <PresentationFormat>On-screen Show (4:3)</PresentationFormat>
  <Paragraphs>97</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ＭＳ Ｐゴシック</vt:lpstr>
      <vt:lpstr>宋体</vt:lpstr>
      <vt:lpstr>Arial</vt:lpstr>
      <vt:lpstr>Calibri</vt:lpstr>
      <vt:lpstr>MyriadPro-Bold</vt:lpstr>
      <vt:lpstr>MyriadPro-Regular</vt:lpstr>
      <vt:lpstr>Blank Presentation</vt:lpstr>
      <vt:lpstr> Business Intelligence Concepts,  Tools, and Applications </vt:lpstr>
      <vt:lpstr>Business Performance Management </vt:lpstr>
      <vt:lpstr>Business Performance Management (BPM)</vt:lpstr>
      <vt:lpstr>Components of BPM</vt:lpstr>
      <vt:lpstr>BPM Product Categories </vt:lpstr>
      <vt:lpstr>BPM Cycle</vt:lpstr>
      <vt:lpstr>Strategize  Where do we want to Go?</vt:lpstr>
      <vt:lpstr>  Plan  How do we get there? </vt:lpstr>
      <vt:lpstr>Monitor/Analyze  How we are doing </vt:lpstr>
      <vt:lpstr>Act and Adjust: What Do We Need to Do Differently</vt:lpstr>
      <vt:lpstr>PowerPoint Presentation</vt:lpstr>
      <vt:lpstr>Getting Started with BPM</vt:lpstr>
    </vt:vector>
  </TitlesOfParts>
  <Company>Korak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matt</dc:creator>
  <cp:lastModifiedBy>Karimi, Jahangir</cp:lastModifiedBy>
  <cp:revision>40</cp:revision>
  <cp:lastPrinted>2014-09-08T17:56:58Z</cp:lastPrinted>
  <dcterms:created xsi:type="dcterms:W3CDTF">2015-10-09T01:55:18Z</dcterms:created>
  <dcterms:modified xsi:type="dcterms:W3CDTF">2015-11-22T20:15:49Z</dcterms:modified>
</cp:coreProperties>
</file>