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7" r:id="rId6"/>
    <p:sldId id="263" r:id="rId7"/>
    <p:sldId id="264" r:id="rId8"/>
    <p:sldId id="265" r:id="rId9"/>
    <p:sldId id="26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54573" autoAdjust="0"/>
  </p:normalViewPr>
  <p:slideViewPr>
    <p:cSldViewPr>
      <p:cViewPr varScale="1">
        <p:scale>
          <a:sx n="57" d="100"/>
          <a:sy n="57" d="100"/>
        </p:scale>
        <p:origin x="120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1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391400" cy="1143000"/>
          </a:xfrm>
        </p:spPr>
        <p:txBody>
          <a:bodyPr/>
          <a:lstStyle/>
          <a:p>
            <a:pPr algn="l"/>
            <a:r>
              <a:rPr lang="en-US" dirty="0"/>
              <a:t>Business Intelligence Concepts, </a:t>
            </a:r>
            <a:br>
              <a:rPr lang="en-US" dirty="0"/>
            </a:br>
            <a:r>
              <a:rPr lang="en-US" dirty="0"/>
              <a:t>Tools, and Applications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391400" cy="914400"/>
          </a:xfrm>
        </p:spPr>
        <p:txBody>
          <a:bodyPr/>
          <a:lstStyle/>
          <a:p>
            <a:r>
              <a:rPr lang="en-US" dirty="0"/>
              <a:t>Week 4: Business Performance Management Systems</a:t>
            </a:r>
          </a:p>
          <a:p>
            <a:r>
              <a:rPr lang="en-US" dirty="0"/>
              <a:t>Lesson 2</a:t>
            </a:r>
            <a:r>
              <a:rPr lang="en-US" dirty="0" smtClean="0"/>
              <a:t>: Performance Measurement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Define the purpose of a performance measurement system </a:t>
            </a:r>
          </a:p>
          <a:p>
            <a:pPr lvl="1"/>
            <a:r>
              <a:rPr lang="en-US" dirty="0" smtClean="0"/>
              <a:t>Understand how to define common key performance indicators (KPIs) and summarize their distinguishing attributes </a:t>
            </a:r>
          </a:p>
        </p:txBody>
      </p:sp>
    </p:spTree>
    <p:extLst>
      <p:ext uri="{BB962C8B-B14F-4D97-AF65-F5344CB8AC3E}">
        <p14:creationId xmlns:p14="http://schemas.microsoft.com/office/powerpoint/2010/main" val="7275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38" y="1146174"/>
            <a:ext cx="8678862" cy="5450569"/>
          </a:xfrm>
        </p:spPr>
        <p:txBody>
          <a:bodyPr/>
          <a:lstStyle/>
          <a:p>
            <a:r>
              <a:rPr lang="en-US" altLang="zh-CN" b="0" dirty="0" smtClean="0">
                <a:ea typeface="宋体" charset="-122"/>
              </a:rPr>
              <a:t>A </a:t>
            </a:r>
            <a:r>
              <a:rPr lang="en-US" altLang="zh-CN" b="0" dirty="0">
                <a:ea typeface="宋体" charset="-122"/>
              </a:rPr>
              <a:t>system that assists managers in tracking the </a:t>
            </a:r>
            <a:r>
              <a:rPr lang="en-US" altLang="zh-CN" b="0" dirty="0" smtClean="0">
                <a:ea typeface="宋体" charset="-122"/>
              </a:rPr>
              <a:t>implementations </a:t>
            </a:r>
            <a:r>
              <a:rPr lang="en-US" altLang="zh-CN" b="0" dirty="0">
                <a:ea typeface="宋体" charset="-122"/>
              </a:rPr>
              <a:t>of business strategy by comparing actual results against strategic goals and </a:t>
            </a:r>
            <a:r>
              <a:rPr lang="en-US" altLang="zh-CN" b="0" dirty="0" smtClean="0">
                <a:ea typeface="宋体" charset="-122"/>
              </a:rPr>
              <a:t>objectives</a:t>
            </a:r>
          </a:p>
          <a:p>
            <a:r>
              <a:rPr lang="en-US" altLang="zh-CN" dirty="0" smtClean="0">
                <a:ea typeface="宋体" charset="-122"/>
              </a:rPr>
              <a:t>P</a:t>
            </a:r>
            <a:r>
              <a:rPr lang="en-US" altLang="zh-CN" b="0" dirty="0" smtClean="0">
                <a:ea typeface="宋体" charset="-122"/>
              </a:rPr>
              <a:t>urpose</a:t>
            </a:r>
          </a:p>
          <a:p>
            <a:pPr lvl="1"/>
            <a:r>
              <a:rPr lang="en-US" kern="1200" dirty="0" smtClean="0">
                <a:ea typeface="宋体" charset="-122"/>
              </a:rPr>
              <a:t>i</a:t>
            </a:r>
            <a:r>
              <a:rPr lang="en-US" kern="1200" dirty="0" smtClean="0"/>
              <a:t>dentify </a:t>
            </a:r>
            <a:r>
              <a:rPr lang="en-US" kern="1200" dirty="0"/>
              <a:t>and articulate the strategic mission, goals and objectives of an </a:t>
            </a:r>
            <a:r>
              <a:rPr lang="en-US" kern="1200" dirty="0" smtClean="0"/>
              <a:t>organization</a:t>
            </a:r>
          </a:p>
          <a:p>
            <a:pPr lvl="1"/>
            <a:r>
              <a:rPr lang="en-US" kern="1200" dirty="0"/>
              <a:t>a</a:t>
            </a:r>
            <a:r>
              <a:rPr lang="en-US" kern="1200" dirty="0" smtClean="0"/>
              <a:t>ssist </a:t>
            </a:r>
            <a:r>
              <a:rPr lang="en-US" kern="1200" dirty="0"/>
              <a:t>managers in tracking the implementations of business strategy by comparing actual results against these strategic goals and objectives</a:t>
            </a:r>
            <a:r>
              <a:rPr lang="en-US" kern="1200" dirty="0" smtClean="0"/>
              <a:t>.</a:t>
            </a:r>
            <a:endParaRPr lang="en-US" kern="1200" dirty="0"/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261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8600"/>
            <a:ext cx="8382000" cy="685800"/>
          </a:xfrm>
        </p:spPr>
        <p:txBody>
          <a:bodyPr/>
          <a:lstStyle/>
          <a:p>
            <a:r>
              <a:rPr lang="en-US" dirty="0" smtClean="0"/>
              <a:t>DMAIC Performance Measurement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1" y="908538"/>
            <a:ext cx="8991600" cy="4425462"/>
          </a:xfrm>
        </p:spPr>
        <p:txBody>
          <a:bodyPr/>
          <a:lstStyle/>
          <a:p>
            <a:pPr marL="519112"/>
            <a:r>
              <a:rPr lang="en-US" altLang="zh-CN" b="1" i="1" dirty="0" smtClean="0">
                <a:ea typeface="宋体" charset="-122"/>
              </a:rPr>
              <a:t>DMAIC</a:t>
            </a:r>
            <a:r>
              <a:rPr lang="en-US" altLang="zh-CN" dirty="0" smtClean="0">
                <a:ea typeface="宋体" charset="-122"/>
              </a:rPr>
              <a:t> (</a:t>
            </a:r>
            <a:r>
              <a:rPr lang="en-US" altLang="zh-CN" i="1" dirty="0" smtClean="0">
                <a:ea typeface="宋体" charset="-122"/>
              </a:rPr>
              <a:t>define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measure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analyze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improve</a:t>
            </a:r>
            <a:r>
              <a:rPr lang="en-US" altLang="zh-CN" dirty="0" smtClean="0">
                <a:ea typeface="宋体" charset="-122"/>
              </a:rPr>
              <a:t>, and </a:t>
            </a:r>
            <a:r>
              <a:rPr lang="en-US" altLang="zh-CN" i="1" dirty="0" smtClean="0">
                <a:ea typeface="宋体" charset="-122"/>
              </a:rPr>
              <a:t>control</a:t>
            </a:r>
            <a:r>
              <a:rPr lang="en-US" altLang="zh-CN" dirty="0" smtClean="0">
                <a:ea typeface="宋体" charset="-122"/>
              </a:rPr>
              <a:t>) is a closed loop performance improvement model for  </a:t>
            </a:r>
          </a:p>
          <a:p>
            <a:pPr marL="919162" lvl="1"/>
            <a:r>
              <a:rPr lang="en-US" altLang="zh-CN" b="0" i="1" dirty="0" smtClean="0">
                <a:ea typeface="宋体" charset="-122"/>
              </a:rPr>
              <a:t>Defining</a:t>
            </a:r>
            <a:r>
              <a:rPr lang="en-US" altLang="zh-CN" b="0" dirty="0" smtClean="0">
                <a:ea typeface="宋体" charset="-122"/>
              </a:rPr>
              <a:t> the goals, objectives, and boundaries  of the improvement activity</a:t>
            </a:r>
          </a:p>
          <a:p>
            <a:pPr marL="919162" lvl="1"/>
            <a:r>
              <a:rPr lang="en-US" altLang="zh-CN" i="1" dirty="0" smtClean="0">
                <a:ea typeface="宋体" charset="-122"/>
              </a:rPr>
              <a:t>Measuring</a:t>
            </a:r>
            <a:r>
              <a:rPr lang="en-US" altLang="zh-CN" dirty="0" smtClean="0">
                <a:ea typeface="宋体" charset="-122"/>
              </a:rPr>
              <a:t> the existing system to monitor its performance against the goals</a:t>
            </a:r>
          </a:p>
          <a:p>
            <a:pPr marL="919162" lvl="1"/>
            <a:r>
              <a:rPr lang="en-US" altLang="zh-CN" b="0" i="1" dirty="0" smtClean="0">
                <a:ea typeface="宋体" charset="-122"/>
              </a:rPr>
              <a:t>Analyzing </a:t>
            </a:r>
            <a:r>
              <a:rPr lang="en-US" altLang="zh-CN" b="0" dirty="0" smtClean="0">
                <a:ea typeface="宋体" charset="-122"/>
              </a:rPr>
              <a:t>the system to identify ways to eliminate gaps</a:t>
            </a:r>
          </a:p>
          <a:p>
            <a:pPr marL="919162" lvl="1"/>
            <a:r>
              <a:rPr lang="en-US" altLang="zh-CN" dirty="0" smtClean="0">
                <a:ea typeface="宋体" charset="-122"/>
              </a:rPr>
              <a:t>Improving the performance of existing system by reducing the gaps</a:t>
            </a:r>
          </a:p>
          <a:p>
            <a:pPr marL="919162" lvl="1"/>
            <a:r>
              <a:rPr lang="en-US" altLang="zh-CN" dirty="0" smtClean="0">
                <a:ea typeface="宋体" charset="-122"/>
              </a:rPr>
              <a:t>Controlling by modifying the compensations, incentive systems, polices, and procedures, or other management systems</a:t>
            </a:r>
          </a:p>
          <a:p>
            <a:pPr marL="519112"/>
            <a:r>
              <a:rPr lang="en-US" altLang="zh-CN" b="0" dirty="0" smtClean="0">
                <a:ea typeface="宋体" charset="-122"/>
              </a:rPr>
              <a:t>For a new process the model that is used is called </a:t>
            </a:r>
            <a:r>
              <a:rPr lang="en-US" altLang="zh-CN" b="1" i="1" dirty="0" smtClean="0">
                <a:ea typeface="宋体" charset="-122"/>
              </a:rPr>
              <a:t>DMADV</a:t>
            </a:r>
            <a:r>
              <a:rPr lang="en-US" altLang="zh-CN" b="0" dirty="0" smtClean="0">
                <a:ea typeface="宋体" charset="-122"/>
              </a:rPr>
              <a:t> (</a:t>
            </a:r>
            <a:r>
              <a:rPr lang="en-US" kern="1200" dirty="0" smtClean="0">
                <a:latin typeface="Arial" charset="0"/>
              </a:rPr>
              <a:t>define</a:t>
            </a:r>
            <a:r>
              <a:rPr lang="en-US" kern="1200" dirty="0">
                <a:latin typeface="Arial" charset="0"/>
              </a:rPr>
              <a:t>, measure, analyze, design, and verify</a:t>
            </a:r>
            <a:r>
              <a:rPr lang="en-US" kern="1200" dirty="0" smtClean="0">
                <a:latin typeface="Arial" charset="0"/>
              </a:rPr>
              <a:t>) instead. </a:t>
            </a:r>
            <a:endParaRPr lang="en-US" altLang="zh-CN" b="0" dirty="0" smtClean="0">
              <a:ea typeface="宋体" charset="-122"/>
            </a:endParaRPr>
          </a:p>
          <a:p>
            <a:pPr marL="176212" indent="0">
              <a:buNone/>
            </a:pPr>
            <a:endParaRPr lang="en-US" altLang="zh-CN" sz="1600" b="0" dirty="0">
              <a:ea typeface="宋体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08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9" y="1146174"/>
            <a:ext cx="8844742" cy="5711825"/>
          </a:xfrm>
        </p:spPr>
        <p:txBody>
          <a:bodyPr/>
          <a:lstStyle/>
          <a:p>
            <a:r>
              <a:rPr lang="en-US" b="0" dirty="0" smtClean="0"/>
              <a:t>Measures should:</a:t>
            </a:r>
          </a:p>
          <a:p>
            <a:pPr lvl="1"/>
            <a:r>
              <a:rPr lang="en-US" b="0" dirty="0" smtClean="0"/>
              <a:t> </a:t>
            </a:r>
            <a:r>
              <a:rPr lang="en-US" b="0" dirty="0"/>
              <a:t>focus on key </a:t>
            </a:r>
            <a:r>
              <a:rPr lang="en-US" b="0" dirty="0" smtClean="0"/>
              <a:t>factors (indicators)</a:t>
            </a:r>
          </a:p>
          <a:p>
            <a:pPr lvl="1"/>
            <a:r>
              <a:rPr lang="en-US" b="0" dirty="0" smtClean="0"/>
              <a:t>be </a:t>
            </a:r>
            <a:r>
              <a:rPr lang="en-US" b="0" dirty="0"/>
              <a:t>a mix of past, present, and </a:t>
            </a:r>
            <a:r>
              <a:rPr lang="en-US" b="0" dirty="0" smtClean="0"/>
              <a:t>future</a:t>
            </a:r>
          </a:p>
          <a:p>
            <a:pPr lvl="1"/>
            <a:r>
              <a:rPr lang="en-US" b="0" dirty="0" smtClean="0"/>
              <a:t>balance </a:t>
            </a:r>
            <a:r>
              <a:rPr lang="en-US" b="0" dirty="0"/>
              <a:t>the needs of </a:t>
            </a:r>
            <a:r>
              <a:rPr lang="en-US" b="0" dirty="0" smtClean="0"/>
              <a:t>shareholders, </a:t>
            </a:r>
            <a:r>
              <a:rPr lang="en-US" b="0" dirty="0"/>
              <a:t>employees, partners, </a:t>
            </a:r>
            <a:r>
              <a:rPr lang="en-US" b="0" dirty="0" smtClean="0"/>
              <a:t>suppliers, and </a:t>
            </a:r>
            <a:r>
              <a:rPr lang="en-US" b="0" dirty="0"/>
              <a:t>other </a:t>
            </a:r>
            <a:r>
              <a:rPr lang="en-US" b="0" dirty="0" smtClean="0"/>
              <a:t>stakeholders</a:t>
            </a:r>
          </a:p>
          <a:p>
            <a:pPr lvl="1"/>
            <a:r>
              <a:rPr lang="en-US" b="0" dirty="0" smtClean="0"/>
              <a:t>start </a:t>
            </a:r>
            <a:r>
              <a:rPr lang="en-US" b="0" dirty="0"/>
              <a:t>at the top and flow down to the </a:t>
            </a:r>
            <a:r>
              <a:rPr lang="en-US" b="0" dirty="0" smtClean="0"/>
              <a:t>bottom</a:t>
            </a:r>
          </a:p>
          <a:p>
            <a:pPr lvl="1"/>
            <a:r>
              <a:rPr lang="en-US" b="0" dirty="0" smtClean="0"/>
              <a:t>have </a:t>
            </a:r>
            <a:r>
              <a:rPr lang="en-US" b="0" dirty="0"/>
              <a:t>targets that are based on research and reality rather </a:t>
            </a:r>
            <a:r>
              <a:rPr lang="en-US" b="0" dirty="0" smtClean="0"/>
              <a:t>than arbitrary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214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KPIs </a:t>
            </a:r>
            <a:r>
              <a:rPr lang="en-US" b="0" dirty="0"/>
              <a:t>represents </a:t>
            </a:r>
            <a:r>
              <a:rPr lang="en-US" b="0" dirty="0" smtClean="0"/>
              <a:t>strategic objectives </a:t>
            </a:r>
            <a:r>
              <a:rPr lang="en-US" b="0" dirty="0"/>
              <a:t>and metrics that measure performance against a </a:t>
            </a:r>
            <a:r>
              <a:rPr lang="en-US" b="0" dirty="0" smtClean="0"/>
              <a:t>goal</a:t>
            </a:r>
          </a:p>
          <a:p>
            <a:r>
              <a:rPr lang="en-US" kern="1200" dirty="0"/>
              <a:t>T</a:t>
            </a:r>
            <a:r>
              <a:rPr lang="en-US" b="0" kern="1200" dirty="0" smtClean="0"/>
              <a:t>hey are Leading rather that lagging indicators and reflect </a:t>
            </a:r>
            <a:r>
              <a:rPr lang="en-US" b="0" kern="1200" dirty="0"/>
              <a:t>future </a:t>
            </a:r>
            <a:r>
              <a:rPr lang="en-US" b="0" kern="1200" dirty="0" smtClean="0"/>
              <a:t>performance</a:t>
            </a:r>
          </a:p>
          <a:p>
            <a:r>
              <a:rPr lang="en-US" kern="1200" dirty="0"/>
              <a:t>A</a:t>
            </a:r>
            <a:r>
              <a:rPr lang="en-US" b="0" kern="1200" dirty="0" smtClean="0"/>
              <a:t>s such it is not easy to create effective KPIs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505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</a:t>
            </a:r>
            <a:r>
              <a:rPr lang="en-US" sz="1100" dirty="0">
                <a:solidFill>
                  <a:srgbClr val="000000"/>
                </a:solidFill>
              </a:rPr>
              <a:t>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14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886200"/>
          </a:xfrm>
        </p:spPr>
        <p:txBody>
          <a:bodyPr/>
          <a:lstStyle/>
          <a:p>
            <a:pPr marL="400050"/>
            <a:r>
              <a:rPr lang="en-US" b="0" dirty="0"/>
              <a:t>Customer </a:t>
            </a:r>
            <a:r>
              <a:rPr lang="en-US" b="0" dirty="0" smtClean="0"/>
              <a:t>performance</a:t>
            </a:r>
          </a:p>
          <a:p>
            <a:pPr marL="400050"/>
            <a:r>
              <a:rPr lang="en-US" dirty="0"/>
              <a:t>S</a:t>
            </a:r>
            <a:r>
              <a:rPr lang="en-US" b="0" dirty="0" smtClean="0"/>
              <a:t>ervice performance</a:t>
            </a:r>
          </a:p>
          <a:p>
            <a:pPr marL="400050"/>
            <a:r>
              <a:rPr lang="en-US" dirty="0"/>
              <a:t>S</a:t>
            </a:r>
            <a:r>
              <a:rPr lang="en-US" b="0" dirty="0" smtClean="0"/>
              <a:t>ales operations</a:t>
            </a:r>
          </a:p>
          <a:p>
            <a:pPr marL="400050"/>
            <a:r>
              <a:rPr lang="en-US" dirty="0"/>
              <a:t>S</a:t>
            </a:r>
            <a:r>
              <a:rPr lang="en-US" b="0" dirty="0" smtClean="0"/>
              <a:t>ales plan/forecast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6504" y="5562600"/>
            <a:ext cx="38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43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581400"/>
          </a:xfrm>
        </p:spPr>
        <p:txBody>
          <a:bodyPr/>
          <a:lstStyle/>
          <a:p>
            <a:r>
              <a:rPr lang="en-US" dirty="0"/>
              <a:t>Distinguishing features of </a:t>
            </a:r>
            <a:r>
              <a:rPr lang="en-US" dirty="0" smtClean="0"/>
              <a:t>KPIs</a:t>
            </a:r>
          </a:p>
          <a:p>
            <a:pPr lvl="1"/>
            <a:r>
              <a:rPr lang="en-US" altLang="zh-CN" b="0" dirty="0" smtClean="0">
                <a:ea typeface="宋体" charset="-122"/>
              </a:rPr>
              <a:t>Strategy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="0" dirty="0" smtClean="0">
                <a:ea typeface="宋体" charset="-122"/>
              </a:rPr>
              <a:t>argets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</a:t>
            </a:r>
            <a:r>
              <a:rPr lang="en-US" altLang="zh-CN" b="0" dirty="0" smtClean="0">
                <a:ea typeface="宋体" charset="-122"/>
              </a:rPr>
              <a:t>anges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</a:t>
            </a:r>
            <a:r>
              <a:rPr lang="en-US" altLang="zh-CN" b="0" dirty="0" smtClean="0">
                <a:ea typeface="宋体" charset="-122"/>
              </a:rPr>
              <a:t>ncodings</a:t>
            </a:r>
          </a:p>
          <a:p>
            <a:pPr lvl="1"/>
            <a:r>
              <a:rPr lang="en-US" altLang="zh-CN" dirty="0">
                <a:ea typeface="宋体" charset="-122"/>
              </a:rPr>
              <a:t>T</a:t>
            </a:r>
            <a:r>
              <a:rPr lang="en-US" altLang="zh-CN" b="0" dirty="0" smtClean="0">
                <a:ea typeface="宋体" charset="-122"/>
              </a:rPr>
              <a:t>ime frames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</a:t>
            </a:r>
            <a:r>
              <a:rPr lang="en-US" altLang="zh-CN" b="0" dirty="0" smtClean="0">
                <a:ea typeface="宋体" charset="-122"/>
              </a:rPr>
              <a:t>enchmarks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15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effective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62" y="1143000"/>
            <a:ext cx="8382000" cy="4114800"/>
          </a:xfrm>
        </p:spPr>
        <p:txBody>
          <a:bodyPr/>
          <a:lstStyle/>
          <a:p>
            <a:r>
              <a:rPr lang="en-US" dirty="0" smtClean="0"/>
              <a:t>Need to gather business requirements </a:t>
            </a:r>
          </a:p>
          <a:p>
            <a:pPr lvl="1"/>
            <a:r>
              <a:rPr lang="en-US" dirty="0" smtClean="0"/>
              <a:t>choosing </a:t>
            </a:r>
            <a:r>
              <a:rPr lang="en-US" dirty="0"/>
              <a:t>the right KPIs relies upon a good understanding of what is important to the organization. </a:t>
            </a:r>
          </a:p>
          <a:p>
            <a:pPr lvl="1"/>
            <a:r>
              <a:rPr lang="en-US" dirty="0"/>
              <a:t>What is important' often depends on the department measuring the performance - e.g. the KPIs useful to finance will really differ from the KPIs assigned to sales. </a:t>
            </a:r>
            <a:endParaRPr lang="en-US" dirty="0" smtClean="0"/>
          </a:p>
          <a:p>
            <a:r>
              <a:rPr lang="en-US" dirty="0"/>
              <a:t>Identify the right number of metrics</a:t>
            </a:r>
            <a:r>
              <a:rPr lang="en-US" kern="12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r>
              <a:rPr lang="en-US" dirty="0" smtClean="0"/>
              <a:t>Select those that</a:t>
            </a:r>
          </a:p>
          <a:p>
            <a:pPr lvl="1"/>
            <a:r>
              <a:rPr lang="en-US" kern="1200" dirty="0" smtClean="0">
                <a:latin typeface="Arial" charset="0"/>
              </a:rPr>
              <a:t>are not in conflict </a:t>
            </a:r>
            <a:r>
              <a:rPr lang="en-US" kern="1200" dirty="0">
                <a:latin typeface="Arial" charset="0"/>
              </a:rPr>
              <a:t>with other KPIs </a:t>
            </a:r>
            <a:endParaRPr lang="en-US" kern="1200" dirty="0" smtClean="0">
              <a:latin typeface="Arial" charset="0"/>
            </a:endParaRPr>
          </a:p>
          <a:p>
            <a:pPr lvl="1"/>
            <a:r>
              <a:rPr lang="en-US" kern="1200" dirty="0" smtClean="0">
                <a:latin typeface="Arial" charset="0"/>
              </a:rPr>
              <a:t>Incentivize employees </a:t>
            </a:r>
            <a:r>
              <a:rPr lang="en-US" kern="1200" dirty="0">
                <a:latin typeface="Arial" charset="0"/>
              </a:rPr>
              <a:t>to work at </a:t>
            </a:r>
            <a:r>
              <a:rPr lang="en-US" kern="1200" dirty="0" smtClean="0">
                <a:latin typeface="Arial" charset="0"/>
              </a:rPr>
              <a:t>cross-purposes to </a:t>
            </a:r>
            <a:r>
              <a:rPr lang="en-US" dirty="0" smtClean="0"/>
              <a:t>support </a:t>
            </a:r>
            <a:r>
              <a:rPr lang="en-US" kern="1200" dirty="0">
                <a:latin typeface="Arial" charset="0"/>
              </a:rPr>
              <a:t>strategic objectives and foster proactive actions </a:t>
            </a:r>
          </a:p>
          <a:p>
            <a:pPr marL="457200" lvl="1" indent="0">
              <a:buNone/>
            </a:pPr>
            <a:endParaRPr lang="en-US" kern="12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</a:t>
            </a:r>
            <a:r>
              <a:rPr lang="en-US" sz="1100" dirty="0">
                <a:solidFill>
                  <a:srgbClr val="000000"/>
                </a:solidFill>
              </a:rPr>
              <a:t>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8446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usiness Intelligence Concepts,  Tools, and Application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erformance Measurement System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erformance Measurement System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DMAIC Performance Measurement Model&amp;quot;&quot;/&gt;&lt;property id=&quot;20307&quot; value=&quot;261&quot;/&gt;&lt;/object&gt;&lt;object type=&quot;3&quot; unique_id=&quot;10007&quot;&gt;&lt;property id=&quot;20148&quot; value=&quot;5&quot;/&gt;&lt;property id=&quot;20300&quot; value=&quot;Slide 5 - &amp;quot;Effective Performance Measurement&amp;quot;&quot;/&gt;&lt;property id=&quot;20307&quot; value=&quot;267&quot;/&gt;&lt;/object&gt;&lt;object type=&quot;3&quot; unique_id=&quot;10008&quot;&gt;&lt;property id=&quot;20148&quot; value=&quot;5&quot;/&gt;&lt;property id=&quot;20300&quot; value=&quot;Slide 6 - &amp;quot;Key Performance Indicators (KPIs)&amp;quot;&quot;/&gt;&lt;property id=&quot;20307&quot; value=&quot;263&quot;/&gt;&lt;/object&gt;&lt;object type=&quot;3&quot; unique_id=&quot;10009&quot;&gt;&lt;property id=&quot;20148&quot; value=&quot;5&quot;/&gt;&lt;property id=&quot;20300&quot; value=&quot;Slide 7 - &amp;quot;Common KPIs&amp;quot;&quot;/&gt;&lt;property id=&quot;20307&quot; value=&quot;264&quot;/&gt;&lt;/object&gt;&lt;object type=&quot;3&quot; unique_id=&quot;10010&quot;&gt;&lt;property id=&quot;20148&quot; value=&quot;5&quot;/&gt;&lt;property id=&quot;20300&quot; value=&quot;Slide 8 - &amp;quot;Key Performance Indicators&amp;quot;&quot;/&gt;&lt;property id=&quot;20307&quot; value=&quot;265&quot;/&gt;&lt;/object&gt;&lt;object type=&quot;3&quot; unique_id=&quot;10011&quot;&gt;&lt;property id=&quot;20148&quot; value=&quot;5&quot;/&gt;&lt;property id=&quot;20300&quot; value=&quot;Slide 9 - &amp;quot;How to define effective KPIs&amp;quot;&quot;/&gt;&lt;property id=&quot;20307&quot; value=&quot;268&quot;/&gt;&lt;/object&gt;&lt;/object&gt;&lt;object type=&quot;8&quot; unique_id=&quot;1002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699</TotalTime>
  <Words>1094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宋体</vt:lpstr>
      <vt:lpstr>Arial</vt:lpstr>
      <vt:lpstr>Blank Presentation</vt:lpstr>
      <vt:lpstr>Business Intelligence Concepts,  Tools, and Applications </vt:lpstr>
      <vt:lpstr>Performance Measurement System</vt:lpstr>
      <vt:lpstr>Performance Measurement System</vt:lpstr>
      <vt:lpstr>DMAIC Performance Measurement Model</vt:lpstr>
      <vt:lpstr>Effective Performance Measurement</vt:lpstr>
      <vt:lpstr>Key Performance Indicators (KPIs)</vt:lpstr>
      <vt:lpstr>Common KPIs</vt:lpstr>
      <vt:lpstr>Key Performance Indicators</vt:lpstr>
      <vt:lpstr>How to define effective KPIs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40</cp:revision>
  <cp:lastPrinted>2014-09-08T17:56:58Z</cp:lastPrinted>
  <dcterms:created xsi:type="dcterms:W3CDTF">2015-10-12T18:17:15Z</dcterms:created>
  <dcterms:modified xsi:type="dcterms:W3CDTF">2015-11-22T20:17:30Z</dcterms:modified>
</cp:coreProperties>
</file>