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87B8"/>
    <a:srgbClr val="0A5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55882" autoAdjust="0"/>
  </p:normalViewPr>
  <p:slideViewPr>
    <p:cSldViewPr>
      <p:cViewPr varScale="1">
        <p:scale>
          <a:sx n="58" d="100"/>
          <a:sy n="58" d="100"/>
        </p:scale>
        <p:origin x="13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B014-A7D7-4955-A04E-76201873E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yperi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yperi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yperion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E28CA-1B7E-42DB-BC16-E6BAED1E33A0}" type="slidenum">
              <a:rPr lang="en-US"/>
              <a:pPr/>
              <a:t>0</a:t>
            </a:fld>
            <a:endParaRPr lang="en-US"/>
          </a:p>
        </p:txBody>
      </p:sp>
      <p:sp>
        <p:nvSpPr>
          <p:cNvPr id="1536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2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Source: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adopted from P. Gupta,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Six Sigma Business Scorecard,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2nd ed., McGraw-Hill Professional, New York, 2006.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B014-A7D7-4955-A04E-76201873E5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Used for Performance Measurement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KPIs (Key Performance Indicators);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KPI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 represents a strategic objective and metrics that measure performance against a goal</a:t>
            </a:r>
          </a:p>
          <a:p>
            <a:r>
              <a:rPr lang="en-US" dirty="0" smtClean="0"/>
              <a:t>Balanced Scorecard</a:t>
            </a:r>
          </a:p>
          <a:p>
            <a:r>
              <a:rPr lang="en-US" dirty="0" smtClean="0"/>
              <a:t>Six Sigma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B014-A7D7-4955-A04E-76201873E5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9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adopted from </a:t>
            </a:r>
            <a:r>
              <a:rPr lang="en-US" dirty="0" err="1" smtClean="0">
                <a:effectLst/>
              </a:rPr>
              <a:t>Vasiliu</a:t>
            </a:r>
            <a:r>
              <a:rPr lang="en-US" dirty="0" smtClean="0">
                <a:effectLst/>
              </a:rPr>
              <a:t>, A. </a:t>
            </a:r>
            <a:r>
              <a:rPr lang="en-US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Dashboards and Scorecards: Linking</a:t>
            </a:r>
            <a:r>
              <a:rPr lang="en-US" b="0" dirty="0" smtClean="0"/>
              <a:t>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Management Reporting to Execution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Hyperion Solutions</a:t>
            </a:r>
            <a:r>
              <a:rPr lang="en-US" dirty="0" smtClean="0">
                <a:hlinkClick r:id="rId3"/>
              </a:rPr>
              <a:t> </a:t>
            </a:r>
            <a:endParaRPr lang="en-US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 What is balanced Scorecards: http://web.archive.org/web/20140620093448/http://2gc.eu/files/2GC-FAQ1-What_is_a_Balanced_Scorecard_140616.pdf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Source </a:t>
            </a:r>
            <a:r>
              <a:rPr lang="en-US" dirty="0" err="1" smtClean="0">
                <a:effectLst/>
              </a:rPr>
              <a:t>Andreea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Vasiliu</a:t>
            </a:r>
            <a:r>
              <a:rPr lang="en-US" dirty="0" smtClean="0">
                <a:effectLst/>
              </a:rPr>
              <a:t>, (2006)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Dashboards and Scorecards: Linking</a:t>
            </a:r>
            <a:r>
              <a:rPr lang="en-US" b="1" dirty="0" smtClean="0"/>
              <a:t>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Management Reporting to Execution</a:t>
            </a:r>
            <a:r>
              <a:rPr lang="en-US" dirty="0" smtClean="0">
                <a:effectLst/>
              </a:rPr>
              <a:t> 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27" charset="-128"/>
                <a:cs typeface="ＭＳ Ｐゴシック" pitchFamily="127" charset="-128"/>
                <a:hlinkClick r:id="rId3"/>
              </a:rPr>
              <a:t>Hyperion Solutions</a:t>
            </a:r>
            <a:r>
              <a:rPr lang="en-US" dirty="0" smtClean="0">
                <a:hlinkClick r:id="rId3"/>
              </a:rPr>
              <a:t> (Links to an external site.)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A</a:t>
            </a:r>
            <a:r>
              <a:rPr lang="en-US" baseline="0" dirty="0" smtClean="0"/>
              <a:t>dopted from </a:t>
            </a:r>
            <a:r>
              <a:rPr lang="en-US" dirty="0" smtClean="0"/>
              <a:t>Sharda, R. </a:t>
            </a:r>
            <a:r>
              <a:rPr lang="en-US" dirty="0" err="1" smtClean="0"/>
              <a:t>Delen</a:t>
            </a:r>
            <a:r>
              <a:rPr lang="en-US" dirty="0" smtClean="0"/>
              <a:t>, D. and Turban, E. (2015), Business Intelligence and Analytics: Systems for Decision Support, 10 ED, Pearson Education Inc.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endParaRPr lang="en-US" sz="1200" b="1" i="1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</a:t>
            </a:r>
            <a:r>
              <a:rPr lang="en-US" sz="1600" dirty="0" smtClean="0">
                <a:solidFill>
                  <a:srgbClr val="000000"/>
                </a:solidFill>
              </a:rPr>
              <a:t>of Pearson Education, Inc., New York, NY.  All Rights Reserved.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r>
              <a:rPr lang="en-US" dirty="0" err="1" smtClean="0">
                <a:effectLst/>
              </a:rPr>
              <a:t>Andreea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Vasiliu</a:t>
            </a:r>
            <a:r>
              <a:rPr lang="en-US" dirty="0" smtClean="0">
                <a:effectLst/>
              </a:rPr>
              <a:t> (2006) ,</a:t>
            </a:r>
            <a:r>
              <a:rPr lang="en-US" baseline="0" dirty="0" smtClean="0">
                <a:effectLst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Dashboards and Scorecards: Linking</a:t>
            </a:r>
            <a:r>
              <a:rPr lang="en-US" b="1" dirty="0" smtClean="0"/>
              <a:t>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27" charset="-128"/>
                <a:cs typeface="ＭＳ Ｐゴシック" pitchFamily="127" charset="-128"/>
              </a:rPr>
              <a:t>Management Reporting to Execution</a:t>
            </a:r>
            <a:r>
              <a:rPr lang="en-US" dirty="0" smtClean="0">
                <a:effectLst/>
              </a:rPr>
              <a:t>  by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27" charset="-128"/>
                <a:cs typeface="ＭＳ Ｐゴシック" pitchFamily="127" charset="-128"/>
                <a:hlinkClick r:id="rId3"/>
              </a:rPr>
              <a:t>Hyperion Solutions</a:t>
            </a:r>
            <a:r>
              <a:rPr lang="en-US" dirty="0" smtClean="0">
                <a:hlinkClick r:id="rId3"/>
              </a:rPr>
              <a:t> (Links to an external site.)</a:t>
            </a:r>
            <a:endParaRPr lang="en-US" dirty="0" smtClean="0"/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1029"/>
          <p:cNvSpPr>
            <a:spLocks noGrp="1" noChangeArrowheads="1"/>
          </p:cNvSpPr>
          <p:nvPr userDrawn="1"/>
        </p:nvSpPr>
        <p:spPr bwMode="auto">
          <a:xfrm>
            <a:off x="990600" y="19812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 userDrawn="1"/>
        </p:nvSpPr>
        <p:spPr bwMode="auto">
          <a:xfrm>
            <a:off x="990600" y="3200400"/>
            <a:ext cx="739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pic>
        <p:nvPicPr>
          <p:cNvPr id="6" name="Picture 5" descr="BUSlogo_horiz_rgb_rv_t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 descr="iStock_000018487654Medium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yperi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hyperio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hyperi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391400" cy="1143000"/>
          </a:xfrm>
        </p:spPr>
        <p:txBody>
          <a:bodyPr/>
          <a:lstStyle/>
          <a:p>
            <a:pPr algn="l"/>
            <a:r>
              <a:rPr lang="en-US" dirty="0"/>
              <a:t> Business Intelligence Concepts, </a:t>
            </a:r>
            <a:br>
              <a:rPr lang="en-US" dirty="0"/>
            </a:br>
            <a:r>
              <a:rPr lang="en-US" dirty="0"/>
              <a:t>Tools, and Applications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7391400" cy="914400"/>
          </a:xfrm>
        </p:spPr>
        <p:txBody>
          <a:bodyPr/>
          <a:lstStyle/>
          <a:p>
            <a:r>
              <a:rPr lang="en-US" dirty="0"/>
              <a:t>Week 4: Business Performance Management Systems</a:t>
            </a:r>
          </a:p>
          <a:p>
            <a:r>
              <a:rPr lang="en-US" dirty="0"/>
              <a:t>Lesson 3</a:t>
            </a:r>
            <a:r>
              <a:rPr lang="en-US" dirty="0" smtClean="0"/>
              <a:t>: Balanced </a:t>
            </a:r>
            <a:r>
              <a:rPr lang="en-US" smtClean="0"/>
              <a:t>Scorecards </a:t>
            </a:r>
            <a:r>
              <a:rPr lang="en-US" smtClean="0"/>
              <a:t>and</a:t>
            </a:r>
            <a:r>
              <a:rPr lang="en-US" smtClean="0"/>
              <a:t> </a:t>
            </a:r>
            <a:r>
              <a:rPr lang="en-US" dirty="0" smtClean="0"/>
              <a:t>Six Sigma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Many </a:t>
            </a:r>
            <a:r>
              <a:rPr lang="en-US" b="0" dirty="0"/>
              <a:t>Balanced Scorecards are reported via ad-hoc methods based around </a:t>
            </a:r>
            <a:r>
              <a:rPr lang="en-US" b="0" dirty="0" smtClean="0"/>
              <a:t>email</a:t>
            </a:r>
            <a:r>
              <a:rPr lang="en-US" b="0" dirty="0"/>
              <a:t>, phone calls and office </a:t>
            </a:r>
            <a:r>
              <a:rPr lang="en-US" b="0" dirty="0" smtClean="0"/>
              <a:t>software.</a:t>
            </a:r>
          </a:p>
          <a:p>
            <a:r>
              <a:rPr lang="en-US" dirty="0"/>
              <a:t>I</a:t>
            </a:r>
            <a:r>
              <a:rPr lang="en-US" b="0" dirty="0" smtClean="0"/>
              <a:t>n more complex organizations, balanced </a:t>
            </a:r>
            <a:r>
              <a:rPr lang="en-US" b="0" dirty="0"/>
              <a:t>scorecard reporting software </a:t>
            </a:r>
            <a:r>
              <a:rPr lang="en-US" b="0" dirty="0" smtClean="0"/>
              <a:t> (BI tools ) is used to  </a:t>
            </a:r>
            <a:r>
              <a:rPr lang="en-US" b="0" dirty="0"/>
              <a:t>automate the production and distribution of these reports</a:t>
            </a:r>
            <a:r>
              <a:rPr lang="en-US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89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BSC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12" y="1146175"/>
            <a:ext cx="8957388" cy="4264025"/>
          </a:xfrm>
        </p:spPr>
        <p:txBody>
          <a:bodyPr/>
          <a:lstStyle/>
          <a:p>
            <a:r>
              <a:rPr lang="en-US" b="0" kern="1200" dirty="0">
                <a:latin typeface="Arial" charset="0"/>
              </a:rPr>
              <a:t>Providing executives with a consolidated and strategic view of plans, budgets, and </a:t>
            </a:r>
            <a:r>
              <a:rPr lang="en-US" b="0" kern="1200" dirty="0" smtClean="0">
                <a:latin typeface="Arial" charset="0"/>
              </a:rPr>
              <a:t>forecasts</a:t>
            </a:r>
          </a:p>
          <a:p>
            <a:r>
              <a:rPr lang="en-US" kern="1200" dirty="0">
                <a:latin typeface="Arial" charset="0"/>
              </a:rPr>
              <a:t>A</a:t>
            </a:r>
            <a:r>
              <a:rPr lang="en-US" b="0" kern="1200" dirty="0" smtClean="0">
                <a:latin typeface="Arial" charset="0"/>
              </a:rPr>
              <a:t>lerting </a:t>
            </a:r>
            <a:r>
              <a:rPr lang="en-US" b="0" kern="1200" dirty="0">
                <a:latin typeface="Arial" charset="0"/>
              </a:rPr>
              <a:t>executives when initial performance signs reveal </a:t>
            </a:r>
            <a:r>
              <a:rPr lang="en-US" b="0" kern="1200" dirty="0" smtClean="0">
                <a:latin typeface="Arial" charset="0"/>
              </a:rPr>
              <a:t>problems.</a:t>
            </a:r>
          </a:p>
          <a:p>
            <a:r>
              <a:rPr lang="en-US" kern="1200" dirty="0">
                <a:latin typeface="Arial" charset="0"/>
              </a:rPr>
              <a:t>A</a:t>
            </a:r>
            <a:r>
              <a:rPr lang="en-US" b="0" kern="1200" dirty="0" smtClean="0">
                <a:latin typeface="Arial" charset="0"/>
              </a:rPr>
              <a:t>ligning </a:t>
            </a:r>
            <a:r>
              <a:rPr lang="en-US" b="0" kern="1200" dirty="0">
                <a:latin typeface="Arial" charset="0"/>
              </a:rPr>
              <a:t>the organization towards a common </a:t>
            </a:r>
            <a:r>
              <a:rPr lang="en-US" b="0" kern="1200" dirty="0" smtClean="0">
                <a:latin typeface="Arial" charset="0"/>
              </a:rPr>
              <a:t>strategy</a:t>
            </a:r>
          </a:p>
          <a:p>
            <a:r>
              <a:rPr lang="en-US" kern="1200" dirty="0">
                <a:latin typeface="Arial" charset="0"/>
              </a:rPr>
              <a:t>I</a:t>
            </a:r>
            <a:r>
              <a:rPr lang="en-US" b="0" kern="1200" dirty="0" smtClean="0">
                <a:latin typeface="Arial" charset="0"/>
              </a:rPr>
              <a:t>solating </a:t>
            </a:r>
            <a:r>
              <a:rPr lang="en-US" b="0" kern="1200" dirty="0">
                <a:latin typeface="Arial" charset="0"/>
              </a:rPr>
              <a:t>and reducing inefficiencies in customer and product </a:t>
            </a:r>
            <a:r>
              <a:rPr lang="en-US" b="0" kern="1200" dirty="0" smtClean="0">
                <a:latin typeface="Arial" charset="0"/>
              </a:rPr>
              <a:t>strategies</a:t>
            </a:r>
          </a:p>
          <a:p>
            <a:r>
              <a:rPr lang="en-US" kern="1200" dirty="0">
                <a:latin typeface="Arial" charset="0"/>
              </a:rPr>
              <a:t>T</a:t>
            </a:r>
            <a:r>
              <a:rPr lang="en-US" b="0" kern="1200" dirty="0" smtClean="0">
                <a:latin typeface="Arial" charset="0"/>
              </a:rPr>
              <a:t>ying </a:t>
            </a:r>
            <a:r>
              <a:rPr lang="en-US" b="0" kern="1200" dirty="0">
                <a:latin typeface="Arial" charset="0"/>
              </a:rPr>
              <a:t>performance measures and non-financial </a:t>
            </a:r>
            <a:r>
              <a:rPr lang="en-US" b="0" kern="1200" dirty="0" smtClean="0">
                <a:latin typeface="Arial" charset="0"/>
              </a:rPr>
              <a:t>targets</a:t>
            </a:r>
          </a:p>
          <a:p>
            <a:r>
              <a:rPr lang="en-US" kern="1200" dirty="0" smtClean="0">
                <a:latin typeface="Arial" charset="0"/>
              </a:rPr>
              <a:t>I</a:t>
            </a:r>
            <a:r>
              <a:rPr lang="en-US" b="0" kern="1200" dirty="0" smtClean="0">
                <a:latin typeface="Arial" charset="0"/>
              </a:rPr>
              <a:t>ncreasing </a:t>
            </a:r>
            <a:r>
              <a:rPr lang="en-US" b="0" kern="1200" dirty="0">
                <a:latin typeface="Arial" charset="0"/>
              </a:rPr>
              <a:t>buy-in from decision </a:t>
            </a:r>
            <a:r>
              <a:rPr lang="en-US" b="0" kern="1200" dirty="0" smtClean="0">
                <a:latin typeface="Arial" charset="0"/>
              </a:rPr>
              <a:t>makers</a:t>
            </a:r>
          </a:p>
          <a:p>
            <a:r>
              <a:rPr lang="en-US" kern="1200" dirty="0">
                <a:latin typeface="Arial" charset="0"/>
              </a:rPr>
              <a:t>I</a:t>
            </a:r>
            <a:r>
              <a:rPr lang="en-US" b="0" kern="1200" dirty="0" smtClean="0">
                <a:latin typeface="Arial" charset="0"/>
              </a:rPr>
              <a:t>n-depth </a:t>
            </a:r>
            <a:r>
              <a:rPr lang="en-US" b="0" kern="1200" dirty="0">
                <a:latin typeface="Arial" charset="0"/>
              </a:rPr>
              <a:t>insight into real-time financial and operational </a:t>
            </a:r>
            <a:r>
              <a:rPr lang="en-US" b="0" kern="1200" dirty="0" smtClean="0">
                <a:latin typeface="Arial" charset="0"/>
              </a:rPr>
              <a:t>results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76200" y="5562600"/>
            <a:ext cx="38862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</a:t>
            </a:r>
            <a:r>
              <a:rPr lang="en-US" sz="105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170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Sigma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" y="1146174"/>
            <a:ext cx="8894618" cy="5711825"/>
          </a:xfrm>
        </p:spPr>
        <p:txBody>
          <a:bodyPr/>
          <a:lstStyle/>
          <a:p>
            <a:r>
              <a:rPr lang="en-US" altLang="zh-CN" b="0" dirty="0">
                <a:ea typeface="宋体" charset="-122"/>
              </a:rPr>
              <a:t>A performance management methodology aimed at reducing the number of defects in a business process to as close to zero </a:t>
            </a:r>
            <a:r>
              <a:rPr lang="en-US" altLang="zh-CN" b="0" i="1" dirty="0">
                <a:ea typeface="宋体" charset="-122"/>
              </a:rPr>
              <a:t>defects per million opportunities </a:t>
            </a:r>
            <a:r>
              <a:rPr lang="en-US" altLang="zh-CN" b="0" dirty="0">
                <a:ea typeface="宋体" charset="-122"/>
              </a:rPr>
              <a:t>(DPMO) as </a:t>
            </a:r>
            <a:r>
              <a:rPr lang="en-US" altLang="zh-CN" b="0" dirty="0" smtClean="0">
                <a:ea typeface="宋体" charset="-122"/>
              </a:rPr>
              <a:t>possible.</a:t>
            </a:r>
          </a:p>
          <a:p>
            <a:pPr lvl="1"/>
            <a:r>
              <a:rPr lang="en-US" kern="1200" dirty="0">
                <a:ea typeface="宋体" charset="-122"/>
              </a:rPr>
              <a:t>I</a:t>
            </a:r>
            <a:r>
              <a:rPr lang="en-US" b="0" kern="1200" dirty="0" smtClean="0"/>
              <a:t>n </a:t>
            </a:r>
            <a:r>
              <a:rPr lang="en-US" b="0" kern="1200" dirty="0"/>
              <a:t>numeric terms, the norm has been 6,200 to 67,000 </a:t>
            </a:r>
            <a:r>
              <a:rPr lang="en-US" b="0" kern="1200" dirty="0" smtClean="0"/>
              <a:t>DPMO.</a:t>
            </a:r>
          </a:p>
          <a:p>
            <a:pPr lvl="1"/>
            <a:r>
              <a:rPr lang="en-US" altLang="zh-CN" kern="1200" dirty="0">
                <a:ea typeface="宋体" charset="-122"/>
              </a:rPr>
              <a:t>T</a:t>
            </a:r>
            <a:r>
              <a:rPr lang="en-US" altLang="zh-CN" b="0" dirty="0" smtClean="0">
                <a:ea typeface="宋体" charset="-122"/>
              </a:rPr>
              <a:t>his </a:t>
            </a:r>
            <a:r>
              <a:rPr lang="en-US" altLang="zh-CN" b="0" dirty="0">
                <a:ea typeface="宋体" charset="-122"/>
              </a:rPr>
              <a:t>level of variability represents a three- to four-sigma level of </a:t>
            </a:r>
            <a:r>
              <a:rPr lang="en-US" altLang="zh-CN" b="0" dirty="0" smtClean="0">
                <a:ea typeface="宋体" charset="-122"/>
              </a:rPr>
              <a:t>performance.</a:t>
            </a:r>
          </a:p>
          <a:p>
            <a:r>
              <a:rPr lang="en-US" altLang="zh-CN" b="0" dirty="0" smtClean="0">
                <a:ea typeface="宋体" charset="-122"/>
              </a:rPr>
              <a:t>To </a:t>
            </a:r>
            <a:r>
              <a:rPr lang="en-US" altLang="zh-CN" b="0" dirty="0">
                <a:ea typeface="宋体" charset="-122"/>
              </a:rPr>
              <a:t>achieve a Six Sigma level of performance, the company would have to reduce the number of defects to no more than 3.4 DPMO</a:t>
            </a:r>
            <a:r>
              <a:rPr lang="en-US" altLang="zh-CN" b="0" dirty="0" smtClean="0">
                <a:ea typeface="宋体" charset="-122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55626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323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Comparison of Balanced Scorecard and Six Sigma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405585"/>
              </p:ext>
            </p:extLst>
          </p:nvPr>
        </p:nvGraphicFramePr>
        <p:xfrm>
          <a:off x="143436" y="838200"/>
          <a:ext cx="8771964" cy="525621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23764"/>
                <a:gridCol w="4648200"/>
              </a:tblGrid>
              <a:tr h="35608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Balanced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Scorecard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Six Sigma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5608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Strategic management system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Performance measurement system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14141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Relates to the longer-term view of the business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Provides snapshot of business’s performance and identifies measures that drive performance toward profitability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1460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Designed to develop balanced set of measures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Designed to identify a set of measurements that impact profitability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1460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Identifies measurements around vision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and values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Establishes accountability for leadership for wellness and profitability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14141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Critical management processes are to clarify vision/strategy, communicate, plan, set targets, align strategic initiatives,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and enhance feedback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Includes all business processes-management and operational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8780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Balances customer and internal operations without a clearly defined leadership role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Balances management and employees' roles, balances costs and revenue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of heavy processes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3765" y="6248400"/>
            <a:ext cx="775447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</a:pPr>
            <a:r>
              <a:rPr lang="en-US" sz="1200" i="1" dirty="0">
                <a:solidFill>
                  <a:srgbClr val="000000"/>
                </a:solidFill>
                <a:latin typeface="Arial" charset="0"/>
                <a:ea typeface="+mn-ea"/>
              </a:rPr>
              <a:t>Source</a:t>
            </a:r>
            <a:r>
              <a:rPr lang="en-US" sz="1200" i="1" dirty="0" smtClean="0">
                <a:solidFill>
                  <a:srgbClr val="000000"/>
                </a:solidFill>
                <a:latin typeface="Arial" charset="0"/>
                <a:ea typeface="+mn-ea"/>
              </a:rPr>
              <a:t>: Adopted from 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+mn-ea"/>
              </a:rPr>
              <a:t>P. Gupta, </a:t>
            </a:r>
            <a:r>
              <a:rPr lang="en-US" sz="1200" i="1" dirty="0">
                <a:solidFill>
                  <a:srgbClr val="000000"/>
                </a:solidFill>
                <a:latin typeface="Arial" charset="0"/>
                <a:ea typeface="+mn-ea"/>
              </a:rPr>
              <a:t>Six Sigma Business Scorecard,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+mn-ea"/>
              </a:rPr>
              <a:t>2nd ed., McGraw-Hill Professional, New York, 2006.</a:t>
            </a:r>
          </a:p>
        </p:txBody>
      </p:sp>
    </p:spTree>
    <p:extLst>
      <p:ext uri="{BB962C8B-B14F-4D97-AF65-F5344CB8AC3E}">
        <p14:creationId xmlns:p14="http://schemas.microsoft.com/office/powerpoint/2010/main" val="185169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1143000"/>
          </a:xfrm>
        </p:spPr>
        <p:txBody>
          <a:bodyPr/>
          <a:lstStyle/>
          <a:p>
            <a:r>
              <a:rPr lang="en-US" sz="2800" dirty="0"/>
              <a:t>Corporate Performance </a:t>
            </a:r>
            <a:r>
              <a:rPr lang="en-US" sz="2800" dirty="0" smtClean="0"/>
              <a:t>Measurement </a:t>
            </a:r>
            <a:br>
              <a:rPr lang="en-US" sz="2800" dirty="0" smtClean="0"/>
            </a:br>
            <a:r>
              <a:rPr lang="en-US" sz="2800" dirty="0" smtClean="0"/>
              <a:t> Portals</a:t>
            </a:r>
            <a:r>
              <a:rPr lang="en-US" sz="2800" dirty="0"/>
              <a:t>, Scorecards, </a:t>
            </a:r>
            <a:r>
              <a:rPr lang="en-US" sz="2800" dirty="0" smtClean="0"/>
              <a:t>Dashboards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49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container for several pieces to plug into so that the aggregate tells a </a:t>
            </a:r>
            <a:r>
              <a:rPr lang="en-US" dirty="0" smtClean="0"/>
              <a:t>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example, a balanced scorecard that displays portlets for financial metrics combined with organizational learning and growth metrics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Scorecards, Dashboards, and Six Sigma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  <a:p>
            <a:pPr lvl="1"/>
            <a:r>
              <a:rPr lang="en-US" dirty="0" smtClean="0"/>
              <a:t>Identify four balanced scorecard perspectives</a:t>
            </a:r>
          </a:p>
          <a:p>
            <a:pPr lvl="1"/>
            <a:r>
              <a:rPr lang="en-US" dirty="0" smtClean="0"/>
              <a:t>Comprehend the differences between dashboards and scorecards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benefits of using balanced scorecard </a:t>
            </a:r>
          </a:p>
          <a:p>
            <a:pPr lvl="1"/>
            <a:r>
              <a:rPr lang="en-US" dirty="0" smtClean="0"/>
              <a:t>Understand the benefits of using six sigma   </a:t>
            </a:r>
          </a:p>
        </p:txBody>
      </p:sp>
    </p:spTree>
    <p:extLst>
      <p:ext uri="{BB962C8B-B14F-4D97-AF65-F5344CB8AC3E}">
        <p14:creationId xmlns:p14="http://schemas.microsoft.com/office/powerpoint/2010/main" val="275972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Scorecard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0629" y="1146175"/>
            <a:ext cx="8562521" cy="5176838"/>
          </a:xfrm>
        </p:spPr>
        <p:txBody>
          <a:bodyPr/>
          <a:lstStyle/>
          <a:p>
            <a:r>
              <a:rPr lang="en-US" b="0" kern="1200" dirty="0" smtClean="0"/>
              <a:t>Scorecards enable </a:t>
            </a:r>
            <a:r>
              <a:rPr lang="en-US" b="0" kern="1200" dirty="0"/>
              <a:t>organizations to improve processes and reduce costs </a:t>
            </a:r>
            <a:r>
              <a:rPr lang="en-US" b="0" kern="1200" dirty="0" smtClean="0"/>
              <a:t>by:</a:t>
            </a:r>
          </a:p>
          <a:p>
            <a:pPr lvl="1"/>
            <a:r>
              <a:rPr lang="en-US" b="1" kern="1200" dirty="0"/>
              <a:t>A</a:t>
            </a:r>
            <a:r>
              <a:rPr lang="en-US" b="1" kern="1200" dirty="0" smtClean="0"/>
              <a:t>ligning </a:t>
            </a:r>
            <a:r>
              <a:rPr lang="en-US" b="1" kern="1200" dirty="0"/>
              <a:t>strategy, plans, targets, and forecasts </a:t>
            </a:r>
            <a:r>
              <a:rPr lang="en-US" kern="1200" dirty="0"/>
              <a:t>by creating a consolidated, strategic view of existing </a:t>
            </a:r>
            <a:r>
              <a:rPr lang="en-US" kern="1200" dirty="0" smtClean="0"/>
              <a:t>data</a:t>
            </a:r>
          </a:p>
          <a:p>
            <a:pPr lvl="1"/>
            <a:r>
              <a:rPr lang="en-US" b="1" kern="1200" dirty="0"/>
              <a:t>C</a:t>
            </a:r>
            <a:r>
              <a:rPr lang="en-US" b="1" kern="1200" dirty="0" smtClean="0"/>
              <a:t>ommunicating </a:t>
            </a:r>
            <a:r>
              <a:rPr lang="en-US" b="1" kern="1200" dirty="0"/>
              <a:t>the strategy</a:t>
            </a:r>
            <a:r>
              <a:rPr lang="en-US" kern="1200" dirty="0"/>
              <a:t>, improving the collaboration and management process in general, and creating a dynamic and effective environment that supports </a:t>
            </a:r>
            <a:r>
              <a:rPr lang="en-US" kern="1200" dirty="0" smtClean="0"/>
              <a:t>initiatives</a:t>
            </a:r>
          </a:p>
          <a:p>
            <a:pPr lvl="1"/>
            <a:r>
              <a:rPr lang="en-US" b="1" kern="1200" dirty="0"/>
              <a:t>D</a:t>
            </a:r>
            <a:r>
              <a:rPr lang="en-US" b="1" kern="1200" dirty="0" smtClean="0"/>
              <a:t>riving </a:t>
            </a:r>
            <a:r>
              <a:rPr lang="en-US" b="1" kern="1200" dirty="0"/>
              <a:t>execution </a:t>
            </a:r>
            <a:r>
              <a:rPr lang="en-US" kern="1200" dirty="0"/>
              <a:t>through accountability and performance </a:t>
            </a:r>
            <a:r>
              <a:rPr lang="en-US" kern="1200" dirty="0" smtClean="0"/>
              <a:t>measurement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0629" y="5562600"/>
            <a:ext cx="871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Source: Adopted from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Vasiliu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, A.  Dashboards and Scorecards: Linking Management Reporting to Execution,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Hyperion Solutions 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)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2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r>
              <a:rPr lang="en-US" dirty="0" smtClean="0"/>
              <a:t>Differences between dashboards and Scorecards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Scorecards </a:t>
            </a:r>
            <a:r>
              <a:rPr lang="en-US" b="0" dirty="0"/>
              <a:t>are used by executives, managers, and </a:t>
            </a:r>
            <a:r>
              <a:rPr lang="en-US" b="0" dirty="0" smtClean="0"/>
              <a:t>staff</a:t>
            </a:r>
            <a:endParaRPr lang="th-TH" b="0" dirty="0" smtClean="0"/>
          </a:p>
          <a:p>
            <a:pPr lvl="1"/>
            <a:r>
              <a:rPr lang="en-US" dirty="0" smtClean="0"/>
              <a:t>t</a:t>
            </a:r>
            <a:r>
              <a:rPr lang="en-US" b="0" dirty="0" smtClean="0"/>
              <a:t>o monitor </a:t>
            </a:r>
            <a:r>
              <a:rPr lang="en-US" b="0" dirty="0"/>
              <a:t>strategic alignment and success with strategic objectives and </a:t>
            </a:r>
            <a:r>
              <a:rPr lang="en-US" b="0" dirty="0" smtClean="0"/>
              <a:t>targets.</a:t>
            </a:r>
          </a:p>
          <a:p>
            <a:r>
              <a:rPr lang="en-US" dirty="0"/>
              <a:t>D</a:t>
            </a:r>
            <a:r>
              <a:rPr lang="en-US" b="0" dirty="0" smtClean="0"/>
              <a:t>ashboards </a:t>
            </a:r>
            <a:r>
              <a:rPr lang="en-US" b="0" dirty="0"/>
              <a:t>are </a:t>
            </a:r>
            <a:r>
              <a:rPr lang="en-US" b="0" dirty="0" smtClean="0"/>
              <a:t>mostly used </a:t>
            </a:r>
            <a:r>
              <a:rPr lang="en-US" b="0" dirty="0"/>
              <a:t>at </a:t>
            </a:r>
            <a:r>
              <a:rPr lang="en-US" b="0" dirty="0" smtClean="0"/>
              <a:t>the strategic, operational </a:t>
            </a:r>
            <a:r>
              <a:rPr lang="en-US" b="0" dirty="0"/>
              <a:t>and tactical </a:t>
            </a:r>
            <a:r>
              <a:rPr lang="en-US" b="0" dirty="0" smtClean="0"/>
              <a:t>levels.</a:t>
            </a:r>
          </a:p>
          <a:p>
            <a:pPr lvl="1"/>
            <a:r>
              <a:rPr lang="en-US" dirty="0"/>
              <a:t>t</a:t>
            </a:r>
            <a:r>
              <a:rPr lang="en-US" b="0" dirty="0" smtClean="0"/>
              <a:t>o </a:t>
            </a:r>
            <a:r>
              <a:rPr lang="en-US" b="0" i="1" dirty="0"/>
              <a:t>monitor detailed operational performance</a:t>
            </a:r>
            <a:r>
              <a:rPr lang="en-US" b="0" dirty="0"/>
              <a:t> on a  weekly, daily, or even hourly basis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4894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Dashboards and Scorecards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1" cy="4491335"/>
          </a:xfrm>
        </p:spPr>
      </p:pic>
      <p:sp>
        <p:nvSpPr>
          <p:cNvPr id="3" name="Rectangle 2"/>
          <p:cNvSpPr/>
          <p:nvPr/>
        </p:nvSpPr>
        <p:spPr>
          <a:xfrm>
            <a:off x="223934" y="5634335"/>
            <a:ext cx="8920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Source: Adopted from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Vasiliu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A. 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Dashboards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and Scorecards: Linking Management Reporting to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Execution,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hlinkClick r:id="rId4"/>
              </a:rPr>
              <a:t>Hyperion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hlinkClick r:id="rId4"/>
              </a:rPr>
              <a:t>Solutions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443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Scorecard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7229902" cy="4163784"/>
          </a:xfrm>
        </p:spPr>
      </p:pic>
      <p:sp>
        <p:nvSpPr>
          <p:cNvPr id="3" name="Rectangle 2"/>
          <p:cNvSpPr/>
          <p:nvPr/>
        </p:nvSpPr>
        <p:spPr>
          <a:xfrm>
            <a:off x="0" y="5586268"/>
            <a:ext cx="533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9153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Scorecard (BSC)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37" y="960120"/>
            <a:ext cx="8228012" cy="4678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Four perspectives:</a:t>
            </a:r>
          </a:p>
          <a:p>
            <a:r>
              <a:rPr lang="en-US" b="1" dirty="0" smtClean="0"/>
              <a:t>Customer: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achieve our vision how we should appear to our customers?</a:t>
            </a:r>
          </a:p>
          <a:p>
            <a:r>
              <a:rPr lang="en-US" b="1" dirty="0" smtClean="0"/>
              <a:t>Financial: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succeed financially, how should we appear to our stakeholders?</a:t>
            </a:r>
          </a:p>
          <a:p>
            <a:r>
              <a:rPr lang="en-US" b="1" dirty="0"/>
              <a:t>I</a:t>
            </a:r>
            <a:r>
              <a:rPr lang="en-US" b="1" dirty="0" smtClean="0"/>
              <a:t>nternal </a:t>
            </a:r>
            <a:r>
              <a:rPr lang="en-US" b="1" dirty="0"/>
              <a:t>business </a:t>
            </a:r>
            <a:r>
              <a:rPr lang="en-US" b="1" dirty="0" smtClean="0"/>
              <a:t>processes: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satisfy our stakeholders, and customers, what business processes must we excel at?</a:t>
            </a:r>
          </a:p>
          <a:p>
            <a:r>
              <a:rPr lang="en-US" b="1" dirty="0"/>
              <a:t>L</a:t>
            </a:r>
            <a:r>
              <a:rPr lang="en-US" b="1" dirty="0" smtClean="0"/>
              <a:t>earning </a:t>
            </a:r>
            <a:r>
              <a:rPr lang="en-US" b="1" dirty="0"/>
              <a:t>and </a:t>
            </a:r>
            <a:r>
              <a:rPr lang="en-US" b="1" dirty="0" smtClean="0"/>
              <a:t>growth: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achieve our vision, how will we sustain our ability to change and improve?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24" y="5638800"/>
            <a:ext cx="4386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642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Map and Balanced Scorecard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1856" y="1012847"/>
          <a:ext cx="8228010" cy="478295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2299"/>
                <a:gridCol w="1803042"/>
                <a:gridCol w="1506828"/>
                <a:gridCol w="1738648"/>
                <a:gridCol w="1777193"/>
              </a:tblGrid>
              <a:tr h="855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r>
                        <a:rPr lang="en-US" baseline="0" dirty="0" smtClean="0"/>
                        <a:t> Map: Linked 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Balanced Scorecards:</a:t>
                      </a:r>
                    </a:p>
                    <a:p>
                      <a:r>
                        <a:rPr lang="en-US" dirty="0" smtClean="0"/>
                        <a:t>Measures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Balanced Scorecards:</a:t>
                      </a:r>
                    </a:p>
                    <a:p>
                      <a:r>
                        <a:rPr lang="en-US" dirty="0" smtClean="0"/>
                        <a:t>Targets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Strategic</a:t>
                      </a:r>
                      <a:r>
                        <a:rPr lang="en-US" baseline="0" dirty="0" smtClean="0"/>
                        <a:t> Initiatives:</a:t>
                      </a:r>
                    </a:p>
                    <a:p>
                      <a:r>
                        <a:rPr lang="en-US" baseline="0" dirty="0" smtClean="0"/>
                        <a:t>Action Plans</a:t>
                      </a:r>
                      <a:endParaRPr lang="en-US" dirty="0"/>
                    </a:p>
                  </a:txBody>
                  <a:tcPr/>
                </a:tc>
              </a:tr>
              <a:tr h="765617"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r>
                        <a:rPr lang="en-US" baseline="0" dirty="0" smtClean="0"/>
                        <a:t> income 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11573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 retention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licensing and maintenance contact</a:t>
                      </a:r>
                      <a:endParaRPr lang="en-US" dirty="0"/>
                    </a:p>
                  </a:txBody>
                  <a:tcPr/>
                </a:tc>
              </a:tr>
              <a:tr h="971395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turnaround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</a:t>
                      </a:r>
                      <a:r>
                        <a:rPr lang="en-US" baseline="0" dirty="0" smtClean="0"/>
                        <a:t> 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Standardized</a:t>
                      </a:r>
                      <a:r>
                        <a:rPr lang="en-US" baseline="0" dirty="0" smtClean="0"/>
                        <a:t> call center processes</a:t>
                      </a:r>
                      <a:endParaRPr lang="en-US" dirty="0"/>
                    </a:p>
                  </a:txBody>
                  <a:tcPr/>
                </a:tc>
              </a:tr>
              <a:tr h="942823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and 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Voluntary turnover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 and bonus upgrade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959808" y="1882304"/>
            <a:ext cx="1545392" cy="74760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Increase net income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957642" y="2895600"/>
            <a:ext cx="1547558" cy="86611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Increase Customer Retention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06073" y="3962400"/>
            <a:ext cx="1708418" cy="8320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Improve Call Center Performance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982273" y="4953000"/>
            <a:ext cx="1599127" cy="8208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Reduce Employee Turnover</a:t>
            </a:r>
          </a:p>
        </p:txBody>
      </p:sp>
      <p:sp>
        <p:nvSpPr>
          <p:cNvPr id="11" name="Up Arrow 10"/>
          <p:cNvSpPr/>
          <p:nvPr/>
        </p:nvSpPr>
        <p:spPr bwMode="auto">
          <a:xfrm>
            <a:off x="2514600" y="2608738"/>
            <a:ext cx="379780" cy="23449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2522169" y="3733800"/>
            <a:ext cx="431296" cy="244663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2544634" y="4724400"/>
            <a:ext cx="431296" cy="244663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856" y="5773875"/>
            <a:ext cx="750294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From SHARDA, RAMESH; DELEN, DURSUN; TURBAN, EFRAIM, BUSINESS INTELLIGENCE AND ANALYTICS: SYSTEMS FOR DECISION SUPPORT, 10th Edition, © 2015. Used by permission of Pearson Education, Inc., New York, NY.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224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Scorecard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023230" cy="4456159"/>
          </a:xfrm>
        </p:spPr>
      </p:pic>
      <p:sp>
        <p:nvSpPr>
          <p:cNvPr id="3" name="Rectangle 2"/>
          <p:cNvSpPr/>
          <p:nvPr/>
        </p:nvSpPr>
        <p:spPr>
          <a:xfrm>
            <a:off x="0" y="5634335"/>
            <a:ext cx="9023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30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Source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: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Adopted from Dashboards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and Scorecards: Linking Management Reporting to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Execution.,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hlinkClick r:id="rId4"/>
              </a:rPr>
              <a:t>Hyperion Solutions (Links to an external site.)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359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 Business Intelligence Concepts,  Tools, and Applications 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Scorecards, Dashboards, and Six Sigma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Balanced Scorecard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Differences between dashboards and Scorecards&amp;quot;&quot;/&gt;&lt;property id=&quot;20307&quot; value=&quot;263&quot;/&gt;&lt;/object&gt;&lt;object type=&quot;3&quot; unique_id=&quot;10007&quot;&gt;&lt;property id=&quot;20148&quot; value=&quot;5&quot;/&gt;&lt;property id=&quot;20300&quot; value=&quot;Slide 5 - &amp;quot;Dashboards and Scorecards Overview&amp;quot;&quot;/&gt;&lt;property id=&quot;20307&quot; value=&quot;264&quot;/&gt;&lt;/object&gt;&lt;object type=&quot;3&quot; unique_id=&quot;10008&quot;&gt;&lt;property id=&quot;20148&quot; value=&quot;5&quot;/&gt;&lt;property id=&quot;20300&quot; value=&quot;Slide 6 - &amp;quot;Balanced Scorecard&amp;quot;&quot;/&gt;&lt;property id=&quot;20307&quot; value=&quot;259&quot;/&gt;&lt;/object&gt;&lt;object type=&quot;3&quot; unique_id=&quot;10009&quot;&gt;&lt;property id=&quot;20148&quot; value=&quot;5&quot;/&gt;&lt;property id=&quot;20300&quot; value=&quot;Slide 7 - &amp;quot;Balanced Scorecard (BSC)&amp;quot;&quot;/&gt;&lt;property id=&quot;20307&quot; value=&quot;260&quot;/&gt;&lt;/object&gt;&lt;object type=&quot;3&quot; unique_id=&quot;10010&quot;&gt;&lt;property id=&quot;20148&quot; value=&quot;5&quot;/&gt;&lt;property id=&quot;20300&quot; value=&quot;Slide 8 - &amp;quot;Strategy Map and Balanced Scorecard&amp;quot;&quot;/&gt;&lt;property id=&quot;20307&quot; value=&quot;262&quot;/&gt;&lt;/object&gt;&lt;object type=&quot;3&quot; unique_id=&quot;10011&quot;&gt;&lt;property id=&quot;20148&quot; value=&quot;5&quot;/&gt;&lt;property id=&quot;20300&quot; value=&quot;Slide 9 - &amp;quot;Building Scorecard&amp;quot;&quot;/&gt;&lt;property id=&quot;20307&quot; value=&quot;261&quot;/&gt;&lt;/object&gt;&lt;object type=&quot;3&quot; unique_id=&quot;10012&quot;&gt;&lt;property id=&quot;20148&quot; value=&quot;5&quot;/&gt;&lt;property id=&quot;20300&quot; value=&quot;Slide 10 - &amp;quot;Software tools&amp;quot;&quot;/&gt;&lt;property id=&quot;20307&quot; value=&quot;265&quot;/&gt;&lt;/object&gt;&lt;object type=&quot;3&quot; unique_id=&quot;10013&quot;&gt;&lt;property id=&quot;20148&quot; value=&quot;5&quot;/&gt;&lt;property id=&quot;20300&quot; value=&quot;Slide 11 - &amp;quot;The BSC benefits&amp;quot;&quot;/&gt;&lt;property id=&quot;20307&quot; value=&quot;266&quot;/&gt;&lt;/object&gt;&lt;object type=&quot;3&quot; unique_id=&quot;10014&quot;&gt;&lt;property id=&quot;20148&quot; value=&quot;5&quot;/&gt;&lt;property id=&quot;20300&quot; value=&quot;Slide 12 - &amp;quot;Six Sigma&amp;quot;&quot;/&gt;&lt;property id=&quot;20307&quot; value=&quot;267&quot;/&gt;&lt;/object&gt;&lt;object type=&quot;3&quot; unique_id=&quot;10015&quot;&gt;&lt;property id=&quot;20148&quot; value=&quot;5&quot;/&gt;&lt;property id=&quot;20300&quot; value=&quot;Slide 13 - &amp;quot;Comparison of Balanced Scorecard and Six Sigma&amp;quot;&quot;/&gt;&lt;property id=&quot;20307&quot; value=&quot;268&quot;/&gt;&lt;/object&gt;&lt;object type=&quot;3&quot; unique_id=&quot;10016&quot;&gt;&lt;property id=&quot;20148&quot; value=&quot;5&quot;/&gt;&lt;property id=&quot;20300&quot; value=&quot;Slide 14 - &amp;quot;Corporate Performance Measurement   Portals, Scorecards, Dashboards&amp;quot;&quot;/&gt;&lt;property id=&quot;20307&quot; value=&quot;269&quot;/&gt;&lt;/object&gt;&lt;/object&gt;&lt;object type=&quot;8&quot; unique_id=&quot;1003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FFFFFF"/>
      </a:dk2>
      <a:lt2>
        <a:srgbClr val="B3B3B3"/>
      </a:lt2>
      <a:accent1>
        <a:srgbClr val="779A09"/>
      </a:accent1>
      <a:accent2>
        <a:srgbClr val="0096A4"/>
      </a:accent2>
      <a:accent3>
        <a:srgbClr val="FFFFFF"/>
      </a:accent3>
      <a:accent4>
        <a:srgbClr val="6C6C6C"/>
      </a:accent4>
      <a:accent5>
        <a:srgbClr val="BDCAAA"/>
      </a:accent5>
      <a:accent6>
        <a:srgbClr val="008794"/>
      </a:accent6>
      <a:hlink>
        <a:srgbClr val="70887C"/>
      </a:hlink>
      <a:folHlink>
        <a:srgbClr val="AC992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1752</TotalTime>
  <Words>1315</Words>
  <Application>Microsoft Office PowerPoint</Application>
  <PresentationFormat>On-screen Show (4:3)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宋体</vt:lpstr>
      <vt:lpstr>Arial</vt:lpstr>
      <vt:lpstr>Calibri</vt:lpstr>
      <vt:lpstr>Blank Presentation</vt:lpstr>
      <vt:lpstr> Business Intelligence Concepts,  Tools, and Applications </vt:lpstr>
      <vt:lpstr>Scorecards, Dashboards, and Six Sigma</vt:lpstr>
      <vt:lpstr>Balanced Scorecard</vt:lpstr>
      <vt:lpstr>Differences between dashboards and Scorecards</vt:lpstr>
      <vt:lpstr>Dashboards and Scorecards Overview</vt:lpstr>
      <vt:lpstr>Balanced Scorecard</vt:lpstr>
      <vt:lpstr>Balanced Scorecard (BSC)</vt:lpstr>
      <vt:lpstr>Strategy Map and Balanced Scorecard</vt:lpstr>
      <vt:lpstr>Building Scorecard</vt:lpstr>
      <vt:lpstr>Software tools</vt:lpstr>
      <vt:lpstr>The BSC benefits</vt:lpstr>
      <vt:lpstr>Six Sigma</vt:lpstr>
      <vt:lpstr>Comparison of Balanced Scorecard and Six Sigma</vt:lpstr>
      <vt:lpstr>Corporate Performance Measurement   Portals, Scorecards, Dashboards</vt:lpstr>
    </vt:vector>
  </TitlesOfParts>
  <Company>Korak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matt</dc:creator>
  <cp:lastModifiedBy>Karimi, Jahangir</cp:lastModifiedBy>
  <cp:revision>46</cp:revision>
  <cp:lastPrinted>2014-09-08T17:56:58Z</cp:lastPrinted>
  <dcterms:created xsi:type="dcterms:W3CDTF">2015-10-09T01:55:18Z</dcterms:created>
  <dcterms:modified xsi:type="dcterms:W3CDTF">2015-11-27T17:58:16Z</dcterms:modified>
</cp:coreProperties>
</file>