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Lst>
  <p:sldSz cx="9144000" cy="6858000" type="screen4x3"/>
  <p:notesSz cx="6858000" cy="9144000"/>
  <p:custDataLst>
    <p:tags r:id="rId15"/>
  </p:custDataLst>
  <p:defaultTextStyle>
    <a:defPPr>
      <a:defRPr lang="en-US"/>
    </a:defPPr>
    <a:lvl1pPr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1pPr>
    <a:lvl2pPr marL="4572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2pPr>
    <a:lvl3pPr marL="9144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3pPr>
    <a:lvl4pPr marL="13716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4pPr>
    <a:lvl5pPr marL="18288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5pPr>
    <a:lvl6pPr marL="22860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6pPr>
    <a:lvl7pPr marL="27432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7pPr>
    <a:lvl8pPr marL="32004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8pPr>
    <a:lvl9pPr marL="36576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387B8"/>
    <a:srgbClr val="0A54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7" autoAdjust="0"/>
    <p:restoredTop sz="65375" autoAdjust="0"/>
  </p:normalViewPr>
  <p:slideViewPr>
    <p:cSldViewPr>
      <p:cViewPr varScale="1">
        <p:scale>
          <a:sx n="68" d="100"/>
          <a:sy n="68" d="100"/>
        </p:scale>
        <p:origin x="1014" y="4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3316" name="Placeholder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85A6B014-A7D7-4955-A04E-76201873E50A}" type="slidenum">
              <a:rPr lang="en-US"/>
              <a:pPr>
                <a:defRPr/>
              </a:pPr>
              <a:t>‹#›</a:t>
            </a:fld>
            <a:endParaRPr lang="en-US"/>
          </a:p>
        </p:txBody>
      </p:sp>
    </p:spTree>
    <p:extLst>
      <p:ext uri="{BB962C8B-B14F-4D97-AF65-F5344CB8AC3E}">
        <p14:creationId xmlns:p14="http://schemas.microsoft.com/office/powerpoint/2010/main" val="32332180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ＭＳ Ｐゴシック" pitchFamily="127" charset="-128"/>
      </a:defRPr>
    </a:lvl1pPr>
    <a:lvl2pPr marL="4572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2pPr>
    <a:lvl3pPr marL="9144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3pPr>
    <a:lvl4pPr marL="13716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4pPr>
    <a:lvl5pPr marL="18288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p:spPr>
        <p:txBody>
          <a:bodyPr/>
          <a:lstStyle/>
          <a:p>
            <a:fld id="{AE3E28CA-1B7E-42DB-BC16-E6BAED1E33A0}" type="slidenum">
              <a:rPr lang="en-US"/>
              <a:pPr/>
              <a:t>0</a:t>
            </a:fld>
            <a:endParaRPr lang="en-US"/>
          </a:p>
        </p:txBody>
      </p:sp>
      <p:sp>
        <p:nvSpPr>
          <p:cNvPr id="15362" name="Placeholder 2"/>
          <p:cNvSpPr>
            <a:spLocks noGrp="1" noRot="1" noChangeAspect="1" noChangeArrowheads="1" noTextEdit="1"/>
          </p:cNvSpPr>
          <p:nvPr>
            <p:ph type="sldImg"/>
          </p:nvPr>
        </p:nvSpPr>
        <p:spPr>
          <a:ln/>
        </p:spPr>
      </p:sp>
      <p:sp>
        <p:nvSpPr>
          <p:cNvPr id="15363" name="Placeholder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36804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pitchFamily="34" charset="-128"/>
              </a:defRPr>
            </a:lvl1pPr>
            <a:lvl2pPr marL="757066" indent="-291179" eaLnBrk="0" hangingPunct="0">
              <a:defRPr sz="2400">
                <a:solidFill>
                  <a:schemeClr val="tx1"/>
                </a:solidFill>
                <a:latin typeface="Arial" charset="0"/>
                <a:ea typeface="MS PGothic" pitchFamily="34" charset="-128"/>
              </a:defRPr>
            </a:lvl2pPr>
            <a:lvl3pPr marL="1164717" indent="-232943" eaLnBrk="0" hangingPunct="0">
              <a:defRPr sz="2400">
                <a:solidFill>
                  <a:schemeClr val="tx1"/>
                </a:solidFill>
                <a:latin typeface="Arial" charset="0"/>
                <a:ea typeface="MS PGothic" pitchFamily="34" charset="-128"/>
              </a:defRPr>
            </a:lvl3pPr>
            <a:lvl4pPr marL="1630604" indent="-232943" eaLnBrk="0" hangingPunct="0">
              <a:defRPr sz="2400">
                <a:solidFill>
                  <a:schemeClr val="tx1"/>
                </a:solidFill>
                <a:latin typeface="Arial" charset="0"/>
                <a:ea typeface="MS PGothic" pitchFamily="34" charset="-128"/>
              </a:defRPr>
            </a:lvl4pPr>
            <a:lvl5pPr marL="2096491" indent="-232943" eaLnBrk="0" hangingPunct="0">
              <a:defRPr sz="2400">
                <a:solidFill>
                  <a:schemeClr val="tx1"/>
                </a:solidFill>
                <a:latin typeface="Arial" charset="0"/>
                <a:ea typeface="MS PGothic" pitchFamily="34" charset="-128"/>
              </a:defRPr>
            </a:lvl5pPr>
            <a:lvl6pPr marL="2562377" indent="-232943" eaLnBrk="0" fontAlgn="base" hangingPunct="0">
              <a:spcBef>
                <a:spcPct val="0"/>
              </a:spcBef>
              <a:spcAft>
                <a:spcPct val="0"/>
              </a:spcAft>
              <a:defRPr sz="2400">
                <a:solidFill>
                  <a:schemeClr val="tx1"/>
                </a:solidFill>
                <a:latin typeface="Arial" charset="0"/>
                <a:ea typeface="MS PGothic" pitchFamily="34" charset="-128"/>
              </a:defRPr>
            </a:lvl6pPr>
            <a:lvl7pPr marL="3028264" indent="-232943" eaLnBrk="0" fontAlgn="base" hangingPunct="0">
              <a:spcBef>
                <a:spcPct val="0"/>
              </a:spcBef>
              <a:spcAft>
                <a:spcPct val="0"/>
              </a:spcAft>
              <a:defRPr sz="2400">
                <a:solidFill>
                  <a:schemeClr val="tx1"/>
                </a:solidFill>
                <a:latin typeface="Arial" charset="0"/>
                <a:ea typeface="MS PGothic" pitchFamily="34" charset="-128"/>
              </a:defRPr>
            </a:lvl7pPr>
            <a:lvl8pPr marL="3494151" indent="-232943" eaLnBrk="0" fontAlgn="base" hangingPunct="0">
              <a:spcBef>
                <a:spcPct val="0"/>
              </a:spcBef>
              <a:spcAft>
                <a:spcPct val="0"/>
              </a:spcAft>
              <a:defRPr sz="2400">
                <a:solidFill>
                  <a:schemeClr val="tx1"/>
                </a:solidFill>
                <a:latin typeface="Arial" charset="0"/>
                <a:ea typeface="MS PGothic" pitchFamily="34" charset="-128"/>
              </a:defRPr>
            </a:lvl8pPr>
            <a:lvl9pPr marL="3960038" indent="-232943" eaLnBrk="0" fontAlgn="base" hangingPunct="0">
              <a:spcBef>
                <a:spcPct val="0"/>
              </a:spcBef>
              <a:spcAft>
                <a:spcPct val="0"/>
              </a:spcAft>
              <a:defRPr sz="2400">
                <a:solidFill>
                  <a:schemeClr val="tx1"/>
                </a:solidFill>
                <a:latin typeface="Arial" charset="0"/>
                <a:ea typeface="MS PGothic" pitchFamily="34" charset="-128"/>
              </a:defRPr>
            </a:lvl9pPr>
          </a:lstStyle>
          <a:p>
            <a:fld id="{9BE6AD42-3F79-4C4E-A2BA-163CDA59A67D}" type="slidenum">
              <a:rPr lang="en-US" sz="1200"/>
              <a:pPr/>
              <a:t>10</a:t>
            </a:fld>
            <a:endParaRPr lang="en-US" sz="1200"/>
          </a:p>
        </p:txBody>
      </p:sp>
      <p:sp>
        <p:nvSpPr>
          <p:cNvPr id="56323" name="Rectangle 2"/>
          <p:cNvSpPr>
            <a:spLocks noGrp="1" noRot="1" noChangeAspect="1" noChangeArrowheads="1" noTextEdit="1"/>
          </p:cNvSpPr>
          <p:nvPr>
            <p:ph type="sldImg"/>
          </p:nvPr>
        </p:nvSpPr>
        <p:spPr>
          <a:xfrm>
            <a:off x="1190625" y="703263"/>
            <a:ext cx="4630738" cy="3473450"/>
          </a:xfrm>
          <a:ln/>
        </p:spPr>
      </p:sp>
      <p:sp>
        <p:nvSpPr>
          <p:cNvPr id="56324" name="Rectangle 3"/>
          <p:cNvSpPr>
            <a:spLocks noGrp="1" noChangeArrowheads="1"/>
          </p:cNvSpPr>
          <p:nvPr>
            <p:ph type="body" idx="1"/>
          </p:nvPr>
        </p:nvSpPr>
        <p:spPr>
          <a:xfrm>
            <a:off x="933098" y="4415790"/>
            <a:ext cx="5144206" cy="418338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From </a:t>
            </a:r>
            <a:r>
              <a:rPr lang="en-US" sz="1200" b="0" dirty="0" smtClean="0">
                <a:solidFill>
                  <a:srgbClr val="000000"/>
                </a:solidFill>
                <a:latin typeface="Calibri" pitchFamily="34" charset="0"/>
                <a:ea typeface="MS PGothic" pitchFamily="34" charset="-128"/>
              </a:rPr>
              <a:t>Competing on Analytics: The New Science of Winning, by Thomas H. Davenport and Jeanne G. Harris (Harvard Business School Press, March 2007).</a:t>
            </a:r>
          </a:p>
          <a:p>
            <a:pPr eaLnBrk="1" hangingPunct="1"/>
            <a:endParaRPr lang="en-US" dirty="0" smtClean="0"/>
          </a:p>
        </p:txBody>
      </p:sp>
    </p:spTree>
    <p:extLst>
      <p:ext uri="{BB962C8B-B14F-4D97-AF65-F5344CB8AC3E}">
        <p14:creationId xmlns:p14="http://schemas.microsoft.com/office/powerpoint/2010/main" val="2942316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400" b="0" dirty="0" smtClean="0">
                <a:solidFill>
                  <a:srgbClr val="000000"/>
                </a:solidFill>
                <a:latin typeface="Calibri" pitchFamily="34" charset="0"/>
                <a:ea typeface="MS PGothic" pitchFamily="34" charset="-128"/>
              </a:rPr>
              <a:t>From Competing on Analytics: The New Science of Winning, by Thomas H. Davenport and Jeanne G. Harris (Harvard Business School Press, March 2007).</a:t>
            </a:r>
          </a:p>
          <a:p>
            <a:pPr>
              <a:lnSpc>
                <a:spcPct val="150000"/>
              </a:lnSpc>
              <a:defRPr/>
            </a:pPr>
            <a:endParaRPr lang="en-US" sz="1300" b="1" dirty="0" smtClean="0">
              <a:effectLst>
                <a:outerShdw blurRad="38100" dist="38100" dir="2700000" algn="tl">
                  <a:srgbClr val="C0C0C0"/>
                </a:outerShdw>
              </a:effectLst>
              <a:latin typeface="Arial Narrow" pitchFamily="34" charset="0"/>
              <a:ea typeface="ＭＳ Ｐゴシック" pitchFamily="1" charset="-128"/>
            </a:endParaRPr>
          </a:p>
        </p:txBody>
      </p:sp>
      <p:sp>
        <p:nvSpPr>
          <p:cNvPr id="4" name="Slide Number Placeholder 3"/>
          <p:cNvSpPr>
            <a:spLocks noGrp="1"/>
          </p:cNvSpPr>
          <p:nvPr>
            <p:ph type="sldNum" sz="quarter" idx="10"/>
          </p:nvPr>
        </p:nvSpPr>
        <p:spPr/>
        <p:txBody>
          <a:bodyPr/>
          <a:lstStyle/>
          <a:p>
            <a:fld id="{9544C06E-888D-4E5D-A8F3-41B9B282410C}" type="slidenum">
              <a:rPr lang="en-US" smtClean="0"/>
              <a:pPr/>
              <a:t>11</a:t>
            </a:fld>
            <a:endParaRPr lang="en-US" dirty="0"/>
          </a:p>
        </p:txBody>
      </p:sp>
    </p:spTree>
    <p:extLst>
      <p:ext uri="{BB962C8B-B14F-4D97-AF65-F5344CB8AC3E}">
        <p14:creationId xmlns:p14="http://schemas.microsoft.com/office/powerpoint/2010/main" val="3128941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rPr>
              <a:t>From SHARDA, RAMESH; DELEN, DURSUN; TURBAN, EFRAIM, BUSINESS INTELLIGENCE AND ANALYTICS: SYSTEMS FOR DECISION SUPPORT, 10th Edition, © 2015. Used by permission </a:t>
            </a:r>
            <a:r>
              <a:rPr lang="en-US" sz="1600" dirty="0" smtClean="0">
                <a:solidFill>
                  <a:srgbClr val="000000"/>
                </a:solidFill>
              </a:rPr>
              <a:t>of Pearson Education, Inc., New York, NY.  All Rights Reserved.</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solidFill>
                <a:srgbClr val="000000"/>
              </a:solidFill>
              <a:latin typeface="Arial" charset="0"/>
              <a:ea typeface="ＭＳ Ｐゴシック"/>
            </a:endParaRPr>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2</a:t>
            </a:fld>
            <a:endParaRPr lang="en-US"/>
          </a:p>
        </p:txBody>
      </p:sp>
    </p:spTree>
    <p:extLst>
      <p:ext uri="{BB962C8B-B14F-4D97-AF65-F5344CB8AC3E}">
        <p14:creationId xmlns:p14="http://schemas.microsoft.com/office/powerpoint/2010/main" val="3979779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rPr>
              <a:t>From SHARDA, RAMESH; DELEN, DURSUN; TURBAN, EFRAIM, BUSINESS INTELLIGENCE AND ANALYTICS: SYSTEMS FOR DECISION SUPPORT, 10th Edition, © 2015. Used by permission </a:t>
            </a:r>
            <a:r>
              <a:rPr lang="en-US" sz="1600" dirty="0" smtClean="0">
                <a:solidFill>
                  <a:srgbClr val="000000"/>
                </a:solidFill>
              </a:rPr>
              <a:t>of Pearson Education, Inc., New York, NY.  All Rights Reserved.</a:t>
            </a:r>
          </a:p>
          <a:p>
            <a:endParaRPr lang="en-US" sz="1200" b="0" i="0" u="none" strike="noStrike" kern="1200" baseline="0" dirty="0" smtClean="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3</a:t>
            </a:fld>
            <a:endParaRPr lang="en-US"/>
          </a:p>
        </p:txBody>
      </p:sp>
    </p:spTree>
    <p:extLst>
      <p:ext uri="{BB962C8B-B14F-4D97-AF65-F5344CB8AC3E}">
        <p14:creationId xmlns:p14="http://schemas.microsoft.com/office/powerpoint/2010/main" val="2562055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rPr>
              <a:t>From SHARDA, RAMESH; DELEN, DURSUN; TURBAN, EFRAIM, BUSINESS INTELLIGENCE AND ANALYTICS: SYSTEMS FOR DECISION SUPPORT, 10th Edition, © 2015. Used by permission </a:t>
            </a:r>
            <a:r>
              <a:rPr lang="en-US" sz="1600" dirty="0" smtClean="0">
                <a:solidFill>
                  <a:srgbClr val="000000"/>
                </a:solidFill>
              </a:rPr>
              <a:t>of Pearson Education, Inc., New York, NY.  All Rights Reserved.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4</a:t>
            </a:fld>
            <a:endParaRPr lang="en-US"/>
          </a:p>
        </p:txBody>
      </p:sp>
    </p:spTree>
    <p:extLst>
      <p:ext uri="{BB962C8B-B14F-4D97-AF65-F5344CB8AC3E}">
        <p14:creationId xmlns:p14="http://schemas.microsoft.com/office/powerpoint/2010/main" val="883012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rPr>
              <a:t>From SHARDA, RAMESH; DELEN, DURSUN; TURBAN, EFRAIM, BUSINESS INTELLIGENCE AND ANALYTICS: SYSTEMS FOR DECISION SUPPORT, 10th Edition, © 2015. Used by permission </a:t>
            </a:r>
            <a:r>
              <a:rPr lang="en-US" sz="1600" dirty="0" smtClean="0">
                <a:solidFill>
                  <a:srgbClr val="000000"/>
                </a:solidFill>
              </a:rPr>
              <a:t>of Pearson Education, Inc., New York, NY.  All Rights Reserved.</a:t>
            </a:r>
          </a:p>
          <a:p>
            <a:endParaRPr lang="en-US" sz="1200" b="1" i="0" u="none" strike="noStrike" kern="1200" baseline="0" dirty="0" smtClean="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5</a:t>
            </a:fld>
            <a:endParaRPr lang="en-US"/>
          </a:p>
        </p:txBody>
      </p:sp>
    </p:spTree>
    <p:extLst>
      <p:ext uri="{BB962C8B-B14F-4D97-AF65-F5344CB8AC3E}">
        <p14:creationId xmlns:p14="http://schemas.microsoft.com/office/powerpoint/2010/main" val="1379895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2114CF47-28E4-4D59-AC55-6CAE418D7909}" type="slidenum">
              <a:rPr lang="en-US" smtClean="0">
                <a:latin typeface="Arial" pitchFamily="34" charset="0"/>
                <a:ea typeface="ＭＳ Ｐゴシック" pitchFamily="1" charset="-128"/>
              </a:rPr>
              <a:pPr/>
              <a:t>6</a:t>
            </a:fld>
            <a:endParaRPr lang="en-US" smtClean="0">
              <a:latin typeface="Arial" pitchFamily="34" charset="0"/>
              <a:ea typeface="ＭＳ Ｐゴシック" pitchFamily="1" charset="-128"/>
            </a:endParaRPr>
          </a:p>
        </p:txBody>
      </p:sp>
      <p:sp>
        <p:nvSpPr>
          <p:cNvPr id="31747" name="Rectangle 2"/>
          <p:cNvSpPr>
            <a:spLocks noGrp="1" noRot="1" noChangeAspect="1" noChangeArrowheads="1" noTextEdit="1"/>
          </p:cNvSpPr>
          <p:nvPr>
            <p:ph type="sldImg"/>
          </p:nvPr>
        </p:nvSpPr>
        <p:spPr>
          <a:xfrm>
            <a:off x="2024063" y="439738"/>
            <a:ext cx="4367212" cy="3276600"/>
          </a:xfrm>
          <a:ln/>
        </p:spPr>
      </p:sp>
      <p:sp>
        <p:nvSpPr>
          <p:cNvPr id="31748" name="Rectangle 3"/>
          <p:cNvSpPr>
            <a:spLocks noGrp="1" noChangeArrowheads="1"/>
          </p:cNvSpPr>
          <p:nvPr>
            <p:ph type="body" idx="1"/>
          </p:nvPr>
        </p:nvSpPr>
        <p:spPr>
          <a:xfrm>
            <a:off x="403522" y="3804530"/>
            <a:ext cx="6451554" cy="5215443"/>
          </a:xfrm>
          <a:noFill/>
          <a:ln/>
        </p:spPr>
        <p:txBody>
          <a:bodyPr/>
          <a:lstStyle/>
          <a:p>
            <a:r>
              <a:rPr lang="en-US" sz="1400" kern="1200" dirty="0" smtClean="0">
                <a:solidFill>
                  <a:schemeClr val="tx1"/>
                </a:solidFill>
                <a:latin typeface="Arial" charset="0"/>
                <a:ea typeface="+mn-ea"/>
                <a:cs typeface="+mn-cs"/>
              </a:rPr>
              <a:t>Analytics is the </a:t>
            </a:r>
            <a:r>
              <a:rPr lang="en-US" sz="1400" b="1" kern="1200" dirty="0" smtClean="0">
                <a:solidFill>
                  <a:schemeClr val="tx1"/>
                </a:solidFill>
                <a:latin typeface="Arial" charset="0"/>
                <a:ea typeface="+mn-ea"/>
                <a:cs typeface="+mn-cs"/>
              </a:rPr>
              <a:t>sophisticated analysis</a:t>
            </a:r>
            <a:r>
              <a:rPr lang="en-US" sz="1400" kern="1200" dirty="0" smtClean="0">
                <a:solidFill>
                  <a:schemeClr val="tx1"/>
                </a:solidFill>
                <a:latin typeface="Arial" charset="0"/>
                <a:ea typeface="+mn-ea"/>
                <a:cs typeface="+mn-cs"/>
              </a:rPr>
              <a:t> and </a:t>
            </a:r>
            <a:r>
              <a:rPr lang="en-US" sz="1400" b="1" kern="1200" dirty="0" smtClean="0">
                <a:solidFill>
                  <a:schemeClr val="tx1"/>
                </a:solidFill>
                <a:latin typeface="Arial" charset="0"/>
                <a:ea typeface="+mn-ea"/>
                <a:cs typeface="+mn-cs"/>
              </a:rPr>
              <a:t>use of business data </a:t>
            </a:r>
            <a:r>
              <a:rPr lang="en-US" sz="1400" kern="1200" dirty="0" smtClean="0">
                <a:solidFill>
                  <a:schemeClr val="tx1"/>
                </a:solidFill>
                <a:latin typeface="Arial" charset="0"/>
                <a:ea typeface="+mn-ea"/>
                <a:cs typeface="+mn-cs"/>
              </a:rPr>
              <a:t>to enable </a:t>
            </a:r>
            <a:r>
              <a:rPr lang="en-US" sz="1400" b="1" kern="1200" dirty="0" smtClean="0">
                <a:solidFill>
                  <a:schemeClr val="tx1"/>
                </a:solidFill>
                <a:latin typeface="Arial" charset="0"/>
                <a:ea typeface="+mn-ea"/>
                <a:cs typeface="+mn-cs"/>
              </a:rPr>
              <a:t>fact-based decision making </a:t>
            </a:r>
            <a:r>
              <a:rPr lang="en-US" sz="1400" kern="1200" dirty="0" smtClean="0">
                <a:solidFill>
                  <a:schemeClr val="tx1"/>
                </a:solidFill>
                <a:latin typeface="Arial" charset="0"/>
                <a:ea typeface="+mn-ea"/>
                <a:cs typeface="+mn-cs"/>
              </a:rPr>
              <a:t>at every level of your organization. </a:t>
            </a:r>
          </a:p>
          <a:p>
            <a:endParaRPr lang="en-US" sz="1400" kern="1200" dirty="0" smtClean="0">
              <a:solidFill>
                <a:schemeClr val="tx1"/>
              </a:solidFill>
              <a:latin typeface="Arial" charset="0"/>
              <a:ea typeface="+mn-ea"/>
              <a:cs typeface="+mn-cs"/>
            </a:endParaRPr>
          </a:p>
          <a:p>
            <a:r>
              <a:rPr lang="en-US" sz="1400" b="1" kern="1200" dirty="0" smtClean="0">
                <a:solidFill>
                  <a:schemeClr val="tx1"/>
                </a:solidFill>
                <a:latin typeface="Arial" charset="0"/>
                <a:ea typeface="+mn-ea"/>
                <a:cs typeface="+mn-cs"/>
              </a:rPr>
              <a:t>Analytics can drive superior performance </a:t>
            </a:r>
            <a:r>
              <a:rPr lang="en-US" sz="1400" kern="1200" dirty="0" smtClean="0">
                <a:solidFill>
                  <a:schemeClr val="tx1"/>
                </a:solidFill>
                <a:latin typeface="Arial" charset="0"/>
                <a:ea typeface="+mn-ea"/>
                <a:cs typeface="+mn-cs"/>
              </a:rPr>
              <a:t>– </a:t>
            </a:r>
            <a:r>
              <a:rPr lang="en-US" sz="1400" b="0" kern="1200" dirty="0" smtClean="0">
                <a:solidFill>
                  <a:schemeClr val="tx1"/>
                </a:solidFill>
                <a:latin typeface="Arial" charset="0"/>
                <a:ea typeface="+mn-ea"/>
                <a:cs typeface="+mn-cs"/>
              </a:rPr>
              <a:t>from customer management to the supply chain to product/service development to strategic planning. </a:t>
            </a:r>
          </a:p>
          <a:p>
            <a:endParaRPr lang="en-US" sz="1400" kern="1200" dirty="0" smtClean="0">
              <a:solidFill>
                <a:schemeClr val="tx1"/>
              </a:solidFill>
              <a:latin typeface="Arial" charset="0"/>
              <a:ea typeface="+mn-ea"/>
              <a:cs typeface="+mn-cs"/>
            </a:endParaRPr>
          </a:p>
          <a:p>
            <a:r>
              <a:rPr lang="en-US" sz="1400" kern="1200" dirty="0" smtClean="0">
                <a:solidFill>
                  <a:schemeClr val="tx1"/>
                </a:solidFill>
                <a:latin typeface="Arial" charset="0"/>
                <a:ea typeface="+mn-ea"/>
                <a:cs typeface="+mn-cs"/>
              </a:rPr>
              <a:t>For top companies such as Marriott International, Harrah’s Entertainment, Capital One, Amazon.com, Netflix and the Boston Red Sox, analytics creates a competitive advantage.</a:t>
            </a:r>
            <a:r>
              <a:rPr lang="en-US" sz="1400" dirty="0" smtClean="0"/>
              <a:t> </a:t>
            </a:r>
          </a:p>
          <a:p>
            <a:pPr>
              <a:lnSpc>
                <a:spcPct val="150000"/>
              </a:lnSpc>
              <a:defRPr/>
            </a:pPr>
            <a:endParaRPr lang="en-US" sz="1300" b="0" dirty="0" smtClean="0">
              <a:effectLst>
                <a:outerShdw blurRad="38100" dist="38100" dir="2700000" algn="tl">
                  <a:srgbClr val="C0C0C0"/>
                </a:outerShdw>
              </a:effectLst>
              <a:latin typeface="Arial Narrow" pitchFamily="34" charset="0"/>
              <a:ea typeface="ＭＳ Ｐゴシック" pitchFamily="1" charset="-128"/>
            </a:endParaRPr>
          </a:p>
          <a:p>
            <a:pPr>
              <a:lnSpc>
                <a:spcPct val="150000"/>
              </a:lnSpc>
              <a:defRPr/>
            </a:pPr>
            <a:endParaRPr lang="en-US" sz="1300" b="0" dirty="0" smtClean="0">
              <a:effectLst>
                <a:outerShdw blurRad="38100" dist="38100" dir="2700000" algn="tl">
                  <a:srgbClr val="C0C0C0"/>
                </a:outerShdw>
              </a:effectLst>
              <a:latin typeface="Arial Narrow" pitchFamily="34" charset="0"/>
              <a:ea typeface="ＭＳ Ｐゴシック" pitchFamily="1" charset="-128"/>
            </a:endParaRPr>
          </a:p>
          <a:p>
            <a:pPr>
              <a:lnSpc>
                <a:spcPct val="150000"/>
              </a:lnSpc>
              <a:defRPr/>
            </a:pPr>
            <a:r>
              <a:rPr lang="en-US" sz="1300" b="0" dirty="0" smtClean="0">
                <a:effectLst>
                  <a:outerShdw blurRad="38100" dist="38100" dir="2700000" algn="tl">
                    <a:srgbClr val="C0C0C0"/>
                  </a:outerShdw>
                </a:effectLst>
                <a:latin typeface="Arial Narrow" pitchFamily="34" charset="0"/>
                <a:ea typeface="ＭＳ Ｐゴシック" pitchFamily="1" charset="-128"/>
              </a:rPr>
              <a:t>Quick</a:t>
            </a:r>
            <a:r>
              <a:rPr lang="en-US" sz="1300" b="0" baseline="0" dirty="0" smtClean="0">
                <a:effectLst>
                  <a:outerShdw blurRad="38100" dist="38100" dir="2700000" algn="tl">
                    <a:srgbClr val="C0C0C0"/>
                  </a:outerShdw>
                </a:effectLst>
                <a:latin typeface="Arial Narrow" pitchFamily="34" charset="0"/>
                <a:ea typeface="ＭＳ Ｐゴシック" pitchFamily="1" charset="-128"/>
              </a:rPr>
              <a:t> examples:</a:t>
            </a:r>
          </a:p>
          <a:p>
            <a:pPr marL="285750" indent="-285750">
              <a:lnSpc>
                <a:spcPct val="150000"/>
              </a:lnSpc>
              <a:buFontTx/>
              <a:buChar char="-"/>
              <a:defRPr/>
            </a:pPr>
            <a:r>
              <a:rPr lang="en-US" sz="1300" b="0" baseline="0" dirty="0" smtClean="0">
                <a:effectLst>
                  <a:outerShdw blurRad="38100" dist="38100" dir="2700000" algn="tl">
                    <a:srgbClr val="C0C0C0"/>
                  </a:outerShdw>
                </a:effectLst>
                <a:latin typeface="Arial Narrow" pitchFamily="34" charset="0"/>
                <a:ea typeface="ＭＳ Ｐゴシック" pitchFamily="1" charset="-128"/>
              </a:rPr>
              <a:t>Amazon uses market basket analysis</a:t>
            </a:r>
          </a:p>
          <a:p>
            <a:pPr marL="285750" indent="-285750">
              <a:lnSpc>
                <a:spcPct val="150000"/>
              </a:lnSpc>
              <a:buFontTx/>
              <a:buChar char="-"/>
              <a:defRPr/>
            </a:pPr>
            <a:r>
              <a:rPr lang="en-US" sz="1300" b="0" baseline="0" dirty="0" smtClean="0">
                <a:effectLst>
                  <a:outerShdw blurRad="38100" dist="38100" dir="2700000" algn="tl">
                    <a:srgbClr val="C0C0C0"/>
                  </a:outerShdw>
                </a:effectLst>
                <a:latin typeface="Arial Narrow" pitchFamily="34" charset="0"/>
                <a:ea typeface="ＭＳ Ｐゴシック" pitchFamily="1" charset="-128"/>
              </a:rPr>
              <a:t>Mars uses linear regression to predict candy sales, particularly during peak holidays like Halloween</a:t>
            </a:r>
            <a:endParaRPr lang="en-US" sz="1300" b="0" dirty="0" smtClean="0">
              <a:effectLst>
                <a:outerShdw blurRad="38100" dist="38100" dir="2700000" algn="tl">
                  <a:srgbClr val="C0C0C0"/>
                </a:outerShdw>
              </a:effectLst>
              <a:latin typeface="Arial Narrow" pitchFamily="34" charset="0"/>
              <a:ea typeface="ＭＳ Ｐゴシック" pitchFamily="1" charset="-128"/>
            </a:endParaRPr>
          </a:p>
          <a:p>
            <a:pPr lvl="1" eaLnBrk="1" hangingPunct="1"/>
            <a:endParaRPr lang="en-US" i="1" dirty="0" smtClean="0">
              <a:latin typeface="Arial" pitchFamily="34" charset="0"/>
            </a:endParaRPr>
          </a:p>
        </p:txBody>
      </p:sp>
    </p:spTree>
    <p:extLst>
      <p:ext uri="{BB962C8B-B14F-4D97-AF65-F5344CB8AC3E}">
        <p14:creationId xmlns:p14="http://schemas.microsoft.com/office/powerpoint/2010/main" val="1023559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rPr>
              <a:t>From SHARDA, RAMESH; DELEN, DURSUN; TURBAN, EFRAIM, BUSINESS INTELLIGENCE AND ANALYTICS: SYSTEMS FOR DECISION SUPPORT, 10th Edition, © 2015. Used by permission </a:t>
            </a:r>
            <a:r>
              <a:rPr lang="en-US" sz="1600" dirty="0" smtClean="0">
                <a:solidFill>
                  <a:srgbClr val="000000"/>
                </a:solidFill>
              </a:rPr>
              <a:t>of Pearson Education, Inc., New York, NY.  All Rights Reserved.</a:t>
            </a:r>
          </a:p>
          <a:p>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7</a:t>
            </a:fld>
            <a:endParaRPr lang="en-US"/>
          </a:p>
        </p:txBody>
      </p:sp>
    </p:spTree>
    <p:extLst>
      <p:ext uri="{BB962C8B-B14F-4D97-AF65-F5344CB8AC3E}">
        <p14:creationId xmlns:p14="http://schemas.microsoft.com/office/powerpoint/2010/main" val="649998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rPr>
              <a:t>From SHARDA, RAMESH; DELEN, DURSUN; TURBAN, EFRAIM, BUSINESS INTELLIGENCE AND ANALYTICS: SYSTEMS FOR DECISION SUPPORT, 10th Edition, © 2015. Used by permission </a:t>
            </a:r>
            <a:r>
              <a:rPr lang="en-US" sz="1600" dirty="0" smtClean="0">
                <a:solidFill>
                  <a:srgbClr val="000000"/>
                </a:solidFill>
              </a:rPr>
              <a:t>of Pearson Education, Inc., New York, NY.  All Rights Reserved.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8</a:t>
            </a:fld>
            <a:endParaRPr lang="en-US"/>
          </a:p>
        </p:txBody>
      </p:sp>
    </p:spTree>
    <p:extLst>
      <p:ext uri="{BB962C8B-B14F-4D97-AF65-F5344CB8AC3E}">
        <p14:creationId xmlns:p14="http://schemas.microsoft.com/office/powerpoint/2010/main" val="3895731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rPr>
              <a:t>From SHARDA, RAMESH; DELEN, DURSUN; TURBAN, EFRAIM, BUSINESS INTELLIGENCE AND ANALYTICS: SYSTEMS FOR DECISION SUPPORT, 10th Edition, © 2015. Used by permission </a:t>
            </a:r>
            <a:r>
              <a:rPr lang="en-US" sz="1600" dirty="0" smtClean="0">
                <a:solidFill>
                  <a:srgbClr val="000000"/>
                </a:solidFill>
              </a:rPr>
              <a:t>of Pearson Education, Inc., New York, NY.  All Rights Reserved.</a:t>
            </a:r>
          </a:p>
          <a:p>
            <a:endParaRPr lang="en-US" b="0" dirty="0" smtClean="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9</a:t>
            </a:fld>
            <a:endParaRPr lang="en-US"/>
          </a:p>
        </p:txBody>
      </p:sp>
    </p:spTree>
    <p:extLst>
      <p:ext uri="{BB962C8B-B14F-4D97-AF65-F5344CB8AC3E}">
        <p14:creationId xmlns:p14="http://schemas.microsoft.com/office/powerpoint/2010/main" val="37486597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22530" name="Picture 14"/>
          <p:cNvPicPr>
            <a:picLocks noChangeAspect="1" noChangeArrowheads="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19050" y="0"/>
            <a:ext cx="9182100" cy="6858000"/>
          </a:xfrm>
          <a:prstGeom prst="rect">
            <a:avLst/>
          </a:prstGeom>
          <a:noFill/>
          <a:ln w="9525">
            <a:noFill/>
            <a:miter lim="800000"/>
            <a:headEnd/>
            <a:tailEnd/>
          </a:ln>
        </p:spPr>
      </p:pic>
      <p:sp>
        <p:nvSpPr>
          <p:cNvPr id="22533" name="Rectangle 1029"/>
          <p:cNvSpPr>
            <a:spLocks noGrp="1" noChangeArrowheads="1"/>
          </p:cNvSpPr>
          <p:nvPr userDrawn="1"/>
        </p:nvSpPr>
        <p:spPr bwMode="auto">
          <a:xfrm>
            <a:off x="990600" y="1981200"/>
            <a:ext cx="7391400" cy="1143000"/>
          </a:xfrm>
          <a:prstGeom prst="rect">
            <a:avLst/>
          </a:prstGeom>
          <a:noFill/>
          <a:ln w="9525">
            <a:noFill/>
            <a:miter lim="800000"/>
            <a:headEnd/>
            <a:tailEnd/>
          </a:ln>
        </p:spPr>
        <p:txBody>
          <a:bodyPr wrap="none" lIns="0" tIns="0" rIns="0" bIns="0">
            <a:prstTxWarp prst="textNoShape">
              <a:avLst/>
            </a:prstTxWarp>
          </a:bodyPr>
          <a:lstStyle/>
          <a:p>
            <a:pPr eaLnBrk="0" hangingPunct="0"/>
            <a:r>
              <a:rPr lang="en-US" sz="3200">
                <a:solidFill>
                  <a:schemeClr val="bg1"/>
                </a:solidFill>
              </a:rPr>
              <a:t>Click to edit Master title style</a:t>
            </a:r>
          </a:p>
        </p:txBody>
      </p:sp>
      <p:sp>
        <p:nvSpPr>
          <p:cNvPr id="22534" name="Rectangle 1030"/>
          <p:cNvSpPr>
            <a:spLocks noGrp="1" noChangeArrowheads="1"/>
          </p:cNvSpPr>
          <p:nvPr userDrawn="1"/>
        </p:nvSpPr>
        <p:spPr bwMode="auto">
          <a:xfrm>
            <a:off x="990600" y="3200400"/>
            <a:ext cx="7391400" cy="914400"/>
          </a:xfrm>
          <a:prstGeom prst="rect">
            <a:avLst/>
          </a:prstGeom>
          <a:noFill/>
          <a:ln w="9525">
            <a:noFill/>
            <a:miter lim="800000"/>
            <a:headEnd/>
            <a:tailEnd/>
          </a:ln>
        </p:spPr>
        <p:txBody>
          <a:bodyPr lIns="0" tIns="0" rIns="0" bIns="0">
            <a:prstTxWarp prst="textNoShape">
              <a:avLst/>
            </a:prstTxWarp>
          </a:bodyPr>
          <a:lstStyle/>
          <a:p>
            <a:pPr eaLnBrk="0" hangingPunct="0"/>
            <a:r>
              <a:rPr lang="en-US">
                <a:solidFill>
                  <a:schemeClr val="bg1"/>
                </a:solidFill>
              </a:rPr>
              <a:t>Click to edit Master subtitle style</a:t>
            </a:r>
          </a:p>
        </p:txBody>
      </p:sp>
      <p:sp>
        <p:nvSpPr>
          <p:cNvPr id="5" name="Rectangle 4"/>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pic>
        <p:nvPicPr>
          <p:cNvPr id="6" name="Picture 5" descr="BUSlogo_horiz_rgb_rv_tp.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7" name="TextBox 6"/>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pic>
        <p:nvPicPr>
          <p:cNvPr id="2" name="Picture 1" descr="iStock_000018487654Medium.jp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419872" y="4950164"/>
            <a:ext cx="2555775" cy="191683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a:solidFill>
                  <a:schemeClr val="bg1"/>
                </a:solidFill>
              </a:defRPr>
            </a:lvl1pPr>
          </a:lstStyle>
          <a:p>
            <a:r>
              <a:rPr lang="en-US" smtClean="0"/>
              <a:t>Click to edit Master title style</a:t>
            </a:r>
            <a:endParaRPr lang="en-US"/>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smtClean="0"/>
              <a:t>Click to edit Master subtitle style</a:t>
            </a:r>
            <a:endParaRPr lang="en-US"/>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4950164"/>
            <a:ext cx="2555775" cy="1916832"/>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cSld>
  <p:clrMap bg1="lt1" tx1="dk1" bg2="lt2" tx2="dk2" accent1="accent1" accent2="accent2" accent3="accent3" accent4="accent4" accent5="accent5" accent6="accent6" hlink="hlink" folHlink="folHlink"/>
  <p:sldLayoutIdLst>
    <p:sldLayoutId id="2147483650" r:id="rId1"/>
    <p:sldLayoutId id="2147483661" r:id="rId2"/>
    <p:sldLayoutId id="2147483660" r:id="rId3"/>
    <p:sldLayoutId id="2147483659" r:id="rId4"/>
    <p:sldLayoutId id="2147483658" r:id="rId5"/>
    <p:sldLayoutId id="2147483657" r:id="rId6"/>
    <p:sldLayoutId id="2147483656" r:id="rId7"/>
    <p:sldLayoutId id="2147483655" r:id="rId8"/>
    <p:sldLayoutId id="2147483654" r:id="rId9"/>
    <p:sldLayoutId id="2147483653" r:id="rId10"/>
    <p:sldLayoutId id="2147483652" r:id="rId11"/>
    <p:sldLayoutId id="2147483651" r:id="rId12"/>
  </p:sldLayoutIdLst>
  <p:txStyles>
    <p:titleStyle>
      <a:lvl1pPr algn="ctr" rtl="0" eaLnBrk="1" fontAlgn="base" hangingPunct="1">
        <a:spcBef>
          <a:spcPct val="0"/>
        </a:spcBef>
        <a:spcAft>
          <a:spcPct val="0"/>
        </a:spcAft>
        <a:defRPr sz="3200" b="0" i="0" u="none">
          <a:solidFill>
            <a:srgbClr val="000000"/>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000" b="0" i="0" u="none">
          <a:solidFill>
            <a:srgbClr val="000000"/>
          </a:solidFill>
          <a:latin typeface="+mn-lt"/>
          <a:ea typeface="+mn-ea"/>
        </a:defRPr>
      </a:lvl2pPr>
      <a:lvl3pPr marL="1143000" indent="-228600" algn="l" rtl="0" eaLnBrk="1" fontAlgn="base" hangingPunct="1">
        <a:spcBef>
          <a:spcPct val="20000"/>
        </a:spcBef>
        <a:spcAft>
          <a:spcPct val="0"/>
        </a:spcAft>
        <a:buChar char="•"/>
        <a:defRPr>
          <a:solidFill>
            <a:srgbClr val="000000"/>
          </a:solidFill>
          <a:latin typeface="+mn-lt"/>
          <a:ea typeface="+mn-ea"/>
        </a:defRPr>
      </a:lvl3pPr>
      <a:lvl4pPr marL="1600200" indent="-228600" algn="l" rtl="0" eaLnBrk="1" fontAlgn="base" hangingPunct="1">
        <a:spcBef>
          <a:spcPct val="20000"/>
        </a:spcBef>
        <a:spcAft>
          <a:spcPct val="0"/>
        </a:spcAft>
        <a:buChar char="–"/>
        <a:defRPr sz="1600">
          <a:solidFill>
            <a:srgbClr val="000000"/>
          </a:solidFill>
          <a:latin typeface="+mn-lt"/>
          <a:ea typeface="+mn-ea"/>
        </a:defRPr>
      </a:lvl4pPr>
      <a:lvl5pPr marL="2057400" indent="-228600" algn="l" rtl="0" eaLnBrk="1" fontAlgn="base" hangingPunct="1">
        <a:spcBef>
          <a:spcPct val="20000"/>
        </a:spcBef>
        <a:spcAft>
          <a:spcPct val="0"/>
        </a:spcAft>
        <a:buChar char="»"/>
        <a:defRPr sz="1600">
          <a:solidFill>
            <a:srgbClr val="000000"/>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ctrTitle"/>
          </p:nvPr>
        </p:nvSpPr>
        <p:spPr>
          <a:xfrm>
            <a:off x="914400" y="1524000"/>
            <a:ext cx="7391400" cy="1143000"/>
          </a:xfrm>
        </p:spPr>
        <p:txBody>
          <a:bodyPr/>
          <a:lstStyle/>
          <a:p>
            <a:pPr algn="l"/>
            <a:r>
              <a:rPr lang="en-US" dirty="0"/>
              <a:t>Business Intelligence Concepts, </a:t>
            </a:r>
            <a:br>
              <a:rPr lang="en-US" dirty="0"/>
            </a:br>
            <a:r>
              <a:rPr lang="en-US" dirty="0"/>
              <a:t>Tools, and </a:t>
            </a:r>
            <a:r>
              <a:rPr lang="en-US" dirty="0" smtClean="0"/>
              <a:t>Applications</a:t>
            </a:r>
            <a:endParaRPr lang="en-US" dirty="0"/>
          </a:p>
        </p:txBody>
      </p:sp>
      <p:sp>
        <p:nvSpPr>
          <p:cNvPr id="14338" name="Rectangle 3"/>
          <p:cNvSpPr>
            <a:spLocks noGrp="1" noChangeArrowheads="1"/>
          </p:cNvSpPr>
          <p:nvPr>
            <p:ph type="subTitle" idx="1"/>
          </p:nvPr>
        </p:nvSpPr>
        <p:spPr>
          <a:xfrm>
            <a:off x="914400" y="2971800"/>
            <a:ext cx="7391400" cy="914400"/>
          </a:xfrm>
        </p:spPr>
        <p:txBody>
          <a:bodyPr/>
          <a:lstStyle/>
          <a:p>
            <a:r>
              <a:rPr lang="en-US" dirty="0"/>
              <a:t>Week 4: Business Performance Management Systems</a:t>
            </a:r>
          </a:p>
          <a:p>
            <a:r>
              <a:rPr lang="en-US" dirty="0"/>
              <a:t>Lesson </a:t>
            </a:r>
            <a:r>
              <a:rPr lang="en-US" dirty="0" smtClean="0"/>
              <a:t>4: Business Analytics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and Visual Analytics Platforms</a:t>
            </a:r>
            <a:endParaRPr lang="en-US" dirty="0"/>
          </a:p>
        </p:txBody>
      </p:sp>
      <p:sp>
        <p:nvSpPr>
          <p:cNvPr id="3" name="Content Placeholder 2"/>
          <p:cNvSpPr>
            <a:spLocks noGrp="1"/>
          </p:cNvSpPr>
          <p:nvPr>
            <p:ph idx="1"/>
          </p:nvPr>
        </p:nvSpPr>
        <p:spPr>
          <a:xfrm>
            <a:off x="94078" y="1371600"/>
            <a:ext cx="8591550" cy="3810000"/>
          </a:xfrm>
          <a:solidFill>
            <a:schemeClr val="bg1"/>
          </a:solidFill>
        </p:spPr>
        <p:txBody>
          <a:bodyPr/>
          <a:lstStyle/>
          <a:p>
            <a:r>
              <a:rPr lang="en-US" sz="2000" b="0" dirty="0"/>
              <a:t>More BI and analytics vendors are becoming aware that their customers require quick and preferably interactive visualizations, not just for their normal reporting systems, but also to illustrate predictive and prescriptive decision-making </a:t>
            </a:r>
            <a:r>
              <a:rPr lang="en-US" sz="2000" b="0" dirty="0" smtClean="0"/>
              <a:t>information.</a:t>
            </a:r>
          </a:p>
          <a:p>
            <a:r>
              <a:rPr lang="en-US" sz="2000" b="0" dirty="0" smtClean="0"/>
              <a:t>A </a:t>
            </a:r>
            <a:r>
              <a:rPr lang="en-US" sz="2000" b="0" dirty="0"/>
              <a:t>high-powered visualization environment is one in which high-performance, in-memory solutions are applied to exploring massive amounts of data </a:t>
            </a:r>
            <a:r>
              <a:rPr lang="en-US" sz="2000" b="0" dirty="0" smtClean="0"/>
              <a:t>instantaneously.</a:t>
            </a:r>
          </a:p>
          <a:p>
            <a:r>
              <a:rPr lang="en-US" sz="2000" dirty="0"/>
              <a:t>D</a:t>
            </a:r>
            <a:r>
              <a:rPr lang="en-US" sz="2000" b="0" dirty="0" smtClean="0"/>
              <a:t>ue </a:t>
            </a:r>
            <a:r>
              <a:rPr lang="en-US" sz="2000" b="0" dirty="0"/>
              <a:t>to the increasing demand for visual analytics coupled with fast-growing data volumes, there is an ever-growing need to invest in highly efficient </a:t>
            </a:r>
            <a:r>
              <a:rPr lang="en-US" sz="2000" b="0" dirty="0" smtClean="0"/>
              <a:t>Visual Analytics Platforms.</a:t>
            </a:r>
          </a:p>
          <a:p>
            <a:r>
              <a:rPr lang="en-US" sz="2000" dirty="0" err="1"/>
              <a:t>M</a:t>
            </a:r>
            <a:r>
              <a:rPr lang="en-US" sz="2000" b="0" dirty="0" err="1" smtClean="0"/>
              <a:t>icroStrategy</a:t>
            </a:r>
            <a:r>
              <a:rPr lang="en-US" sz="2000" b="0" dirty="0" smtClean="0"/>
              <a:t> Visual Insight and SAS </a:t>
            </a:r>
            <a:r>
              <a:rPr lang="en-US" sz="2000" b="0" dirty="0"/>
              <a:t>Visual Analytics </a:t>
            </a:r>
            <a:r>
              <a:rPr lang="en-US" sz="2000" b="0" dirty="0" smtClean="0"/>
              <a:t>are examples </a:t>
            </a:r>
            <a:r>
              <a:rPr lang="en-US" sz="2000" b="0" dirty="0"/>
              <a:t>of </a:t>
            </a:r>
            <a:r>
              <a:rPr lang="en-US" sz="2000" b="0" dirty="0" smtClean="0"/>
              <a:t>such platforms</a:t>
            </a:r>
            <a:r>
              <a:rPr lang="en-US" sz="2000" dirty="0"/>
              <a:t>.</a:t>
            </a:r>
            <a:endParaRPr lang="en-US" sz="2000" b="0" dirty="0" smtClean="0"/>
          </a:p>
        </p:txBody>
      </p:sp>
      <p:sp>
        <p:nvSpPr>
          <p:cNvPr id="4" name="Rectangle 3"/>
          <p:cNvSpPr/>
          <p:nvPr/>
        </p:nvSpPr>
        <p:spPr>
          <a:xfrm>
            <a:off x="27709" y="5715000"/>
            <a:ext cx="4572000" cy="492443"/>
          </a:xfrm>
          <a:prstGeom prst="rect">
            <a:avLst/>
          </a:prstGeom>
        </p:spPr>
        <p:txBody>
          <a:bodyPr>
            <a:spAutoFit/>
          </a:bodyPr>
          <a:lstStyle/>
          <a:p>
            <a:pPr lvl="0"/>
            <a:r>
              <a:rPr lang="en-US" sz="800" dirty="0">
                <a:solidFill>
                  <a:srgbClr val="000000"/>
                </a:solidFill>
              </a:rPr>
              <a:t>From SHARDA, RAMESH; DELEN, DURSUN; TURBAN, EFRAIM, BUSINESS INTELLIGENCE AND ANALYTICS: SYSTEMS FOR DECISION SUPPORT, 10th Edition, © 2015. Used by permission </a:t>
            </a:r>
            <a:r>
              <a:rPr lang="en-US" sz="1000" dirty="0">
                <a:solidFill>
                  <a:srgbClr val="000000"/>
                </a:solidFill>
              </a:rPr>
              <a:t>of Pearson Education, Inc., New York, NY.  All Rights Reserved.</a:t>
            </a:r>
          </a:p>
        </p:txBody>
      </p:sp>
    </p:spTree>
    <p:extLst>
      <p:ext uri="{BB962C8B-B14F-4D97-AF65-F5344CB8AC3E}">
        <p14:creationId xmlns:p14="http://schemas.microsoft.com/office/powerpoint/2010/main" val="4165908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ChangeArrowheads="1"/>
          </p:cNvSpPr>
          <p:nvPr/>
        </p:nvSpPr>
        <p:spPr bwMode="auto">
          <a:xfrm rot="3708283">
            <a:off x="3919055" y="-166114"/>
            <a:ext cx="1276723" cy="7647278"/>
          </a:xfrm>
          <a:prstGeom prst="upArrow">
            <a:avLst>
              <a:gd name="adj1" fmla="val 53328"/>
              <a:gd name="adj2" fmla="val 71000"/>
            </a:avLst>
          </a:prstGeom>
          <a:gradFill flip="none" rotWithShape="1">
            <a:gsLst>
              <a:gs pos="0">
                <a:srgbClr val="418AA7">
                  <a:alpha val="50000"/>
                </a:srgbClr>
              </a:gs>
              <a:gs pos="80000">
                <a:schemeClr val="accent1">
                  <a:shade val="93000"/>
                  <a:satMod val="130000"/>
                </a:schemeClr>
              </a:gs>
              <a:gs pos="100000">
                <a:schemeClr val="accent1">
                  <a:shade val="94000"/>
                  <a:satMod val="135000"/>
                </a:schemeClr>
              </a:gs>
            </a:gsLst>
            <a:lin ang="5400000" scaled="1"/>
            <a:tileRect/>
          </a:gradFill>
          <a:extLst/>
        </p:spPr>
        <p:style>
          <a:lnRef idx="1">
            <a:schemeClr val="accent1"/>
          </a:lnRef>
          <a:fillRef idx="3">
            <a:schemeClr val="accent1"/>
          </a:fillRef>
          <a:effectRef idx="2">
            <a:schemeClr val="accent1"/>
          </a:effectRef>
          <a:fontRef idx="minor">
            <a:schemeClr val="lt1"/>
          </a:fontRef>
        </p:style>
        <p:txBody>
          <a:bodyPr vert="vert270" rtlCol="0" anchor="ctr" anchorCtr="1"/>
          <a:lstStyle/>
          <a:p>
            <a:endParaRPr lang="en-US" b="1" dirty="0">
              <a:solidFill>
                <a:schemeClr val="bg1">
                  <a:lumMod val="95000"/>
                </a:schemeClr>
              </a:solidFill>
              <a:effectLst>
                <a:outerShdw blurRad="38100" dist="38100" dir="2700000" algn="tl">
                  <a:srgbClr val="000000">
                    <a:alpha val="43137"/>
                  </a:srgbClr>
                </a:outerShdw>
              </a:effectLst>
              <a:latin typeface="Calibri" pitchFamily="34" charset="0"/>
              <a:cs typeface="Calibri" pitchFamily="34" charset="0"/>
            </a:endParaRPr>
          </a:p>
        </p:txBody>
      </p:sp>
      <p:sp>
        <p:nvSpPr>
          <p:cNvPr id="8195" name="Text Box 3"/>
          <p:cNvSpPr txBox="1">
            <a:spLocks noChangeArrowheads="1"/>
          </p:cNvSpPr>
          <p:nvPr/>
        </p:nvSpPr>
        <p:spPr bwMode="auto">
          <a:xfrm rot="-5400000">
            <a:off x="-1318818" y="3470508"/>
            <a:ext cx="44577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ea typeface="MS PGothic" pitchFamily="34" charset="-128"/>
              </a:defRPr>
            </a:lvl1pPr>
            <a:lvl2pPr marL="742950" indent="-285750" eaLnBrk="0" hangingPunct="0">
              <a:defRPr sz="2400">
                <a:solidFill>
                  <a:schemeClr val="tx1"/>
                </a:solidFill>
                <a:latin typeface="Arial" charset="0"/>
                <a:ea typeface="MS PGothic" pitchFamily="34" charset="-128"/>
              </a:defRPr>
            </a:lvl2pPr>
            <a:lvl3pPr marL="1143000" indent="-228600" eaLnBrk="0" hangingPunct="0">
              <a:defRPr sz="2400">
                <a:solidFill>
                  <a:schemeClr val="tx1"/>
                </a:solidFill>
                <a:latin typeface="Arial" charset="0"/>
                <a:ea typeface="MS PGothic" pitchFamily="34" charset="-128"/>
              </a:defRPr>
            </a:lvl3pPr>
            <a:lvl4pPr marL="1600200" indent="-228600" eaLnBrk="0" hangingPunct="0">
              <a:defRPr sz="2400">
                <a:solidFill>
                  <a:schemeClr val="tx1"/>
                </a:solidFill>
                <a:latin typeface="Arial" charset="0"/>
                <a:ea typeface="MS PGothic" pitchFamily="34" charset="-128"/>
              </a:defRPr>
            </a:lvl4pPr>
            <a:lvl5pPr marL="2057400" indent="-228600" eaLnBrk="0" hangingPunct="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pPr algn="ctr" eaLnBrk="1" hangingPunct="1"/>
            <a:r>
              <a:rPr lang="en-US" sz="2000" dirty="0">
                <a:solidFill>
                  <a:srgbClr val="000000"/>
                </a:solidFill>
                <a:latin typeface="Calibri" pitchFamily="34" charset="0"/>
                <a:cs typeface="Calibri" pitchFamily="34" charset="0"/>
              </a:rPr>
              <a:t>Competitive Advantage</a:t>
            </a:r>
          </a:p>
        </p:txBody>
      </p:sp>
      <p:sp>
        <p:nvSpPr>
          <p:cNvPr id="8196" name="Line 4"/>
          <p:cNvSpPr>
            <a:spLocks noChangeShapeType="1"/>
          </p:cNvSpPr>
          <p:nvPr/>
        </p:nvSpPr>
        <p:spPr bwMode="auto">
          <a:xfrm>
            <a:off x="1154024" y="2289175"/>
            <a:ext cx="6858000" cy="0"/>
          </a:xfrm>
          <a:prstGeom prst="line">
            <a:avLst/>
          </a:prstGeom>
          <a:noFill/>
          <a:ln w="9525">
            <a:solidFill>
              <a:srgbClr val="418AA7"/>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pitchFamily="34" charset="0"/>
              <a:cs typeface="Calibri" pitchFamily="34" charset="0"/>
            </a:endParaRPr>
          </a:p>
        </p:txBody>
      </p:sp>
      <p:sp>
        <p:nvSpPr>
          <p:cNvPr id="8197" name="Line 5"/>
          <p:cNvSpPr>
            <a:spLocks noChangeShapeType="1"/>
          </p:cNvSpPr>
          <p:nvPr/>
        </p:nvSpPr>
        <p:spPr bwMode="auto">
          <a:xfrm>
            <a:off x="1154024" y="2745468"/>
            <a:ext cx="6858000" cy="0"/>
          </a:xfrm>
          <a:prstGeom prst="line">
            <a:avLst/>
          </a:prstGeom>
          <a:noFill/>
          <a:ln w="9525">
            <a:solidFill>
              <a:srgbClr val="418AA7"/>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pitchFamily="34" charset="0"/>
              <a:cs typeface="Calibri" pitchFamily="34" charset="0"/>
            </a:endParaRPr>
          </a:p>
        </p:txBody>
      </p:sp>
      <p:sp>
        <p:nvSpPr>
          <p:cNvPr id="8198" name="Line 6"/>
          <p:cNvSpPr>
            <a:spLocks noChangeShapeType="1"/>
          </p:cNvSpPr>
          <p:nvPr/>
        </p:nvSpPr>
        <p:spPr bwMode="auto">
          <a:xfrm>
            <a:off x="1154024" y="3201761"/>
            <a:ext cx="6858000" cy="0"/>
          </a:xfrm>
          <a:prstGeom prst="line">
            <a:avLst/>
          </a:prstGeom>
          <a:noFill/>
          <a:ln w="9525">
            <a:solidFill>
              <a:srgbClr val="418AA7"/>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pitchFamily="34" charset="0"/>
              <a:cs typeface="Calibri" pitchFamily="34" charset="0"/>
            </a:endParaRPr>
          </a:p>
        </p:txBody>
      </p:sp>
      <p:sp>
        <p:nvSpPr>
          <p:cNvPr id="8199" name="Line 7"/>
          <p:cNvSpPr>
            <a:spLocks noChangeShapeType="1"/>
          </p:cNvSpPr>
          <p:nvPr/>
        </p:nvSpPr>
        <p:spPr bwMode="auto">
          <a:xfrm>
            <a:off x="1154024" y="4114347"/>
            <a:ext cx="6858000" cy="0"/>
          </a:xfrm>
          <a:prstGeom prst="line">
            <a:avLst/>
          </a:prstGeom>
          <a:noFill/>
          <a:ln w="9525">
            <a:solidFill>
              <a:srgbClr val="418AA7"/>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solidFill>
                <a:srgbClr val="000000"/>
              </a:solidFill>
              <a:latin typeface="Calibri" pitchFamily="34" charset="0"/>
              <a:cs typeface="Calibri" pitchFamily="34" charset="0"/>
            </a:endParaRPr>
          </a:p>
        </p:txBody>
      </p:sp>
      <p:sp>
        <p:nvSpPr>
          <p:cNvPr id="8200" name="Line 8"/>
          <p:cNvSpPr>
            <a:spLocks noChangeShapeType="1"/>
          </p:cNvSpPr>
          <p:nvPr/>
        </p:nvSpPr>
        <p:spPr bwMode="auto">
          <a:xfrm>
            <a:off x="1154024" y="4570640"/>
            <a:ext cx="6858000" cy="0"/>
          </a:xfrm>
          <a:prstGeom prst="line">
            <a:avLst/>
          </a:prstGeom>
          <a:noFill/>
          <a:ln w="9525">
            <a:solidFill>
              <a:srgbClr val="418AA7"/>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solidFill>
                <a:srgbClr val="000000"/>
              </a:solidFill>
              <a:latin typeface="Calibri" pitchFamily="34" charset="0"/>
              <a:cs typeface="Calibri" pitchFamily="34" charset="0"/>
            </a:endParaRPr>
          </a:p>
        </p:txBody>
      </p:sp>
      <p:sp>
        <p:nvSpPr>
          <p:cNvPr id="8201" name="Line 9"/>
          <p:cNvSpPr>
            <a:spLocks noChangeShapeType="1"/>
          </p:cNvSpPr>
          <p:nvPr/>
        </p:nvSpPr>
        <p:spPr bwMode="auto">
          <a:xfrm>
            <a:off x="1154024" y="5026933"/>
            <a:ext cx="6858000" cy="0"/>
          </a:xfrm>
          <a:prstGeom prst="line">
            <a:avLst/>
          </a:prstGeom>
          <a:noFill/>
          <a:ln w="9525">
            <a:solidFill>
              <a:srgbClr val="418AA7"/>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solidFill>
                <a:srgbClr val="000000"/>
              </a:solidFill>
              <a:latin typeface="Calibri" pitchFamily="34" charset="0"/>
              <a:cs typeface="Calibri" pitchFamily="34" charset="0"/>
            </a:endParaRPr>
          </a:p>
        </p:txBody>
      </p:sp>
      <p:sp>
        <p:nvSpPr>
          <p:cNvPr id="183306" name="Text Box 10"/>
          <p:cNvSpPr txBox="1">
            <a:spLocks noChangeArrowheads="1"/>
          </p:cNvSpPr>
          <p:nvPr/>
        </p:nvSpPr>
        <p:spPr bwMode="auto">
          <a:xfrm>
            <a:off x="4406153" y="1901863"/>
            <a:ext cx="3587119" cy="16681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Arial" charset="0"/>
                <a:ea typeface="MS PGothic" pitchFamily="34" charset="-128"/>
              </a:defRPr>
            </a:lvl1pPr>
            <a:lvl2pPr marL="742950" indent="-285750" eaLnBrk="0" hangingPunct="0">
              <a:defRPr sz="2400">
                <a:solidFill>
                  <a:schemeClr val="tx1"/>
                </a:solidFill>
                <a:latin typeface="Arial" charset="0"/>
                <a:ea typeface="MS PGothic" pitchFamily="34" charset="-128"/>
              </a:defRPr>
            </a:lvl2pPr>
            <a:lvl3pPr marL="1143000" indent="-228600" eaLnBrk="0" hangingPunct="0">
              <a:defRPr sz="2400">
                <a:solidFill>
                  <a:schemeClr val="tx1"/>
                </a:solidFill>
                <a:latin typeface="Arial" charset="0"/>
                <a:ea typeface="MS PGothic" pitchFamily="34" charset="-128"/>
              </a:defRPr>
            </a:lvl3pPr>
            <a:lvl4pPr marL="1600200" indent="-228600" eaLnBrk="0" hangingPunct="0">
              <a:defRPr sz="2400">
                <a:solidFill>
                  <a:schemeClr val="tx1"/>
                </a:solidFill>
                <a:latin typeface="Arial" charset="0"/>
                <a:ea typeface="MS PGothic" pitchFamily="34" charset="-128"/>
              </a:defRPr>
            </a:lvl4pPr>
            <a:lvl5pPr marL="2057400" indent="-228600" eaLnBrk="0" hangingPunct="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pPr eaLnBrk="1" hangingPunct="1">
              <a:spcBef>
                <a:spcPct val="80000"/>
              </a:spcBef>
            </a:pPr>
            <a:r>
              <a:rPr lang="en-US" sz="1600" dirty="0">
                <a:solidFill>
                  <a:srgbClr val="CC0000"/>
                </a:solidFill>
                <a:latin typeface="Calibri" pitchFamily="34" charset="0"/>
                <a:cs typeface="Calibri" pitchFamily="34" charset="0"/>
              </a:rPr>
              <a:t>What’s the best that can happen?</a:t>
            </a:r>
          </a:p>
          <a:p>
            <a:pPr eaLnBrk="1" hangingPunct="1">
              <a:spcBef>
                <a:spcPct val="80000"/>
              </a:spcBef>
            </a:pPr>
            <a:r>
              <a:rPr lang="en-US" sz="1600" dirty="0">
                <a:solidFill>
                  <a:srgbClr val="CC0000"/>
                </a:solidFill>
                <a:latin typeface="Calibri" pitchFamily="34" charset="0"/>
                <a:cs typeface="Calibri" pitchFamily="34" charset="0"/>
              </a:rPr>
              <a:t>What will happen next?</a:t>
            </a:r>
          </a:p>
          <a:p>
            <a:pPr eaLnBrk="1" hangingPunct="1">
              <a:spcBef>
                <a:spcPct val="80000"/>
              </a:spcBef>
            </a:pPr>
            <a:r>
              <a:rPr lang="en-US" sz="1600" dirty="0">
                <a:solidFill>
                  <a:srgbClr val="CC0000"/>
                </a:solidFill>
                <a:latin typeface="Calibri" pitchFamily="34" charset="0"/>
                <a:cs typeface="Calibri" pitchFamily="34" charset="0"/>
              </a:rPr>
              <a:t>What if these trends continue?</a:t>
            </a:r>
          </a:p>
          <a:p>
            <a:pPr eaLnBrk="1" hangingPunct="1">
              <a:spcBef>
                <a:spcPct val="80000"/>
              </a:spcBef>
            </a:pPr>
            <a:r>
              <a:rPr lang="en-US" sz="1600" dirty="0">
                <a:solidFill>
                  <a:srgbClr val="CC0000"/>
                </a:solidFill>
                <a:latin typeface="Calibri" pitchFamily="34" charset="0"/>
                <a:cs typeface="Calibri" pitchFamily="34" charset="0"/>
              </a:rPr>
              <a:t>Why is this happening?</a:t>
            </a:r>
          </a:p>
        </p:txBody>
      </p:sp>
      <p:sp>
        <p:nvSpPr>
          <p:cNvPr id="183307" name="Text Box 11"/>
          <p:cNvSpPr txBox="1">
            <a:spLocks noChangeArrowheads="1"/>
          </p:cNvSpPr>
          <p:nvPr/>
        </p:nvSpPr>
        <p:spPr bwMode="auto">
          <a:xfrm>
            <a:off x="4529662" y="3743106"/>
            <a:ext cx="3340100" cy="1655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ea typeface="MS PGothic" pitchFamily="34" charset="-128"/>
              </a:defRPr>
            </a:lvl1pPr>
            <a:lvl2pPr marL="742950" indent="-285750" eaLnBrk="0" hangingPunct="0">
              <a:defRPr sz="2400">
                <a:solidFill>
                  <a:schemeClr val="tx1"/>
                </a:solidFill>
                <a:latin typeface="Arial" charset="0"/>
                <a:ea typeface="MS PGothic" pitchFamily="34" charset="-128"/>
              </a:defRPr>
            </a:lvl2pPr>
            <a:lvl3pPr marL="1143000" indent="-228600" eaLnBrk="0" hangingPunct="0">
              <a:defRPr sz="2400">
                <a:solidFill>
                  <a:schemeClr val="tx1"/>
                </a:solidFill>
                <a:latin typeface="Arial" charset="0"/>
                <a:ea typeface="MS PGothic" pitchFamily="34" charset="-128"/>
              </a:defRPr>
            </a:lvl3pPr>
            <a:lvl4pPr marL="1600200" indent="-228600" eaLnBrk="0" hangingPunct="0">
              <a:defRPr sz="2400">
                <a:solidFill>
                  <a:schemeClr val="tx1"/>
                </a:solidFill>
                <a:latin typeface="Arial" charset="0"/>
                <a:ea typeface="MS PGothic" pitchFamily="34" charset="-128"/>
              </a:defRPr>
            </a:lvl4pPr>
            <a:lvl5pPr marL="2057400" indent="-228600" eaLnBrk="0" hangingPunct="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pPr eaLnBrk="1" hangingPunct="1">
              <a:spcBef>
                <a:spcPct val="80000"/>
              </a:spcBef>
            </a:pPr>
            <a:r>
              <a:rPr lang="en-US" sz="1600" dirty="0">
                <a:solidFill>
                  <a:srgbClr val="000000"/>
                </a:solidFill>
                <a:latin typeface="Calibri" pitchFamily="34" charset="0"/>
                <a:cs typeface="Calibri" pitchFamily="34" charset="0"/>
              </a:rPr>
              <a:t>What actions are needed?</a:t>
            </a:r>
          </a:p>
          <a:p>
            <a:pPr eaLnBrk="1" hangingPunct="1">
              <a:spcBef>
                <a:spcPct val="80000"/>
              </a:spcBef>
            </a:pPr>
            <a:r>
              <a:rPr lang="en-US" sz="1600" dirty="0">
                <a:solidFill>
                  <a:srgbClr val="000000"/>
                </a:solidFill>
                <a:latin typeface="Calibri" pitchFamily="34" charset="0"/>
                <a:cs typeface="Calibri" pitchFamily="34" charset="0"/>
              </a:rPr>
              <a:t>Where exactly is the problem?</a:t>
            </a:r>
          </a:p>
          <a:p>
            <a:pPr eaLnBrk="1" hangingPunct="1">
              <a:spcBef>
                <a:spcPct val="80000"/>
              </a:spcBef>
            </a:pPr>
            <a:r>
              <a:rPr lang="en-US" sz="1600" dirty="0">
                <a:solidFill>
                  <a:srgbClr val="000000"/>
                </a:solidFill>
                <a:latin typeface="Calibri" pitchFamily="34" charset="0"/>
                <a:cs typeface="Calibri" pitchFamily="34" charset="0"/>
              </a:rPr>
              <a:t>How many, how often, where?</a:t>
            </a:r>
          </a:p>
          <a:p>
            <a:pPr eaLnBrk="1" hangingPunct="1">
              <a:spcBef>
                <a:spcPct val="80000"/>
              </a:spcBef>
            </a:pPr>
            <a:r>
              <a:rPr lang="en-US" sz="1600" dirty="0">
                <a:solidFill>
                  <a:srgbClr val="000000"/>
                </a:solidFill>
                <a:latin typeface="Calibri" pitchFamily="34" charset="0"/>
                <a:cs typeface="Calibri" pitchFamily="34" charset="0"/>
              </a:rPr>
              <a:t>What happened?</a:t>
            </a:r>
          </a:p>
        </p:txBody>
      </p:sp>
      <p:sp>
        <p:nvSpPr>
          <p:cNvPr id="8204" name="Line 12"/>
          <p:cNvSpPr>
            <a:spLocks noChangeShapeType="1"/>
          </p:cNvSpPr>
          <p:nvPr/>
        </p:nvSpPr>
        <p:spPr bwMode="auto">
          <a:xfrm>
            <a:off x="1154024" y="5483225"/>
            <a:ext cx="6858000" cy="0"/>
          </a:xfrm>
          <a:prstGeom prst="line">
            <a:avLst/>
          </a:prstGeom>
          <a:noFill/>
          <a:ln w="38100">
            <a:solidFill>
              <a:srgbClr val="418AA7"/>
            </a:solidFill>
            <a:round/>
            <a:headEnd type="none" w="sm" len="sm"/>
            <a:tailEnd type="triangle" w="lg" len="lg"/>
          </a:ln>
          <a:extLst>
            <a:ext uri="{909E8E84-426E-40dd-AFC4-6F175D3DCCD1}">
              <a14:hiddenFill xmlns:a14="http://schemas.microsoft.com/office/drawing/2010/main" xmlns="">
                <a:noFill/>
              </a14:hiddenFill>
            </a:ext>
          </a:extLst>
        </p:spPr>
        <p:txBody>
          <a:bodyPr/>
          <a:lstStyle/>
          <a:p>
            <a:endParaRPr lang="en-US">
              <a:solidFill>
                <a:srgbClr val="000000"/>
              </a:solidFill>
              <a:latin typeface="Calibri" pitchFamily="34" charset="0"/>
              <a:cs typeface="Calibri" pitchFamily="34" charset="0"/>
            </a:endParaRPr>
          </a:p>
        </p:txBody>
      </p:sp>
      <p:sp>
        <p:nvSpPr>
          <p:cNvPr id="8205" name="Line 13"/>
          <p:cNvSpPr>
            <a:spLocks noChangeShapeType="1"/>
          </p:cNvSpPr>
          <p:nvPr/>
        </p:nvSpPr>
        <p:spPr bwMode="auto">
          <a:xfrm>
            <a:off x="1154024" y="3658054"/>
            <a:ext cx="6858000" cy="0"/>
          </a:xfrm>
          <a:prstGeom prst="line">
            <a:avLst/>
          </a:prstGeom>
          <a:noFill/>
          <a:ln w="38100">
            <a:solidFill>
              <a:srgbClr val="418AA7"/>
            </a:solidFill>
            <a:prstDash val="sysDot"/>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pitchFamily="34" charset="0"/>
              <a:cs typeface="Calibri" pitchFamily="34" charset="0"/>
            </a:endParaRPr>
          </a:p>
        </p:txBody>
      </p:sp>
      <p:sp>
        <p:nvSpPr>
          <p:cNvPr id="8206" name="Line 14"/>
          <p:cNvSpPr>
            <a:spLocks noChangeShapeType="1"/>
          </p:cNvSpPr>
          <p:nvPr/>
        </p:nvSpPr>
        <p:spPr bwMode="auto">
          <a:xfrm rot="10800000">
            <a:off x="1154025" y="1479550"/>
            <a:ext cx="0" cy="4025900"/>
          </a:xfrm>
          <a:prstGeom prst="line">
            <a:avLst/>
          </a:prstGeom>
          <a:noFill/>
          <a:ln w="38100">
            <a:solidFill>
              <a:srgbClr val="418AA7"/>
            </a:solidFill>
            <a:round/>
            <a:headEnd type="none" w="sm" len="sm"/>
            <a:tailEnd type="triangle" w="lg" len="lg"/>
          </a:ln>
          <a:extLst>
            <a:ext uri="{909E8E84-426E-40dd-AFC4-6F175D3DCCD1}">
              <a14:hiddenFill xmlns:a14="http://schemas.microsoft.com/office/drawing/2010/main" xmlns="">
                <a:noFill/>
              </a14:hiddenFill>
            </a:ext>
          </a:extLst>
        </p:spPr>
        <p:txBody>
          <a:bodyPr/>
          <a:lstStyle/>
          <a:p>
            <a:endParaRPr lang="en-US">
              <a:latin typeface="Calibri" pitchFamily="34" charset="0"/>
              <a:cs typeface="Calibri" pitchFamily="34" charset="0"/>
            </a:endParaRPr>
          </a:p>
        </p:txBody>
      </p:sp>
      <p:sp>
        <p:nvSpPr>
          <p:cNvPr id="8207" name="Text Box 15"/>
          <p:cNvSpPr txBox="1">
            <a:spLocks noChangeArrowheads="1"/>
          </p:cNvSpPr>
          <p:nvPr/>
        </p:nvSpPr>
        <p:spPr bwMode="auto">
          <a:xfrm>
            <a:off x="4040894" y="5427134"/>
            <a:ext cx="4421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ea typeface="MS PGothic" pitchFamily="34" charset="-128"/>
              </a:defRPr>
            </a:lvl1pPr>
            <a:lvl2pPr marL="742950" indent="-285750" eaLnBrk="0" hangingPunct="0">
              <a:defRPr sz="2400">
                <a:solidFill>
                  <a:schemeClr val="tx1"/>
                </a:solidFill>
                <a:latin typeface="Arial" charset="0"/>
                <a:ea typeface="MS PGothic" pitchFamily="34" charset="-128"/>
              </a:defRPr>
            </a:lvl2pPr>
            <a:lvl3pPr marL="1143000" indent="-228600" eaLnBrk="0" hangingPunct="0">
              <a:defRPr sz="2400">
                <a:solidFill>
                  <a:schemeClr val="tx1"/>
                </a:solidFill>
                <a:latin typeface="Arial" charset="0"/>
                <a:ea typeface="MS PGothic" pitchFamily="34" charset="-128"/>
              </a:defRPr>
            </a:lvl3pPr>
            <a:lvl4pPr marL="1600200" indent="-228600" eaLnBrk="0" hangingPunct="0">
              <a:defRPr sz="2400">
                <a:solidFill>
                  <a:schemeClr val="tx1"/>
                </a:solidFill>
                <a:latin typeface="Arial" charset="0"/>
                <a:ea typeface="MS PGothic" pitchFamily="34" charset="-128"/>
              </a:defRPr>
            </a:lvl4pPr>
            <a:lvl5pPr marL="2057400" indent="-228600" eaLnBrk="0" hangingPunct="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pPr algn="ctr" eaLnBrk="1" hangingPunct="1"/>
            <a:r>
              <a:rPr lang="en-US" sz="1800" dirty="0">
                <a:solidFill>
                  <a:srgbClr val="000000"/>
                </a:solidFill>
                <a:latin typeface="Calibri" pitchFamily="34" charset="0"/>
                <a:cs typeface="Calibri" pitchFamily="34" charset="0"/>
              </a:rPr>
              <a:t>Sophistication of Intelligence</a:t>
            </a:r>
          </a:p>
        </p:txBody>
      </p:sp>
      <p:sp>
        <p:nvSpPr>
          <p:cNvPr id="183320" name="Text Box 24"/>
          <p:cNvSpPr txBox="1">
            <a:spLocks noChangeArrowheads="1"/>
          </p:cNvSpPr>
          <p:nvPr/>
        </p:nvSpPr>
        <p:spPr bwMode="auto">
          <a:xfrm>
            <a:off x="1225463" y="1908056"/>
            <a:ext cx="3197225" cy="165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ea typeface="MS PGothic" pitchFamily="34" charset="-128"/>
              </a:defRPr>
            </a:lvl1pPr>
            <a:lvl2pPr marL="742950" indent="-285750" eaLnBrk="0" hangingPunct="0">
              <a:defRPr sz="2400">
                <a:solidFill>
                  <a:schemeClr val="tx1"/>
                </a:solidFill>
                <a:latin typeface="Arial" charset="0"/>
                <a:ea typeface="MS PGothic" pitchFamily="34" charset="-128"/>
              </a:defRPr>
            </a:lvl2pPr>
            <a:lvl3pPr marL="1143000" indent="-228600" eaLnBrk="0" hangingPunct="0">
              <a:defRPr sz="2400">
                <a:solidFill>
                  <a:schemeClr val="tx1"/>
                </a:solidFill>
                <a:latin typeface="Arial" charset="0"/>
                <a:ea typeface="MS PGothic" pitchFamily="34" charset="-128"/>
              </a:defRPr>
            </a:lvl3pPr>
            <a:lvl4pPr marL="1600200" indent="-228600" eaLnBrk="0" hangingPunct="0">
              <a:defRPr sz="2400">
                <a:solidFill>
                  <a:schemeClr val="tx1"/>
                </a:solidFill>
                <a:latin typeface="Arial" charset="0"/>
                <a:ea typeface="MS PGothic" pitchFamily="34" charset="-128"/>
              </a:defRPr>
            </a:lvl4pPr>
            <a:lvl5pPr marL="2057400" indent="-228600" eaLnBrk="0" hangingPunct="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pPr eaLnBrk="1" hangingPunct="1">
              <a:spcBef>
                <a:spcPct val="80000"/>
              </a:spcBef>
            </a:pPr>
            <a:r>
              <a:rPr lang="en-US" sz="1600" dirty="0">
                <a:solidFill>
                  <a:srgbClr val="CC0000"/>
                </a:solidFill>
                <a:latin typeface="Calibri" pitchFamily="34" charset="0"/>
                <a:cs typeface="Calibri" pitchFamily="34" charset="0"/>
              </a:rPr>
              <a:t>Optimization</a:t>
            </a:r>
          </a:p>
          <a:p>
            <a:pPr eaLnBrk="1" hangingPunct="1">
              <a:spcBef>
                <a:spcPct val="80000"/>
              </a:spcBef>
            </a:pPr>
            <a:r>
              <a:rPr lang="en-US" sz="1600" dirty="0">
                <a:solidFill>
                  <a:srgbClr val="CC0000"/>
                </a:solidFill>
                <a:latin typeface="Calibri" pitchFamily="34" charset="0"/>
                <a:cs typeface="Calibri" pitchFamily="34" charset="0"/>
              </a:rPr>
              <a:t>Predictive Modeling</a:t>
            </a:r>
          </a:p>
          <a:p>
            <a:pPr eaLnBrk="1" hangingPunct="1">
              <a:spcBef>
                <a:spcPct val="80000"/>
              </a:spcBef>
            </a:pPr>
            <a:r>
              <a:rPr lang="en-US" sz="1600" dirty="0">
                <a:solidFill>
                  <a:srgbClr val="CC0000"/>
                </a:solidFill>
                <a:latin typeface="Calibri" pitchFamily="34" charset="0"/>
                <a:cs typeface="Calibri" pitchFamily="34" charset="0"/>
              </a:rPr>
              <a:t>Forecasting/extrapolation</a:t>
            </a:r>
          </a:p>
          <a:p>
            <a:pPr eaLnBrk="1" hangingPunct="1">
              <a:spcBef>
                <a:spcPct val="80000"/>
              </a:spcBef>
            </a:pPr>
            <a:r>
              <a:rPr lang="en-US" sz="1600" dirty="0">
                <a:solidFill>
                  <a:srgbClr val="CC0000"/>
                </a:solidFill>
                <a:latin typeface="Calibri" pitchFamily="34" charset="0"/>
                <a:cs typeface="Calibri" pitchFamily="34" charset="0"/>
              </a:rPr>
              <a:t>Statistical analysis</a:t>
            </a:r>
          </a:p>
        </p:txBody>
      </p:sp>
      <p:sp>
        <p:nvSpPr>
          <p:cNvPr id="8219" name="Rectangle 27"/>
          <p:cNvSpPr>
            <a:spLocks noGrp="1" noChangeArrowheads="1"/>
          </p:cNvSpPr>
          <p:nvPr>
            <p:ph type="title"/>
          </p:nvPr>
        </p:nvSpPr>
        <p:spPr/>
        <p:txBody>
          <a:bodyPr/>
          <a:lstStyle/>
          <a:p>
            <a:pPr eaLnBrk="1" hangingPunct="1"/>
            <a:r>
              <a:rPr lang="en-US" sz="2800" dirty="0" smtClean="0"/>
              <a:t>Companies Are Using BI and BA based Strategies </a:t>
            </a:r>
            <a:br>
              <a:rPr lang="en-US" sz="2800" dirty="0" smtClean="0"/>
            </a:br>
            <a:r>
              <a:rPr lang="en-US" sz="2800" dirty="0" smtClean="0"/>
              <a:t>To Achieve Business Excellence</a:t>
            </a:r>
          </a:p>
        </p:txBody>
      </p:sp>
      <p:sp>
        <p:nvSpPr>
          <p:cNvPr id="183324" name="Text Box 28"/>
          <p:cNvSpPr txBox="1">
            <a:spLocks noChangeArrowheads="1"/>
          </p:cNvSpPr>
          <p:nvPr/>
        </p:nvSpPr>
        <p:spPr bwMode="auto">
          <a:xfrm>
            <a:off x="1154025" y="3787710"/>
            <a:ext cx="3340100" cy="165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ea typeface="MS PGothic" pitchFamily="34" charset="-128"/>
              </a:defRPr>
            </a:lvl1pPr>
            <a:lvl2pPr marL="742950" indent="-285750" eaLnBrk="0" hangingPunct="0">
              <a:defRPr sz="2400">
                <a:solidFill>
                  <a:schemeClr val="tx1"/>
                </a:solidFill>
                <a:latin typeface="Arial" charset="0"/>
                <a:ea typeface="MS PGothic" pitchFamily="34" charset="-128"/>
              </a:defRPr>
            </a:lvl2pPr>
            <a:lvl3pPr marL="1143000" indent="-228600" eaLnBrk="0" hangingPunct="0">
              <a:defRPr sz="2400">
                <a:solidFill>
                  <a:schemeClr val="tx1"/>
                </a:solidFill>
                <a:latin typeface="Arial" charset="0"/>
                <a:ea typeface="MS PGothic" pitchFamily="34" charset="-128"/>
              </a:defRPr>
            </a:lvl3pPr>
            <a:lvl4pPr marL="1600200" indent="-228600" eaLnBrk="0" hangingPunct="0">
              <a:defRPr sz="2400">
                <a:solidFill>
                  <a:schemeClr val="tx1"/>
                </a:solidFill>
                <a:latin typeface="Arial" charset="0"/>
                <a:ea typeface="MS PGothic" pitchFamily="34" charset="-128"/>
              </a:defRPr>
            </a:lvl4pPr>
            <a:lvl5pPr marL="2057400" indent="-228600" eaLnBrk="0" hangingPunct="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pPr eaLnBrk="1" hangingPunct="1">
              <a:spcBef>
                <a:spcPct val="80000"/>
              </a:spcBef>
            </a:pPr>
            <a:r>
              <a:rPr lang="en-US" sz="1600">
                <a:solidFill>
                  <a:srgbClr val="000000"/>
                </a:solidFill>
                <a:latin typeface="Calibri" pitchFamily="34" charset="0"/>
                <a:cs typeface="Calibri" pitchFamily="34" charset="0"/>
              </a:rPr>
              <a:t>Alerts</a:t>
            </a:r>
          </a:p>
          <a:p>
            <a:pPr eaLnBrk="1" hangingPunct="1">
              <a:spcBef>
                <a:spcPct val="80000"/>
              </a:spcBef>
            </a:pPr>
            <a:r>
              <a:rPr lang="en-US" sz="1600">
                <a:solidFill>
                  <a:srgbClr val="000000"/>
                </a:solidFill>
                <a:latin typeface="Calibri" pitchFamily="34" charset="0"/>
                <a:cs typeface="Calibri" pitchFamily="34" charset="0"/>
              </a:rPr>
              <a:t>Query/drill down</a:t>
            </a:r>
          </a:p>
          <a:p>
            <a:pPr eaLnBrk="1" hangingPunct="1">
              <a:spcBef>
                <a:spcPct val="80000"/>
              </a:spcBef>
            </a:pPr>
            <a:r>
              <a:rPr lang="en-US" sz="1600">
                <a:solidFill>
                  <a:srgbClr val="000000"/>
                </a:solidFill>
                <a:latin typeface="Calibri" pitchFamily="34" charset="0"/>
                <a:cs typeface="Calibri" pitchFamily="34" charset="0"/>
              </a:rPr>
              <a:t>Ad hoc reports</a:t>
            </a:r>
          </a:p>
          <a:p>
            <a:pPr eaLnBrk="1" hangingPunct="1">
              <a:spcBef>
                <a:spcPct val="80000"/>
              </a:spcBef>
            </a:pPr>
            <a:r>
              <a:rPr lang="en-US" sz="1600">
                <a:solidFill>
                  <a:srgbClr val="000000"/>
                </a:solidFill>
                <a:latin typeface="Calibri" pitchFamily="34" charset="0"/>
                <a:cs typeface="Calibri" pitchFamily="34" charset="0"/>
              </a:rPr>
              <a:t>Standard reports</a:t>
            </a:r>
          </a:p>
        </p:txBody>
      </p:sp>
      <p:sp>
        <p:nvSpPr>
          <p:cNvPr id="31" name="Text Box 12"/>
          <p:cNvSpPr txBox="1">
            <a:spLocks noChangeArrowheads="1"/>
          </p:cNvSpPr>
          <p:nvPr/>
        </p:nvSpPr>
        <p:spPr bwMode="auto">
          <a:xfrm>
            <a:off x="228600" y="5715000"/>
            <a:ext cx="8233481" cy="523220"/>
          </a:xfrm>
          <a:prstGeom prst="rect">
            <a:avLst/>
          </a:prstGeom>
          <a:noFill/>
          <a:ln w="9525">
            <a:noFill/>
            <a:miter lim="800000"/>
            <a:headEnd/>
            <a:tailEnd/>
          </a:ln>
        </p:spPr>
        <p:txBody>
          <a:bodyPr wrap="square">
            <a:spAutoFit/>
          </a:bodyPr>
          <a:lstStyle/>
          <a:p>
            <a:pPr algn="l"/>
            <a:r>
              <a:rPr lang="en-US" sz="1400" b="0" dirty="0">
                <a:solidFill>
                  <a:srgbClr val="000000"/>
                </a:solidFill>
                <a:latin typeface="Calibri" pitchFamily="34" charset="0"/>
                <a:ea typeface="MS PGothic" pitchFamily="34" charset="-128"/>
              </a:rPr>
              <a:t>Competing on Analytics: The New Science of Winning, by Thomas H. Davenport and Jeanne G. Harris (Harvard Business School Press, March 2007).</a:t>
            </a:r>
          </a:p>
        </p:txBody>
      </p:sp>
    </p:spTree>
    <p:extLst>
      <p:ext uri="{BB962C8B-B14F-4D97-AF65-F5344CB8AC3E}">
        <p14:creationId xmlns:p14="http://schemas.microsoft.com/office/powerpoint/2010/main" val="22739847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3324"/>
                                        </p:tgtEl>
                                        <p:attrNameLst>
                                          <p:attrName>style.visibility</p:attrName>
                                        </p:attrNameLst>
                                      </p:cBhvr>
                                      <p:to>
                                        <p:strVal val="visible"/>
                                      </p:to>
                                    </p:set>
                                    <p:animEffect transition="in" filter="wipe(left)">
                                      <p:cBhvr>
                                        <p:cTn id="7" dur="500"/>
                                        <p:tgtEl>
                                          <p:spTgt spid="18332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3307"/>
                                        </p:tgtEl>
                                        <p:attrNameLst>
                                          <p:attrName>style.visibility</p:attrName>
                                        </p:attrNameLst>
                                      </p:cBhvr>
                                      <p:to>
                                        <p:strVal val="visible"/>
                                      </p:to>
                                    </p:set>
                                    <p:animEffect transition="in" filter="wipe(left)">
                                      <p:cBhvr>
                                        <p:cTn id="11" dur="500"/>
                                        <p:tgtEl>
                                          <p:spTgt spid="18330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3320"/>
                                        </p:tgtEl>
                                        <p:attrNameLst>
                                          <p:attrName>style.visibility</p:attrName>
                                        </p:attrNameLst>
                                      </p:cBhvr>
                                      <p:to>
                                        <p:strVal val="visible"/>
                                      </p:to>
                                    </p:set>
                                    <p:animEffect transition="in" filter="wipe(left)">
                                      <p:cBhvr>
                                        <p:cTn id="16" dur="500"/>
                                        <p:tgtEl>
                                          <p:spTgt spid="183320"/>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83306"/>
                                        </p:tgtEl>
                                        <p:attrNameLst>
                                          <p:attrName>style.visibility</p:attrName>
                                        </p:attrNameLst>
                                      </p:cBhvr>
                                      <p:to>
                                        <p:strVal val="visible"/>
                                      </p:to>
                                    </p:set>
                                    <p:animEffect transition="in" filter="wipe(left)">
                                      <p:cBhvr>
                                        <p:cTn id="20" dur="500"/>
                                        <p:tgtEl>
                                          <p:spTgt spid="183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6" grpId="0"/>
      <p:bldP spid="183307" grpId="0"/>
      <p:bldP spid="183320" grpId="0"/>
      <p:bldP spid="1833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Isosceles Triangle 31"/>
          <p:cNvSpPr/>
          <p:nvPr/>
        </p:nvSpPr>
        <p:spPr>
          <a:xfrm rot="10800000">
            <a:off x="2232561" y="1523999"/>
            <a:ext cx="6911439" cy="5181600"/>
          </a:xfrm>
          <a:prstGeom prst="triangle">
            <a:avLst>
              <a:gd name="adj" fmla="val 39803"/>
            </a:avLst>
          </a:prstGeom>
          <a:gradFill flip="none" rotWithShape="0">
            <a:gsLst>
              <a:gs pos="45000">
                <a:srgbClr val="418AA7">
                  <a:alpha val="78000"/>
                </a:srgbClr>
              </a:gs>
              <a:gs pos="45000">
                <a:schemeClr val="accent1">
                  <a:lumMod val="20000"/>
                  <a:lumOff val="80000"/>
                </a:schemeClr>
              </a:gs>
              <a:gs pos="61000">
                <a:schemeClr val="bg1"/>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sz="2800" dirty="0" smtClean="0"/>
              <a:t>Organizations Are Building Their Competitive Strategies Around Analytics</a:t>
            </a:r>
            <a:endParaRPr lang="en-US" sz="2800" dirty="0"/>
          </a:p>
        </p:txBody>
      </p:sp>
      <p:sp>
        <p:nvSpPr>
          <p:cNvPr id="10" name="Text Box 12"/>
          <p:cNvSpPr txBox="1">
            <a:spLocks noChangeArrowheads="1"/>
          </p:cNvSpPr>
          <p:nvPr/>
        </p:nvSpPr>
        <p:spPr bwMode="auto">
          <a:xfrm>
            <a:off x="228600" y="5953780"/>
            <a:ext cx="8458199" cy="523220"/>
          </a:xfrm>
          <a:prstGeom prst="rect">
            <a:avLst/>
          </a:prstGeom>
          <a:solidFill>
            <a:schemeClr val="bg1"/>
          </a:solidFill>
          <a:ln w="9525">
            <a:noFill/>
            <a:miter lim="800000"/>
            <a:headEnd/>
            <a:tailEnd/>
          </a:ln>
        </p:spPr>
        <p:txBody>
          <a:bodyPr wrap="square">
            <a:spAutoFit/>
          </a:bodyPr>
          <a:lstStyle/>
          <a:p>
            <a:pPr algn="l"/>
            <a:r>
              <a:rPr lang="en-US" sz="1400" b="0" dirty="0">
                <a:solidFill>
                  <a:srgbClr val="000000"/>
                </a:solidFill>
                <a:latin typeface="Calibri" pitchFamily="34" charset="0"/>
                <a:ea typeface="MS PGothic" pitchFamily="34" charset="-128"/>
              </a:rPr>
              <a:t>Competing on Analytics: The New Science of Winning, by Thomas H. Davenport and Jeanne G. Harris (Harvard Business School Press, March 2007).</a:t>
            </a:r>
          </a:p>
        </p:txBody>
      </p:sp>
      <p:sp>
        <p:nvSpPr>
          <p:cNvPr id="13" name="Rounded Rectangle 12"/>
          <p:cNvSpPr/>
          <p:nvPr/>
        </p:nvSpPr>
        <p:spPr>
          <a:xfrm>
            <a:off x="381000" y="1447800"/>
            <a:ext cx="2228153" cy="640080"/>
          </a:xfrm>
          <a:prstGeom prst="roundRect">
            <a:avLst/>
          </a:prstGeom>
          <a:solidFill>
            <a:srgbClr val="418AA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ounded Rectangle 4"/>
          <p:cNvSpPr/>
          <p:nvPr/>
        </p:nvSpPr>
        <p:spPr>
          <a:xfrm>
            <a:off x="425463" y="1479046"/>
            <a:ext cx="2139227" cy="577588"/>
          </a:xfrm>
          <a:prstGeom prst="rect">
            <a:avLst/>
          </a:prstGeom>
          <a:solidFill>
            <a:srgbClr val="418AA7"/>
          </a:solidFill>
        </p:spPr>
        <p:style>
          <a:lnRef idx="0">
            <a:scrgbClr r="0" g="0" b="0"/>
          </a:lnRef>
          <a:fillRef idx="0">
            <a:scrgbClr r="0" g="0" b="0"/>
          </a:fillRef>
          <a:effectRef idx="0">
            <a:scrgbClr r="0" g="0" b="0"/>
          </a:effectRef>
          <a:fontRef idx="minor">
            <a:schemeClr val="lt1"/>
          </a:fontRef>
        </p:style>
        <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Calibri" pitchFamily="34" charset="0"/>
                <a:ea typeface="MS PGothic" pitchFamily="34" charset="-128"/>
              </a:rPr>
              <a:t>Stage 5: </a:t>
            </a:r>
            <a:br>
              <a:rPr lang="en-US" sz="1600" b="1" kern="1200" dirty="0" smtClean="0">
                <a:solidFill>
                  <a:schemeClr val="bg1"/>
                </a:solidFill>
                <a:latin typeface="Calibri" pitchFamily="34" charset="0"/>
                <a:ea typeface="MS PGothic" pitchFamily="34" charset="-128"/>
              </a:rPr>
            </a:br>
            <a:r>
              <a:rPr lang="en-US" sz="1600" b="1" kern="1200" dirty="0" smtClean="0">
                <a:solidFill>
                  <a:schemeClr val="bg1"/>
                </a:solidFill>
                <a:latin typeface="Calibri" pitchFamily="34" charset="0"/>
                <a:ea typeface="MS PGothic" pitchFamily="34" charset="-128"/>
              </a:rPr>
              <a:t>Analytical Competitors</a:t>
            </a:r>
            <a:endParaRPr lang="en-US" sz="1600" b="1" kern="1200" dirty="0">
              <a:solidFill>
                <a:schemeClr val="bg1"/>
              </a:solidFill>
              <a:latin typeface="Calibri" pitchFamily="34" charset="0"/>
            </a:endParaRPr>
          </a:p>
        </p:txBody>
      </p:sp>
      <p:grpSp>
        <p:nvGrpSpPr>
          <p:cNvPr id="4" name="Group 14"/>
          <p:cNvGrpSpPr/>
          <p:nvPr/>
        </p:nvGrpSpPr>
        <p:grpSpPr>
          <a:xfrm>
            <a:off x="381000" y="2373630"/>
            <a:ext cx="2228153" cy="640080"/>
            <a:chOff x="134052" y="944409"/>
            <a:chExt cx="2228153" cy="910828"/>
          </a:xfrm>
          <a:solidFill>
            <a:srgbClr val="418AA7"/>
          </a:solidFill>
        </p:grpSpPr>
        <p:sp>
          <p:nvSpPr>
            <p:cNvPr id="16" name="Rounded Rectangle 15"/>
            <p:cNvSpPr/>
            <p:nvPr/>
          </p:nvSpPr>
          <p:spPr>
            <a:xfrm>
              <a:off x="134052" y="944409"/>
              <a:ext cx="2228153" cy="910828"/>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ounded Rectangle 4"/>
            <p:cNvSpPr/>
            <p:nvPr/>
          </p:nvSpPr>
          <p:spPr>
            <a:xfrm>
              <a:off x="178515" y="988872"/>
              <a:ext cx="2139227" cy="82190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bg1"/>
                  </a:solidFill>
                  <a:latin typeface="Calibri" pitchFamily="34" charset="0"/>
                  <a:ea typeface="MS PGothic" pitchFamily="34" charset="-128"/>
                </a:rPr>
                <a:t>Stage 4: </a:t>
              </a:r>
              <a:br>
                <a:rPr lang="en-US" sz="1600" kern="1200" dirty="0" smtClean="0">
                  <a:solidFill>
                    <a:schemeClr val="bg1"/>
                  </a:solidFill>
                  <a:latin typeface="Calibri" pitchFamily="34" charset="0"/>
                  <a:ea typeface="MS PGothic" pitchFamily="34" charset="-128"/>
                </a:rPr>
              </a:br>
              <a:r>
                <a:rPr lang="en-US" sz="1600" b="0" kern="1200" dirty="0" smtClean="0">
                  <a:solidFill>
                    <a:schemeClr val="bg1"/>
                  </a:solidFill>
                  <a:latin typeface="Calibri" pitchFamily="34" charset="0"/>
                  <a:ea typeface="MS PGothic" pitchFamily="34" charset="-128"/>
                </a:rPr>
                <a:t>Analytical Companies</a:t>
              </a:r>
              <a:endParaRPr lang="en-US" sz="1600" kern="1200" dirty="0">
                <a:solidFill>
                  <a:schemeClr val="bg1"/>
                </a:solidFill>
                <a:latin typeface="Calibri" pitchFamily="34" charset="0"/>
              </a:endParaRPr>
            </a:p>
          </p:txBody>
        </p:sp>
      </p:grpSp>
      <p:grpSp>
        <p:nvGrpSpPr>
          <p:cNvPr id="5" name="Group 17"/>
          <p:cNvGrpSpPr/>
          <p:nvPr/>
        </p:nvGrpSpPr>
        <p:grpSpPr>
          <a:xfrm>
            <a:off x="381000" y="3299460"/>
            <a:ext cx="2228153" cy="640080"/>
            <a:chOff x="134052" y="1922128"/>
            <a:chExt cx="2228153" cy="910828"/>
          </a:xfrm>
          <a:solidFill>
            <a:srgbClr val="418AA7"/>
          </a:solidFill>
        </p:grpSpPr>
        <p:sp>
          <p:nvSpPr>
            <p:cNvPr id="19" name="Rounded Rectangle 18"/>
            <p:cNvSpPr/>
            <p:nvPr/>
          </p:nvSpPr>
          <p:spPr>
            <a:xfrm>
              <a:off x="134052" y="1922128"/>
              <a:ext cx="2228153" cy="910828"/>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ounded Rectangle 4"/>
            <p:cNvSpPr/>
            <p:nvPr/>
          </p:nvSpPr>
          <p:spPr>
            <a:xfrm>
              <a:off x="178515" y="1966591"/>
              <a:ext cx="2139227" cy="82190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bg1"/>
                  </a:solidFill>
                  <a:latin typeface="Calibri" pitchFamily="34" charset="0"/>
                  <a:ea typeface="MS PGothic" pitchFamily="34" charset="-128"/>
                </a:rPr>
                <a:t>Stage 3: </a:t>
              </a:r>
              <a:br>
                <a:rPr lang="en-US" sz="1600" kern="1200" dirty="0" smtClean="0">
                  <a:solidFill>
                    <a:schemeClr val="bg1"/>
                  </a:solidFill>
                  <a:latin typeface="Calibri" pitchFamily="34" charset="0"/>
                  <a:ea typeface="MS PGothic" pitchFamily="34" charset="-128"/>
                </a:rPr>
              </a:br>
              <a:r>
                <a:rPr lang="en-US" sz="1600" b="0" kern="1200" dirty="0" smtClean="0">
                  <a:solidFill>
                    <a:schemeClr val="bg1"/>
                  </a:solidFill>
                  <a:latin typeface="Calibri" pitchFamily="34" charset="0"/>
                  <a:ea typeface="MS PGothic" pitchFamily="34" charset="-128"/>
                </a:rPr>
                <a:t>Analytical Aspirations</a:t>
              </a:r>
              <a:endParaRPr lang="en-US" sz="1600" kern="1200" dirty="0">
                <a:solidFill>
                  <a:schemeClr val="bg1"/>
                </a:solidFill>
                <a:latin typeface="Calibri" pitchFamily="34" charset="0"/>
              </a:endParaRPr>
            </a:p>
          </p:txBody>
        </p:sp>
      </p:grpSp>
      <p:grpSp>
        <p:nvGrpSpPr>
          <p:cNvPr id="6" name="Group 20"/>
          <p:cNvGrpSpPr/>
          <p:nvPr/>
        </p:nvGrpSpPr>
        <p:grpSpPr>
          <a:xfrm>
            <a:off x="381000" y="4225290"/>
            <a:ext cx="2228153" cy="640080"/>
            <a:chOff x="134075" y="2859862"/>
            <a:chExt cx="2228153" cy="747461"/>
          </a:xfrm>
          <a:solidFill>
            <a:srgbClr val="418AA7"/>
          </a:solidFill>
        </p:grpSpPr>
        <p:sp>
          <p:nvSpPr>
            <p:cNvPr id="22" name="Rounded Rectangle 21"/>
            <p:cNvSpPr/>
            <p:nvPr/>
          </p:nvSpPr>
          <p:spPr>
            <a:xfrm>
              <a:off x="134075" y="2859862"/>
              <a:ext cx="2228153" cy="747461"/>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ounded Rectangle 4"/>
            <p:cNvSpPr/>
            <p:nvPr/>
          </p:nvSpPr>
          <p:spPr>
            <a:xfrm>
              <a:off x="170563" y="2896350"/>
              <a:ext cx="2155177" cy="67448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bg1"/>
                  </a:solidFill>
                  <a:latin typeface="Calibri" pitchFamily="34" charset="0"/>
                  <a:ea typeface="MS PGothic" pitchFamily="34" charset="-128"/>
                </a:rPr>
                <a:t>Stage 2: </a:t>
              </a:r>
              <a:br>
                <a:rPr lang="en-US" sz="1600" kern="1200" dirty="0" smtClean="0">
                  <a:solidFill>
                    <a:schemeClr val="bg1"/>
                  </a:solidFill>
                  <a:latin typeface="Calibri" pitchFamily="34" charset="0"/>
                  <a:ea typeface="MS PGothic" pitchFamily="34" charset="-128"/>
                </a:rPr>
              </a:br>
              <a:r>
                <a:rPr lang="en-US" sz="1600" b="0" kern="1200" dirty="0" smtClean="0">
                  <a:solidFill>
                    <a:schemeClr val="bg1"/>
                  </a:solidFill>
                  <a:latin typeface="Calibri" pitchFamily="34" charset="0"/>
                  <a:ea typeface="MS PGothic" pitchFamily="34" charset="-128"/>
                </a:rPr>
                <a:t>Localized Analytics</a:t>
              </a:r>
              <a:endParaRPr lang="en-US" sz="1600" kern="1200" dirty="0">
                <a:solidFill>
                  <a:schemeClr val="bg1"/>
                </a:solidFill>
                <a:latin typeface="Calibri" pitchFamily="34" charset="0"/>
              </a:endParaRPr>
            </a:p>
          </p:txBody>
        </p:sp>
      </p:grpSp>
      <p:grpSp>
        <p:nvGrpSpPr>
          <p:cNvPr id="7" name="Group 23"/>
          <p:cNvGrpSpPr/>
          <p:nvPr/>
        </p:nvGrpSpPr>
        <p:grpSpPr>
          <a:xfrm>
            <a:off x="381000" y="5151120"/>
            <a:ext cx="2228153" cy="640080"/>
            <a:chOff x="134075" y="3664051"/>
            <a:chExt cx="2228153" cy="906009"/>
          </a:xfrm>
          <a:solidFill>
            <a:srgbClr val="418AA7"/>
          </a:solidFill>
        </p:grpSpPr>
        <p:sp>
          <p:nvSpPr>
            <p:cNvPr id="25" name="Rounded Rectangle 24"/>
            <p:cNvSpPr/>
            <p:nvPr/>
          </p:nvSpPr>
          <p:spPr>
            <a:xfrm>
              <a:off x="134075" y="3664051"/>
              <a:ext cx="2228153" cy="906009"/>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Rounded Rectangle 4"/>
            <p:cNvSpPr/>
            <p:nvPr/>
          </p:nvSpPr>
          <p:spPr>
            <a:xfrm>
              <a:off x="178303" y="3708279"/>
              <a:ext cx="2139697" cy="81755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bg1"/>
                  </a:solidFill>
                  <a:latin typeface="Calibri" pitchFamily="34" charset="0"/>
                  <a:ea typeface="MS PGothic" pitchFamily="34" charset="-128"/>
                </a:rPr>
                <a:t>Stage 1: </a:t>
              </a:r>
              <a:br>
                <a:rPr lang="en-US" sz="1600" kern="1200" dirty="0" smtClean="0">
                  <a:solidFill>
                    <a:schemeClr val="bg1"/>
                  </a:solidFill>
                  <a:latin typeface="Calibri" pitchFamily="34" charset="0"/>
                  <a:ea typeface="MS PGothic" pitchFamily="34" charset="-128"/>
                </a:rPr>
              </a:br>
              <a:r>
                <a:rPr lang="en-US" sz="1600" b="0" kern="1200" dirty="0" smtClean="0">
                  <a:solidFill>
                    <a:schemeClr val="bg1"/>
                  </a:solidFill>
                  <a:latin typeface="Calibri" pitchFamily="34" charset="0"/>
                  <a:ea typeface="MS PGothic" pitchFamily="34" charset="-128"/>
                </a:rPr>
                <a:t>Analytically Impaired</a:t>
              </a:r>
              <a:endParaRPr lang="en-US" sz="1600" kern="1200" dirty="0">
                <a:solidFill>
                  <a:schemeClr val="bg1"/>
                </a:solidFill>
                <a:latin typeface="Calibri" pitchFamily="34" charset="0"/>
              </a:endParaRPr>
            </a:p>
          </p:txBody>
        </p:sp>
      </p:grpSp>
      <p:sp>
        <p:nvSpPr>
          <p:cNvPr id="27" name="Up Arrow 26"/>
          <p:cNvSpPr/>
          <p:nvPr/>
        </p:nvSpPr>
        <p:spPr>
          <a:xfrm>
            <a:off x="2819400" y="1676400"/>
            <a:ext cx="304800" cy="3886200"/>
          </a:xfrm>
          <a:prstGeom prst="upArrow">
            <a:avLst/>
          </a:prstGeom>
          <a:gradFill flip="none" rotWithShape="1">
            <a:gsLst>
              <a:gs pos="0">
                <a:srgbClr val="418AA7"/>
              </a:gs>
              <a:gs pos="80000">
                <a:schemeClr val="accent1">
                  <a:shade val="93000"/>
                  <a:satMod val="130000"/>
                </a:schemeClr>
              </a:gs>
              <a:gs pos="100000">
                <a:schemeClr val="accent1">
                  <a:shade val="94000"/>
                  <a:satMod val="135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l"/>
            <a:endParaRPr lang="en-US" sz="2000" dirty="0">
              <a:solidFill>
                <a:schemeClr val="tx1"/>
              </a:solidFill>
              <a:latin typeface="Calibri" pitchFamily="34" charset="0"/>
            </a:endParaRPr>
          </a:p>
        </p:txBody>
      </p:sp>
      <p:sp>
        <p:nvSpPr>
          <p:cNvPr id="29" name="TextBox 28"/>
          <p:cNvSpPr txBox="1"/>
          <p:nvPr/>
        </p:nvSpPr>
        <p:spPr>
          <a:xfrm>
            <a:off x="3429000" y="1676400"/>
            <a:ext cx="1355499" cy="738664"/>
          </a:xfrm>
          <a:prstGeom prst="rect">
            <a:avLst/>
          </a:prstGeom>
          <a:noFill/>
        </p:spPr>
        <p:txBody>
          <a:bodyPr wrap="none" rtlCol="0">
            <a:spAutoFit/>
          </a:bodyPr>
          <a:lstStyle/>
          <a:p>
            <a:pPr algn="l"/>
            <a:r>
              <a:rPr lang="en-US" sz="1400" b="1" dirty="0" smtClean="0">
                <a:solidFill>
                  <a:srgbClr val="000000"/>
                </a:solidFill>
                <a:latin typeface="Calibri" pitchFamily="34" charset="0"/>
              </a:rPr>
              <a:t>eCommerce </a:t>
            </a:r>
          </a:p>
          <a:p>
            <a:pPr algn="l"/>
            <a:r>
              <a:rPr lang="en-US" sz="1400" dirty="0" smtClean="0">
                <a:solidFill>
                  <a:srgbClr val="000000"/>
                </a:solidFill>
                <a:latin typeface="Calibri" pitchFamily="34" charset="0"/>
              </a:rPr>
              <a:t>Google, Netflix, </a:t>
            </a:r>
          </a:p>
          <a:p>
            <a:pPr algn="l"/>
            <a:r>
              <a:rPr lang="en-US" sz="1400" dirty="0" smtClean="0">
                <a:solidFill>
                  <a:srgbClr val="000000"/>
                </a:solidFill>
                <a:latin typeface="Calibri" pitchFamily="34" charset="0"/>
              </a:rPr>
              <a:t>Yahoo!</a:t>
            </a:r>
            <a:endParaRPr lang="en-US" sz="1400" dirty="0">
              <a:solidFill>
                <a:srgbClr val="000000"/>
              </a:solidFill>
              <a:latin typeface="Calibri" pitchFamily="34" charset="0"/>
            </a:endParaRPr>
          </a:p>
        </p:txBody>
      </p:sp>
      <p:sp>
        <p:nvSpPr>
          <p:cNvPr id="30" name="TextBox 29"/>
          <p:cNvSpPr txBox="1"/>
          <p:nvPr/>
        </p:nvSpPr>
        <p:spPr>
          <a:xfrm>
            <a:off x="5257800" y="1600200"/>
            <a:ext cx="1905000" cy="954107"/>
          </a:xfrm>
          <a:prstGeom prst="rect">
            <a:avLst/>
          </a:prstGeom>
          <a:noFill/>
        </p:spPr>
        <p:txBody>
          <a:bodyPr wrap="square" rtlCol="0">
            <a:spAutoFit/>
          </a:bodyPr>
          <a:lstStyle/>
          <a:p>
            <a:pPr algn="l"/>
            <a:r>
              <a:rPr lang="en-US" sz="1400" b="1" dirty="0" smtClean="0">
                <a:solidFill>
                  <a:srgbClr val="000000"/>
                </a:solidFill>
                <a:latin typeface="Calibri" pitchFamily="34" charset="0"/>
              </a:rPr>
              <a:t>Entertainment </a:t>
            </a:r>
          </a:p>
          <a:p>
            <a:pPr algn="l"/>
            <a:r>
              <a:rPr lang="en-US" sz="1400" dirty="0" smtClean="0">
                <a:solidFill>
                  <a:srgbClr val="000000"/>
                </a:solidFill>
                <a:latin typeface="Calibri" pitchFamily="34" charset="0"/>
              </a:rPr>
              <a:t>New England Patriots, Harrah’s, Oakland A’s, Marriott </a:t>
            </a:r>
          </a:p>
        </p:txBody>
      </p:sp>
      <p:sp>
        <p:nvSpPr>
          <p:cNvPr id="35" name="TextBox 34"/>
          <p:cNvSpPr txBox="1"/>
          <p:nvPr/>
        </p:nvSpPr>
        <p:spPr>
          <a:xfrm>
            <a:off x="3810000" y="2514600"/>
            <a:ext cx="1219200" cy="738664"/>
          </a:xfrm>
          <a:prstGeom prst="rect">
            <a:avLst/>
          </a:prstGeom>
          <a:noFill/>
        </p:spPr>
        <p:txBody>
          <a:bodyPr wrap="square" rtlCol="0">
            <a:spAutoFit/>
          </a:bodyPr>
          <a:lstStyle/>
          <a:p>
            <a:pPr algn="l"/>
            <a:r>
              <a:rPr lang="en-US" sz="1400" b="1" dirty="0" smtClean="0">
                <a:solidFill>
                  <a:srgbClr val="000000"/>
                </a:solidFill>
                <a:latin typeface="Calibri" pitchFamily="34" charset="0"/>
              </a:rPr>
              <a:t>Retail</a:t>
            </a:r>
          </a:p>
          <a:p>
            <a:pPr algn="l"/>
            <a:r>
              <a:rPr lang="en-US" sz="1400" dirty="0" smtClean="0">
                <a:solidFill>
                  <a:srgbClr val="000000"/>
                </a:solidFill>
                <a:latin typeface="Calibri" pitchFamily="34" charset="0"/>
              </a:rPr>
              <a:t>Amazon.com, Wal-Mart</a:t>
            </a:r>
          </a:p>
        </p:txBody>
      </p:sp>
      <p:sp>
        <p:nvSpPr>
          <p:cNvPr id="36" name="TextBox 35"/>
          <p:cNvSpPr txBox="1"/>
          <p:nvPr/>
        </p:nvSpPr>
        <p:spPr>
          <a:xfrm>
            <a:off x="7467600" y="2017693"/>
            <a:ext cx="1219200" cy="954107"/>
          </a:xfrm>
          <a:prstGeom prst="rect">
            <a:avLst/>
          </a:prstGeom>
          <a:noFill/>
        </p:spPr>
        <p:txBody>
          <a:bodyPr wrap="square" rtlCol="0">
            <a:spAutoFit/>
          </a:bodyPr>
          <a:lstStyle/>
          <a:p>
            <a:pPr algn="l"/>
            <a:r>
              <a:rPr lang="en-US" sz="1400" b="1" dirty="0" smtClean="0">
                <a:solidFill>
                  <a:srgbClr val="000000"/>
                </a:solidFill>
                <a:latin typeface="Calibri" pitchFamily="34" charset="0"/>
              </a:rPr>
              <a:t>Industrial Products</a:t>
            </a:r>
          </a:p>
          <a:p>
            <a:pPr algn="l"/>
            <a:r>
              <a:rPr lang="en-US" sz="1400" dirty="0" smtClean="0">
                <a:solidFill>
                  <a:srgbClr val="000000"/>
                </a:solidFill>
                <a:latin typeface="Calibri" pitchFamily="34" charset="0"/>
              </a:rPr>
              <a:t>John Deere, CEMEX</a:t>
            </a:r>
          </a:p>
        </p:txBody>
      </p:sp>
      <p:sp>
        <p:nvSpPr>
          <p:cNvPr id="37" name="TextBox 36"/>
          <p:cNvSpPr txBox="1"/>
          <p:nvPr/>
        </p:nvSpPr>
        <p:spPr>
          <a:xfrm>
            <a:off x="5867400" y="2590800"/>
            <a:ext cx="1600200" cy="1169551"/>
          </a:xfrm>
          <a:prstGeom prst="rect">
            <a:avLst/>
          </a:prstGeom>
          <a:noFill/>
        </p:spPr>
        <p:txBody>
          <a:bodyPr wrap="square" rtlCol="0">
            <a:spAutoFit/>
          </a:bodyPr>
          <a:lstStyle/>
          <a:p>
            <a:pPr algn="l"/>
            <a:r>
              <a:rPr lang="en-US" sz="1400" b="1" dirty="0" smtClean="0">
                <a:solidFill>
                  <a:srgbClr val="000000"/>
                </a:solidFill>
                <a:latin typeface="Calibri" pitchFamily="34" charset="0"/>
              </a:rPr>
              <a:t>Consumer Products</a:t>
            </a:r>
          </a:p>
          <a:p>
            <a:pPr algn="l"/>
            <a:r>
              <a:rPr lang="en-US" sz="1400" dirty="0" smtClean="0">
                <a:solidFill>
                  <a:srgbClr val="000000"/>
                </a:solidFill>
                <a:latin typeface="Calibri" pitchFamily="34" charset="0"/>
              </a:rPr>
              <a:t>Anheuser-Busch, E&amp;J Gallo Winery, P&amp;G, Mars</a:t>
            </a:r>
          </a:p>
        </p:txBody>
      </p:sp>
      <p:sp>
        <p:nvSpPr>
          <p:cNvPr id="38" name="TextBox 37"/>
          <p:cNvSpPr txBox="1"/>
          <p:nvPr/>
        </p:nvSpPr>
        <p:spPr>
          <a:xfrm>
            <a:off x="4343400" y="3352800"/>
            <a:ext cx="1524000" cy="738664"/>
          </a:xfrm>
          <a:prstGeom prst="rect">
            <a:avLst/>
          </a:prstGeom>
          <a:noFill/>
        </p:spPr>
        <p:txBody>
          <a:bodyPr wrap="square" rtlCol="0">
            <a:spAutoFit/>
          </a:bodyPr>
          <a:lstStyle/>
          <a:p>
            <a:pPr algn="l"/>
            <a:r>
              <a:rPr lang="en-US" sz="1400" b="1" dirty="0" smtClean="0">
                <a:solidFill>
                  <a:srgbClr val="000000"/>
                </a:solidFill>
                <a:latin typeface="Calibri" pitchFamily="34" charset="0"/>
              </a:rPr>
              <a:t>Telecoms</a:t>
            </a:r>
          </a:p>
          <a:p>
            <a:pPr algn="l"/>
            <a:r>
              <a:rPr lang="en-US" sz="1400" dirty="0" smtClean="0">
                <a:solidFill>
                  <a:srgbClr val="000000"/>
                </a:solidFill>
                <a:latin typeface="Calibri" pitchFamily="34" charset="0"/>
              </a:rPr>
              <a:t>Sprint, O2, Bouygues Telecom</a:t>
            </a:r>
          </a:p>
        </p:txBody>
      </p:sp>
      <p:sp>
        <p:nvSpPr>
          <p:cNvPr id="39" name="TextBox 38"/>
          <p:cNvSpPr txBox="1"/>
          <p:nvPr/>
        </p:nvSpPr>
        <p:spPr>
          <a:xfrm>
            <a:off x="6934200" y="3810000"/>
            <a:ext cx="1828800" cy="1169551"/>
          </a:xfrm>
          <a:prstGeom prst="rect">
            <a:avLst/>
          </a:prstGeom>
          <a:noFill/>
        </p:spPr>
        <p:txBody>
          <a:bodyPr wrap="square" rtlCol="0">
            <a:spAutoFit/>
          </a:bodyPr>
          <a:lstStyle/>
          <a:p>
            <a:pPr algn="l"/>
            <a:r>
              <a:rPr lang="en-US" sz="1400" b="1" dirty="0" smtClean="0">
                <a:solidFill>
                  <a:srgbClr val="000000"/>
                </a:solidFill>
                <a:latin typeface="Calibri" pitchFamily="34" charset="0"/>
              </a:rPr>
              <a:t>Financial Services</a:t>
            </a:r>
          </a:p>
          <a:p>
            <a:pPr algn="l"/>
            <a:r>
              <a:rPr lang="en-US" sz="1400" dirty="0" smtClean="0">
                <a:solidFill>
                  <a:srgbClr val="000000"/>
                </a:solidFill>
                <a:latin typeface="Calibri" pitchFamily="34" charset="0"/>
              </a:rPr>
              <a:t>Barclays Bank, </a:t>
            </a:r>
          </a:p>
          <a:p>
            <a:pPr algn="l"/>
            <a:r>
              <a:rPr lang="en-US" sz="1400" dirty="0" smtClean="0">
                <a:solidFill>
                  <a:srgbClr val="000000"/>
                </a:solidFill>
                <a:latin typeface="Calibri" pitchFamily="34" charset="0"/>
              </a:rPr>
              <a:t>Capital One, </a:t>
            </a:r>
          </a:p>
          <a:p>
            <a:pPr algn="l"/>
            <a:r>
              <a:rPr lang="en-US" sz="1400" dirty="0" smtClean="0">
                <a:solidFill>
                  <a:srgbClr val="000000"/>
                </a:solidFill>
                <a:latin typeface="Calibri" pitchFamily="34" charset="0"/>
              </a:rPr>
              <a:t>Progressive Insurance, WellPoint</a:t>
            </a:r>
          </a:p>
        </p:txBody>
      </p:sp>
      <p:sp>
        <p:nvSpPr>
          <p:cNvPr id="40" name="TextBox 39"/>
          <p:cNvSpPr txBox="1"/>
          <p:nvPr/>
        </p:nvSpPr>
        <p:spPr>
          <a:xfrm>
            <a:off x="5105400" y="4191000"/>
            <a:ext cx="1524000" cy="738664"/>
          </a:xfrm>
          <a:prstGeom prst="rect">
            <a:avLst/>
          </a:prstGeom>
          <a:noFill/>
        </p:spPr>
        <p:txBody>
          <a:bodyPr wrap="square" rtlCol="0">
            <a:spAutoFit/>
          </a:bodyPr>
          <a:lstStyle/>
          <a:p>
            <a:pPr algn="l"/>
            <a:r>
              <a:rPr lang="en-US" sz="1400" b="1" dirty="0" smtClean="0">
                <a:solidFill>
                  <a:srgbClr val="000000"/>
                </a:solidFill>
                <a:latin typeface="Calibri" pitchFamily="34" charset="0"/>
              </a:rPr>
              <a:t>Pharmaceuticals</a:t>
            </a:r>
          </a:p>
          <a:p>
            <a:pPr algn="l"/>
            <a:r>
              <a:rPr lang="en-US" sz="1400" dirty="0" smtClean="0">
                <a:solidFill>
                  <a:srgbClr val="000000"/>
                </a:solidFill>
                <a:latin typeface="Calibri" pitchFamily="34" charset="0"/>
              </a:rPr>
              <a:t>AstraZeneca, Solvay, Vertex</a:t>
            </a:r>
          </a:p>
        </p:txBody>
      </p:sp>
      <p:sp>
        <p:nvSpPr>
          <p:cNvPr id="41" name="TextBox 40"/>
          <p:cNvSpPr txBox="1"/>
          <p:nvPr/>
        </p:nvSpPr>
        <p:spPr>
          <a:xfrm>
            <a:off x="6477000" y="5109936"/>
            <a:ext cx="2133600" cy="738664"/>
          </a:xfrm>
          <a:prstGeom prst="rect">
            <a:avLst/>
          </a:prstGeom>
          <a:noFill/>
        </p:spPr>
        <p:txBody>
          <a:bodyPr wrap="square" rtlCol="0">
            <a:spAutoFit/>
          </a:bodyPr>
          <a:lstStyle/>
          <a:p>
            <a:pPr algn="l"/>
            <a:r>
              <a:rPr lang="en-US" sz="1400" b="1" dirty="0" smtClean="0">
                <a:solidFill>
                  <a:srgbClr val="000000"/>
                </a:solidFill>
                <a:latin typeface="Calibri" pitchFamily="34" charset="0"/>
              </a:rPr>
              <a:t>Transport</a:t>
            </a:r>
          </a:p>
          <a:p>
            <a:pPr algn="l"/>
            <a:r>
              <a:rPr lang="en-US" sz="1400" dirty="0" smtClean="0">
                <a:solidFill>
                  <a:srgbClr val="000000"/>
                </a:solidFill>
                <a:latin typeface="Calibri" pitchFamily="34" charset="0"/>
              </a:rPr>
              <a:t>FedEx, Schneider National, United Parcel Service</a:t>
            </a:r>
          </a:p>
        </p:txBody>
      </p:sp>
      <p:sp>
        <p:nvSpPr>
          <p:cNvPr id="42" name="TextBox 41"/>
          <p:cNvSpPr txBox="1"/>
          <p:nvPr/>
        </p:nvSpPr>
        <p:spPr>
          <a:xfrm>
            <a:off x="2935400" y="1143000"/>
            <a:ext cx="5963299" cy="400110"/>
          </a:xfrm>
          <a:prstGeom prst="rect">
            <a:avLst/>
          </a:prstGeom>
          <a:noFill/>
        </p:spPr>
        <p:txBody>
          <a:bodyPr wrap="none" rtlCol="0">
            <a:spAutoFit/>
          </a:bodyPr>
          <a:lstStyle/>
          <a:p>
            <a:pPr algn="l"/>
            <a:r>
              <a:rPr lang="en-US" sz="2000" dirty="0" smtClean="0">
                <a:latin typeface="Calibri" pitchFamily="34" charset="0"/>
              </a:rPr>
              <a:t>Analytic competitors are found in a variety of industries</a:t>
            </a:r>
            <a:endParaRPr lang="en-US" sz="2000" dirty="0">
              <a:latin typeface="Calibri" pitchFamily="34" charset="0"/>
            </a:endParaRPr>
          </a:p>
        </p:txBody>
      </p:sp>
    </p:spTree>
    <p:extLst>
      <p:ext uri="{BB962C8B-B14F-4D97-AF65-F5344CB8AC3E}">
        <p14:creationId xmlns:p14="http://schemas.microsoft.com/office/powerpoint/2010/main" val="949680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Analytics</a:t>
            </a:r>
            <a:endParaRPr lang="en-US" dirty="0"/>
          </a:p>
        </p:txBody>
      </p:sp>
      <p:sp>
        <p:nvSpPr>
          <p:cNvPr id="3" name="Content Placeholder 2"/>
          <p:cNvSpPr>
            <a:spLocks noGrp="1"/>
          </p:cNvSpPr>
          <p:nvPr>
            <p:ph idx="1"/>
          </p:nvPr>
        </p:nvSpPr>
        <p:spPr>
          <a:xfrm>
            <a:off x="165100" y="1146175"/>
            <a:ext cx="8528050" cy="5176838"/>
          </a:xfrm>
        </p:spPr>
        <p:txBody>
          <a:bodyPr/>
          <a:lstStyle/>
          <a:p>
            <a:pPr marL="0" indent="0">
              <a:buNone/>
            </a:pPr>
            <a:r>
              <a:rPr lang="en-US" dirty="0" smtClean="0"/>
              <a:t>Learning objectives</a:t>
            </a:r>
          </a:p>
          <a:p>
            <a:r>
              <a:rPr lang="en-US" dirty="0" smtClean="0"/>
              <a:t>Define Visual Analytics and explain how it differs from information visualization.</a:t>
            </a:r>
          </a:p>
          <a:p>
            <a:r>
              <a:rPr lang="en-US" dirty="0" smtClean="0"/>
              <a:t>Identify </a:t>
            </a:r>
            <a:r>
              <a:rPr lang="en-US" b="0" dirty="0" smtClean="0"/>
              <a:t>major </a:t>
            </a:r>
            <a:r>
              <a:rPr lang="en-US" b="0" dirty="0"/>
              <a:t>categories and applications of business </a:t>
            </a:r>
            <a:r>
              <a:rPr lang="en-US" b="0" dirty="0" smtClean="0"/>
              <a:t>analytics (BA) and  explain how </a:t>
            </a:r>
            <a:r>
              <a:rPr lang="en-US" b="0" dirty="0"/>
              <a:t>various form of </a:t>
            </a:r>
            <a:r>
              <a:rPr lang="en-US" b="0" dirty="0" smtClean="0"/>
              <a:t>BA </a:t>
            </a:r>
            <a:r>
              <a:rPr lang="en-US" b="0" dirty="0"/>
              <a:t>are supported in </a:t>
            </a:r>
            <a:r>
              <a:rPr lang="en-US" b="0" dirty="0" smtClean="0"/>
              <a:t>practice</a:t>
            </a:r>
          </a:p>
          <a:p>
            <a:r>
              <a:rPr lang="en-US" dirty="0" smtClean="0"/>
              <a:t>Identify </a:t>
            </a:r>
            <a:r>
              <a:rPr lang="en-US" b="0" dirty="0" smtClean="0"/>
              <a:t>how the combination of BI and BA can result in competitive advantage for organizations</a:t>
            </a:r>
            <a:endParaRPr lang="en-US" dirty="0"/>
          </a:p>
        </p:txBody>
      </p:sp>
    </p:spTree>
    <p:extLst>
      <p:ext uri="{BB962C8B-B14F-4D97-AF65-F5344CB8AC3E}">
        <p14:creationId xmlns:p14="http://schemas.microsoft.com/office/powerpoint/2010/main" val="2577176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Analytics</a:t>
            </a:r>
            <a:endParaRPr lang="en-US" dirty="0"/>
          </a:p>
        </p:txBody>
      </p:sp>
      <p:sp>
        <p:nvSpPr>
          <p:cNvPr id="3" name="Content Placeholder 2"/>
          <p:cNvSpPr>
            <a:spLocks noGrp="1"/>
          </p:cNvSpPr>
          <p:nvPr>
            <p:ph idx="1"/>
          </p:nvPr>
        </p:nvSpPr>
        <p:spPr>
          <a:xfrm>
            <a:off x="136478" y="1146175"/>
            <a:ext cx="8556672" cy="5176838"/>
          </a:xfrm>
        </p:spPr>
        <p:txBody>
          <a:bodyPr/>
          <a:lstStyle/>
          <a:p>
            <a:pPr marL="0" indent="0">
              <a:buNone/>
            </a:pPr>
            <a:r>
              <a:rPr lang="en-US" b="0" kern="1200" dirty="0" smtClean="0"/>
              <a:t>Visual analytics is the combination of visualization and predictive analytics.</a:t>
            </a:r>
          </a:p>
          <a:p>
            <a:r>
              <a:rPr lang="en-US" b="1" i="1" kern="1200" dirty="0"/>
              <a:t>I</a:t>
            </a:r>
            <a:r>
              <a:rPr lang="en-US" b="1" i="1" kern="1200" dirty="0" smtClean="0"/>
              <a:t>nformation visualization </a:t>
            </a:r>
            <a:r>
              <a:rPr lang="en-US" kern="1200" dirty="0" smtClean="0"/>
              <a:t>is aimed at answering</a:t>
            </a:r>
          </a:p>
          <a:p>
            <a:pPr lvl="1"/>
            <a:r>
              <a:rPr lang="en-US" b="0" kern="1200" dirty="0" smtClean="0"/>
              <a:t>“what happened” and “what is happening” and</a:t>
            </a:r>
          </a:p>
          <a:p>
            <a:pPr lvl="1"/>
            <a:r>
              <a:rPr lang="en-US" kern="1200" dirty="0"/>
              <a:t>i</a:t>
            </a:r>
            <a:r>
              <a:rPr lang="en-US" b="0" kern="1200" dirty="0" smtClean="0"/>
              <a:t>s closely associated with business intelligence (routine reports, scorecards, and dashboards),</a:t>
            </a:r>
          </a:p>
          <a:p>
            <a:r>
              <a:rPr lang="en-US" b="1" i="1" kern="1200" dirty="0"/>
              <a:t>P</a:t>
            </a:r>
            <a:r>
              <a:rPr lang="en-US" b="1" i="1" kern="1200" dirty="0" smtClean="0"/>
              <a:t>redictive analytics </a:t>
            </a:r>
            <a:r>
              <a:rPr lang="en-US" b="0" kern="1200" dirty="0" smtClean="0"/>
              <a:t>is aimed at answering</a:t>
            </a:r>
          </a:p>
          <a:p>
            <a:pPr lvl="1"/>
            <a:r>
              <a:rPr lang="en-US" kern="1200" dirty="0" smtClean="0"/>
              <a:t>“</a:t>
            </a:r>
            <a:r>
              <a:rPr lang="en-US" b="0" kern="1200" dirty="0" smtClean="0"/>
              <a:t>why is it happening,” “what is more likely to happen,” and</a:t>
            </a:r>
          </a:p>
          <a:p>
            <a:pPr lvl="1"/>
            <a:r>
              <a:rPr lang="en-US" kern="1200" dirty="0"/>
              <a:t>i</a:t>
            </a:r>
            <a:r>
              <a:rPr lang="en-US" b="0" kern="1200" dirty="0" smtClean="0"/>
              <a:t>s usually associated with business analytics (forecasting, segmentation, correlation analysis).</a:t>
            </a:r>
          </a:p>
        </p:txBody>
      </p:sp>
      <p:sp>
        <p:nvSpPr>
          <p:cNvPr id="4" name="Rectangle 3"/>
          <p:cNvSpPr/>
          <p:nvPr/>
        </p:nvSpPr>
        <p:spPr>
          <a:xfrm>
            <a:off x="136478" y="5562600"/>
            <a:ext cx="3597322" cy="646331"/>
          </a:xfrm>
          <a:prstGeom prst="rect">
            <a:avLst/>
          </a:prstGeom>
        </p:spPr>
        <p:txBody>
          <a:bodyPr wrap="square">
            <a:spAutoFit/>
          </a:bodyPr>
          <a:lstStyle/>
          <a:p>
            <a:r>
              <a:rPr lang="en-US" sz="900" dirty="0">
                <a:solidFill>
                  <a:srgbClr val="000000"/>
                </a:solidFill>
              </a:rPr>
              <a:t>From SHARDA, RAMESH; DELEN, DURSUN; TURBAN, EFRAIM, BUSINESS INTELLIGENCE AND ANALYTICS: SYSTEMS FOR DECISION SUPPORT, 10th Edition, © 2015. Used by permission of Pearson Education, Inc., New York, NY.  All Rights Reserved.</a:t>
            </a:r>
          </a:p>
        </p:txBody>
      </p:sp>
    </p:spTree>
    <p:extLst>
      <p:ext uri="{BB962C8B-B14F-4D97-AF65-F5344CB8AC3E}">
        <p14:creationId xmlns:p14="http://schemas.microsoft.com/office/powerpoint/2010/main" val="2500689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Analytics Overview</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55650" y="838200"/>
            <a:ext cx="7480300" cy="4673804"/>
          </a:xfrm>
        </p:spPr>
      </p:pic>
      <p:sp>
        <p:nvSpPr>
          <p:cNvPr id="3" name="Rectangle 2"/>
          <p:cNvSpPr/>
          <p:nvPr/>
        </p:nvSpPr>
        <p:spPr>
          <a:xfrm>
            <a:off x="178874" y="5583739"/>
            <a:ext cx="3859726" cy="646331"/>
          </a:xfrm>
          <a:prstGeom prst="rect">
            <a:avLst/>
          </a:prstGeom>
        </p:spPr>
        <p:txBody>
          <a:bodyPr wrap="square">
            <a:spAutoFit/>
          </a:bodyPr>
          <a:lstStyle/>
          <a:p>
            <a:r>
              <a:rPr lang="en-US" sz="900" dirty="0">
                <a:solidFill>
                  <a:srgbClr val="000000"/>
                </a:solidFill>
              </a:rPr>
              <a:t>From SHARDA, RAMESH; DELEN, DURSUN; TURBAN, EFRAIM, BUSINESS INTELLIGENCE AND ANALYTICS: SYSTEMS FOR DECISION SUPPORT, 10th Edition, © 2015. Used by permission of Pearson Education, Inc., New York, NY.  All Rights Reserved.</a:t>
            </a:r>
          </a:p>
        </p:txBody>
      </p:sp>
    </p:spTree>
    <p:extLst>
      <p:ext uri="{BB962C8B-B14F-4D97-AF65-F5344CB8AC3E}">
        <p14:creationId xmlns:p14="http://schemas.microsoft.com/office/powerpoint/2010/main" val="1518439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Analytics</a:t>
            </a:r>
            <a:endParaRPr lang="en-US" dirty="0"/>
          </a:p>
        </p:txBody>
      </p:sp>
      <p:sp>
        <p:nvSpPr>
          <p:cNvPr id="3" name="Content Placeholder 2"/>
          <p:cNvSpPr>
            <a:spLocks noGrp="1"/>
          </p:cNvSpPr>
          <p:nvPr>
            <p:ph idx="1"/>
          </p:nvPr>
        </p:nvSpPr>
        <p:spPr>
          <a:xfrm>
            <a:off x="114300" y="1146175"/>
            <a:ext cx="8578850" cy="5176838"/>
          </a:xfrm>
        </p:spPr>
        <p:txBody>
          <a:bodyPr/>
          <a:lstStyle/>
          <a:p>
            <a:r>
              <a:rPr lang="en-US" b="0" dirty="0"/>
              <a:t>Descriptive or reporting analytics </a:t>
            </a:r>
            <a:r>
              <a:rPr lang="en-US" b="0" dirty="0" smtClean="0"/>
              <a:t>refers to</a:t>
            </a:r>
          </a:p>
          <a:p>
            <a:pPr lvl="1"/>
            <a:r>
              <a:rPr lang="en-US" dirty="0"/>
              <a:t>k</a:t>
            </a:r>
            <a:r>
              <a:rPr lang="en-US" b="0" dirty="0" smtClean="0"/>
              <a:t>nowing </a:t>
            </a:r>
            <a:r>
              <a:rPr lang="en-US" b="0" dirty="0"/>
              <a:t>what is happening in the </a:t>
            </a:r>
            <a:r>
              <a:rPr lang="en-US" b="0" dirty="0" smtClean="0"/>
              <a:t>organization</a:t>
            </a:r>
          </a:p>
          <a:p>
            <a:pPr lvl="1"/>
            <a:r>
              <a:rPr lang="en-US" dirty="0"/>
              <a:t>u</a:t>
            </a:r>
            <a:r>
              <a:rPr lang="en-US" b="0" dirty="0" smtClean="0"/>
              <a:t>nderstanding </a:t>
            </a:r>
            <a:r>
              <a:rPr lang="en-US" b="0" dirty="0"/>
              <a:t>some underlying trends and causes of such </a:t>
            </a:r>
            <a:r>
              <a:rPr lang="en-US" b="0" dirty="0" smtClean="0"/>
              <a:t>occurrences</a:t>
            </a:r>
          </a:p>
          <a:p>
            <a:r>
              <a:rPr lang="en-US" dirty="0"/>
              <a:t>I</a:t>
            </a:r>
            <a:r>
              <a:rPr lang="en-US" b="0" dirty="0" smtClean="0"/>
              <a:t>t involves</a:t>
            </a:r>
          </a:p>
          <a:p>
            <a:pPr lvl="1"/>
            <a:r>
              <a:rPr lang="en-US" dirty="0"/>
              <a:t>c</a:t>
            </a:r>
            <a:r>
              <a:rPr lang="en-US" b="0" dirty="0" smtClean="0"/>
              <a:t>onsolidation </a:t>
            </a:r>
            <a:r>
              <a:rPr lang="en-US" b="0" dirty="0"/>
              <a:t>of data sources and availability of all relevant data </a:t>
            </a:r>
            <a:r>
              <a:rPr lang="en-US" b="0" dirty="0" smtClean="0"/>
              <a:t>in a </a:t>
            </a:r>
            <a:r>
              <a:rPr lang="en-US" b="0" dirty="0"/>
              <a:t>form that enables appropriate reporting and </a:t>
            </a:r>
            <a:r>
              <a:rPr lang="en-US" b="0" dirty="0" smtClean="0"/>
              <a:t>analysis.</a:t>
            </a:r>
          </a:p>
          <a:p>
            <a:pPr lvl="1"/>
            <a:r>
              <a:rPr lang="en-US" dirty="0"/>
              <a:t>u</a:t>
            </a:r>
            <a:r>
              <a:rPr lang="en-US" b="0" dirty="0" smtClean="0"/>
              <a:t>sually </a:t>
            </a:r>
            <a:r>
              <a:rPr lang="en-US" b="0" dirty="0"/>
              <a:t>development of this </a:t>
            </a:r>
            <a:r>
              <a:rPr lang="en-US" b="0" dirty="0" smtClean="0"/>
              <a:t>data infrastructure </a:t>
            </a:r>
            <a:r>
              <a:rPr lang="en-US" b="0" dirty="0"/>
              <a:t>is part of data </a:t>
            </a:r>
            <a:r>
              <a:rPr lang="en-US" b="0" dirty="0" smtClean="0"/>
              <a:t>warehouses</a:t>
            </a:r>
            <a:endParaRPr lang="en-US" dirty="0"/>
          </a:p>
        </p:txBody>
      </p:sp>
      <p:sp>
        <p:nvSpPr>
          <p:cNvPr id="4" name="Rectangle 3"/>
          <p:cNvSpPr/>
          <p:nvPr/>
        </p:nvSpPr>
        <p:spPr>
          <a:xfrm>
            <a:off x="0" y="5562600"/>
            <a:ext cx="3886200" cy="646331"/>
          </a:xfrm>
          <a:prstGeom prst="rect">
            <a:avLst/>
          </a:prstGeom>
        </p:spPr>
        <p:txBody>
          <a:bodyPr wrap="square">
            <a:spAutoFit/>
          </a:bodyPr>
          <a:lstStyle/>
          <a:p>
            <a:r>
              <a:rPr lang="en-US" sz="900" dirty="0">
                <a:solidFill>
                  <a:srgbClr val="000000"/>
                </a:solidFill>
              </a:rPr>
              <a:t>From SHARDA, RAMESH; DELEN, DURSUN; TURBAN, EFRAIM, BUSINESS INTELLIGENCE AND ANALYTICS: SYSTEMS FOR DECISION SUPPORT, 10th Edition, © 2015. Used by permission of Pearson Education, Inc., New York, NY.  All Rights Reserved.</a:t>
            </a:r>
          </a:p>
        </p:txBody>
      </p:sp>
    </p:spTree>
    <p:extLst>
      <p:ext uri="{BB962C8B-B14F-4D97-AF65-F5344CB8AC3E}">
        <p14:creationId xmlns:p14="http://schemas.microsoft.com/office/powerpoint/2010/main" val="3091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Analytics</a:t>
            </a:r>
            <a:endParaRPr lang="en-US" dirty="0"/>
          </a:p>
        </p:txBody>
      </p:sp>
      <p:sp>
        <p:nvSpPr>
          <p:cNvPr id="3" name="Content Placeholder 2"/>
          <p:cNvSpPr>
            <a:spLocks noGrp="1"/>
          </p:cNvSpPr>
          <p:nvPr>
            <p:ph idx="1"/>
          </p:nvPr>
        </p:nvSpPr>
        <p:spPr>
          <a:xfrm>
            <a:off x="101600" y="1146175"/>
            <a:ext cx="8591550" cy="5176838"/>
          </a:xfrm>
        </p:spPr>
        <p:txBody>
          <a:bodyPr/>
          <a:lstStyle/>
          <a:p>
            <a:r>
              <a:rPr lang="en-US" b="0" dirty="0"/>
              <a:t>Predictive analytics aims to determine what is likely to happen in the </a:t>
            </a:r>
            <a:r>
              <a:rPr lang="en-US" b="0" dirty="0" smtClean="0"/>
              <a:t>future.</a:t>
            </a:r>
          </a:p>
          <a:p>
            <a:r>
              <a:rPr lang="en-US" dirty="0"/>
              <a:t>U</a:t>
            </a:r>
            <a:r>
              <a:rPr lang="en-US" b="0" dirty="0" smtClean="0"/>
              <a:t>ses statistical and data mining techniques to predict if the customer is likely to</a:t>
            </a:r>
          </a:p>
          <a:p>
            <a:pPr lvl="1"/>
            <a:r>
              <a:rPr lang="en-US" dirty="0"/>
              <a:t>s</a:t>
            </a:r>
            <a:r>
              <a:rPr lang="en-US" b="0" dirty="0" smtClean="0"/>
              <a:t>witch </a:t>
            </a:r>
            <a:r>
              <a:rPr lang="en-US" b="0" dirty="0"/>
              <a:t>to a competitor (“churn</a:t>
            </a:r>
            <a:r>
              <a:rPr lang="en-US" b="0" dirty="0" smtClean="0"/>
              <a:t>”),</a:t>
            </a:r>
          </a:p>
          <a:p>
            <a:pPr lvl="1"/>
            <a:r>
              <a:rPr lang="en-US" dirty="0"/>
              <a:t>b</a:t>
            </a:r>
            <a:r>
              <a:rPr lang="en-US" b="0" dirty="0" smtClean="0"/>
              <a:t>uy </a:t>
            </a:r>
            <a:r>
              <a:rPr lang="en-US" b="0" dirty="0"/>
              <a:t>next and how </a:t>
            </a:r>
            <a:r>
              <a:rPr lang="en-US" b="0" dirty="0" smtClean="0"/>
              <a:t>much,</a:t>
            </a:r>
          </a:p>
          <a:p>
            <a:pPr lvl="1"/>
            <a:r>
              <a:rPr lang="en-US" dirty="0"/>
              <a:t>r</a:t>
            </a:r>
            <a:r>
              <a:rPr lang="en-US" dirty="0" smtClean="0"/>
              <a:t>espond to </a:t>
            </a:r>
            <a:r>
              <a:rPr lang="en-US" b="0" dirty="0" smtClean="0"/>
              <a:t>promotion,</a:t>
            </a:r>
          </a:p>
          <a:p>
            <a:pPr lvl="1"/>
            <a:r>
              <a:rPr lang="en-US" dirty="0"/>
              <a:t>w</a:t>
            </a:r>
            <a:r>
              <a:rPr lang="en-US" b="0" dirty="0" smtClean="0"/>
              <a:t>orth the risk</a:t>
            </a:r>
            <a:endParaRPr lang="en-US" dirty="0"/>
          </a:p>
        </p:txBody>
      </p:sp>
      <p:sp>
        <p:nvSpPr>
          <p:cNvPr id="4" name="Rectangle 3"/>
          <p:cNvSpPr/>
          <p:nvPr/>
        </p:nvSpPr>
        <p:spPr>
          <a:xfrm>
            <a:off x="36342" y="5562600"/>
            <a:ext cx="3849858" cy="646331"/>
          </a:xfrm>
          <a:prstGeom prst="rect">
            <a:avLst/>
          </a:prstGeom>
        </p:spPr>
        <p:txBody>
          <a:bodyPr wrap="square">
            <a:spAutoFit/>
          </a:bodyPr>
          <a:lstStyle/>
          <a:p>
            <a:r>
              <a:rPr lang="en-US" sz="900" dirty="0">
                <a:solidFill>
                  <a:srgbClr val="000000"/>
                </a:solidFill>
              </a:rPr>
              <a:t>From SHARDA, RAMESH; DELEN, DURSUN; TURBAN, EFRAIM, BUSINESS INTELLIGENCE AND ANALYTICS: SYSTEMS FOR DECISION SUPPORT, 10th Edition, © 2015. Used by permission of Pearson Education, Inc., New York, NY.  All Rights Reserved.</a:t>
            </a:r>
          </a:p>
        </p:txBody>
      </p:sp>
    </p:spTree>
    <p:extLst>
      <p:ext uri="{BB962C8B-B14F-4D97-AF65-F5344CB8AC3E}">
        <p14:creationId xmlns:p14="http://schemas.microsoft.com/office/powerpoint/2010/main" val="2472441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a:xfrm>
            <a:off x="0" y="112712"/>
            <a:ext cx="9144000" cy="877888"/>
          </a:xfrm>
        </p:spPr>
        <p:txBody>
          <a:bodyPr/>
          <a:lstStyle/>
          <a:p>
            <a:r>
              <a:rPr lang="en-US" dirty="0" smtClean="0"/>
              <a:t>Bring Predictive Analysis into the Mainstream </a:t>
            </a:r>
            <a:br>
              <a:rPr lang="en-US" dirty="0" smtClean="0"/>
            </a:br>
            <a:r>
              <a:rPr lang="en-US" dirty="0" smtClean="0"/>
              <a:t>for Business Users</a:t>
            </a:r>
          </a:p>
        </p:txBody>
      </p:sp>
      <p:sp>
        <p:nvSpPr>
          <p:cNvPr id="9220" name="Text Box 4"/>
          <p:cNvSpPr txBox="1">
            <a:spLocks noChangeArrowheads="1"/>
          </p:cNvSpPr>
          <p:nvPr/>
        </p:nvSpPr>
        <p:spPr bwMode="auto">
          <a:xfrm>
            <a:off x="5334000" y="2808287"/>
            <a:ext cx="1447800" cy="830997"/>
          </a:xfrm>
          <a:prstGeom prst="rect">
            <a:avLst/>
          </a:prstGeom>
          <a:noFill/>
          <a:ln w="9525" algn="ctr">
            <a:noFill/>
            <a:miter lim="800000"/>
            <a:headEnd/>
            <a:tailEnd/>
          </a:ln>
        </p:spPr>
        <p:txBody>
          <a:bodyPr lIns="45720" rIns="45720">
            <a:spAutoFit/>
          </a:bodyPr>
          <a:lstStyle/>
          <a:p>
            <a:pPr eaLnBrk="0" hangingPunct="0"/>
            <a:r>
              <a:rPr lang="en-US" sz="1600" b="1">
                <a:solidFill>
                  <a:srgbClr val="336699"/>
                </a:solidFill>
                <a:latin typeface="Calibri" pitchFamily="34" charset="0"/>
              </a:rPr>
              <a:t>DETERMINE</a:t>
            </a:r>
          </a:p>
          <a:p>
            <a:pPr eaLnBrk="0" hangingPunct="0"/>
            <a:r>
              <a:rPr lang="en-US" sz="1600" b="1">
                <a:solidFill>
                  <a:srgbClr val="336699"/>
                </a:solidFill>
                <a:latin typeface="Calibri" pitchFamily="34" charset="0"/>
              </a:rPr>
              <a:t>WHO IS</a:t>
            </a:r>
          </a:p>
          <a:p>
            <a:pPr eaLnBrk="0" hangingPunct="0"/>
            <a:r>
              <a:rPr lang="en-US" sz="1600" b="1">
                <a:solidFill>
                  <a:srgbClr val="336699"/>
                </a:solidFill>
                <a:latin typeface="Calibri" pitchFamily="34" charset="0"/>
              </a:rPr>
              <a:t>LIKELY TO …</a:t>
            </a:r>
          </a:p>
        </p:txBody>
      </p:sp>
      <p:sp>
        <p:nvSpPr>
          <p:cNvPr id="9221" name="AutoShape 5"/>
          <p:cNvSpPr>
            <a:spLocks/>
          </p:cNvSpPr>
          <p:nvPr/>
        </p:nvSpPr>
        <p:spPr bwMode="auto">
          <a:xfrm>
            <a:off x="6713538" y="2370137"/>
            <a:ext cx="303212" cy="1776413"/>
          </a:xfrm>
          <a:prstGeom prst="leftBrace">
            <a:avLst>
              <a:gd name="adj1" fmla="val 48822"/>
              <a:gd name="adj2" fmla="val 50000"/>
            </a:avLst>
          </a:prstGeom>
          <a:noFill/>
          <a:ln w="9525">
            <a:solidFill>
              <a:srgbClr val="336699"/>
            </a:solidFill>
            <a:round/>
            <a:headEnd/>
            <a:tailEnd/>
          </a:ln>
        </p:spPr>
        <p:txBody>
          <a:bodyPr wrap="none" lIns="45720" rIns="45720" anchor="ctr"/>
          <a:lstStyle/>
          <a:p>
            <a:pPr algn="l"/>
            <a:endParaRPr lang="en-US"/>
          </a:p>
        </p:txBody>
      </p:sp>
      <p:sp>
        <p:nvSpPr>
          <p:cNvPr id="9222" name="Text Box 6"/>
          <p:cNvSpPr txBox="1">
            <a:spLocks noChangeArrowheads="1"/>
          </p:cNvSpPr>
          <p:nvPr/>
        </p:nvSpPr>
        <p:spPr bwMode="auto">
          <a:xfrm>
            <a:off x="7169150" y="2327275"/>
            <a:ext cx="1514197" cy="1889748"/>
          </a:xfrm>
          <a:prstGeom prst="rect">
            <a:avLst/>
          </a:prstGeom>
          <a:noFill/>
          <a:ln w="9525" algn="ctr">
            <a:noFill/>
            <a:miter lim="800000"/>
            <a:headEnd/>
            <a:tailEnd/>
          </a:ln>
        </p:spPr>
        <p:txBody>
          <a:bodyPr wrap="none" lIns="45720" rIns="45720">
            <a:spAutoFit/>
          </a:bodyPr>
          <a:lstStyle/>
          <a:p>
            <a:pPr algn="l" eaLnBrk="0" hangingPunct="0">
              <a:spcBef>
                <a:spcPct val="5000"/>
              </a:spcBef>
            </a:pPr>
            <a:r>
              <a:rPr lang="en-US" sz="1600" dirty="0">
                <a:solidFill>
                  <a:srgbClr val="336699"/>
                </a:solidFill>
                <a:latin typeface="Calibri" pitchFamily="34" charset="0"/>
              </a:rPr>
              <a:t>Achieve Revenue</a:t>
            </a:r>
          </a:p>
          <a:p>
            <a:pPr algn="l" eaLnBrk="0" hangingPunct="0">
              <a:spcBef>
                <a:spcPct val="5000"/>
              </a:spcBef>
            </a:pPr>
            <a:r>
              <a:rPr lang="en-US" sz="1600" dirty="0">
                <a:solidFill>
                  <a:srgbClr val="336699"/>
                </a:solidFill>
                <a:latin typeface="Calibri" pitchFamily="34" charset="0"/>
              </a:rPr>
              <a:t>Stay in Budget</a:t>
            </a:r>
          </a:p>
          <a:p>
            <a:pPr algn="l" eaLnBrk="0" hangingPunct="0">
              <a:spcBef>
                <a:spcPct val="5000"/>
              </a:spcBef>
            </a:pPr>
            <a:r>
              <a:rPr lang="en-US" sz="1600" dirty="0">
                <a:solidFill>
                  <a:srgbClr val="336699"/>
                </a:solidFill>
                <a:latin typeface="Calibri" pitchFamily="34" charset="0"/>
              </a:rPr>
              <a:t>Respond</a:t>
            </a:r>
          </a:p>
          <a:p>
            <a:pPr algn="l" eaLnBrk="0" hangingPunct="0">
              <a:spcBef>
                <a:spcPct val="5000"/>
              </a:spcBef>
            </a:pPr>
            <a:r>
              <a:rPr lang="en-US" sz="1600" dirty="0">
                <a:solidFill>
                  <a:srgbClr val="336699"/>
                </a:solidFill>
                <a:latin typeface="Calibri" pitchFamily="34" charset="0"/>
              </a:rPr>
              <a:t>Purchase</a:t>
            </a:r>
          </a:p>
          <a:p>
            <a:pPr algn="l" eaLnBrk="0" hangingPunct="0">
              <a:spcBef>
                <a:spcPct val="5000"/>
              </a:spcBef>
            </a:pPr>
            <a:r>
              <a:rPr lang="en-US" sz="1600" dirty="0">
                <a:solidFill>
                  <a:srgbClr val="336699"/>
                </a:solidFill>
                <a:latin typeface="Calibri" pitchFamily="34" charset="0"/>
              </a:rPr>
              <a:t>Defraud</a:t>
            </a:r>
          </a:p>
          <a:p>
            <a:pPr algn="l" eaLnBrk="0" hangingPunct="0">
              <a:spcBef>
                <a:spcPct val="5000"/>
              </a:spcBef>
            </a:pPr>
            <a:r>
              <a:rPr lang="en-US" sz="1600" dirty="0">
                <a:solidFill>
                  <a:srgbClr val="336699"/>
                </a:solidFill>
                <a:latin typeface="Calibri" pitchFamily="34" charset="0"/>
              </a:rPr>
              <a:t>Be Profitable</a:t>
            </a:r>
          </a:p>
          <a:p>
            <a:pPr algn="l" eaLnBrk="0" hangingPunct="0">
              <a:spcBef>
                <a:spcPct val="5000"/>
              </a:spcBef>
            </a:pPr>
            <a:r>
              <a:rPr lang="en-US" sz="1600" dirty="0" smtClean="0">
                <a:solidFill>
                  <a:srgbClr val="336699"/>
                </a:solidFill>
                <a:latin typeface="Calibri" pitchFamily="34" charset="0"/>
              </a:rPr>
              <a:t>Be On </a:t>
            </a:r>
            <a:r>
              <a:rPr lang="en-US" sz="1600" dirty="0">
                <a:solidFill>
                  <a:srgbClr val="336699"/>
                </a:solidFill>
                <a:latin typeface="Calibri" pitchFamily="34" charset="0"/>
              </a:rPr>
              <a:t>Time</a:t>
            </a:r>
          </a:p>
        </p:txBody>
      </p:sp>
      <p:sp>
        <p:nvSpPr>
          <p:cNvPr id="9225" name="Text Box 9"/>
          <p:cNvSpPr txBox="1">
            <a:spLocks noChangeArrowheads="1"/>
          </p:cNvSpPr>
          <p:nvPr/>
        </p:nvSpPr>
        <p:spPr bwMode="auto">
          <a:xfrm>
            <a:off x="1047750" y="1104900"/>
            <a:ext cx="3165034" cy="646331"/>
          </a:xfrm>
          <a:prstGeom prst="rect">
            <a:avLst/>
          </a:prstGeom>
          <a:noFill/>
          <a:ln w="9525" algn="ctr">
            <a:noFill/>
            <a:miter lim="800000"/>
            <a:headEnd/>
            <a:tailEnd/>
          </a:ln>
        </p:spPr>
        <p:txBody>
          <a:bodyPr wrap="none" lIns="45720" rIns="45720">
            <a:spAutoFit/>
          </a:bodyPr>
          <a:lstStyle/>
          <a:p>
            <a:pPr eaLnBrk="0" hangingPunct="0"/>
            <a:r>
              <a:rPr lang="en-US" sz="1800" b="1" dirty="0">
                <a:latin typeface="Calibri" pitchFamily="34" charset="0"/>
              </a:rPr>
              <a:t>Typical Predictive Analyses</a:t>
            </a:r>
          </a:p>
          <a:p>
            <a:pPr eaLnBrk="0" hangingPunct="0"/>
            <a:r>
              <a:rPr lang="en-US" sz="1800" b="1" dirty="0">
                <a:latin typeface="Calibri" pitchFamily="34" charset="0"/>
              </a:rPr>
              <a:t>Based on Regression Techniques</a:t>
            </a:r>
          </a:p>
        </p:txBody>
      </p:sp>
      <p:sp>
        <p:nvSpPr>
          <p:cNvPr id="9226" name="Text Box 10"/>
          <p:cNvSpPr txBox="1">
            <a:spLocks noChangeArrowheads="1"/>
          </p:cNvSpPr>
          <p:nvPr/>
        </p:nvSpPr>
        <p:spPr bwMode="auto">
          <a:xfrm>
            <a:off x="5383213" y="1104900"/>
            <a:ext cx="3306098" cy="646331"/>
          </a:xfrm>
          <a:prstGeom prst="rect">
            <a:avLst/>
          </a:prstGeom>
          <a:noFill/>
          <a:ln w="9525" algn="ctr">
            <a:noFill/>
            <a:miter lim="800000"/>
            <a:headEnd/>
            <a:tailEnd/>
          </a:ln>
        </p:spPr>
        <p:txBody>
          <a:bodyPr wrap="none" lIns="45720" rIns="45720">
            <a:spAutoFit/>
          </a:bodyPr>
          <a:lstStyle/>
          <a:p>
            <a:pPr eaLnBrk="0" hangingPunct="0"/>
            <a:r>
              <a:rPr lang="en-US" sz="1800" b="1">
                <a:latin typeface="Calibri" pitchFamily="34" charset="0"/>
              </a:rPr>
              <a:t>Powerful Predictive Analyses</a:t>
            </a:r>
          </a:p>
          <a:p>
            <a:pPr eaLnBrk="0" hangingPunct="0"/>
            <a:r>
              <a:rPr lang="en-US" sz="1800" b="1">
                <a:latin typeface="Calibri" pitchFamily="34" charset="0"/>
              </a:rPr>
              <a:t>Based on Data Mining Techniques</a:t>
            </a:r>
          </a:p>
        </p:txBody>
      </p:sp>
      <p:sp>
        <p:nvSpPr>
          <p:cNvPr id="16" name="Rectangle 15"/>
          <p:cNvSpPr/>
          <p:nvPr/>
        </p:nvSpPr>
        <p:spPr bwMode="auto">
          <a:xfrm>
            <a:off x="304800" y="5334000"/>
            <a:ext cx="8572500" cy="952500"/>
          </a:xfrm>
          <a:prstGeom prst="rect">
            <a:avLst/>
          </a:prstGeom>
          <a:noFill/>
          <a:ln w="19050" cap="flat" cmpd="sng" algn="ctr">
            <a:solidFill>
              <a:srgbClr val="336699"/>
            </a:solidFill>
            <a:prstDash val="solid"/>
            <a:round/>
            <a:headEnd type="none" w="med" len="med"/>
            <a:tailEnd type="stealth" w="med" len="sm"/>
          </a:ln>
          <a:effectLst/>
        </p:spPr>
        <p:txBody>
          <a:bodyPr vert="horz" wrap="square" lIns="45720" tIns="45720" rIns="4572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a typeface="ＭＳ Ｐゴシック" pitchFamily="80" charset="-128"/>
            </a:endParaRPr>
          </a:p>
        </p:txBody>
      </p:sp>
      <p:sp>
        <p:nvSpPr>
          <p:cNvPr id="17" name="TextBox 16"/>
          <p:cNvSpPr txBox="1"/>
          <p:nvPr/>
        </p:nvSpPr>
        <p:spPr>
          <a:xfrm>
            <a:off x="342900" y="5410200"/>
            <a:ext cx="2019300" cy="830997"/>
          </a:xfrm>
          <a:prstGeom prst="rect">
            <a:avLst/>
          </a:prstGeom>
          <a:solidFill>
            <a:schemeClr val="bg1"/>
          </a:solidFill>
        </p:spPr>
        <p:txBody>
          <a:bodyPr wrap="square" rtlCol="0">
            <a:spAutoFit/>
          </a:bodyPr>
          <a:lstStyle/>
          <a:p>
            <a:r>
              <a:rPr lang="en-US" sz="1600" dirty="0" smtClean="0">
                <a:solidFill>
                  <a:srgbClr val="000000"/>
                </a:solidFill>
                <a:latin typeface="Calibri" pitchFamily="34" charset="0"/>
              </a:rPr>
              <a:t>Linear Regression</a:t>
            </a:r>
          </a:p>
          <a:p>
            <a:r>
              <a:rPr lang="en-US" sz="1600" dirty="0" smtClean="0">
                <a:solidFill>
                  <a:srgbClr val="000000"/>
                </a:solidFill>
                <a:latin typeface="Calibri" pitchFamily="34" charset="0"/>
              </a:rPr>
              <a:t>Logistic Regression</a:t>
            </a:r>
          </a:p>
          <a:p>
            <a:r>
              <a:rPr lang="en-US" sz="1600" dirty="0" smtClean="0">
                <a:solidFill>
                  <a:srgbClr val="000000"/>
                </a:solidFill>
                <a:latin typeface="Calibri" pitchFamily="34" charset="0"/>
              </a:rPr>
              <a:t>Tree Regression</a:t>
            </a:r>
          </a:p>
        </p:txBody>
      </p:sp>
      <p:sp>
        <p:nvSpPr>
          <p:cNvPr id="18" name="TextBox 17"/>
          <p:cNvSpPr txBox="1"/>
          <p:nvPr/>
        </p:nvSpPr>
        <p:spPr>
          <a:xfrm>
            <a:off x="2133600" y="5533311"/>
            <a:ext cx="1409700" cy="584775"/>
          </a:xfrm>
          <a:prstGeom prst="rect">
            <a:avLst/>
          </a:prstGeom>
          <a:solidFill>
            <a:schemeClr val="bg1"/>
          </a:solidFill>
        </p:spPr>
        <p:txBody>
          <a:bodyPr wrap="square" rtlCol="0">
            <a:spAutoFit/>
          </a:bodyPr>
          <a:lstStyle/>
          <a:p>
            <a:r>
              <a:rPr lang="en-US" sz="1600" dirty="0" smtClean="0">
                <a:solidFill>
                  <a:srgbClr val="000000"/>
                </a:solidFill>
                <a:latin typeface="Calibri" pitchFamily="34" charset="0"/>
              </a:rPr>
              <a:t>Decision Tree</a:t>
            </a:r>
          </a:p>
          <a:p>
            <a:r>
              <a:rPr lang="en-US" sz="1600" dirty="0" smtClean="0">
                <a:solidFill>
                  <a:srgbClr val="000000"/>
                </a:solidFill>
                <a:latin typeface="Calibri" pitchFamily="34" charset="0"/>
              </a:rPr>
              <a:t>Clustering</a:t>
            </a:r>
          </a:p>
        </p:txBody>
      </p:sp>
      <p:sp>
        <p:nvSpPr>
          <p:cNvPr id="19" name="TextBox 18"/>
          <p:cNvSpPr txBox="1"/>
          <p:nvPr/>
        </p:nvSpPr>
        <p:spPr>
          <a:xfrm>
            <a:off x="3405315" y="5533311"/>
            <a:ext cx="1790700" cy="584775"/>
          </a:xfrm>
          <a:prstGeom prst="rect">
            <a:avLst/>
          </a:prstGeom>
          <a:solidFill>
            <a:schemeClr val="bg1"/>
          </a:solidFill>
        </p:spPr>
        <p:txBody>
          <a:bodyPr wrap="square" rtlCol="0">
            <a:spAutoFit/>
          </a:bodyPr>
          <a:lstStyle/>
          <a:p>
            <a:r>
              <a:rPr lang="en-US" sz="1600" dirty="0" smtClean="0">
                <a:solidFill>
                  <a:srgbClr val="000000"/>
                </a:solidFill>
                <a:latin typeface="Calibri" pitchFamily="34" charset="0"/>
              </a:rPr>
              <a:t>Time Series</a:t>
            </a:r>
          </a:p>
          <a:p>
            <a:r>
              <a:rPr lang="en-US" sz="1600" dirty="0" smtClean="0">
                <a:solidFill>
                  <a:srgbClr val="000000"/>
                </a:solidFill>
                <a:latin typeface="Calibri" pitchFamily="34" charset="0"/>
              </a:rPr>
              <a:t>Association Rules</a:t>
            </a:r>
          </a:p>
        </p:txBody>
      </p:sp>
      <p:sp>
        <p:nvSpPr>
          <p:cNvPr id="20" name="TextBox 19"/>
          <p:cNvSpPr txBox="1"/>
          <p:nvPr/>
        </p:nvSpPr>
        <p:spPr>
          <a:xfrm>
            <a:off x="5005515" y="5533311"/>
            <a:ext cx="1676400" cy="584775"/>
          </a:xfrm>
          <a:prstGeom prst="rect">
            <a:avLst/>
          </a:prstGeom>
          <a:solidFill>
            <a:schemeClr val="bg1"/>
          </a:solidFill>
        </p:spPr>
        <p:txBody>
          <a:bodyPr wrap="square" rtlCol="0">
            <a:spAutoFit/>
          </a:bodyPr>
          <a:lstStyle/>
          <a:p>
            <a:r>
              <a:rPr lang="en-US" sz="1600" dirty="0" smtClean="0">
                <a:solidFill>
                  <a:srgbClr val="000000"/>
                </a:solidFill>
                <a:latin typeface="Calibri" pitchFamily="34" charset="0"/>
              </a:rPr>
              <a:t>Neural Network</a:t>
            </a:r>
          </a:p>
          <a:p>
            <a:r>
              <a:rPr lang="en-US" sz="1600" dirty="0" smtClean="0">
                <a:solidFill>
                  <a:srgbClr val="000000"/>
                </a:solidFill>
                <a:latin typeface="Calibri" pitchFamily="34" charset="0"/>
              </a:rPr>
              <a:t>Rule Set</a:t>
            </a:r>
          </a:p>
        </p:txBody>
      </p:sp>
      <p:sp>
        <p:nvSpPr>
          <p:cNvPr id="21" name="TextBox 20"/>
          <p:cNvSpPr txBox="1"/>
          <p:nvPr/>
        </p:nvSpPr>
        <p:spPr>
          <a:xfrm>
            <a:off x="6517158" y="5533311"/>
            <a:ext cx="2360142" cy="584775"/>
          </a:xfrm>
          <a:prstGeom prst="rect">
            <a:avLst/>
          </a:prstGeom>
          <a:solidFill>
            <a:schemeClr val="bg1"/>
          </a:solidFill>
        </p:spPr>
        <p:txBody>
          <a:bodyPr wrap="square" rtlCol="0">
            <a:spAutoFit/>
          </a:bodyPr>
          <a:lstStyle/>
          <a:p>
            <a:r>
              <a:rPr lang="en-US" sz="1600" dirty="0" smtClean="0">
                <a:solidFill>
                  <a:srgbClr val="000000"/>
                </a:solidFill>
                <a:latin typeface="Calibri" pitchFamily="34" charset="0"/>
              </a:rPr>
              <a:t>Support Vector Machines</a:t>
            </a:r>
          </a:p>
          <a:p>
            <a:r>
              <a:rPr lang="en-US" sz="1600" dirty="0" smtClean="0">
                <a:solidFill>
                  <a:srgbClr val="000000"/>
                </a:solidFill>
                <a:latin typeface="Calibri" pitchFamily="34" charset="0"/>
              </a:rPr>
              <a:t>Ensembles of Models</a:t>
            </a:r>
          </a:p>
        </p:txBody>
      </p:sp>
      <p:cxnSp>
        <p:nvCxnSpPr>
          <p:cNvPr id="22" name="Straight Connector 164"/>
          <p:cNvCxnSpPr>
            <a:cxnSpLocks noChangeShapeType="1"/>
          </p:cNvCxnSpPr>
          <p:nvPr/>
        </p:nvCxnSpPr>
        <p:spPr bwMode="auto">
          <a:xfrm rot="5400000">
            <a:off x="3070468" y="3182990"/>
            <a:ext cx="4155822" cy="4436"/>
          </a:xfrm>
          <a:prstGeom prst="line">
            <a:avLst/>
          </a:prstGeom>
          <a:noFill/>
          <a:ln w="12700" algn="ctr">
            <a:solidFill>
              <a:schemeClr val="bg1">
                <a:lumMod val="50000"/>
              </a:schemeClr>
            </a:solidFill>
            <a:round/>
            <a:headEnd/>
            <a:tailEnd/>
          </a:ln>
        </p:spPr>
      </p:cxnSp>
      <p:pic>
        <p:nvPicPr>
          <p:cNvPr id="1935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686" y="1775951"/>
            <a:ext cx="4274584" cy="34415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ound Diagonal Corner Rectangle 1"/>
          <p:cNvSpPr/>
          <p:nvPr/>
        </p:nvSpPr>
        <p:spPr bwMode="auto">
          <a:xfrm>
            <a:off x="3471990" y="2019300"/>
            <a:ext cx="1188720" cy="1057275"/>
          </a:xfrm>
          <a:prstGeom prst="round2DiagRect">
            <a:avLst/>
          </a:prstGeom>
          <a:solidFill>
            <a:srgbClr val="336699">
              <a:alpha val="34000"/>
            </a:srgbClr>
          </a:solidFill>
          <a:ln w="19050" cap="flat" cmpd="sng" algn="ctr">
            <a:noFill/>
            <a:prstDash val="solid"/>
            <a:round/>
            <a:headEnd type="none" w="med" len="med"/>
            <a:tailEnd type="stealth" w="med" len="sm"/>
          </a:ln>
          <a:effectLst/>
        </p:spPr>
        <p:txBody>
          <a:bodyPr vert="horz" wrap="square" lIns="45720" tIns="45720" rIns="45720" bIns="45720" numCol="1" rtlCol="0" anchor="t" anchorCtr="0" compatLnSpc="1">
            <a:prstTxWarp prst="textNoShape">
              <a:avLst/>
            </a:prstTxWarp>
          </a:bodyPr>
          <a:lstStyle/>
          <a:p>
            <a:pPr algn="l" eaLnBrk="0" hangingPunct="0"/>
            <a:endParaRPr lang="en-US" sz="1200">
              <a:solidFill>
                <a:schemeClr val="tx1"/>
              </a:solidFill>
              <a:latin typeface="Arial" charset="0"/>
              <a:ea typeface="ＭＳ Ｐゴシック" pitchFamily="80" charset="-128"/>
            </a:endParaRPr>
          </a:p>
        </p:txBody>
      </p:sp>
      <p:sp>
        <p:nvSpPr>
          <p:cNvPr id="3" name="TextBox 2"/>
          <p:cNvSpPr txBox="1"/>
          <p:nvPr/>
        </p:nvSpPr>
        <p:spPr>
          <a:xfrm>
            <a:off x="1481137" y="1827231"/>
            <a:ext cx="1476375" cy="276999"/>
          </a:xfrm>
          <a:prstGeom prst="rect">
            <a:avLst/>
          </a:prstGeom>
          <a:noFill/>
        </p:spPr>
        <p:txBody>
          <a:bodyPr wrap="square" rtlCol="0">
            <a:spAutoFit/>
          </a:bodyPr>
          <a:lstStyle/>
          <a:p>
            <a:r>
              <a:rPr lang="en-US" sz="1200" dirty="0" smtClean="0">
                <a:latin typeface="Calibri" pitchFamily="34" charset="0"/>
                <a:cs typeface="Calibri" pitchFamily="34" charset="0"/>
              </a:rPr>
              <a:t>Sales Forecast Area</a:t>
            </a:r>
            <a:endParaRPr lang="en-US" sz="1200" dirty="0">
              <a:latin typeface="Calibri" pitchFamily="34" charset="0"/>
              <a:cs typeface="Calibri" pitchFamily="34" charset="0"/>
            </a:endParaRPr>
          </a:p>
        </p:txBody>
      </p:sp>
      <p:cxnSp>
        <p:nvCxnSpPr>
          <p:cNvPr id="6" name="Curved Connector 5"/>
          <p:cNvCxnSpPr/>
          <p:nvPr/>
        </p:nvCxnSpPr>
        <p:spPr bwMode="auto">
          <a:xfrm>
            <a:off x="2857500" y="1979612"/>
            <a:ext cx="566865" cy="268288"/>
          </a:xfrm>
          <a:prstGeom prst="curvedConnector3">
            <a:avLst/>
          </a:prstGeom>
          <a:solidFill>
            <a:schemeClr val="accent1"/>
          </a:solidFill>
          <a:ln w="19050" cap="flat" cmpd="sng" algn="ctr">
            <a:solidFill>
              <a:srgbClr val="336699"/>
            </a:solidFill>
            <a:prstDash val="solid"/>
            <a:round/>
            <a:headEnd type="none" w="med" len="med"/>
            <a:tailEnd type="arrow"/>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422611444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Prescriptive Analytics</a:t>
            </a:r>
          </a:p>
        </p:txBody>
      </p:sp>
      <p:sp>
        <p:nvSpPr>
          <p:cNvPr id="4" name="Content Placeholder 3"/>
          <p:cNvSpPr>
            <a:spLocks noGrp="1"/>
          </p:cNvSpPr>
          <p:nvPr>
            <p:ph idx="1"/>
          </p:nvPr>
        </p:nvSpPr>
        <p:spPr>
          <a:xfrm>
            <a:off x="101600" y="1146175"/>
            <a:ext cx="8591550" cy="5176838"/>
          </a:xfrm>
        </p:spPr>
        <p:txBody>
          <a:bodyPr/>
          <a:lstStyle/>
          <a:p>
            <a:pPr marL="0" indent="0">
              <a:buNone/>
            </a:pPr>
            <a:r>
              <a:rPr lang="en-US" dirty="0" smtClean="0"/>
              <a:t>Prescriptive analytics </a:t>
            </a:r>
            <a:r>
              <a:rPr lang="en-US" b="0" dirty="0" smtClean="0"/>
              <a:t>aim to recognize</a:t>
            </a:r>
          </a:p>
          <a:p>
            <a:r>
              <a:rPr lang="en-US" dirty="0"/>
              <a:t>w</a:t>
            </a:r>
            <a:r>
              <a:rPr lang="en-US" b="0" dirty="0" smtClean="0"/>
              <a:t>hat </a:t>
            </a:r>
            <a:r>
              <a:rPr lang="en-US" b="0" dirty="0"/>
              <a:t>is going </a:t>
            </a:r>
            <a:r>
              <a:rPr lang="en-US" b="0" dirty="0" smtClean="0"/>
              <a:t>on,</a:t>
            </a:r>
          </a:p>
          <a:p>
            <a:r>
              <a:rPr lang="en-US" b="0" dirty="0" smtClean="0"/>
              <a:t>the likely forecast, and</a:t>
            </a:r>
          </a:p>
          <a:p>
            <a:r>
              <a:rPr lang="en-US" dirty="0"/>
              <a:t>t</a:t>
            </a:r>
            <a:r>
              <a:rPr lang="en-US" b="0" dirty="0" smtClean="0"/>
              <a:t>he best </a:t>
            </a:r>
            <a:r>
              <a:rPr lang="en-US" b="0" dirty="0"/>
              <a:t>performance </a:t>
            </a:r>
            <a:r>
              <a:rPr lang="en-US" b="0" dirty="0" smtClean="0"/>
              <a:t>possible using optimization techniques</a:t>
            </a:r>
          </a:p>
        </p:txBody>
      </p:sp>
      <p:sp>
        <p:nvSpPr>
          <p:cNvPr id="2" name="Rectangle 1"/>
          <p:cNvSpPr/>
          <p:nvPr/>
        </p:nvSpPr>
        <p:spPr>
          <a:xfrm>
            <a:off x="101600" y="5562600"/>
            <a:ext cx="4318000" cy="677108"/>
          </a:xfrm>
          <a:prstGeom prst="rect">
            <a:avLst/>
          </a:prstGeom>
        </p:spPr>
        <p:txBody>
          <a:bodyPr wrap="square">
            <a:spAutoFit/>
          </a:bodyPr>
          <a:lstStyle/>
          <a:p>
            <a:r>
              <a:rPr lang="en-US" sz="900" dirty="0">
                <a:solidFill>
                  <a:srgbClr val="000000"/>
                </a:solidFill>
              </a:rPr>
              <a:t>From SHARDA, RAMESH; DELEN, DURSUN; TURBAN, EFRAIM, BUSINESS INTELLIGENCE AND ANALYTICS: SYSTEMS FOR DECISION SUPPORT, 10th Edition, © 2015. Used by permission of Pearson Education, Inc., New York, NY.  All Rights </a:t>
            </a:r>
            <a:r>
              <a:rPr lang="en-US" sz="1100" dirty="0">
                <a:solidFill>
                  <a:srgbClr val="000000"/>
                </a:solidFill>
              </a:rPr>
              <a:t>Reserved.</a:t>
            </a:r>
          </a:p>
        </p:txBody>
      </p:sp>
    </p:spTree>
    <p:extLst>
      <p:ext uri="{BB962C8B-B14F-4D97-AF65-F5344CB8AC3E}">
        <p14:creationId xmlns:p14="http://schemas.microsoft.com/office/powerpoint/2010/main" val="3001737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Analytics</a:t>
            </a:r>
            <a:endParaRPr lang="en-US" dirty="0"/>
          </a:p>
        </p:txBody>
      </p:sp>
      <p:sp>
        <p:nvSpPr>
          <p:cNvPr id="3" name="Content Placeholder 2"/>
          <p:cNvSpPr>
            <a:spLocks noGrp="1"/>
          </p:cNvSpPr>
          <p:nvPr>
            <p:ph idx="1"/>
          </p:nvPr>
        </p:nvSpPr>
        <p:spPr>
          <a:xfrm>
            <a:off x="114300" y="1146175"/>
            <a:ext cx="8578850" cy="5176838"/>
          </a:xfrm>
        </p:spPr>
        <p:txBody>
          <a:bodyPr/>
          <a:lstStyle/>
          <a:p>
            <a:r>
              <a:rPr lang="en-US" dirty="0" smtClean="0"/>
              <a:t>Big Data? It refers to data that</a:t>
            </a:r>
          </a:p>
          <a:p>
            <a:pPr lvl="1"/>
            <a:r>
              <a:rPr lang="en-US" b="0" dirty="0"/>
              <a:t>c</a:t>
            </a:r>
            <a:r>
              <a:rPr lang="en-US" b="0" dirty="0" smtClean="0"/>
              <a:t>annot be </a:t>
            </a:r>
            <a:r>
              <a:rPr lang="en-US" b="0" dirty="0"/>
              <a:t>stored in a single storage </a:t>
            </a:r>
            <a:r>
              <a:rPr lang="en-US" b="0" dirty="0" smtClean="0"/>
              <a:t>unit</a:t>
            </a:r>
          </a:p>
          <a:p>
            <a:pPr lvl="1"/>
            <a:r>
              <a:rPr lang="en-US" dirty="0"/>
              <a:t>i</a:t>
            </a:r>
            <a:r>
              <a:rPr lang="en-US" b="0" dirty="0" smtClean="0"/>
              <a:t>s arriving in </a:t>
            </a:r>
            <a:r>
              <a:rPr lang="en-US" b="0" dirty="0"/>
              <a:t>many different forms, be they structured, unstructured, or in a </a:t>
            </a:r>
            <a:r>
              <a:rPr lang="en-US" b="0" dirty="0" smtClean="0"/>
              <a:t>stream</a:t>
            </a:r>
          </a:p>
          <a:p>
            <a:pPr lvl="1"/>
            <a:r>
              <a:rPr lang="en-US" dirty="0"/>
              <a:t>a</a:t>
            </a:r>
            <a:r>
              <a:rPr lang="en-US" b="0" dirty="0" smtClean="0"/>
              <a:t>re </a:t>
            </a:r>
            <a:r>
              <a:rPr lang="en-US" b="0" dirty="0"/>
              <a:t>clickstreams from Web sites, postings on social media sites such </a:t>
            </a:r>
            <a:r>
              <a:rPr lang="en-US" b="0" dirty="0" smtClean="0"/>
              <a:t>as Facebook</a:t>
            </a:r>
            <a:r>
              <a:rPr lang="en-US" b="0" dirty="0"/>
              <a:t>, or data from traffic, sensors, or </a:t>
            </a:r>
            <a:r>
              <a:rPr lang="en-US" b="0" dirty="0" smtClean="0"/>
              <a:t>weather</a:t>
            </a:r>
          </a:p>
          <a:p>
            <a:r>
              <a:rPr lang="en-US" dirty="0"/>
              <a:t>B</a:t>
            </a:r>
            <a:r>
              <a:rPr lang="en-US" dirty="0" smtClean="0"/>
              <a:t>ig Data analytics solution</a:t>
            </a:r>
          </a:p>
          <a:p>
            <a:pPr lvl="1"/>
            <a:r>
              <a:rPr lang="en-US" b="0" dirty="0"/>
              <a:t>i</a:t>
            </a:r>
            <a:r>
              <a:rPr lang="en-US" b="0" dirty="0" smtClean="0"/>
              <a:t>nstead </a:t>
            </a:r>
            <a:r>
              <a:rPr lang="en-US" b="0" dirty="0"/>
              <a:t>of pushing data to a computing </a:t>
            </a:r>
            <a:r>
              <a:rPr lang="en-US" b="0" dirty="0" smtClean="0"/>
              <a:t>node, solution p</a:t>
            </a:r>
            <a:r>
              <a:rPr lang="en-US" dirty="0" smtClean="0"/>
              <a:t>ushes </a:t>
            </a:r>
            <a:r>
              <a:rPr lang="en-US" dirty="0"/>
              <a:t>computation to the </a:t>
            </a:r>
            <a:r>
              <a:rPr lang="en-US" dirty="0" smtClean="0"/>
              <a:t>data</a:t>
            </a:r>
            <a:endParaRPr lang="en-US" dirty="0"/>
          </a:p>
        </p:txBody>
      </p:sp>
      <p:sp>
        <p:nvSpPr>
          <p:cNvPr id="4" name="Rectangle 3"/>
          <p:cNvSpPr/>
          <p:nvPr/>
        </p:nvSpPr>
        <p:spPr>
          <a:xfrm>
            <a:off x="124851" y="5562600"/>
            <a:ext cx="3761349" cy="646331"/>
          </a:xfrm>
          <a:prstGeom prst="rect">
            <a:avLst/>
          </a:prstGeom>
        </p:spPr>
        <p:txBody>
          <a:bodyPr wrap="square">
            <a:spAutoFit/>
          </a:bodyPr>
          <a:lstStyle/>
          <a:p>
            <a:r>
              <a:rPr lang="en-US" sz="900" dirty="0">
                <a:solidFill>
                  <a:srgbClr val="000000"/>
                </a:solidFill>
              </a:rPr>
              <a:t>From SHARDA, RAMESH; DELEN, DURSUN; TURBAN, EFRAIM, BUSINESS INTELLIGENCE AND ANALYTICS: SYSTEMS FOR DECISION SUPPORT, 10th Edition, © 2015. Used by permission of Pearson Education, Inc., New York, NY.  All Rights Reserved.</a:t>
            </a:r>
          </a:p>
        </p:txBody>
      </p:sp>
    </p:spTree>
    <p:extLst>
      <p:ext uri="{BB962C8B-B14F-4D97-AF65-F5344CB8AC3E}">
        <p14:creationId xmlns:p14="http://schemas.microsoft.com/office/powerpoint/2010/main" val="41308813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9.0&quot;&gt;&lt;object type=&quot;1&quot; unique_id=&quot;10001&quot;&gt;&lt;object type=&quot;2&quot; unique_id=&quot;10002&quot;&gt;&lt;object type=&quot;3&quot; unique_id=&quot;10003&quot;&gt;&lt;property id=&quot;20148&quot; value=&quot;5&quot;/&gt;&lt;property id=&quot;20300&quot; value=&quot;Slide 1 - &amp;quot;Business Intelligence Concepts,  Tools, and Applications&amp;quot;&quot;/&gt;&lt;property id=&quot;20307&quot; value=&quot;256&quot;/&gt;&lt;/object&gt;&lt;object type=&quot;3&quot; unique_id=&quot;10004&quot;&gt;&lt;property id=&quot;20148&quot; value=&quot;5&quot;/&gt;&lt;property id=&quot;20300&quot; value=&quot;Slide 2 - &amp;quot;Business Analytics&amp;quot;&quot;/&gt;&lt;property id=&quot;20307&quot; value=&quot;257&quot;/&gt;&lt;/object&gt;&lt;object type=&quot;3&quot; unique_id=&quot;10005&quot;&gt;&lt;property id=&quot;20148&quot; value=&quot;5&quot;/&gt;&lt;property id=&quot;20300&quot; value=&quot;Slide 3 - &amp;quot;Business Analytics&amp;quot;&quot;/&gt;&lt;property id=&quot;20307&quot; value=&quot;258&quot;/&gt;&lt;/object&gt;&lt;object type=&quot;3&quot; unique_id=&quot;10006&quot;&gt;&lt;property id=&quot;20148&quot; value=&quot;5&quot;/&gt;&lt;property id=&quot;20300&quot; value=&quot;Slide 4 - &amp;quot;Business Analytics Overview&amp;quot;&quot;/&gt;&lt;property id=&quot;20307&quot; value=&quot;259&quot;/&gt;&lt;/object&gt;&lt;object type=&quot;3&quot; unique_id=&quot;10007&quot;&gt;&lt;property id=&quot;20148&quot; value=&quot;5&quot;/&gt;&lt;property id=&quot;20300&quot; value=&quot;Slide 5 - &amp;quot;Descriptive Analytics&amp;quot;&quot;/&gt;&lt;property id=&quot;20307&quot; value=&quot;260&quot;/&gt;&lt;/object&gt;&lt;object type=&quot;3&quot; unique_id=&quot;10008&quot;&gt;&lt;property id=&quot;20148&quot; value=&quot;5&quot;/&gt;&lt;property id=&quot;20300&quot; value=&quot;Slide 6 - &amp;quot;Predictive Analytics&amp;quot;&quot;/&gt;&lt;property id=&quot;20307&quot; value=&quot;261&quot;/&gt;&lt;/object&gt;&lt;object type=&quot;3&quot; unique_id=&quot;10009&quot;&gt;&lt;property id=&quot;20148&quot; value=&quot;5&quot;/&gt;&lt;property id=&quot;20300&quot; value=&quot;Slide 7 - &amp;quot;Bring Predictive Analysis into the Mainstream  for Business Users&amp;quot;&quot;/&gt;&lt;property id=&quot;20307&quot; value=&quot;262&quot;/&gt;&lt;/object&gt;&lt;object type=&quot;3&quot; unique_id=&quot;10010&quot;&gt;&lt;property id=&quot;20148&quot; value=&quot;5&quot;/&gt;&lt;property id=&quot;20300&quot; value=&quot;Slide 8 - &amp;quot;Prescriptive Analytics&amp;quot;&quot;/&gt;&lt;property id=&quot;20307&quot; value=&quot;263&quot;/&gt;&lt;/object&gt;&lt;object type=&quot;3&quot; unique_id=&quot;10011&quot;&gt;&lt;property id=&quot;20148&quot; value=&quot;5&quot;/&gt;&lt;property id=&quot;20300&quot; value=&quot;Slide 9 - &amp;quot;Big Data Analytics&amp;quot;&quot;/&gt;&lt;property id=&quot;20307&quot; value=&quot;264&quot;/&gt;&lt;/object&gt;&lt;object type=&quot;3&quot; unique_id=&quot;10012&quot;&gt;&lt;property id=&quot;20148&quot; value=&quot;5&quot;/&gt;&lt;property id=&quot;20300&quot; value=&quot;Slide 10 - &amp;quot;Business and Visual Analytics Platforms&amp;quot;&quot;/&gt;&lt;property id=&quot;20307&quot; value=&quot;265&quot;/&gt;&lt;/object&gt;&lt;object type=&quot;3&quot; unique_id=&quot;10013&quot;&gt;&lt;property id=&quot;20148&quot; value=&quot;5&quot;/&gt;&lt;property id=&quot;20300&quot; value=&quot;Slide 11 - &amp;quot;Companies Are Using BI and BA based Strategies  To Achieve Business Excellence&amp;quot;&quot;/&gt;&lt;property id=&quot;20307&quot; value=&quot;267&quot;/&gt;&lt;/object&gt;&lt;object type=&quot;3&quot; unique_id=&quot;10014&quot;&gt;&lt;property id=&quot;20148&quot; value=&quot;5&quot;/&gt;&lt;property id=&quot;20300&quot; value=&quot;Slide 12 - &amp;quot;Organizations Are Building Their Competitive Strategies Around Analytics&amp;quot;&quot;/&gt;&lt;property id=&quot;20307&quot; value=&quot;268&quot;/&gt;&lt;/object&gt;&lt;/object&gt;&lt;object type=&quot;8&quot; unique_id=&quot;10028&quot;&gt;&lt;/object&gt;&lt;/object&gt;&lt;/database&gt;"/>
  <p:tag name="MMPROD_NEXTUNIQUEID" val="10009"/>
  <p:tag name="SECTOMILLISECCONVERTED" val="1"/>
</p:tagLst>
</file>

<file path=ppt/theme/theme1.xml><?xml version="1.0" encoding="utf-8"?>
<a:theme xmlns:a="http://schemas.openxmlformats.org/drawingml/2006/main" name="Blank Presentation">
  <a:themeElements>
    <a:clrScheme name="">
      <a:dk1>
        <a:srgbClr val="808080"/>
      </a:dk1>
      <a:lt1>
        <a:srgbClr val="FFFFFF"/>
      </a:lt1>
      <a:dk2>
        <a:srgbClr val="FFFFFF"/>
      </a:dk2>
      <a:lt2>
        <a:srgbClr val="B3B3B3"/>
      </a:lt2>
      <a:accent1>
        <a:srgbClr val="779A09"/>
      </a:accent1>
      <a:accent2>
        <a:srgbClr val="0096A4"/>
      </a:accent2>
      <a:accent3>
        <a:srgbClr val="FFFFFF"/>
      </a:accent3>
      <a:accent4>
        <a:srgbClr val="6C6C6C"/>
      </a:accent4>
      <a:accent5>
        <a:srgbClr val="BDCAAA"/>
      </a:accent5>
      <a:accent6>
        <a:srgbClr val="008794"/>
      </a:accent6>
      <a:hlink>
        <a:srgbClr val="70887C"/>
      </a:hlink>
      <a:folHlink>
        <a:srgbClr val="AC9922"/>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BS-MOOC-IS_ppt_template</Template>
  <TotalTime>355</TotalTime>
  <Words>1590</Words>
  <Application>Microsoft Office PowerPoint</Application>
  <PresentationFormat>On-screen Show (4:3)</PresentationFormat>
  <Paragraphs>161</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ＭＳ Ｐゴシック</vt:lpstr>
      <vt:lpstr>ＭＳ Ｐゴシック</vt:lpstr>
      <vt:lpstr>Arial</vt:lpstr>
      <vt:lpstr>Arial Narrow</vt:lpstr>
      <vt:lpstr>Calibri</vt:lpstr>
      <vt:lpstr>Blank Presentation</vt:lpstr>
      <vt:lpstr>Business Intelligence Concepts,  Tools, and Applications</vt:lpstr>
      <vt:lpstr>Business Analytics</vt:lpstr>
      <vt:lpstr>Business Analytics</vt:lpstr>
      <vt:lpstr>Business Analytics Overview</vt:lpstr>
      <vt:lpstr>Descriptive Analytics</vt:lpstr>
      <vt:lpstr>Predictive Analytics</vt:lpstr>
      <vt:lpstr>Bring Predictive Analysis into the Mainstream  for Business Users</vt:lpstr>
      <vt:lpstr>Prescriptive Analytics</vt:lpstr>
      <vt:lpstr>Big Data Analytics</vt:lpstr>
      <vt:lpstr>Business and Visual Analytics Platforms</vt:lpstr>
      <vt:lpstr>Companies Are Using BI and BA based Strategies  To Achieve Business Excellence</vt:lpstr>
      <vt:lpstr>Organizations Are Building Their Competitive Strategies Around Analytics</vt:lpstr>
    </vt:vector>
  </TitlesOfParts>
  <Company>Korak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creator>matt</dc:creator>
  <cp:lastModifiedBy>Karimi, Jahangir</cp:lastModifiedBy>
  <cp:revision>20</cp:revision>
  <cp:lastPrinted>2014-09-08T17:56:58Z</cp:lastPrinted>
  <dcterms:created xsi:type="dcterms:W3CDTF">2015-10-14T12:05:18Z</dcterms:created>
  <dcterms:modified xsi:type="dcterms:W3CDTF">2015-11-27T19:04:44Z</dcterms:modified>
</cp:coreProperties>
</file>