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custDataLst>
    <p:tags r:id="rId16"/>
  </p:custDataLst>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87B8"/>
    <a:srgbClr val="0A5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42981" autoAdjust="0"/>
  </p:normalViewPr>
  <p:slideViewPr>
    <p:cSldViewPr>
      <p:cViewPr varScale="1">
        <p:scale>
          <a:sx n="45" d="100"/>
          <a:sy n="45" d="100"/>
        </p:scale>
        <p:origin x="1710" y="3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B014-A7D7-4955-A04E-76201873E50A}" type="slidenum">
              <a:rPr lang="en-US"/>
              <a:pPr>
                <a:defRPr/>
              </a:pPr>
              <a:t>‹#›</a:t>
            </a:fld>
            <a:endParaRPr lang="en-US"/>
          </a:p>
        </p:txBody>
      </p:sp>
    </p:spTree>
    <p:extLst>
      <p:ext uri="{BB962C8B-B14F-4D97-AF65-F5344CB8AC3E}">
        <p14:creationId xmlns:p14="http://schemas.microsoft.com/office/powerpoint/2010/main" val="3233218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E3E28CA-1B7E-42DB-BC16-E6BAED1E33A0}" type="slidenum">
              <a:rPr lang="en-US"/>
              <a:pPr/>
              <a:t>0</a:t>
            </a:fld>
            <a:endParaRPr lang="en-US"/>
          </a:p>
        </p:txBody>
      </p:sp>
      <p:sp>
        <p:nvSpPr>
          <p:cNvPr id="15362" name="Placeholder 2"/>
          <p:cNvSpPr>
            <a:spLocks noGrp="1" noRot="1" noChangeAspect="1" noChangeArrowheads="1" noTextEdit="1"/>
          </p:cNvSpPr>
          <p:nvPr>
            <p:ph type="sldImg"/>
          </p:nvPr>
        </p:nvSpPr>
        <p:spPr>
          <a:ln/>
        </p:spPr>
      </p:sp>
      <p:sp>
        <p:nvSpPr>
          <p:cNvPr id="15363" name="Placeholder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66013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10</a:t>
            </a:fld>
            <a:endParaRPr lang="en-US"/>
          </a:p>
        </p:txBody>
      </p:sp>
    </p:spTree>
    <p:extLst>
      <p:ext uri="{BB962C8B-B14F-4D97-AF65-F5344CB8AC3E}">
        <p14:creationId xmlns:p14="http://schemas.microsoft.com/office/powerpoint/2010/main" val="101197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11</a:t>
            </a:fld>
            <a:endParaRPr lang="en-US"/>
          </a:p>
        </p:txBody>
      </p:sp>
    </p:spTree>
    <p:extLst>
      <p:ext uri="{BB962C8B-B14F-4D97-AF65-F5344CB8AC3E}">
        <p14:creationId xmlns:p14="http://schemas.microsoft.com/office/powerpoint/2010/main" val="31948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today’s highly competitive environment, where companies need ready-to-deploy, powerful solutions to incorporate BI into their enterprise portals, </a:t>
            </a:r>
            <a:r>
              <a:rPr lang="en-US" dirty="0" err="1" smtClean="0"/>
              <a:t>MicroStrategy’s</a:t>
            </a:r>
            <a:r>
              <a:rPr lang="en-US" dirty="0" smtClean="0"/>
              <a:t> pre-built </a:t>
            </a:r>
            <a:r>
              <a:rPr lang="en-US" dirty="0" err="1" smtClean="0"/>
              <a:t>portlets</a:t>
            </a:r>
            <a:r>
              <a:rPr lang="en-US" dirty="0" smtClean="0"/>
              <a:t> assure seamless integration with corporate portals, such as IBM WebSphere®, Microsoft® Office SharePoint®, Oracle™ </a:t>
            </a:r>
            <a:r>
              <a:rPr lang="en-US" dirty="0" err="1" smtClean="0"/>
              <a:t>WebLogic</a:t>
            </a:r>
            <a:r>
              <a:rPr lang="en-US" dirty="0" smtClean="0"/>
              <a:t>®, SAP® </a:t>
            </a:r>
            <a:r>
              <a:rPr lang="en-US" dirty="0" err="1" smtClean="0"/>
              <a:t>NetWeaver</a:t>
            </a:r>
            <a:r>
              <a:rPr lang="en-US" dirty="0" smtClean="0"/>
              <a:t>, </a:t>
            </a:r>
            <a:r>
              <a:rPr lang="en-US" dirty="0" err="1" smtClean="0"/>
              <a:t>Liferay</a:t>
            </a:r>
            <a:r>
              <a:rPr lang="en-US" dirty="0" smtClean="0"/>
              <a:t> Portal, and </a:t>
            </a:r>
            <a:r>
              <a:rPr lang="en-US" dirty="0" err="1" smtClean="0"/>
              <a:t>DotNetNuke</a:t>
            </a:r>
            <a:r>
              <a:rPr lang="en-US" dirty="0" smtClean="0"/>
              <a:t> Web Content Management Systems. </a:t>
            </a:r>
            <a:r>
              <a:rPr lang="en-US" dirty="0" err="1" smtClean="0"/>
              <a:t>MicroStrategy</a:t>
            </a:r>
            <a:r>
              <a:rPr lang="en-US" dirty="0" smtClean="0"/>
              <a:t>-enriched portals enable users to have access to all 5 Styles of BI: enterprise reporting, dashboards and scorecards, ad hoc query and OLAP analysis, advanced analysis and data mining, and alerting and report delivery. Through portals, all of </a:t>
            </a:r>
            <a:r>
              <a:rPr lang="en-US" dirty="0" err="1" smtClean="0"/>
              <a:t>MicroStrategy’s</a:t>
            </a:r>
            <a:r>
              <a:rPr lang="en-US" dirty="0" smtClean="0"/>
              <a:t> BI functionality, including intuitive drag-and-drop and context-sensitive right-click menu capabilities, transparently carry through and express themselves in these widely adopted corporate portals, while leveraging the collaborative and personalization capabilities of the portal.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Differentiator – Dashboards Embedded in Office and Email</a:t>
            </a:r>
            <a:endParaRPr lang="en-US" sz="1800" dirty="0" smtClean="0"/>
          </a:p>
          <a:p>
            <a:pPr lvl="0"/>
            <a:r>
              <a:rPr lang="en-US" dirty="0" smtClean="0"/>
              <a:t>The Best In Class Approach Is:</a:t>
            </a:r>
            <a:endParaRPr lang="en-US" sz="1800" dirty="0" smtClean="0"/>
          </a:p>
          <a:p>
            <a:pPr lvl="1"/>
            <a:r>
              <a:rPr lang="en-US" dirty="0" smtClean="0"/>
              <a:t>Allow dashboards to be embedded in the body of an email, or embedded within a PowerPoint, Word, or Excel document.</a:t>
            </a:r>
            <a:endParaRPr lang="en-US" sz="1800" dirty="0" smtClean="0"/>
          </a:p>
          <a:p>
            <a:r>
              <a:rPr lang="en-US" dirty="0" smtClean="0"/>
              <a:t> </a:t>
            </a:r>
            <a:endParaRPr lang="en-US" sz="1800" dirty="0" smtClean="0"/>
          </a:p>
          <a:p>
            <a:r>
              <a:rPr lang="en-US" dirty="0" smtClean="0"/>
              <a:t>(++) Which Is Important Because:</a:t>
            </a:r>
            <a:endParaRPr lang="en-US" sz="1800" dirty="0" smtClean="0"/>
          </a:p>
          <a:p>
            <a:pPr lvl="1"/>
            <a:r>
              <a:rPr lang="en-US" dirty="0" smtClean="0"/>
              <a:t>Offline analysis with interactive dashboards is possible.</a:t>
            </a:r>
            <a:endParaRPr lang="en-US" sz="1800" dirty="0" smtClean="0"/>
          </a:p>
          <a:p>
            <a:r>
              <a:rPr lang="en-US" dirty="0" smtClean="0"/>
              <a:t> </a:t>
            </a:r>
            <a:endParaRPr lang="en-US" sz="1800" dirty="0" smtClean="0"/>
          </a:p>
          <a:p>
            <a:r>
              <a:rPr lang="en-US" dirty="0" smtClean="0">
                <a:sym typeface="Symbol"/>
              </a:rPr>
              <a:t></a:t>
            </a:r>
            <a:r>
              <a:rPr lang="en-US" dirty="0" smtClean="0"/>
              <a:t>	Other Alternatives In the Market Are:</a:t>
            </a:r>
            <a:endParaRPr lang="en-US" sz="1800" dirty="0" smtClean="0"/>
          </a:p>
          <a:p>
            <a:pPr lvl="1"/>
            <a:r>
              <a:rPr lang="en-US" dirty="0" smtClean="0"/>
              <a:t>Only URLs to Web-based dashboards can be emailed.</a:t>
            </a:r>
            <a:endParaRPr lang="en-US" sz="1800" dirty="0" smtClean="0"/>
          </a:p>
          <a:p>
            <a:pPr lvl="1"/>
            <a:r>
              <a:rPr lang="en-US" dirty="0" smtClean="0"/>
              <a:t>Dashboards can be emailed only as part of an email attachment.</a:t>
            </a:r>
            <a:endParaRPr lang="en-US" sz="1800" dirty="0" smtClean="0"/>
          </a:p>
          <a:p>
            <a:pPr lvl="1"/>
            <a:r>
              <a:rPr lang="en-US" dirty="0" smtClean="0"/>
              <a:t>Only static, non-interactive dashboards can be embedded in a Microsoft Office document.</a:t>
            </a:r>
            <a:endParaRPr lang="en-US" sz="1800" dirty="0" smtClean="0"/>
          </a:p>
          <a:p>
            <a:r>
              <a:rPr lang="en-US" dirty="0" smtClean="0"/>
              <a:t> </a:t>
            </a:r>
            <a:endParaRPr lang="en-US" sz="1800" dirty="0" smtClean="0"/>
          </a:p>
          <a:p>
            <a:r>
              <a:rPr lang="en-US" dirty="0" smtClean="0"/>
              <a:t>(--)	 Which Are Less Optimal Because:</a:t>
            </a:r>
            <a:endParaRPr lang="en-US" sz="1800" dirty="0" smtClean="0"/>
          </a:p>
          <a:p>
            <a:pPr lvl="1"/>
            <a:r>
              <a:rPr lang="en-US" dirty="0" smtClean="0"/>
              <a:t>It is much easier for end users to see and interact with dashboards within context, in the email or Word document, instead of having to open up another interface to view the dashboard.</a:t>
            </a:r>
            <a:endParaRPr lang="en-US" sz="1800" dirty="0" smtClean="0"/>
          </a:p>
          <a:p>
            <a:pPr lvl="1"/>
            <a:r>
              <a:rPr lang="en-US" dirty="0" smtClean="0"/>
              <a:t>If interactive dashboards cannot be embedded in an email or Office document, then offline analysis is not possible.</a:t>
            </a:r>
            <a:endParaRPr lang="en-US" sz="1800" dirty="0" smtClean="0"/>
          </a:p>
          <a:p>
            <a:endParaRPr lang="en-US" dirty="0" smtClean="0"/>
          </a:p>
          <a:p>
            <a:r>
              <a:rPr lang="en-US" dirty="0" smtClean="0"/>
              <a:t>Differentiator – Microsoft Office Integration</a:t>
            </a:r>
            <a:br>
              <a:rPr lang="en-US" dirty="0" smtClean="0"/>
            </a:br>
            <a:r>
              <a:rPr lang="en-US" dirty="0" smtClean="0"/>
              <a:t>The Death of Spread Mart Hell – The Rise Of A Single Version Of The Truth </a:t>
            </a:r>
            <a:endParaRPr lang="en-US" sz="1800" dirty="0" smtClean="0"/>
          </a:p>
          <a:p>
            <a:pPr lvl="0"/>
            <a:r>
              <a:rPr lang="en-US" dirty="0" smtClean="0"/>
              <a:t>The Best In Class Approach Is:</a:t>
            </a:r>
            <a:endParaRPr lang="en-US" sz="1800" dirty="0" smtClean="0"/>
          </a:p>
          <a:p>
            <a:pPr lvl="1"/>
            <a:r>
              <a:rPr lang="en-US" dirty="0" smtClean="0"/>
              <a:t>Any report can be executed and refreshed directly from Microsoft Office. With object prompts, new reports can be created within Microsoft Office. </a:t>
            </a:r>
            <a:endParaRPr lang="en-US" sz="1800" dirty="0" smtClean="0"/>
          </a:p>
          <a:p>
            <a:pPr lvl="1"/>
            <a:r>
              <a:rPr lang="en-US" dirty="0" smtClean="0"/>
              <a:t>Microsoft Office Integration Preserving the Integrity and Security of Centralized Metadata and Data Access. </a:t>
            </a:r>
            <a:endParaRPr lang="en-US" sz="1800" dirty="0" smtClean="0"/>
          </a:p>
          <a:p>
            <a:pPr lvl="1"/>
            <a:r>
              <a:rPr lang="en-US" dirty="0" smtClean="0"/>
              <a:t>Formatting Changes in Microsoft Office Are Preserved After Data Refreshes</a:t>
            </a:r>
            <a:endParaRPr lang="en-US" sz="1800" dirty="0" smtClean="0"/>
          </a:p>
          <a:p>
            <a:r>
              <a:rPr lang="en-US" dirty="0" smtClean="0"/>
              <a:t>(++) Which Is Important Because:</a:t>
            </a:r>
            <a:endParaRPr lang="en-US" sz="1800" dirty="0" smtClean="0"/>
          </a:p>
          <a:p>
            <a:pPr lvl="1"/>
            <a:r>
              <a:rPr lang="en-US" dirty="0" smtClean="0"/>
              <a:t>Centralized business layer of metadata provides a single version of the truth</a:t>
            </a:r>
            <a:endParaRPr lang="en-US" sz="1800" dirty="0" smtClean="0"/>
          </a:p>
          <a:p>
            <a:pPr lvl="1"/>
            <a:r>
              <a:rPr lang="en-US" dirty="0" smtClean="0"/>
              <a:t>Up-to-date reports can be viewed within Microsoft Office, without having to leave the Office environment.</a:t>
            </a:r>
            <a:endParaRPr lang="en-US" sz="1800" dirty="0" smtClean="0"/>
          </a:p>
          <a:p>
            <a:pPr lvl="1"/>
            <a:r>
              <a:rPr lang="en-US" dirty="0" smtClean="0"/>
              <a:t>Preservation of formatting changes maximize user adoption and minimize frustration</a:t>
            </a:r>
            <a:endParaRPr lang="en-US" sz="1800" dirty="0" smtClean="0"/>
          </a:p>
          <a:p>
            <a:r>
              <a:rPr lang="en-US" dirty="0" smtClean="0">
                <a:sym typeface="Symbol"/>
              </a:rPr>
              <a:t></a:t>
            </a:r>
            <a:r>
              <a:rPr lang="en-US" dirty="0" smtClean="0"/>
              <a:t>	 Other Alternatives In the Market Are:</a:t>
            </a:r>
            <a:endParaRPr lang="en-US" sz="1800" dirty="0" smtClean="0"/>
          </a:p>
          <a:p>
            <a:pPr lvl="1"/>
            <a:r>
              <a:rPr lang="en-US" dirty="0" smtClean="0"/>
              <a:t>Reports must be exported to Microsoft Office from the BI tool</a:t>
            </a:r>
            <a:endParaRPr lang="en-US" sz="1800" dirty="0" smtClean="0"/>
          </a:p>
          <a:p>
            <a:pPr lvl="1"/>
            <a:r>
              <a:rPr lang="en-US" dirty="0" smtClean="0"/>
              <a:t>New reports cannot be created within Microsoft Office.</a:t>
            </a:r>
            <a:endParaRPr lang="en-US" sz="1800" dirty="0" smtClean="0"/>
          </a:p>
          <a:p>
            <a:pPr lvl="1"/>
            <a:r>
              <a:rPr lang="en-US" dirty="0" smtClean="0"/>
              <a:t>Do not allow to keep formatting changes after refreshing the data from Office</a:t>
            </a:r>
            <a:endParaRPr lang="en-US" sz="1800" dirty="0" smtClean="0"/>
          </a:p>
          <a:p>
            <a:r>
              <a:rPr lang="en-US" dirty="0" smtClean="0"/>
              <a:t>(--)	  Which Are Less Optimal Approaches In the Market Because:</a:t>
            </a:r>
            <a:endParaRPr lang="en-US" sz="1800" dirty="0" smtClean="0"/>
          </a:p>
          <a:p>
            <a:pPr lvl="1"/>
            <a:r>
              <a:rPr lang="en-US" dirty="0" smtClean="0"/>
              <a:t>If reports have to be exported to Microsoft Office, then users would have to switch back-and-forth between Office and the BI tool to get updated reports in Office.  This process is cumbersome.</a:t>
            </a:r>
            <a:endParaRPr lang="en-US" sz="1800" dirty="0" smtClean="0"/>
          </a:p>
          <a:p>
            <a:pPr lvl="1"/>
            <a:r>
              <a:rPr lang="en-US" dirty="0" smtClean="0"/>
              <a:t>Microsoft Office users are limited to seeing reports that have already been pre-defined in the BI tool.  Any new report that Office users want to see will require them to either switch to the BI tool to create the report, or to ask a developer to create the report.</a:t>
            </a:r>
            <a:endParaRPr lang="en-US" sz="1800" dirty="0" smtClean="0"/>
          </a:p>
          <a:p>
            <a:pPr lvl="1"/>
            <a:r>
              <a:rPr lang="en-US" dirty="0" smtClean="0"/>
              <a:t>Frustrate end users by making it difficult to preserve their formatting changes after data refreshes from Office</a:t>
            </a:r>
            <a:endParaRPr lang="en-US" sz="18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mn-ea"/>
                <a:cs typeface="+mn-cs"/>
              </a:rPr>
              <a:t>The MicroStrategy BI Platform enables organizations to analyze vast amounts of data and distribute business insight throughout the enterprise.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mn-ea"/>
                <a:cs typeface="+mn-cs"/>
              </a:rPr>
              <a:t>The MicroStrategy Mobile Platform lets organizations rapidly build enterprise-caliber mobile applications needed to mobilize business processes and information.  MicroStrategy Applications are a set of application services designed to help enterprises deploy mobile commerce and loyalty services, build mobile identity and cyber security services, as well as generate real-time insights into consumer preferences.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mn-ea"/>
                <a:cs typeface="+mn-cs"/>
              </a:rPr>
              <a:t>Now we are seeing most BI solutions recognizing the mobile opportunity and offering a mobile presentation component. And some broader solution platforms are even offering mobile application development tools that are in many ways the equal of solutions </a:t>
            </a:r>
            <a:endParaRPr lang="en-US" dirty="0" smtClean="0"/>
          </a:p>
          <a:p>
            <a:endParaRPr lang="en-US" baseline="0" dirty="0" smtClean="0"/>
          </a:p>
          <a:p>
            <a:r>
              <a:rPr lang="en-US" baseline="0" dirty="0" smtClean="0"/>
              <a:t>It’s important to realize that MicroStrategy has multiple layers within it’s architecture, and all of these layers are made of reusable building blocks that construct the BI environment. This is why MicroStrategy allows you to navigate all the BI Styles without having to change interface or applications. This is also why you can see the same reports regardless of the interface or delivery mechanism used to distribute the information.</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12</a:t>
            </a:fld>
            <a:endParaRPr lang="en-US"/>
          </a:p>
        </p:txBody>
      </p:sp>
    </p:spTree>
    <p:extLst>
      <p:ext uri="{BB962C8B-B14F-4D97-AF65-F5344CB8AC3E}">
        <p14:creationId xmlns:p14="http://schemas.microsoft.com/office/powerpoint/2010/main" val="266749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 goal is to put BI in the hands of more people, and thereby “democratize BI for the masses.” </a:t>
            </a:r>
          </a:p>
          <a:p>
            <a:endParaRPr lang="en-US" b="0" dirty="0" smtClean="0"/>
          </a:p>
          <a:p>
            <a:r>
              <a:rPr lang="en-US" b="0" dirty="0" smtClean="0"/>
              <a:t>It is also called transformative  BI</a:t>
            </a: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a:t>
            </a:fld>
            <a:endParaRPr lang="en-US"/>
          </a:p>
        </p:txBody>
      </p:sp>
    </p:spTree>
    <p:extLst>
      <p:ext uri="{BB962C8B-B14F-4D97-AF65-F5344CB8AC3E}">
        <p14:creationId xmlns:p14="http://schemas.microsoft.com/office/powerpoint/2010/main" val="2661774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Source: </a:t>
            </a:r>
            <a:r>
              <a:rPr lang="en-US" sz="1200" b="0" i="0" u="none" strike="noStrike" kern="1200" baseline="0" dirty="0" err="1" smtClean="0">
                <a:solidFill>
                  <a:schemeClr val="tx1"/>
                </a:solidFill>
                <a:latin typeface="Arial" charset="0"/>
                <a:ea typeface="+mn-ea"/>
                <a:cs typeface="+mn-cs"/>
              </a:rPr>
              <a:t>Hagerty</a:t>
            </a:r>
            <a:r>
              <a:rPr lang="en-US" sz="1200" b="0" i="0" u="none" strike="noStrike" kern="1200" baseline="0" dirty="0" smtClean="0">
                <a:solidFill>
                  <a:schemeClr val="tx1"/>
                </a:solidFill>
                <a:latin typeface="Arial" charset="0"/>
                <a:ea typeface="+mn-ea"/>
                <a:cs typeface="+mn-cs"/>
              </a:rPr>
              <a:t>, J. and </a:t>
            </a:r>
            <a:r>
              <a:rPr lang="en-US" sz="1200" b="0" i="0" u="none" strike="noStrike" kern="1200" baseline="0" dirty="0" err="1" smtClean="0">
                <a:solidFill>
                  <a:schemeClr val="tx1"/>
                </a:solidFill>
                <a:latin typeface="Arial" charset="0"/>
                <a:ea typeface="+mn-ea"/>
                <a:cs typeface="+mn-cs"/>
              </a:rPr>
              <a:t>Hostmann</a:t>
            </a:r>
            <a:r>
              <a:rPr lang="en-US" sz="1200" b="0" i="0" u="none" strike="noStrike" kern="1200" baseline="0" dirty="0" smtClean="0">
                <a:solidFill>
                  <a:schemeClr val="tx1"/>
                </a:solidFill>
                <a:latin typeface="Arial" charset="0"/>
                <a:ea typeface="+mn-ea"/>
                <a:cs typeface="+mn-cs"/>
              </a:rPr>
              <a:t>, B., 2010. </a:t>
            </a:r>
            <a:r>
              <a:rPr lang="en-US" sz="1200" b="0" i="1" u="none" strike="noStrike" kern="1200" baseline="0" dirty="0" smtClean="0">
                <a:solidFill>
                  <a:schemeClr val="tx1"/>
                </a:solidFill>
                <a:latin typeface="Arial" charset="0"/>
                <a:ea typeface="+mn-ea"/>
                <a:cs typeface="+mn-cs"/>
              </a:rPr>
              <a:t>IT Score Overview for Business Intelligence and Performance Management. </a:t>
            </a:r>
            <a:r>
              <a:rPr lang="en-US" sz="1200" b="0" i="0" u="none" strike="noStrike" kern="1200" baseline="0" dirty="0" smtClean="0">
                <a:solidFill>
                  <a:schemeClr val="tx1"/>
                </a:solidFill>
                <a:latin typeface="Arial" charset="0"/>
                <a:ea typeface="+mn-ea"/>
                <a:cs typeface="+mn-cs"/>
              </a:rPr>
              <a:t> Gartner, Inc. Available at:</a:t>
            </a:r>
          </a:p>
          <a:p>
            <a:r>
              <a:rPr lang="en-US" sz="1200" b="0" i="0" u="none" strike="noStrike" kern="1200" baseline="0" dirty="0" smtClean="0">
                <a:solidFill>
                  <a:schemeClr val="tx1"/>
                </a:solidFill>
                <a:latin typeface="Arial" charset="0"/>
                <a:ea typeface="+mn-ea"/>
                <a:cs typeface="+mn-cs"/>
              </a:rPr>
              <a:t>http://www.gartner.com/id=1433813</a:t>
            </a:r>
          </a:p>
          <a:p>
            <a:endParaRPr lang="en-US" sz="1200" b="0" i="0" u="none" strike="noStrike" kern="1200" baseline="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2</a:t>
            </a:fld>
            <a:endParaRPr lang="en-US"/>
          </a:p>
        </p:txBody>
      </p:sp>
    </p:spTree>
    <p:extLst>
      <p:ext uri="{BB962C8B-B14F-4D97-AF65-F5344CB8AC3E}">
        <p14:creationId xmlns:p14="http://schemas.microsoft.com/office/powerpoint/2010/main" val="844466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Source: </a:t>
            </a:r>
            <a:r>
              <a:rPr lang="en-US" sz="1200" b="0" i="0" u="none" strike="noStrike" kern="1200" baseline="0" dirty="0" err="1" smtClean="0">
                <a:solidFill>
                  <a:schemeClr val="tx1"/>
                </a:solidFill>
                <a:latin typeface="Arial" charset="0"/>
                <a:ea typeface="ＭＳ Ｐゴシック" pitchFamily="127" charset="-128"/>
                <a:cs typeface="ＭＳ Ｐゴシック" pitchFamily="127" charset="-128"/>
              </a:rPr>
              <a:t>Hagerty</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J. and </a:t>
            </a:r>
            <a:r>
              <a:rPr lang="en-US" sz="1200" b="0" i="0" u="none" strike="noStrike" kern="1200" baseline="0" dirty="0" err="1" smtClean="0">
                <a:solidFill>
                  <a:schemeClr val="tx1"/>
                </a:solidFill>
                <a:latin typeface="Arial" charset="0"/>
                <a:ea typeface="ＭＳ Ｐゴシック" pitchFamily="127" charset="-128"/>
                <a:cs typeface="ＭＳ Ｐゴシック" pitchFamily="127" charset="-128"/>
              </a:rPr>
              <a:t>Hostmann</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B., 2010. </a:t>
            </a:r>
            <a:r>
              <a:rPr lang="en-US" sz="1200" b="0" i="1" u="none" strike="noStrike" kern="1200" baseline="0" dirty="0" smtClean="0">
                <a:solidFill>
                  <a:schemeClr val="tx1"/>
                </a:solidFill>
                <a:latin typeface="Arial" charset="0"/>
                <a:ea typeface="ＭＳ Ｐゴシック" pitchFamily="127" charset="-128"/>
                <a:cs typeface="ＭＳ Ｐゴシック" pitchFamily="127" charset="-128"/>
              </a:rPr>
              <a:t>IT Score Overview for Business Intelligence and Performance Management. </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Gartner, Inc. Available at:</a:t>
            </a:r>
          </a:p>
          <a:p>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http://www.gartner.com/id=1433813</a:t>
            </a: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4</a:t>
            </a:fld>
            <a:endParaRPr lang="en-US"/>
          </a:p>
        </p:txBody>
      </p:sp>
    </p:spTree>
    <p:extLst>
      <p:ext uri="{BB962C8B-B14F-4D97-AF65-F5344CB8AC3E}">
        <p14:creationId xmlns:p14="http://schemas.microsoft.com/office/powerpoint/2010/main" val="2413198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Source: </a:t>
            </a:r>
            <a:r>
              <a:rPr lang="en-US" sz="1200" b="0" i="0" u="none" strike="noStrike" kern="1200" baseline="0" dirty="0" err="1" smtClean="0">
                <a:solidFill>
                  <a:schemeClr val="tx1"/>
                </a:solidFill>
                <a:latin typeface="Arial" charset="0"/>
                <a:ea typeface="ＭＳ Ｐゴシック" pitchFamily="127" charset="-128"/>
                <a:cs typeface="ＭＳ Ｐゴシック" pitchFamily="127" charset="-128"/>
              </a:rPr>
              <a:t>Hagerty</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J. and </a:t>
            </a:r>
            <a:r>
              <a:rPr lang="en-US" sz="1200" b="0" i="0" u="none" strike="noStrike" kern="1200" baseline="0" dirty="0" err="1" smtClean="0">
                <a:solidFill>
                  <a:schemeClr val="tx1"/>
                </a:solidFill>
                <a:latin typeface="Arial" charset="0"/>
                <a:ea typeface="ＭＳ Ｐゴシック" pitchFamily="127" charset="-128"/>
                <a:cs typeface="ＭＳ Ｐゴシック" pitchFamily="127" charset="-128"/>
              </a:rPr>
              <a:t>Hostmann</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B., 2010. </a:t>
            </a:r>
            <a:r>
              <a:rPr lang="en-US" sz="1200" b="0" i="1" u="none" strike="noStrike" kern="1200" baseline="0" dirty="0" smtClean="0">
                <a:solidFill>
                  <a:schemeClr val="tx1"/>
                </a:solidFill>
                <a:latin typeface="Arial" charset="0"/>
                <a:ea typeface="ＭＳ Ｐゴシック" pitchFamily="127" charset="-128"/>
                <a:cs typeface="ＭＳ Ｐゴシック" pitchFamily="127" charset="-128"/>
              </a:rPr>
              <a:t>IT Score Overview for Business Intelligence and Performance Management. </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Gartner, Inc. Available at:</a:t>
            </a:r>
          </a:p>
          <a:p>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http://www.gartner.com/id=1433813</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latin typeface="Arial" charset="0"/>
              </a:rPr>
              <a:t>These solutions are often closed software applications, covering only a fraction of business, but usually from the very data capture to reporting. </a:t>
            </a: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5</a:t>
            </a:fld>
            <a:endParaRPr lang="en-US"/>
          </a:p>
        </p:txBody>
      </p:sp>
    </p:spTree>
    <p:extLst>
      <p:ext uri="{BB962C8B-B14F-4D97-AF65-F5344CB8AC3E}">
        <p14:creationId xmlns:p14="http://schemas.microsoft.com/office/powerpoint/2010/main" val="4199078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Source: </a:t>
            </a:r>
            <a:r>
              <a:rPr lang="en-US" sz="1200" b="0" i="0" u="none" strike="noStrike" kern="1200" baseline="0" dirty="0" err="1" smtClean="0">
                <a:solidFill>
                  <a:schemeClr val="tx1"/>
                </a:solidFill>
                <a:latin typeface="Arial" charset="0"/>
                <a:ea typeface="ＭＳ Ｐゴシック" pitchFamily="127" charset="-128"/>
                <a:cs typeface="ＭＳ Ｐゴシック" pitchFamily="127" charset="-128"/>
              </a:rPr>
              <a:t>Hagerty</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J. and </a:t>
            </a:r>
            <a:r>
              <a:rPr lang="en-US" sz="1200" b="0" i="0" u="none" strike="noStrike" kern="1200" baseline="0" dirty="0" err="1" smtClean="0">
                <a:solidFill>
                  <a:schemeClr val="tx1"/>
                </a:solidFill>
                <a:latin typeface="Arial" charset="0"/>
                <a:ea typeface="ＭＳ Ｐゴシック" pitchFamily="127" charset="-128"/>
                <a:cs typeface="ＭＳ Ｐゴシック" pitchFamily="127" charset="-128"/>
              </a:rPr>
              <a:t>Hostmann</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B., 2010. </a:t>
            </a:r>
            <a:r>
              <a:rPr lang="en-US" sz="1200" b="0" i="1" u="none" strike="noStrike" kern="1200" baseline="0" dirty="0" smtClean="0">
                <a:solidFill>
                  <a:schemeClr val="tx1"/>
                </a:solidFill>
                <a:latin typeface="Arial" charset="0"/>
                <a:ea typeface="ＭＳ Ｐゴシック" pitchFamily="127" charset="-128"/>
                <a:cs typeface="ＭＳ Ｐゴシック" pitchFamily="127" charset="-128"/>
              </a:rPr>
              <a:t>IT Score Overview for Business Intelligence and Performance Management. </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Gartner, Inc. Available at:</a:t>
            </a:r>
          </a:p>
          <a:p>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http://www.gartner.com/id=1433813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latin typeface="Arial" charset="0"/>
              </a:rPr>
              <a:t>Information is available to all employees of the company.</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latin typeface="Arial" charset="0"/>
              </a:rPr>
              <a:t>BICC  include experts from business areas and IT, having enough resources and funding to achieve their goals.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6</a:t>
            </a:fld>
            <a:endParaRPr lang="en-US"/>
          </a:p>
        </p:txBody>
      </p:sp>
    </p:spTree>
    <p:extLst>
      <p:ext uri="{BB962C8B-B14F-4D97-AF65-F5344CB8AC3E}">
        <p14:creationId xmlns:p14="http://schemas.microsoft.com/office/powerpoint/2010/main" val="608143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Source: </a:t>
            </a:r>
            <a:r>
              <a:rPr lang="en-US" sz="1200" b="0" i="0" u="none" strike="noStrike" kern="1200" baseline="0" dirty="0" err="1" smtClean="0">
                <a:solidFill>
                  <a:schemeClr val="tx1"/>
                </a:solidFill>
                <a:latin typeface="Arial" charset="0"/>
                <a:ea typeface="ＭＳ Ｐゴシック" pitchFamily="127" charset="-128"/>
                <a:cs typeface="ＭＳ Ｐゴシック" pitchFamily="127" charset="-128"/>
              </a:rPr>
              <a:t>Hagerty</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J. and </a:t>
            </a:r>
            <a:r>
              <a:rPr lang="en-US" sz="1200" b="0" i="0" u="none" strike="noStrike" kern="1200" baseline="0" dirty="0" err="1" smtClean="0">
                <a:solidFill>
                  <a:schemeClr val="tx1"/>
                </a:solidFill>
                <a:latin typeface="Arial" charset="0"/>
                <a:ea typeface="ＭＳ Ｐゴシック" pitchFamily="127" charset="-128"/>
                <a:cs typeface="ＭＳ Ｐゴシック" pitchFamily="127" charset="-128"/>
              </a:rPr>
              <a:t>Hostmann</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B., 2010. </a:t>
            </a:r>
            <a:r>
              <a:rPr lang="en-US" sz="1200" b="0" i="1" u="none" strike="noStrike" kern="1200" baseline="0" dirty="0" smtClean="0">
                <a:solidFill>
                  <a:schemeClr val="tx1"/>
                </a:solidFill>
                <a:latin typeface="Arial" charset="0"/>
                <a:ea typeface="ＭＳ Ｐゴシック" pitchFamily="127" charset="-128"/>
                <a:cs typeface="ＭＳ Ｐゴシック" pitchFamily="127" charset="-128"/>
              </a:rPr>
              <a:t>IT Score Overview for Business Intelligence and Performance Management. </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Gartner, Inc. Available at:</a:t>
            </a:r>
          </a:p>
          <a:p>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http://www.gartner.com/id=1433813</a:t>
            </a:r>
          </a:p>
          <a:p>
            <a:endParaRPr lang="en-US" sz="1200" b="0" i="0" u="none" strike="noStrike" kern="1200" baseline="0" dirty="0" smtClean="0">
              <a:solidFill>
                <a:schemeClr val="tx1"/>
              </a:solidFill>
              <a:latin typeface="Arial" charset="0"/>
              <a:ea typeface="ＭＳ Ｐゴシック" pitchFamily="127" charset="-128"/>
              <a:cs typeface="ＭＳ Ｐゴシック" pitchFamily="127" charset="-128"/>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7</a:t>
            </a:fld>
            <a:endParaRPr lang="en-US"/>
          </a:p>
        </p:txBody>
      </p:sp>
    </p:spTree>
    <p:extLst>
      <p:ext uri="{BB962C8B-B14F-4D97-AF65-F5344CB8AC3E}">
        <p14:creationId xmlns:p14="http://schemas.microsoft.com/office/powerpoint/2010/main" val="1578583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b="0" dirty="0" smtClean="0"/>
              <a:t>Source</a:t>
            </a:r>
            <a:r>
              <a:rPr lang="en-US" b="0" baseline="0" dirty="0" smtClean="0"/>
              <a:t> </a:t>
            </a:r>
            <a:r>
              <a:rPr lang="en-US" b="0" dirty="0" smtClean="0"/>
              <a:t>Watson, H.J., and Wixom (2007 B. H. Enterprise Agility and Mature BI Capabilities, BUSINESS INTELLIGENCE Journal, vol. 12, No. 3, </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b="1"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8</a:t>
            </a:fld>
            <a:endParaRPr lang="en-US"/>
          </a:p>
        </p:txBody>
      </p:sp>
    </p:spTree>
    <p:extLst>
      <p:ext uri="{BB962C8B-B14F-4D97-AF65-F5344CB8AC3E}">
        <p14:creationId xmlns:p14="http://schemas.microsoft.com/office/powerpoint/2010/main" val="980212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b="0" dirty="0" smtClean="0"/>
              <a:t>From Watson, H.J., and Wixom, B. H. Enterprise Agility and Mature BI Capabilities, BUSINESS INTELLIGENCE Journal, vol. 12, No. 3, 2007.</a:t>
            </a:r>
          </a:p>
          <a:p>
            <a:pPr marL="0" indent="0">
              <a:buFont typeface="Arial" panose="020B0604020202020204" pitchFamily="34" charset="0"/>
              <a:buNone/>
            </a:pPr>
            <a:r>
              <a:rPr lang="en-US" sz="1200" kern="1200" dirty="0" smtClean="0">
                <a:solidFill>
                  <a:schemeClr val="tx1"/>
                </a:solidFill>
                <a:effectLst/>
                <a:latin typeface="Arial" charset="0"/>
                <a:ea typeface="+mn-ea"/>
                <a:cs typeface="+mn-cs"/>
              </a:rPr>
              <a:t>.</a:t>
            </a:r>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9</a:t>
            </a:fld>
            <a:endParaRPr lang="en-US"/>
          </a:p>
        </p:txBody>
      </p:sp>
    </p:spTree>
    <p:extLst>
      <p:ext uri="{BB962C8B-B14F-4D97-AF65-F5344CB8AC3E}">
        <p14:creationId xmlns:p14="http://schemas.microsoft.com/office/powerpoint/2010/main" val="3669766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2530" name="Picture 14"/>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9050" y="0"/>
            <a:ext cx="9182100" cy="6858000"/>
          </a:xfrm>
          <a:prstGeom prst="rect">
            <a:avLst/>
          </a:prstGeom>
          <a:noFill/>
          <a:ln w="9525">
            <a:noFill/>
            <a:miter lim="800000"/>
            <a:headEnd/>
            <a:tailEnd/>
          </a:ln>
        </p:spPr>
      </p:pic>
      <p:sp>
        <p:nvSpPr>
          <p:cNvPr id="22533" name="Rectangle 1029"/>
          <p:cNvSpPr>
            <a:spLocks noGrp="1" noChangeArrowheads="1"/>
          </p:cNvSpPr>
          <p:nvPr userDrawn="1"/>
        </p:nvSpPr>
        <p:spPr bwMode="auto">
          <a:xfrm>
            <a:off x="990600" y="1981200"/>
            <a:ext cx="7391400" cy="1143000"/>
          </a:xfrm>
          <a:prstGeom prst="rect">
            <a:avLst/>
          </a:prstGeom>
          <a:noFill/>
          <a:ln w="9525">
            <a:noFill/>
            <a:miter lim="800000"/>
            <a:headEnd/>
            <a:tailEnd/>
          </a:ln>
        </p:spPr>
        <p:txBody>
          <a:bodyPr wrap="none" lIns="0" tIns="0" rIns="0" bIns="0">
            <a:prstTxWarp prst="textNoShape">
              <a:avLst/>
            </a:prstTxWarp>
          </a:bodyPr>
          <a:lstStyle/>
          <a:p>
            <a:pPr eaLnBrk="0" hangingPunct="0"/>
            <a:r>
              <a:rPr lang="en-US" sz="3200">
                <a:solidFill>
                  <a:schemeClr val="bg1"/>
                </a:solidFill>
              </a:rPr>
              <a:t>Click to edit Master title style</a:t>
            </a:r>
          </a:p>
        </p:txBody>
      </p:sp>
      <p:sp>
        <p:nvSpPr>
          <p:cNvPr id="22534" name="Rectangle 1030"/>
          <p:cNvSpPr>
            <a:spLocks noGrp="1" noChangeArrowheads="1"/>
          </p:cNvSpPr>
          <p:nvPr userDrawn="1"/>
        </p:nvSpPr>
        <p:spPr bwMode="auto">
          <a:xfrm>
            <a:off x="990600" y="3200400"/>
            <a:ext cx="7391400" cy="914400"/>
          </a:xfrm>
          <a:prstGeom prst="rect">
            <a:avLst/>
          </a:prstGeom>
          <a:noFill/>
          <a:ln w="9525">
            <a:noFill/>
            <a:miter lim="800000"/>
            <a:headEnd/>
            <a:tailEnd/>
          </a:ln>
        </p:spPr>
        <p:txBody>
          <a:bodyPr lIns="0" tIns="0" rIns="0" bIns="0">
            <a:prstTxWarp prst="textNoShape">
              <a:avLst/>
            </a:prstTxWarp>
          </a:bodyPr>
          <a:lstStyle/>
          <a:p>
            <a:pPr eaLnBrk="0" hangingPunct="0"/>
            <a:r>
              <a:rPr lang="en-US">
                <a:solidFill>
                  <a:schemeClr val="bg1"/>
                </a:solidFill>
              </a:rPr>
              <a:t>Click to edit Master subtitle style</a:t>
            </a:r>
          </a:p>
        </p:txBody>
      </p:sp>
      <p:sp>
        <p:nvSpPr>
          <p:cNvPr id="5" name="Rectangle 4"/>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6" name="Picture 5" descr="BUSlogo_horiz_rgb_rv_tp.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7" name="TextBox 6"/>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pic>
        <p:nvPicPr>
          <p:cNvPr id="2" name="Picture 1" descr="iStock_000018487654Medium.jp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50"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ctr" rtl="0" eaLnBrk="1" fontAlgn="base" hangingPunct="1">
        <a:spcBef>
          <a:spcPct val="0"/>
        </a:spcBef>
        <a:spcAft>
          <a:spcPct val="0"/>
        </a:spcAft>
        <a:defRPr sz="3200" b="0" i="0" u="none">
          <a:solidFill>
            <a:srgbClr val="000000"/>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b="0" i="0" u="none">
          <a:solidFill>
            <a:srgbClr val="000000"/>
          </a:solidFill>
          <a:latin typeface="+mn-lt"/>
          <a:ea typeface="+mn-ea"/>
        </a:defRPr>
      </a:lvl2pPr>
      <a:lvl3pPr marL="1143000" indent="-228600" algn="l" rtl="0" eaLnBrk="1" fontAlgn="base" hangingPunct="1">
        <a:spcBef>
          <a:spcPct val="20000"/>
        </a:spcBef>
        <a:spcAft>
          <a:spcPct val="0"/>
        </a:spcAft>
        <a:buChar char="•"/>
        <a:defRPr>
          <a:solidFill>
            <a:srgbClr val="000000"/>
          </a:solidFill>
          <a:latin typeface="+mn-lt"/>
          <a:ea typeface="+mn-ea"/>
        </a:defRPr>
      </a:lvl3pPr>
      <a:lvl4pPr marL="1600200" indent="-228600" algn="l" rtl="0" eaLnBrk="1" fontAlgn="base" hangingPunct="1">
        <a:spcBef>
          <a:spcPct val="20000"/>
        </a:spcBef>
        <a:spcAft>
          <a:spcPct val="0"/>
        </a:spcAft>
        <a:buChar char="–"/>
        <a:defRPr sz="1600">
          <a:solidFill>
            <a:srgbClr val="000000"/>
          </a:solidFill>
          <a:latin typeface="+mn-lt"/>
          <a:ea typeface="+mn-ea"/>
        </a:defRPr>
      </a:lvl4pPr>
      <a:lvl5pPr marL="2057400" indent="-228600" algn="l" rtl="0" eaLnBrk="1" fontAlgn="base" hangingPunct="1">
        <a:spcBef>
          <a:spcPct val="20000"/>
        </a:spcBef>
        <a:spcAft>
          <a:spcPct val="0"/>
        </a:spcAft>
        <a:buChar char="»"/>
        <a:defRPr sz="1600">
          <a:solidFill>
            <a:srgbClr val="000000"/>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14400" y="1524000"/>
            <a:ext cx="7391400" cy="1143000"/>
          </a:xfrm>
        </p:spPr>
        <p:txBody>
          <a:bodyPr/>
          <a:lstStyle/>
          <a:p>
            <a:pPr algn="l"/>
            <a:r>
              <a:rPr lang="en-US" dirty="0"/>
              <a:t> Business Intelligence Concepts, </a:t>
            </a:r>
            <a:br>
              <a:rPr lang="en-US" dirty="0"/>
            </a:br>
            <a:r>
              <a:rPr lang="en-US" dirty="0"/>
              <a:t>Tools, and Applications </a:t>
            </a:r>
          </a:p>
        </p:txBody>
      </p:sp>
      <p:sp>
        <p:nvSpPr>
          <p:cNvPr id="14338" name="Rectangle 3"/>
          <p:cNvSpPr>
            <a:spLocks noGrp="1" noChangeArrowheads="1"/>
          </p:cNvSpPr>
          <p:nvPr>
            <p:ph type="subTitle" idx="1"/>
          </p:nvPr>
        </p:nvSpPr>
        <p:spPr>
          <a:xfrm>
            <a:off x="914400" y="2971800"/>
            <a:ext cx="7391400" cy="1295400"/>
          </a:xfrm>
        </p:spPr>
        <p:txBody>
          <a:bodyPr/>
          <a:lstStyle/>
          <a:p>
            <a:r>
              <a:rPr lang="en-US" dirty="0"/>
              <a:t>Week </a:t>
            </a:r>
            <a:r>
              <a:rPr lang="en-US" dirty="0" smtClean="0"/>
              <a:t>5: BI Maturity, Strategy, and Summative Project</a:t>
            </a:r>
            <a:endParaRPr lang="en-US" dirty="0"/>
          </a:p>
          <a:p>
            <a:r>
              <a:rPr lang="en-US" dirty="0"/>
              <a:t>Lesson 1: </a:t>
            </a:r>
            <a:r>
              <a:rPr lang="en-US" dirty="0" smtClean="0"/>
              <a:t>BI Maturity</a:t>
            </a:r>
            <a:endParaRPr lang="en-US" dirty="0"/>
          </a:p>
          <a:p>
            <a:pPr eaLnBrk="1" hangingPunct="1"/>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Maturity</a:t>
            </a:r>
            <a:br>
              <a:rPr lang="en-US" dirty="0" smtClean="0"/>
            </a:br>
            <a:r>
              <a:rPr lang="en-US" dirty="0" smtClean="0"/>
              <a:t>Factors- Continued</a:t>
            </a:r>
            <a:endParaRPr lang="en-US" dirty="0"/>
          </a:p>
        </p:txBody>
      </p:sp>
      <p:sp>
        <p:nvSpPr>
          <p:cNvPr id="3" name="Content Placeholder 2"/>
          <p:cNvSpPr>
            <a:spLocks noGrp="1"/>
          </p:cNvSpPr>
          <p:nvPr>
            <p:ph idx="1"/>
          </p:nvPr>
        </p:nvSpPr>
        <p:spPr>
          <a:xfrm>
            <a:off x="67163" y="1459354"/>
            <a:ext cx="8857273" cy="4674781"/>
          </a:xfrm>
        </p:spPr>
        <p:txBody>
          <a:bodyPr/>
          <a:lstStyle/>
          <a:p>
            <a:r>
              <a:rPr lang="en-US" b="0" dirty="0" smtClean="0"/>
              <a:t>Data quality is high for success of BI projects</a:t>
            </a:r>
          </a:p>
          <a:p>
            <a:r>
              <a:rPr lang="en-US" dirty="0" smtClean="0"/>
              <a:t>B</a:t>
            </a:r>
            <a:r>
              <a:rPr lang="en-US" b="0" dirty="0" smtClean="0"/>
              <a:t>I strategy incorporate data architecture and data integration for stable production and development environment</a:t>
            </a:r>
          </a:p>
          <a:p>
            <a:r>
              <a:rPr lang="en-US" dirty="0" smtClean="0"/>
              <a:t>T</a:t>
            </a:r>
            <a:r>
              <a:rPr lang="en-US" b="0" dirty="0" smtClean="0"/>
              <a:t>here is widespread use of BI. BI is pervasive throughout the organization</a:t>
            </a:r>
          </a:p>
          <a:p>
            <a:r>
              <a:rPr lang="en-US" dirty="0" smtClean="0"/>
              <a:t>T</a:t>
            </a:r>
            <a:r>
              <a:rPr lang="en-US" b="0" dirty="0" smtClean="0"/>
              <a:t>he BI staff and users work in a collaborative environment</a:t>
            </a:r>
          </a:p>
          <a:p>
            <a:r>
              <a:rPr lang="en-US" dirty="0" smtClean="0"/>
              <a:t>P</a:t>
            </a:r>
            <a:r>
              <a:rPr lang="en-US" b="0" dirty="0" smtClean="0"/>
              <a:t>eople, tools, data, and methodologies are available to manage risk, schedule, cost, and effort</a:t>
            </a:r>
          </a:p>
          <a:p>
            <a:r>
              <a:rPr lang="en-US" dirty="0" smtClean="0"/>
              <a:t>A</a:t>
            </a:r>
            <a:r>
              <a:rPr lang="en-US" b="0" dirty="0" smtClean="0"/>
              <a:t> strong portfolio of business-driven BI applications exists</a:t>
            </a:r>
            <a:endParaRPr lang="en-US" b="0" dirty="0"/>
          </a:p>
        </p:txBody>
      </p:sp>
      <p:sp>
        <p:nvSpPr>
          <p:cNvPr id="4" name="Rectangle 3"/>
          <p:cNvSpPr/>
          <p:nvPr/>
        </p:nvSpPr>
        <p:spPr>
          <a:xfrm>
            <a:off x="304800" y="5334000"/>
            <a:ext cx="3200400" cy="830997"/>
          </a:xfrm>
          <a:prstGeom prst="rect">
            <a:avLst/>
          </a:prstGeom>
        </p:spPr>
        <p:txBody>
          <a:bodyPr wrap="square">
            <a:spAutoFit/>
          </a:bodyPr>
          <a:lstStyle/>
          <a:p>
            <a:pPr lvl="0" eaLnBrk="0" hangingPunct="0">
              <a:spcBef>
                <a:spcPct val="30000"/>
              </a:spcBef>
              <a:defRPr/>
            </a:pPr>
            <a:r>
              <a:rPr lang="en-US" sz="1200" dirty="0">
                <a:solidFill>
                  <a:srgbClr val="000000"/>
                </a:solidFill>
              </a:rPr>
              <a:t>Source: Adopted from Watson, H.J., and Wixom, B. H. Enterprise Agility and Mature BI Capabilities, BUSINESS INTELLIGENCE Journal, vol. 12, No. 3, 2007.</a:t>
            </a:r>
          </a:p>
        </p:txBody>
      </p:sp>
    </p:spTree>
    <p:extLst>
      <p:ext uri="{BB962C8B-B14F-4D97-AF65-F5344CB8AC3E}">
        <p14:creationId xmlns:p14="http://schemas.microsoft.com/office/powerpoint/2010/main" val="3602947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BI Maturity </a:t>
            </a:r>
            <a:br>
              <a:rPr lang="en-US" dirty="0" smtClean="0"/>
            </a:br>
            <a:r>
              <a:rPr lang="en-US" dirty="0" smtClean="0"/>
              <a:t>Major Challenges</a:t>
            </a:r>
            <a:endParaRPr lang="en-US" dirty="0"/>
          </a:p>
        </p:txBody>
      </p:sp>
      <p:sp>
        <p:nvSpPr>
          <p:cNvPr id="3" name="Content Placeholder 2"/>
          <p:cNvSpPr>
            <a:spLocks noGrp="1"/>
          </p:cNvSpPr>
          <p:nvPr>
            <p:ph idx="1"/>
          </p:nvPr>
        </p:nvSpPr>
        <p:spPr>
          <a:xfrm>
            <a:off x="165100" y="1681162"/>
            <a:ext cx="8521700" cy="3119438"/>
          </a:xfrm>
        </p:spPr>
        <p:txBody>
          <a:bodyPr/>
          <a:lstStyle/>
          <a:p>
            <a:pPr marL="400050"/>
            <a:r>
              <a:rPr lang="en-US" dirty="0" smtClean="0"/>
              <a:t>The </a:t>
            </a:r>
            <a:r>
              <a:rPr lang="en-US" dirty="0"/>
              <a:t>time, cost, and complexity of </a:t>
            </a:r>
            <a:r>
              <a:rPr lang="en-US" dirty="0" smtClean="0"/>
              <a:t>deployment</a:t>
            </a:r>
          </a:p>
          <a:p>
            <a:pPr marL="400050"/>
            <a:r>
              <a:rPr lang="en-US" dirty="0"/>
              <a:t>T</a:t>
            </a:r>
            <a:r>
              <a:rPr lang="en-US" dirty="0" smtClean="0"/>
              <a:t>he </a:t>
            </a:r>
            <a:r>
              <a:rPr lang="en-US" dirty="0"/>
              <a:t>time and cost of user training and </a:t>
            </a:r>
            <a:r>
              <a:rPr lang="en-US" dirty="0" smtClean="0"/>
              <a:t>support</a:t>
            </a:r>
          </a:p>
          <a:p>
            <a:pPr marL="400050"/>
            <a:r>
              <a:rPr lang="en-US" dirty="0"/>
              <a:t>T</a:t>
            </a:r>
            <a:r>
              <a:rPr lang="en-US" dirty="0" smtClean="0"/>
              <a:t>he </a:t>
            </a:r>
            <a:r>
              <a:rPr lang="en-US" dirty="0"/>
              <a:t>difficulty of using BI </a:t>
            </a:r>
            <a:r>
              <a:rPr lang="en-US" dirty="0" smtClean="0"/>
              <a:t>tools</a:t>
            </a:r>
            <a:endParaRPr lang="en-US" dirty="0"/>
          </a:p>
        </p:txBody>
      </p:sp>
      <p:sp>
        <p:nvSpPr>
          <p:cNvPr id="4" name="Rectangle 3"/>
          <p:cNvSpPr/>
          <p:nvPr/>
        </p:nvSpPr>
        <p:spPr>
          <a:xfrm>
            <a:off x="165100" y="5257800"/>
            <a:ext cx="3460602" cy="830997"/>
          </a:xfrm>
          <a:prstGeom prst="rect">
            <a:avLst/>
          </a:prstGeom>
        </p:spPr>
        <p:txBody>
          <a:bodyPr wrap="square">
            <a:spAutoFit/>
          </a:bodyPr>
          <a:lstStyle/>
          <a:p>
            <a:pPr lvl="0" eaLnBrk="0" hangingPunct="0">
              <a:spcBef>
                <a:spcPct val="30000"/>
              </a:spcBef>
              <a:defRPr/>
            </a:pPr>
            <a:r>
              <a:rPr lang="en-US" sz="1200" dirty="0">
                <a:solidFill>
                  <a:srgbClr val="000000"/>
                </a:solidFill>
              </a:rPr>
              <a:t>Source: Adopted from Watson, H.J., and Wixom, B. H. Enterprise Agility and Mature BI Capabilities, BUSINESS INTELLIGENCE Journal, vol. 12, No. 3, 2007.</a:t>
            </a:r>
          </a:p>
        </p:txBody>
      </p:sp>
    </p:spTree>
    <p:extLst>
      <p:ext uri="{BB962C8B-B14F-4D97-AF65-F5344CB8AC3E}">
        <p14:creationId xmlns:p14="http://schemas.microsoft.com/office/powerpoint/2010/main" val="252228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BI Maturity</a:t>
            </a:r>
            <a:br>
              <a:rPr lang="en-US" dirty="0" smtClean="0"/>
            </a:br>
            <a:r>
              <a:rPr lang="en-US" dirty="0" smtClean="0"/>
              <a:t> Solutions</a:t>
            </a:r>
            <a:endParaRPr lang="en-US" dirty="0"/>
          </a:p>
        </p:txBody>
      </p:sp>
      <p:sp>
        <p:nvSpPr>
          <p:cNvPr id="3" name="Content Placeholder 2"/>
          <p:cNvSpPr>
            <a:spLocks noGrp="1"/>
          </p:cNvSpPr>
          <p:nvPr>
            <p:ph idx="1"/>
          </p:nvPr>
        </p:nvSpPr>
        <p:spPr>
          <a:xfrm>
            <a:off x="304800" y="1752600"/>
            <a:ext cx="8382000" cy="2819400"/>
          </a:xfrm>
        </p:spPr>
        <p:txBody>
          <a:bodyPr/>
          <a:lstStyle/>
          <a:p>
            <a:r>
              <a:rPr lang="en-US" b="0" dirty="0"/>
              <a:t>Open-source BI </a:t>
            </a:r>
            <a:r>
              <a:rPr lang="en-US" b="0" dirty="0" smtClean="0"/>
              <a:t>software</a:t>
            </a:r>
          </a:p>
          <a:p>
            <a:r>
              <a:rPr lang="en-US" dirty="0"/>
              <a:t>W</a:t>
            </a:r>
            <a:r>
              <a:rPr lang="en-US" b="0" dirty="0" smtClean="0"/>
              <a:t>eb </a:t>
            </a:r>
            <a:r>
              <a:rPr lang="en-US" b="0" dirty="0"/>
              <a:t>based </a:t>
            </a:r>
            <a:r>
              <a:rPr lang="en-US" b="0" dirty="0" smtClean="0"/>
              <a:t>applications</a:t>
            </a:r>
          </a:p>
          <a:p>
            <a:r>
              <a:rPr lang="en-US" dirty="0"/>
              <a:t>I</a:t>
            </a:r>
            <a:r>
              <a:rPr lang="en-US" b="0" dirty="0" smtClean="0"/>
              <a:t>mplementing </a:t>
            </a:r>
            <a:r>
              <a:rPr lang="en-US" b="0" dirty="0"/>
              <a:t>dashboards and </a:t>
            </a:r>
            <a:r>
              <a:rPr lang="en-US" b="0" dirty="0" smtClean="0"/>
              <a:t>scorecards</a:t>
            </a:r>
          </a:p>
          <a:p>
            <a:r>
              <a:rPr lang="en-US" dirty="0"/>
              <a:t>I</a:t>
            </a:r>
            <a:r>
              <a:rPr lang="en-US" b="0" dirty="0" smtClean="0"/>
              <a:t>ntegrating </a:t>
            </a:r>
            <a:r>
              <a:rPr lang="en-US" b="0" dirty="0"/>
              <a:t>BI with Microsoft </a:t>
            </a:r>
            <a:r>
              <a:rPr lang="en-US" b="0" dirty="0" smtClean="0"/>
              <a:t>Office</a:t>
            </a:r>
          </a:p>
          <a:p>
            <a:r>
              <a:rPr lang="en-US" dirty="0"/>
              <a:t>E</a:t>
            </a:r>
            <a:r>
              <a:rPr lang="en-US" b="0" dirty="0" smtClean="0"/>
              <a:t>mbedding </a:t>
            </a:r>
            <a:r>
              <a:rPr lang="en-US" b="0" dirty="0"/>
              <a:t>BI into business </a:t>
            </a:r>
            <a:r>
              <a:rPr lang="en-US" b="0" dirty="0" smtClean="0"/>
              <a:t>processes</a:t>
            </a:r>
          </a:p>
          <a:p>
            <a:r>
              <a:rPr lang="en-US" dirty="0"/>
              <a:t>M</a:t>
            </a:r>
            <a:r>
              <a:rPr lang="en-US" b="0" dirty="0" smtClean="0"/>
              <a:t>aking </a:t>
            </a:r>
            <a:r>
              <a:rPr lang="en-US" b="0" dirty="0"/>
              <a:t>BI tools easier to </a:t>
            </a:r>
            <a:r>
              <a:rPr lang="en-US" b="0" dirty="0" smtClean="0"/>
              <a:t>use</a:t>
            </a:r>
            <a:endParaRPr lang="en-US" b="0" dirty="0"/>
          </a:p>
        </p:txBody>
      </p:sp>
      <p:sp>
        <p:nvSpPr>
          <p:cNvPr id="4" name="Rectangle 3"/>
          <p:cNvSpPr/>
          <p:nvPr/>
        </p:nvSpPr>
        <p:spPr>
          <a:xfrm>
            <a:off x="304800" y="5334000"/>
            <a:ext cx="3505200" cy="830997"/>
          </a:xfrm>
          <a:prstGeom prst="rect">
            <a:avLst/>
          </a:prstGeom>
        </p:spPr>
        <p:txBody>
          <a:bodyPr wrap="square">
            <a:spAutoFit/>
          </a:bodyPr>
          <a:lstStyle/>
          <a:p>
            <a:pPr lvl="0" eaLnBrk="0" hangingPunct="0">
              <a:spcBef>
                <a:spcPct val="30000"/>
              </a:spcBef>
              <a:defRPr/>
            </a:pPr>
            <a:r>
              <a:rPr lang="en-US" sz="1200" dirty="0">
                <a:solidFill>
                  <a:srgbClr val="000000"/>
                </a:solidFill>
              </a:rPr>
              <a:t>Source: Adopted from Watson, H.J., and Wixom, B. H. Enterprise Agility and Mature BI Capabilities, BUSINESS INTELLIGENCE Journal, vol. 12, No. 3, 2007.</a:t>
            </a:r>
          </a:p>
        </p:txBody>
      </p:sp>
    </p:spTree>
    <p:extLst>
      <p:ext uri="{BB962C8B-B14F-4D97-AF65-F5344CB8AC3E}">
        <p14:creationId xmlns:p14="http://schemas.microsoft.com/office/powerpoint/2010/main" val="413790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2800" dirty="0" smtClean="0"/>
              <a:t>Business Intelligence and Analytics Are Readily Available Across All Interfaces</a:t>
            </a:r>
          </a:p>
        </p:txBody>
      </p:sp>
      <p:pic>
        <p:nvPicPr>
          <p:cNvPr id="19661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1" b="-232"/>
          <a:stretch/>
        </p:blipFill>
        <p:spPr bwMode="auto">
          <a:xfrm>
            <a:off x="304800" y="1482433"/>
            <a:ext cx="8382000" cy="44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934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BI Maturity</a:t>
            </a:r>
            <a:endParaRPr lang="en-US" dirty="0"/>
          </a:p>
        </p:txBody>
      </p:sp>
      <p:sp>
        <p:nvSpPr>
          <p:cNvPr id="3" name="Content Placeholder 2"/>
          <p:cNvSpPr>
            <a:spLocks noGrp="1"/>
          </p:cNvSpPr>
          <p:nvPr>
            <p:ph idx="1"/>
          </p:nvPr>
        </p:nvSpPr>
        <p:spPr>
          <a:xfrm>
            <a:off x="163286" y="1146175"/>
            <a:ext cx="8529864" cy="5176838"/>
          </a:xfrm>
        </p:spPr>
        <p:txBody>
          <a:bodyPr/>
          <a:lstStyle/>
          <a:p>
            <a:pPr marL="0" indent="0">
              <a:buNone/>
            </a:pPr>
            <a:r>
              <a:rPr lang="en-US" dirty="0" smtClean="0"/>
              <a:t>Learning Objectives</a:t>
            </a:r>
          </a:p>
          <a:p>
            <a:r>
              <a:rPr lang="en-US" dirty="0" smtClean="0"/>
              <a:t>Identify the five levels of BI and BPM maturity and explain the characteristics of each stage </a:t>
            </a:r>
          </a:p>
          <a:p>
            <a:r>
              <a:rPr lang="en-US" dirty="0" smtClean="0"/>
              <a:t>Summarize the main factors that impact BI maturity within an organization </a:t>
            </a:r>
          </a:p>
          <a:p>
            <a:r>
              <a:rPr lang="en-US" dirty="0" smtClean="0"/>
              <a:t>List both the main challenges of pervasive Learn the elements of pervasive BI solutions and potential solutions.</a:t>
            </a:r>
          </a:p>
        </p:txBody>
      </p:sp>
    </p:spTree>
    <p:extLst>
      <p:ext uri="{BB962C8B-B14F-4D97-AF65-F5344CB8AC3E}">
        <p14:creationId xmlns:p14="http://schemas.microsoft.com/office/powerpoint/2010/main" val="277842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Gartner’s Maturity Model for BI and BPM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877889"/>
            <a:ext cx="8839200" cy="4910667"/>
          </a:xfrm>
        </p:spPr>
      </p:pic>
      <p:sp>
        <p:nvSpPr>
          <p:cNvPr id="3" name="Rectangle 2"/>
          <p:cNvSpPr/>
          <p:nvPr/>
        </p:nvSpPr>
        <p:spPr>
          <a:xfrm>
            <a:off x="0" y="5696887"/>
            <a:ext cx="9144000" cy="461665"/>
          </a:xfrm>
          <a:prstGeom prst="rect">
            <a:avLst/>
          </a:prstGeom>
        </p:spPr>
        <p:txBody>
          <a:bodyPr wrap="square">
            <a:spAutoFit/>
          </a:bodyPr>
          <a:lstStyle/>
          <a:p>
            <a:pPr lvl="0" algn="l" eaLnBrk="0" hangingPunct="0">
              <a:spcBef>
                <a:spcPct val="30000"/>
              </a:spcBef>
            </a:pPr>
            <a:r>
              <a:rPr lang="en-US" sz="1200" dirty="0" smtClean="0">
                <a:solidFill>
                  <a:srgbClr val="000000"/>
                </a:solidFill>
                <a:latin typeface="Arial" charset="0"/>
                <a:ea typeface="+mn-ea"/>
              </a:rPr>
              <a:t>Source: </a:t>
            </a:r>
            <a:r>
              <a:rPr lang="en-US" sz="1200" dirty="0" err="1" smtClean="0">
                <a:solidFill>
                  <a:srgbClr val="000000"/>
                </a:solidFill>
                <a:latin typeface="Arial" charset="0"/>
                <a:ea typeface="+mn-ea"/>
              </a:rPr>
              <a:t>Hagerty</a:t>
            </a:r>
            <a:r>
              <a:rPr lang="en-US" sz="1200" dirty="0">
                <a:solidFill>
                  <a:srgbClr val="000000"/>
                </a:solidFill>
                <a:latin typeface="Arial" charset="0"/>
                <a:ea typeface="+mn-ea"/>
              </a:rPr>
              <a:t>, J. and </a:t>
            </a:r>
            <a:r>
              <a:rPr lang="en-US" sz="1200" dirty="0" err="1">
                <a:solidFill>
                  <a:srgbClr val="000000"/>
                </a:solidFill>
                <a:latin typeface="Arial" charset="0"/>
                <a:ea typeface="+mn-ea"/>
              </a:rPr>
              <a:t>Hostmann</a:t>
            </a:r>
            <a:r>
              <a:rPr lang="en-US" sz="1200" dirty="0">
                <a:solidFill>
                  <a:srgbClr val="000000"/>
                </a:solidFill>
                <a:latin typeface="Arial" charset="0"/>
                <a:ea typeface="+mn-ea"/>
              </a:rPr>
              <a:t>, B., 2010. </a:t>
            </a:r>
            <a:r>
              <a:rPr lang="en-US" sz="1200" i="1" dirty="0">
                <a:solidFill>
                  <a:srgbClr val="000000"/>
                </a:solidFill>
                <a:latin typeface="Arial" charset="0"/>
                <a:ea typeface="+mn-ea"/>
              </a:rPr>
              <a:t>IT Score Overview for Business Intelligence and Performance Management. </a:t>
            </a:r>
            <a:r>
              <a:rPr lang="en-US" sz="1200" dirty="0" smtClean="0">
                <a:solidFill>
                  <a:srgbClr val="000000"/>
                </a:solidFill>
                <a:latin typeface="Arial" charset="0"/>
                <a:ea typeface="+mn-ea"/>
              </a:rPr>
              <a:t> </a:t>
            </a:r>
            <a:r>
              <a:rPr lang="en-US" sz="1200" dirty="0">
                <a:solidFill>
                  <a:srgbClr val="000000"/>
                </a:solidFill>
                <a:latin typeface="Arial" charset="0"/>
                <a:ea typeface="+mn-ea"/>
              </a:rPr>
              <a:t>Gartner, Inc. Available </a:t>
            </a:r>
            <a:r>
              <a:rPr lang="en-US" sz="1200" dirty="0" smtClean="0">
                <a:solidFill>
                  <a:srgbClr val="000000"/>
                </a:solidFill>
                <a:latin typeface="Arial" charset="0"/>
                <a:ea typeface="+mn-ea"/>
              </a:rPr>
              <a:t>at: http</a:t>
            </a:r>
            <a:r>
              <a:rPr lang="en-US" sz="1200" dirty="0">
                <a:solidFill>
                  <a:srgbClr val="000000"/>
                </a:solidFill>
                <a:latin typeface="Arial" charset="0"/>
                <a:ea typeface="+mn-ea"/>
              </a:rPr>
              <a:t>://www.gartner.com/id=1433813</a:t>
            </a:r>
          </a:p>
        </p:txBody>
      </p:sp>
    </p:spTree>
    <p:extLst>
      <p:ext uri="{BB962C8B-B14F-4D97-AF65-F5344CB8AC3E}">
        <p14:creationId xmlns:p14="http://schemas.microsoft.com/office/powerpoint/2010/main" val="133811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a:t>
            </a:r>
            <a:br>
              <a:rPr lang="en-US" dirty="0" smtClean="0"/>
            </a:br>
            <a:r>
              <a:rPr lang="en-US" dirty="0" smtClean="0"/>
              <a:t>Unaware</a:t>
            </a:r>
            <a:endParaRPr lang="en-US" dirty="0"/>
          </a:p>
        </p:txBody>
      </p:sp>
      <p:sp>
        <p:nvSpPr>
          <p:cNvPr id="3" name="Content Placeholder 2"/>
          <p:cNvSpPr>
            <a:spLocks noGrp="1"/>
          </p:cNvSpPr>
          <p:nvPr>
            <p:ph idx="1"/>
          </p:nvPr>
        </p:nvSpPr>
        <p:spPr>
          <a:xfrm>
            <a:off x="171450" y="1676399"/>
            <a:ext cx="8521700" cy="4646613"/>
          </a:xfrm>
        </p:spPr>
        <p:txBody>
          <a:bodyPr/>
          <a:lstStyle/>
          <a:p>
            <a:r>
              <a:rPr lang="en-US" b="0" kern="1200" dirty="0" smtClean="0">
                <a:latin typeface="Arial" charset="0"/>
              </a:rPr>
              <a:t>Usage </a:t>
            </a:r>
            <a:r>
              <a:rPr lang="en-US" b="0" kern="1200" dirty="0">
                <a:latin typeface="Arial" charset="0"/>
              </a:rPr>
              <a:t>of spreadsheets is high, while use of reporting tools is </a:t>
            </a:r>
            <a:r>
              <a:rPr lang="en-US" b="0" kern="1200" dirty="0" smtClean="0">
                <a:latin typeface="Arial" charset="0"/>
              </a:rPr>
              <a:t>limited.</a:t>
            </a:r>
          </a:p>
          <a:p>
            <a:r>
              <a:rPr lang="en-US" kern="1200" dirty="0">
                <a:latin typeface="Arial" charset="0"/>
              </a:rPr>
              <a:t>A</a:t>
            </a:r>
            <a:r>
              <a:rPr lang="en-US" b="0" kern="1200" dirty="0" smtClean="0">
                <a:latin typeface="Arial" charset="0"/>
              </a:rPr>
              <a:t> </a:t>
            </a:r>
            <a:r>
              <a:rPr lang="en-US" b="0" kern="1200" dirty="0">
                <a:latin typeface="Arial" charset="0"/>
              </a:rPr>
              <a:t>company does not have defined metrics for performance </a:t>
            </a:r>
            <a:r>
              <a:rPr lang="en-US" b="0" kern="1200" dirty="0" smtClean="0">
                <a:latin typeface="Arial" charset="0"/>
              </a:rPr>
              <a:t>management.</a:t>
            </a:r>
          </a:p>
          <a:p>
            <a:r>
              <a:rPr lang="en-US" kern="1200" dirty="0">
                <a:latin typeface="Arial" charset="0"/>
              </a:rPr>
              <a:t>A</a:t>
            </a:r>
            <a:r>
              <a:rPr lang="en-US" b="0" kern="1200" dirty="0" smtClean="0">
                <a:latin typeface="Arial" charset="0"/>
              </a:rPr>
              <a:t> </a:t>
            </a:r>
            <a:r>
              <a:rPr lang="en-US" b="0" kern="1200" dirty="0">
                <a:latin typeface="Arial" charset="0"/>
              </a:rPr>
              <a:t>company is not devoted to and does not understand the importance of the BI and </a:t>
            </a:r>
            <a:r>
              <a:rPr lang="en-US" b="0" kern="1200" dirty="0" smtClean="0">
                <a:latin typeface="Arial" charset="0"/>
              </a:rPr>
              <a:t>Performance Management.</a:t>
            </a:r>
            <a:endParaRPr lang="en-US" b="0" kern="1200" dirty="0">
              <a:latin typeface="Arial" charset="0"/>
            </a:endParaRPr>
          </a:p>
        </p:txBody>
      </p:sp>
    </p:spTree>
    <p:extLst>
      <p:ext uri="{BB962C8B-B14F-4D97-AF65-F5344CB8AC3E}">
        <p14:creationId xmlns:p14="http://schemas.microsoft.com/office/powerpoint/2010/main" val="222457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2 </a:t>
            </a:r>
            <a:br>
              <a:rPr lang="en-US" dirty="0" smtClean="0"/>
            </a:br>
            <a:r>
              <a:rPr lang="en-US" dirty="0" smtClean="0"/>
              <a:t>Opportunistic (Tactical)</a:t>
            </a:r>
            <a:endParaRPr lang="en-US" dirty="0"/>
          </a:p>
        </p:txBody>
      </p:sp>
      <p:sp>
        <p:nvSpPr>
          <p:cNvPr id="3" name="Content Placeholder 2"/>
          <p:cNvSpPr>
            <a:spLocks noGrp="1"/>
          </p:cNvSpPr>
          <p:nvPr>
            <p:ph idx="1"/>
          </p:nvPr>
        </p:nvSpPr>
        <p:spPr>
          <a:xfrm>
            <a:off x="125730" y="1676400"/>
            <a:ext cx="8567420" cy="5055869"/>
          </a:xfrm>
        </p:spPr>
        <p:txBody>
          <a:bodyPr/>
          <a:lstStyle/>
          <a:p>
            <a:r>
              <a:rPr lang="en-US" b="0" kern="1200" dirty="0" smtClean="0">
                <a:latin typeface="Arial" charset="0"/>
              </a:rPr>
              <a:t>Companies </a:t>
            </a:r>
            <a:r>
              <a:rPr lang="en-US" b="0" kern="1200" dirty="0">
                <a:latin typeface="Arial" charset="0"/>
              </a:rPr>
              <a:t>at this level </a:t>
            </a:r>
            <a:r>
              <a:rPr lang="en-US" b="0" kern="1200" dirty="0" smtClean="0">
                <a:latin typeface="Arial" charset="0"/>
              </a:rPr>
              <a:t>start </a:t>
            </a:r>
            <a:r>
              <a:rPr lang="en-US" b="0" kern="1200" dirty="0">
                <a:latin typeface="Arial" charset="0"/>
              </a:rPr>
              <a:t>to invest into </a:t>
            </a:r>
            <a:r>
              <a:rPr lang="en-US" b="0" kern="1200" dirty="0" smtClean="0">
                <a:latin typeface="Arial" charset="0"/>
              </a:rPr>
              <a:t>BI</a:t>
            </a:r>
          </a:p>
          <a:p>
            <a:pPr lvl="1"/>
            <a:r>
              <a:rPr lang="en-US" kern="1200" dirty="0">
                <a:latin typeface="Arial" charset="0"/>
              </a:rPr>
              <a:t>U</a:t>
            </a:r>
            <a:r>
              <a:rPr lang="en-US" b="0" kern="1200" dirty="0" smtClean="0">
                <a:latin typeface="Arial" charset="0"/>
              </a:rPr>
              <a:t>se metrics on </a:t>
            </a:r>
            <a:r>
              <a:rPr lang="en-US" b="0" kern="1200" dirty="0">
                <a:latin typeface="Arial" charset="0"/>
              </a:rPr>
              <a:t>the department level only. Common metrics do not exist or are </a:t>
            </a:r>
            <a:r>
              <a:rPr lang="en-US" b="0" kern="1200" dirty="0" smtClean="0">
                <a:latin typeface="Arial" charset="0"/>
              </a:rPr>
              <a:t>inconsistent.</a:t>
            </a:r>
          </a:p>
          <a:p>
            <a:pPr lvl="1"/>
            <a:r>
              <a:rPr lang="en-US" kern="1200" dirty="0">
                <a:latin typeface="Arial" charset="0"/>
              </a:rPr>
              <a:t>U</a:t>
            </a:r>
            <a:r>
              <a:rPr lang="en-US" b="0" kern="1200" dirty="0" smtClean="0">
                <a:latin typeface="Arial" charset="0"/>
              </a:rPr>
              <a:t>se data</a:t>
            </a:r>
            <a:r>
              <a:rPr lang="en-US" b="0" kern="1200" dirty="0">
                <a:latin typeface="Arial" charset="0"/>
              </a:rPr>
              <a:t>, tools, and applications </a:t>
            </a:r>
            <a:r>
              <a:rPr lang="en-US" b="0" kern="1200" dirty="0" smtClean="0">
                <a:latin typeface="Arial" charset="0"/>
              </a:rPr>
              <a:t>in </a:t>
            </a:r>
            <a:r>
              <a:rPr lang="en-US" b="0" kern="1200" dirty="0">
                <a:latin typeface="Arial" charset="0"/>
              </a:rPr>
              <a:t>“</a:t>
            </a:r>
            <a:r>
              <a:rPr lang="en-US" b="0" kern="1200" dirty="0" smtClean="0">
                <a:latin typeface="Arial" charset="0"/>
              </a:rPr>
              <a:t>silos”</a:t>
            </a:r>
          </a:p>
          <a:p>
            <a:pPr lvl="1"/>
            <a:r>
              <a:rPr lang="en-US" kern="1200" dirty="0">
                <a:latin typeface="Arial" charset="0"/>
              </a:rPr>
              <a:t>U</a:t>
            </a:r>
            <a:r>
              <a:rPr lang="en-US" b="0" kern="1200" dirty="0" smtClean="0">
                <a:latin typeface="Arial" charset="0"/>
              </a:rPr>
              <a:t>se </a:t>
            </a:r>
            <a:r>
              <a:rPr lang="en-US" b="0" kern="1200" dirty="0">
                <a:latin typeface="Arial" charset="0"/>
              </a:rPr>
              <a:t>off-the-shelf software, with few or no modifications, to accommodate company </a:t>
            </a:r>
            <a:r>
              <a:rPr lang="en-US" b="0" kern="1200" dirty="0" smtClean="0">
                <a:latin typeface="Arial" charset="0"/>
              </a:rPr>
              <a:t>needs.</a:t>
            </a:r>
          </a:p>
          <a:p>
            <a:pPr lvl="1"/>
            <a:r>
              <a:rPr lang="en-US" kern="1200" dirty="0">
                <a:latin typeface="Arial" charset="0"/>
              </a:rPr>
              <a:t>U</a:t>
            </a:r>
            <a:r>
              <a:rPr lang="en-US" b="0" kern="1200" dirty="0" smtClean="0">
                <a:latin typeface="Arial" charset="0"/>
              </a:rPr>
              <a:t>sers </a:t>
            </a:r>
            <a:r>
              <a:rPr lang="en-US" b="0" kern="1200" dirty="0">
                <a:latin typeface="Arial" charset="0"/>
              </a:rPr>
              <a:t>often not skilled enough in order to take advantage of the </a:t>
            </a:r>
            <a:r>
              <a:rPr lang="en-US" b="0" kern="1200" dirty="0" smtClean="0">
                <a:latin typeface="Arial" charset="0"/>
              </a:rPr>
              <a:t>system.</a:t>
            </a:r>
          </a:p>
          <a:p>
            <a:pPr lvl="1"/>
            <a:r>
              <a:rPr lang="en-US" kern="1200" dirty="0">
                <a:latin typeface="Arial" charset="0"/>
              </a:rPr>
              <a:t>M</a:t>
            </a:r>
            <a:r>
              <a:rPr lang="en-US" b="0" kern="1200" dirty="0" smtClean="0">
                <a:latin typeface="Arial" charset="0"/>
              </a:rPr>
              <a:t>anagement does </a:t>
            </a:r>
            <a:r>
              <a:rPr lang="en-US" b="0" kern="1200" dirty="0">
                <a:latin typeface="Arial" charset="0"/>
              </a:rPr>
              <a:t>not trust the quality and consistency of the information </a:t>
            </a:r>
            <a:r>
              <a:rPr lang="en-US" b="0" kern="1200" dirty="0" smtClean="0">
                <a:latin typeface="Arial" charset="0"/>
              </a:rPr>
              <a:t>provided.</a:t>
            </a:r>
          </a:p>
          <a:p>
            <a:pPr lvl="1"/>
            <a:r>
              <a:rPr lang="en-US" kern="1200" dirty="0">
                <a:latin typeface="Arial" charset="0"/>
              </a:rPr>
              <a:t>H</a:t>
            </a:r>
            <a:r>
              <a:rPr lang="en-US" kern="1200" dirty="0" smtClean="0">
                <a:latin typeface="Arial" charset="0"/>
              </a:rPr>
              <a:t>ave </a:t>
            </a:r>
            <a:r>
              <a:rPr lang="en-US" b="0" kern="1200" dirty="0" smtClean="0">
                <a:latin typeface="Arial" charset="0"/>
              </a:rPr>
              <a:t>low </a:t>
            </a:r>
            <a:r>
              <a:rPr lang="en-US" b="0" kern="1200" dirty="0">
                <a:latin typeface="Arial" charset="0"/>
              </a:rPr>
              <a:t>support and inadequate funding of BI projects</a:t>
            </a:r>
            <a:r>
              <a:rPr lang="en-US" b="0" kern="1200" dirty="0" smtClean="0">
                <a:latin typeface="Arial" charset="0"/>
              </a:rPr>
              <a:t>.</a:t>
            </a:r>
            <a:endParaRPr lang="en-US" b="0" kern="1200" dirty="0">
              <a:latin typeface="Arial" charset="0"/>
            </a:endParaRPr>
          </a:p>
        </p:txBody>
      </p:sp>
    </p:spTree>
    <p:extLst>
      <p:ext uri="{BB962C8B-B14F-4D97-AF65-F5344CB8AC3E}">
        <p14:creationId xmlns:p14="http://schemas.microsoft.com/office/powerpoint/2010/main" val="268288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05" y="269358"/>
            <a:ext cx="8382000" cy="1143000"/>
          </a:xfrm>
        </p:spPr>
        <p:txBody>
          <a:bodyPr/>
          <a:lstStyle/>
          <a:p>
            <a:r>
              <a:rPr lang="en-US" dirty="0" smtClean="0"/>
              <a:t>Level 3 </a:t>
            </a:r>
            <a:br>
              <a:rPr lang="en-US" dirty="0" smtClean="0"/>
            </a:br>
            <a:r>
              <a:rPr lang="en-US" dirty="0" smtClean="0"/>
              <a:t>Standards (focused) </a:t>
            </a:r>
            <a:endParaRPr lang="en-US" dirty="0"/>
          </a:p>
        </p:txBody>
      </p:sp>
      <p:sp>
        <p:nvSpPr>
          <p:cNvPr id="3" name="Content Placeholder 2"/>
          <p:cNvSpPr>
            <a:spLocks noGrp="1"/>
          </p:cNvSpPr>
          <p:nvPr>
            <p:ph idx="1"/>
          </p:nvPr>
        </p:nvSpPr>
        <p:spPr>
          <a:xfrm>
            <a:off x="130810" y="1447800"/>
            <a:ext cx="8555990" cy="5176838"/>
          </a:xfrm>
        </p:spPr>
        <p:txBody>
          <a:bodyPr/>
          <a:lstStyle/>
          <a:p>
            <a:r>
              <a:rPr lang="en-US" sz="2000" b="0" kern="1200" dirty="0" smtClean="0">
                <a:latin typeface="Arial" charset="0"/>
              </a:rPr>
              <a:t>Sponsorship </a:t>
            </a:r>
            <a:r>
              <a:rPr lang="en-US" sz="2000" b="0" kern="1200" dirty="0">
                <a:latin typeface="Arial" charset="0"/>
              </a:rPr>
              <a:t>usually comes from a business unit or department or is a </a:t>
            </a:r>
            <a:r>
              <a:rPr lang="en-US" sz="2000" b="0" kern="1200" dirty="0" smtClean="0">
                <a:latin typeface="Arial" charset="0"/>
              </a:rPr>
              <a:t>member </a:t>
            </a:r>
            <a:r>
              <a:rPr lang="en-US" sz="2000" b="0" kern="1200" dirty="0">
                <a:latin typeface="Arial" charset="0"/>
              </a:rPr>
              <a:t>of senior management responsible for </a:t>
            </a:r>
            <a:r>
              <a:rPr lang="en-US" sz="2000" b="0" kern="1200" dirty="0" smtClean="0">
                <a:latin typeface="Arial" charset="0"/>
              </a:rPr>
              <a:t>IT.</a:t>
            </a:r>
          </a:p>
          <a:p>
            <a:r>
              <a:rPr lang="en-US" sz="2000" b="0" kern="1200" dirty="0" smtClean="0">
                <a:latin typeface="Arial" charset="0"/>
              </a:rPr>
              <a:t>Management </a:t>
            </a:r>
            <a:r>
              <a:rPr lang="en-US" sz="2000" b="0" kern="1200" dirty="0">
                <a:latin typeface="Arial" charset="0"/>
              </a:rPr>
              <a:t>dashboards are often requested at this level. Their goal is to optimize the efficiency of individual departments or business units, but is not related to the broader company </a:t>
            </a:r>
            <a:r>
              <a:rPr lang="en-US" sz="2000" b="0" kern="1200" dirty="0" smtClean="0">
                <a:latin typeface="Arial" charset="0"/>
              </a:rPr>
              <a:t>goals.</a:t>
            </a:r>
          </a:p>
          <a:p>
            <a:r>
              <a:rPr lang="en-US" sz="2000" kern="1200" dirty="0">
                <a:latin typeface="Arial" charset="0"/>
              </a:rPr>
              <a:t>I</a:t>
            </a:r>
            <a:r>
              <a:rPr lang="en-US" sz="2000" b="0" kern="1200" dirty="0" smtClean="0">
                <a:latin typeface="Arial" charset="0"/>
              </a:rPr>
              <a:t>nconsistencies </a:t>
            </a:r>
            <a:r>
              <a:rPr lang="en-US" sz="2000" b="0" kern="1200" dirty="0">
                <a:latin typeface="Arial" charset="0"/>
              </a:rPr>
              <a:t>in metrics and/or goals of individual business units or departments are very </a:t>
            </a:r>
            <a:r>
              <a:rPr lang="en-US" sz="2000" b="0" kern="1200" dirty="0" smtClean="0">
                <a:latin typeface="Arial" charset="0"/>
              </a:rPr>
              <a:t>common.</a:t>
            </a:r>
          </a:p>
          <a:p>
            <a:r>
              <a:rPr lang="en-US" sz="2000" kern="1200" dirty="0">
                <a:latin typeface="Arial" charset="0"/>
              </a:rPr>
              <a:t>U</a:t>
            </a:r>
            <a:r>
              <a:rPr lang="en-US" sz="2000" b="0" kern="1200" dirty="0" smtClean="0">
                <a:latin typeface="Arial" charset="0"/>
              </a:rPr>
              <a:t>sers </a:t>
            </a:r>
            <a:r>
              <a:rPr lang="en-US" sz="2000" b="0" kern="1200" dirty="0">
                <a:latin typeface="Arial" charset="0"/>
              </a:rPr>
              <a:t>are trained for basic functionalities of data retrieval </a:t>
            </a:r>
            <a:r>
              <a:rPr lang="en-US" sz="2000" b="0" kern="1200" dirty="0" smtClean="0">
                <a:latin typeface="Arial" charset="0"/>
              </a:rPr>
              <a:t>systems.</a:t>
            </a:r>
          </a:p>
          <a:p>
            <a:r>
              <a:rPr lang="en-US" sz="2000" kern="1200" dirty="0">
                <a:latin typeface="Arial" charset="0"/>
              </a:rPr>
              <a:t>F</a:t>
            </a:r>
            <a:r>
              <a:rPr lang="en-US" sz="2000" b="0" kern="1200" dirty="0" smtClean="0">
                <a:latin typeface="Arial" charset="0"/>
              </a:rPr>
              <a:t>unding </a:t>
            </a:r>
            <a:r>
              <a:rPr lang="en-US" sz="2000" b="0" kern="1200" dirty="0">
                <a:latin typeface="Arial" charset="0"/>
              </a:rPr>
              <a:t>of BI projects comes from one or more business </a:t>
            </a:r>
            <a:r>
              <a:rPr lang="en-US" sz="2000" b="0" kern="1200" dirty="0" smtClean="0">
                <a:latin typeface="Arial" charset="0"/>
              </a:rPr>
              <a:t>units.</a:t>
            </a:r>
          </a:p>
          <a:p>
            <a:r>
              <a:rPr lang="en-US" sz="2000" kern="1200" dirty="0">
                <a:latin typeface="Arial" charset="0"/>
              </a:rPr>
              <a:t>D</a:t>
            </a:r>
            <a:r>
              <a:rPr lang="en-US" sz="2000" b="0" kern="1200" dirty="0" smtClean="0">
                <a:latin typeface="Arial" charset="0"/>
              </a:rPr>
              <a:t>ata </a:t>
            </a:r>
            <a:r>
              <a:rPr lang="en-US" sz="2000" b="0" kern="1200" dirty="0">
                <a:latin typeface="Arial" charset="0"/>
              </a:rPr>
              <a:t>is not integrated at this stage and is available through </a:t>
            </a:r>
            <a:r>
              <a:rPr lang="en-US" sz="2000" b="0" kern="1200" dirty="0" smtClean="0">
                <a:latin typeface="Arial" charset="0"/>
              </a:rPr>
              <a:t>stovepipe </a:t>
            </a:r>
            <a:r>
              <a:rPr lang="en-US" sz="2000" b="0" kern="1200" dirty="0">
                <a:latin typeface="Arial" charset="0"/>
              </a:rPr>
              <a:t>solutions, usually not integrated among each </a:t>
            </a:r>
            <a:r>
              <a:rPr lang="en-US" sz="2000" b="0" kern="1200" dirty="0" smtClean="0">
                <a:latin typeface="Arial" charset="0"/>
              </a:rPr>
              <a:t>other.</a:t>
            </a:r>
          </a:p>
          <a:p>
            <a:r>
              <a:rPr lang="en-US" sz="2000" kern="1200" dirty="0">
                <a:latin typeface="Arial" charset="0"/>
              </a:rPr>
              <a:t>B</a:t>
            </a:r>
            <a:r>
              <a:rPr lang="en-US" sz="2000" b="0" kern="1200" dirty="0" smtClean="0">
                <a:latin typeface="Arial" charset="0"/>
              </a:rPr>
              <a:t>usiness </a:t>
            </a:r>
            <a:r>
              <a:rPr lang="en-US" sz="2000" b="0" kern="1200" dirty="0">
                <a:latin typeface="Arial" charset="0"/>
              </a:rPr>
              <a:t>Intelligence Competency Center (BICC) is being formed, where experts from business and IT are joined together in order to fulfill the user </a:t>
            </a:r>
            <a:r>
              <a:rPr lang="en-US" sz="2000" b="0" kern="1200" dirty="0" smtClean="0">
                <a:latin typeface="Arial" charset="0"/>
              </a:rPr>
              <a:t>needs</a:t>
            </a:r>
            <a:r>
              <a:rPr lang="en-US" sz="2000" kern="1200" dirty="0">
                <a:latin typeface="Arial" charset="0"/>
              </a:rPr>
              <a:t>.</a:t>
            </a:r>
            <a:endParaRPr lang="en-US" sz="2000" b="0" kern="1200" dirty="0">
              <a:latin typeface="Arial" charset="0"/>
            </a:endParaRPr>
          </a:p>
        </p:txBody>
      </p:sp>
    </p:spTree>
    <p:extLst>
      <p:ext uri="{BB962C8B-B14F-4D97-AF65-F5344CB8AC3E}">
        <p14:creationId xmlns:p14="http://schemas.microsoft.com/office/powerpoint/2010/main" val="297121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4</a:t>
            </a:r>
            <a:br>
              <a:rPr lang="en-US" dirty="0" smtClean="0"/>
            </a:br>
            <a:r>
              <a:rPr lang="en-US" dirty="0" smtClean="0"/>
              <a:t> Enterprise (Strategic)</a:t>
            </a:r>
            <a:endParaRPr lang="en-US" dirty="0"/>
          </a:p>
        </p:txBody>
      </p:sp>
      <p:sp>
        <p:nvSpPr>
          <p:cNvPr id="3" name="Content Placeholder 2"/>
          <p:cNvSpPr>
            <a:spLocks noGrp="1"/>
          </p:cNvSpPr>
          <p:nvPr>
            <p:ph idx="1"/>
          </p:nvPr>
        </p:nvSpPr>
        <p:spPr>
          <a:xfrm>
            <a:off x="130810" y="1329055"/>
            <a:ext cx="8555990" cy="5528945"/>
          </a:xfrm>
        </p:spPr>
        <p:txBody>
          <a:bodyPr/>
          <a:lstStyle/>
          <a:p>
            <a:r>
              <a:rPr lang="en-US" sz="1800" b="0" kern="1200" dirty="0" smtClean="0">
                <a:latin typeface="Arial" charset="0"/>
              </a:rPr>
              <a:t>Clear </a:t>
            </a:r>
            <a:r>
              <a:rPr lang="en-US" sz="1800" b="0" kern="1200" dirty="0">
                <a:latin typeface="Arial" charset="0"/>
              </a:rPr>
              <a:t>business strategy for BI </a:t>
            </a:r>
            <a:r>
              <a:rPr lang="en-US" sz="1800" b="0" kern="1200" dirty="0" smtClean="0">
                <a:latin typeface="Arial" charset="0"/>
              </a:rPr>
              <a:t>development with sponsors from </a:t>
            </a:r>
            <a:r>
              <a:rPr lang="en-US" sz="1800" b="0" kern="1200" dirty="0">
                <a:latin typeface="Arial" charset="0"/>
              </a:rPr>
              <a:t>the highest </a:t>
            </a:r>
            <a:r>
              <a:rPr lang="en-US" sz="1800" b="0" kern="1200" dirty="0" smtClean="0">
                <a:latin typeface="Arial" charset="0"/>
              </a:rPr>
              <a:t>management.</a:t>
            </a:r>
          </a:p>
          <a:p>
            <a:r>
              <a:rPr lang="en-US" sz="1800" kern="1200" dirty="0">
                <a:latin typeface="Arial" charset="0"/>
              </a:rPr>
              <a:t>I</a:t>
            </a:r>
            <a:r>
              <a:rPr lang="en-US" sz="1800" b="0" kern="1200" dirty="0" smtClean="0">
                <a:latin typeface="Arial" charset="0"/>
              </a:rPr>
              <a:t>nclude </a:t>
            </a:r>
            <a:r>
              <a:rPr lang="en-US" sz="1800" b="0" kern="1200" dirty="0">
                <a:latin typeface="Arial" charset="0"/>
              </a:rPr>
              <a:t>BI and PM into critical business </a:t>
            </a:r>
            <a:r>
              <a:rPr lang="en-US" sz="1800" b="0" kern="1200" dirty="0" smtClean="0">
                <a:latin typeface="Arial" charset="0"/>
              </a:rPr>
              <a:t>processes.</a:t>
            </a:r>
          </a:p>
          <a:p>
            <a:r>
              <a:rPr lang="en-US" sz="1800" kern="1200" dirty="0">
                <a:latin typeface="Arial" charset="0"/>
              </a:rPr>
              <a:t>U</a:t>
            </a:r>
            <a:r>
              <a:rPr lang="en-US" sz="1800" b="0" kern="1200" dirty="0" smtClean="0">
                <a:latin typeface="Arial" charset="0"/>
              </a:rPr>
              <a:t>sage </a:t>
            </a:r>
            <a:r>
              <a:rPr lang="en-US" sz="1800" b="0" kern="1200" dirty="0">
                <a:latin typeface="Arial" charset="0"/>
              </a:rPr>
              <a:t>of BI and PM is often extended to suppliers, business partners, and occasionally to </a:t>
            </a:r>
            <a:r>
              <a:rPr lang="en-US" sz="1800" b="0" kern="1200" dirty="0" smtClean="0">
                <a:latin typeface="Arial" charset="0"/>
              </a:rPr>
              <a:t>customers.</a:t>
            </a:r>
          </a:p>
          <a:p>
            <a:r>
              <a:rPr lang="en-US" sz="1800" kern="1200" dirty="0">
                <a:latin typeface="Arial" charset="0"/>
              </a:rPr>
              <a:t>B</a:t>
            </a:r>
            <a:r>
              <a:rPr lang="en-US" sz="1800" b="0" kern="1200" dirty="0" smtClean="0">
                <a:latin typeface="Arial" charset="0"/>
              </a:rPr>
              <a:t>ICC </a:t>
            </a:r>
            <a:r>
              <a:rPr lang="en-US" sz="1800" b="0" kern="1200" dirty="0">
                <a:latin typeface="Arial" charset="0"/>
              </a:rPr>
              <a:t>centers are </a:t>
            </a:r>
            <a:r>
              <a:rPr lang="en-US" sz="1800" b="0" kern="1200" dirty="0" smtClean="0">
                <a:latin typeface="Arial" charset="0"/>
              </a:rPr>
              <a:t>formed.</a:t>
            </a:r>
          </a:p>
          <a:p>
            <a:r>
              <a:rPr lang="en-US" sz="1800" kern="1200" dirty="0">
                <a:latin typeface="Arial" charset="0"/>
              </a:rPr>
              <a:t>A</a:t>
            </a:r>
            <a:r>
              <a:rPr lang="en-US" sz="1800" b="0" kern="1200" dirty="0" smtClean="0">
                <a:latin typeface="Arial" charset="0"/>
              </a:rPr>
              <a:t> </a:t>
            </a:r>
            <a:r>
              <a:rPr lang="en-US" sz="1800" b="0" kern="1200" dirty="0">
                <a:latin typeface="Arial" charset="0"/>
              </a:rPr>
              <a:t>strategic framework is established that combines financial and other strategic goals with measurements on the operational, departmental and functional level of the </a:t>
            </a:r>
            <a:r>
              <a:rPr lang="en-US" sz="1800" b="0" kern="1200" dirty="0" smtClean="0">
                <a:latin typeface="Arial" charset="0"/>
              </a:rPr>
              <a:t>company.</a:t>
            </a:r>
          </a:p>
          <a:p>
            <a:r>
              <a:rPr lang="en-US" sz="1800" kern="1200" dirty="0">
                <a:latin typeface="Arial" charset="0"/>
              </a:rPr>
              <a:t>D</a:t>
            </a:r>
            <a:r>
              <a:rPr lang="en-US" sz="1800" b="0" kern="1200" dirty="0" smtClean="0">
                <a:latin typeface="Arial" charset="0"/>
              </a:rPr>
              <a:t>ata </a:t>
            </a:r>
            <a:r>
              <a:rPr lang="en-US" sz="1800" b="0" kern="1200" dirty="0">
                <a:latin typeface="Arial" charset="0"/>
              </a:rPr>
              <a:t>management policy and data quality metrics are in place. Data quality is under constant </a:t>
            </a:r>
            <a:r>
              <a:rPr lang="en-US" sz="1800" b="0" kern="1200" dirty="0" smtClean="0">
                <a:latin typeface="Arial" charset="0"/>
              </a:rPr>
              <a:t>supervision.</a:t>
            </a:r>
          </a:p>
          <a:p>
            <a:r>
              <a:rPr lang="en-US" sz="1800" kern="1200" dirty="0">
                <a:latin typeface="Arial" charset="0"/>
              </a:rPr>
              <a:t>S</a:t>
            </a:r>
            <a:r>
              <a:rPr lang="en-US" sz="1800" b="0" kern="1200" dirty="0" smtClean="0">
                <a:latin typeface="Arial" charset="0"/>
              </a:rPr>
              <a:t>trategic </a:t>
            </a:r>
            <a:r>
              <a:rPr lang="en-US" sz="1800" b="0" kern="1200" dirty="0">
                <a:latin typeface="Arial" charset="0"/>
              </a:rPr>
              <a:t>information becomes trustworthy and is used for strategic </a:t>
            </a:r>
            <a:r>
              <a:rPr lang="en-US" sz="1800" b="0" kern="1200" dirty="0" smtClean="0">
                <a:latin typeface="Arial" charset="0"/>
              </a:rPr>
              <a:t>decision-making.</a:t>
            </a:r>
          </a:p>
          <a:p>
            <a:r>
              <a:rPr lang="en-US" sz="1800" kern="1200" dirty="0">
                <a:latin typeface="Arial" charset="0"/>
              </a:rPr>
              <a:t>U</a:t>
            </a:r>
            <a:r>
              <a:rPr lang="en-US" sz="1800" b="0" kern="1200" dirty="0" smtClean="0">
                <a:latin typeface="Arial" charset="0"/>
              </a:rPr>
              <a:t>sers </a:t>
            </a:r>
            <a:r>
              <a:rPr lang="en-US" sz="1800" b="0" kern="1200" dirty="0">
                <a:latin typeface="Arial" charset="0"/>
              </a:rPr>
              <a:t>are adequately trained for data processing and are able to use them effectively for strategic and </a:t>
            </a:r>
            <a:r>
              <a:rPr lang="en-US" sz="1800" b="0" kern="1200" dirty="0" smtClean="0">
                <a:latin typeface="Arial" charset="0"/>
              </a:rPr>
              <a:t>tactica</a:t>
            </a:r>
            <a:r>
              <a:rPr lang="en-US" b="0" kern="1200" dirty="0" smtClean="0">
                <a:latin typeface="Arial" charset="0"/>
              </a:rPr>
              <a:t>l </a:t>
            </a:r>
            <a:r>
              <a:rPr lang="en-US" sz="1600" b="0" kern="1200" dirty="0" smtClean="0">
                <a:latin typeface="Arial" charset="0"/>
              </a:rPr>
              <a:t>decisions.</a:t>
            </a:r>
            <a:endParaRPr lang="en-US" sz="1600" b="0" kern="1200" dirty="0">
              <a:latin typeface="Arial" charset="0"/>
            </a:endParaRPr>
          </a:p>
        </p:txBody>
      </p:sp>
    </p:spTree>
    <p:extLst>
      <p:ext uri="{BB962C8B-B14F-4D97-AF65-F5344CB8AC3E}">
        <p14:creationId xmlns:p14="http://schemas.microsoft.com/office/powerpoint/2010/main" val="49835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50" y="228600"/>
            <a:ext cx="8382000" cy="1066800"/>
          </a:xfrm>
        </p:spPr>
        <p:txBody>
          <a:bodyPr/>
          <a:lstStyle/>
          <a:p>
            <a:r>
              <a:rPr lang="en-US" dirty="0" smtClean="0"/>
              <a:t>Level 5</a:t>
            </a:r>
            <a:br>
              <a:rPr lang="en-US" dirty="0" smtClean="0"/>
            </a:br>
            <a:r>
              <a:rPr lang="en-US" dirty="0" smtClean="0"/>
              <a:t>Transformative (Pervasive) </a:t>
            </a:r>
            <a:endParaRPr lang="en-US" dirty="0"/>
          </a:p>
        </p:txBody>
      </p:sp>
      <p:sp>
        <p:nvSpPr>
          <p:cNvPr id="3" name="Content Placeholder 2"/>
          <p:cNvSpPr>
            <a:spLocks noGrp="1"/>
          </p:cNvSpPr>
          <p:nvPr>
            <p:ph idx="1"/>
          </p:nvPr>
        </p:nvSpPr>
        <p:spPr>
          <a:xfrm>
            <a:off x="125730" y="1295399"/>
            <a:ext cx="8567420" cy="5027613"/>
          </a:xfrm>
        </p:spPr>
        <p:txBody>
          <a:bodyPr/>
          <a:lstStyle/>
          <a:p>
            <a:r>
              <a:rPr lang="en-US" sz="2000" b="0" kern="1200" dirty="0" smtClean="0">
                <a:latin typeface="Arial" charset="0"/>
              </a:rPr>
              <a:t>BI </a:t>
            </a:r>
            <a:r>
              <a:rPr lang="en-US" sz="2000" b="0" kern="1200" dirty="0">
                <a:latin typeface="Arial" charset="0"/>
              </a:rPr>
              <a:t>and PM become pervasive across all areas of the business and across part of the corporate </a:t>
            </a:r>
            <a:r>
              <a:rPr lang="en-US" sz="2000" b="0" kern="1200" dirty="0" smtClean="0">
                <a:latin typeface="Arial" charset="0"/>
              </a:rPr>
              <a:t>culture.</a:t>
            </a:r>
          </a:p>
          <a:p>
            <a:r>
              <a:rPr lang="en-US" sz="2000" kern="1200" dirty="0">
                <a:latin typeface="Arial" charset="0"/>
              </a:rPr>
              <a:t>B</a:t>
            </a:r>
            <a:r>
              <a:rPr lang="en-US" sz="2000" b="0" kern="1200" dirty="0" smtClean="0">
                <a:latin typeface="Arial" charset="0"/>
              </a:rPr>
              <a:t>I </a:t>
            </a:r>
            <a:r>
              <a:rPr lang="en-US" sz="2000" b="0" kern="1200" dirty="0">
                <a:latin typeface="Arial" charset="0"/>
              </a:rPr>
              <a:t>and PM systems become a part of the business processes. They provide flexibility to adapt to the fast business changes and information </a:t>
            </a:r>
            <a:r>
              <a:rPr lang="en-US" sz="2000" b="0" kern="1200" dirty="0" smtClean="0">
                <a:latin typeface="Arial" charset="0"/>
              </a:rPr>
              <a:t>demands.</a:t>
            </a:r>
          </a:p>
          <a:p>
            <a:r>
              <a:rPr lang="en-US" sz="2000" kern="1200" dirty="0">
                <a:latin typeface="Arial" charset="0"/>
              </a:rPr>
              <a:t>A</a:t>
            </a:r>
            <a:r>
              <a:rPr lang="en-US" sz="2000" b="0" kern="1200" dirty="0" smtClean="0">
                <a:latin typeface="Arial" charset="0"/>
              </a:rPr>
              <a:t> </a:t>
            </a:r>
            <a:r>
              <a:rPr lang="en-US" sz="2000" b="0" kern="1200" dirty="0">
                <a:latin typeface="Arial" charset="0"/>
              </a:rPr>
              <a:t>company has proactive and dynamic BICC. Information is trustworthy and used at different levels of the </a:t>
            </a:r>
            <a:r>
              <a:rPr lang="en-US" sz="2000" b="0" kern="1200" dirty="0" smtClean="0">
                <a:latin typeface="Arial" charset="0"/>
              </a:rPr>
              <a:t>company.</a:t>
            </a:r>
          </a:p>
          <a:p>
            <a:r>
              <a:rPr lang="en-US" sz="2000" kern="1200" dirty="0">
                <a:latin typeface="Arial" charset="0"/>
              </a:rPr>
              <a:t>U</a:t>
            </a:r>
            <a:r>
              <a:rPr lang="en-US" sz="2000" b="0" kern="1200" dirty="0" smtClean="0">
                <a:latin typeface="Arial" charset="0"/>
              </a:rPr>
              <a:t>sers </a:t>
            </a:r>
            <a:r>
              <a:rPr lang="en-US" sz="2000" b="0" kern="1200" dirty="0">
                <a:latin typeface="Arial" charset="0"/>
              </a:rPr>
              <a:t>are well trained and measured by their ability to support data quality and policy </a:t>
            </a:r>
            <a:r>
              <a:rPr lang="en-US" sz="2000" b="0" kern="1200" dirty="0" smtClean="0">
                <a:latin typeface="Arial" charset="0"/>
              </a:rPr>
              <a:t>management.</a:t>
            </a:r>
          </a:p>
          <a:p>
            <a:r>
              <a:rPr lang="en-US" sz="2000" kern="1200" dirty="0">
                <a:latin typeface="Arial" charset="0"/>
              </a:rPr>
              <a:t>U</a:t>
            </a:r>
            <a:r>
              <a:rPr lang="en-US" sz="2000" b="0" kern="1200" dirty="0" smtClean="0">
                <a:latin typeface="Arial" charset="0"/>
              </a:rPr>
              <a:t>sers </a:t>
            </a:r>
            <a:r>
              <a:rPr lang="en-US" sz="2000" b="0" kern="1200" dirty="0">
                <a:latin typeface="Arial" charset="0"/>
              </a:rPr>
              <a:t>at different levels have access to information and analysis needed for creating a business value and influence business </a:t>
            </a:r>
            <a:r>
              <a:rPr lang="en-US" sz="2000" b="0" kern="1200" dirty="0" smtClean="0">
                <a:latin typeface="Arial" charset="0"/>
              </a:rPr>
              <a:t>performance.</a:t>
            </a:r>
          </a:p>
          <a:p>
            <a:r>
              <a:rPr lang="en-US" sz="2000" kern="1200" dirty="0">
                <a:latin typeface="Arial" charset="0"/>
              </a:rPr>
              <a:t>R</a:t>
            </a:r>
            <a:r>
              <a:rPr lang="en-US" sz="2000" b="0" kern="1200" dirty="0" smtClean="0">
                <a:latin typeface="Arial" charset="0"/>
              </a:rPr>
              <a:t>esults </a:t>
            </a:r>
            <a:r>
              <a:rPr lang="en-US" sz="2000" b="0" kern="1200" dirty="0">
                <a:latin typeface="Arial" charset="0"/>
              </a:rPr>
              <a:t>are measurable and linked to specific goals. Usage of BI is available to suppliers, business partners and customers</a:t>
            </a:r>
            <a:r>
              <a:rPr lang="en-US" sz="2000" b="0" kern="1200" dirty="0" smtClean="0">
                <a:latin typeface="Arial" charset="0"/>
              </a:rPr>
              <a:t>.</a:t>
            </a:r>
            <a:endParaRPr lang="en-US" sz="2000" kern="1200" dirty="0">
              <a:latin typeface="Arial" charset="0"/>
            </a:endParaRPr>
          </a:p>
        </p:txBody>
      </p:sp>
    </p:spTree>
    <p:extLst>
      <p:ext uri="{BB962C8B-B14F-4D97-AF65-F5344CB8AC3E}">
        <p14:creationId xmlns:p14="http://schemas.microsoft.com/office/powerpoint/2010/main" val="162515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452" y="190501"/>
            <a:ext cx="8382000" cy="685800"/>
          </a:xfrm>
        </p:spPr>
        <p:txBody>
          <a:bodyPr/>
          <a:lstStyle/>
          <a:p>
            <a:r>
              <a:rPr lang="en-US" dirty="0" smtClean="0"/>
              <a:t>BI Maturity</a:t>
            </a:r>
            <a:br>
              <a:rPr lang="en-US" dirty="0" smtClean="0"/>
            </a:br>
            <a:r>
              <a:rPr lang="en-US" dirty="0" smtClean="0"/>
              <a:t> Factors</a:t>
            </a:r>
            <a:endParaRPr lang="en-US" dirty="0"/>
          </a:p>
        </p:txBody>
      </p:sp>
      <p:sp>
        <p:nvSpPr>
          <p:cNvPr id="3" name="Content Placeholder 2"/>
          <p:cNvSpPr>
            <a:spLocks noGrp="1"/>
          </p:cNvSpPr>
          <p:nvPr>
            <p:ph idx="1"/>
          </p:nvPr>
        </p:nvSpPr>
        <p:spPr>
          <a:xfrm>
            <a:off x="237148" y="1066801"/>
            <a:ext cx="8517304" cy="4113212"/>
          </a:xfrm>
        </p:spPr>
        <p:txBody>
          <a:bodyPr/>
          <a:lstStyle/>
          <a:p>
            <a:pPr marL="0" indent="0">
              <a:buNone/>
            </a:pPr>
            <a:r>
              <a:rPr lang="en-US" dirty="0"/>
              <a:t>According to </a:t>
            </a:r>
            <a:r>
              <a:rPr lang="en-US" dirty="0" smtClean="0"/>
              <a:t>Watson and </a:t>
            </a:r>
            <a:r>
              <a:rPr lang="en-US" dirty="0"/>
              <a:t>Wixom (</a:t>
            </a:r>
            <a:r>
              <a:rPr lang="en-US" dirty="0" smtClean="0"/>
              <a:t>2007) The following are critical success factor to move to higher levels of BI Maturity:</a:t>
            </a:r>
            <a:endParaRPr lang="en-US" b="0" dirty="0" smtClean="0"/>
          </a:p>
          <a:p>
            <a:r>
              <a:rPr lang="en-US" b="0" dirty="0" smtClean="0"/>
              <a:t>Senior </a:t>
            </a:r>
            <a:r>
              <a:rPr lang="en-US" b="0" dirty="0"/>
              <a:t>management perceives and treats BI as a strategic </a:t>
            </a:r>
            <a:r>
              <a:rPr lang="en-US" b="0" dirty="0" smtClean="0"/>
              <a:t>resource</a:t>
            </a:r>
            <a:r>
              <a:rPr lang="en-US" b="0" dirty="0"/>
              <a:t> </a:t>
            </a:r>
            <a:r>
              <a:rPr lang="en-US" b="0" dirty="0" smtClean="0"/>
              <a:t>has an enterprise-wide strategy.</a:t>
            </a:r>
          </a:p>
          <a:p>
            <a:r>
              <a:rPr lang="en-US" dirty="0"/>
              <a:t>T</a:t>
            </a:r>
            <a:r>
              <a:rPr lang="en-US" b="0" dirty="0" smtClean="0"/>
              <a:t>here </a:t>
            </a:r>
            <a:r>
              <a:rPr lang="en-US" b="0" dirty="0"/>
              <a:t>is alignment between </a:t>
            </a:r>
            <a:r>
              <a:rPr lang="en-US" b="0" dirty="0" smtClean="0"/>
              <a:t>BI strategy and overall IT strategy and enterprise goals.</a:t>
            </a:r>
            <a:br>
              <a:rPr lang="en-US" b="0" dirty="0" smtClean="0"/>
            </a:br>
            <a:r>
              <a:rPr lang="en-US" b="0" dirty="0" smtClean="0"/>
              <a:t>BI </a:t>
            </a:r>
            <a:r>
              <a:rPr lang="en-US" b="0" dirty="0"/>
              <a:t>delivers high business </a:t>
            </a:r>
            <a:r>
              <a:rPr lang="en-US" b="0" dirty="0" smtClean="0"/>
              <a:t>value.</a:t>
            </a:r>
          </a:p>
          <a:p>
            <a:r>
              <a:rPr lang="en-US" dirty="0"/>
              <a:t>A</a:t>
            </a:r>
            <a:r>
              <a:rPr lang="en-US" b="0" dirty="0" smtClean="0"/>
              <a:t> </a:t>
            </a:r>
            <a:r>
              <a:rPr lang="en-US" b="0" dirty="0"/>
              <a:t>culture of information-based decision making </a:t>
            </a:r>
            <a:r>
              <a:rPr lang="en-US" b="0" dirty="0" smtClean="0"/>
              <a:t>exists.</a:t>
            </a:r>
          </a:p>
          <a:p>
            <a:r>
              <a:rPr lang="en-US" dirty="0"/>
              <a:t>D</a:t>
            </a:r>
            <a:r>
              <a:rPr lang="en-US" b="0" dirty="0" smtClean="0"/>
              <a:t>ecisions </a:t>
            </a:r>
            <a:r>
              <a:rPr lang="en-US" b="0" dirty="0"/>
              <a:t>are driven by the </a:t>
            </a:r>
            <a:r>
              <a:rPr lang="en-US" b="0" dirty="0" smtClean="0"/>
              <a:t>numbers.</a:t>
            </a:r>
          </a:p>
          <a:p>
            <a:r>
              <a:rPr lang="en-US" dirty="0"/>
              <a:t>B</a:t>
            </a:r>
            <a:r>
              <a:rPr lang="en-US" b="0" dirty="0" smtClean="0"/>
              <a:t>I </a:t>
            </a:r>
            <a:r>
              <a:rPr lang="en-US" b="0" dirty="0"/>
              <a:t>governance is </a:t>
            </a:r>
            <a:r>
              <a:rPr lang="en-US" b="0" dirty="0" smtClean="0"/>
              <a:t>effective.</a:t>
            </a:r>
          </a:p>
          <a:p>
            <a:r>
              <a:rPr lang="en-US" b="0" dirty="0" smtClean="0"/>
              <a:t>The </a:t>
            </a:r>
            <a:r>
              <a:rPr lang="en-US" b="0" dirty="0"/>
              <a:t>enterprise wide data infrastructure is effective</a:t>
            </a:r>
            <a:r>
              <a:rPr lang="en-US" b="0" dirty="0" smtClean="0"/>
              <a:t>.</a:t>
            </a:r>
            <a:endParaRPr lang="en-US" b="0" dirty="0"/>
          </a:p>
        </p:txBody>
      </p:sp>
      <p:sp>
        <p:nvSpPr>
          <p:cNvPr id="4" name="Rectangle 3"/>
          <p:cNvSpPr/>
          <p:nvPr/>
        </p:nvSpPr>
        <p:spPr>
          <a:xfrm>
            <a:off x="175846" y="5561014"/>
            <a:ext cx="3405554" cy="553998"/>
          </a:xfrm>
          <a:prstGeom prst="rect">
            <a:avLst/>
          </a:prstGeom>
        </p:spPr>
        <p:txBody>
          <a:bodyPr wrap="square">
            <a:spAutoFit/>
          </a:bodyPr>
          <a:lstStyle/>
          <a:p>
            <a:pPr lvl="0" eaLnBrk="0" hangingPunct="0">
              <a:spcBef>
                <a:spcPct val="30000"/>
              </a:spcBef>
              <a:defRPr/>
            </a:pPr>
            <a:r>
              <a:rPr lang="en-US" sz="1000" dirty="0">
                <a:solidFill>
                  <a:srgbClr val="000000"/>
                </a:solidFill>
              </a:rPr>
              <a:t>Source: Adopted from Watson, H.J., and Wixom, B. H. Enterprise Agility and Mature BI Capabilities, BUSINESS INTELLIGENCE Journal, vol. 12, No. 3, 2007.</a:t>
            </a:r>
          </a:p>
        </p:txBody>
      </p:sp>
    </p:spTree>
    <p:extLst>
      <p:ext uri="{BB962C8B-B14F-4D97-AF65-F5344CB8AC3E}">
        <p14:creationId xmlns:p14="http://schemas.microsoft.com/office/powerpoint/2010/main" val="38633610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 Business Intelligence Concepts,  Tools, and Applications &amp;quot;&quot;/&gt;&lt;property id=&quot;20307&quot; value=&quot;256&quot;/&gt;&lt;/object&gt;&lt;object type=&quot;3&quot; unique_id=&quot;10004&quot;&gt;&lt;property id=&quot;20148&quot; value=&quot;5&quot;/&gt;&lt;property id=&quot;20300&quot; value=&quot;Slide 2 - &amp;quot; BI Maturity&amp;quot;&quot;/&gt;&lt;property id=&quot;20307&quot; value=&quot;257&quot;/&gt;&lt;/object&gt;&lt;object type=&quot;3&quot; unique_id=&quot;10005&quot;&gt;&lt;property id=&quot;20148&quot; value=&quot;5&quot;/&gt;&lt;property id=&quot;20300&quot; value=&quot;Slide 3 - &amp;quot;Gartner’s Maturity Model for BI and BPM&amp;quot;&quot;/&gt;&lt;property id=&quot;20307&quot; value=&quot;258&quot;/&gt;&lt;/object&gt;&lt;object type=&quot;3&quot; unique_id=&quot;10006&quot;&gt;&lt;property id=&quot;20148&quot; value=&quot;5&quot;/&gt;&lt;property id=&quot;20300&quot; value=&quot;Slide 4 - &amp;quot;Level 1 Unaware&amp;quot;&quot;/&gt;&lt;property id=&quot;20307&quot; value=&quot;259&quot;/&gt;&lt;/object&gt;&lt;object type=&quot;3&quot; unique_id=&quot;10007&quot;&gt;&lt;property id=&quot;20148&quot; value=&quot;5&quot;/&gt;&lt;property id=&quot;20300&quot; value=&quot;Slide 5 - &amp;quot;Level 2  Opportunistic (Tactical)&amp;quot;&quot;/&gt;&lt;property id=&quot;20307&quot; value=&quot;260&quot;/&gt;&lt;/object&gt;&lt;object type=&quot;3&quot; unique_id=&quot;10008&quot;&gt;&lt;property id=&quot;20148&quot; value=&quot;5&quot;/&gt;&lt;property id=&quot;20300&quot; value=&quot;Slide 6 - &amp;quot;Level 3  Standards (focused) &amp;quot;&quot;/&gt;&lt;property id=&quot;20307&quot; value=&quot;261&quot;/&gt;&lt;/object&gt;&lt;object type=&quot;3&quot; unique_id=&quot;10009&quot;&gt;&lt;property id=&quot;20148&quot; value=&quot;5&quot;/&gt;&lt;property id=&quot;20300&quot; value=&quot;Slide 7 - &amp;quot;Level 4  Enterprise (Strategic)&amp;quot;&quot;/&gt;&lt;property id=&quot;20307&quot; value=&quot;262&quot;/&gt;&lt;/object&gt;&lt;object type=&quot;3&quot; unique_id=&quot;10010&quot;&gt;&lt;property id=&quot;20148&quot; value=&quot;5&quot;/&gt;&lt;property id=&quot;20300&quot; value=&quot;Slide 8 - &amp;quot;Level 5 Transformative (Pervasive) &amp;quot;&quot;/&gt;&lt;property id=&quot;20307&quot; value=&quot;263&quot;/&gt;&lt;/object&gt;&lt;object type=&quot;3&quot; unique_id=&quot;10011&quot;&gt;&lt;property id=&quot;20148&quot; value=&quot;5&quot;/&gt;&lt;property id=&quot;20300&quot; value=&quot;Slide 9 - &amp;quot;BI Maturity  Factors&amp;quot;&quot;/&gt;&lt;property id=&quot;20307&quot; value=&quot;264&quot;/&gt;&lt;/object&gt;&lt;object type=&quot;3&quot; unique_id=&quot;10012&quot;&gt;&lt;property id=&quot;20148&quot; value=&quot;5&quot;/&gt;&lt;property id=&quot;20300&quot; value=&quot;Slide 10 - &amp;quot;BI Maturity Factors- Continued&amp;quot;&quot;/&gt;&lt;property id=&quot;20307&quot; value=&quot;265&quot;/&gt;&lt;/object&gt;&lt;object type=&quot;3&quot; unique_id=&quot;10013&quot;&gt;&lt;property id=&quot;20148&quot; value=&quot;5&quot;/&gt;&lt;property id=&quot;20300&quot; value=&quot;Slide 11 - &amp;quot; BI Maturity  Major Challenges&amp;quot;&quot;/&gt;&lt;property id=&quot;20307&quot; value=&quot;266&quot;/&gt;&lt;/object&gt;&lt;object type=&quot;3&quot; unique_id=&quot;10014&quot;&gt;&lt;property id=&quot;20148&quot; value=&quot;5&quot;/&gt;&lt;property id=&quot;20300&quot; value=&quot;Slide 12 - &amp;quot; BI Maturity  Solutions&amp;quot;&quot;/&gt;&lt;property id=&quot;20307&quot; value=&quot;267&quot;/&gt;&lt;/object&gt;&lt;object type=&quot;3&quot; unique_id=&quot;10015&quot;&gt;&lt;property id=&quot;20148&quot; value=&quot;5&quot;/&gt;&lt;property id=&quot;20300&quot; value=&quot;Slide 13 - &amp;quot;Business Intelligence and Analytics Are Readily Available Across All Interfaces&amp;quot;&quot;/&gt;&lt;property id=&quot;20307&quot; value=&quot;268&quot;/&gt;&lt;/object&gt;&lt;/object&gt;&lt;object type=&quot;8&quot; unique_id=&quot;10030&quot;&gt;&lt;/object&gt;&lt;/object&gt;&lt;/database&gt;"/>
  <p:tag name="SECTOMILLISECCONVERTED" val="1"/>
</p:tagLst>
</file>

<file path=ppt/theme/theme1.xml><?xml version="1.0" encoding="utf-8"?>
<a:theme xmlns:a="http://schemas.openxmlformats.org/drawingml/2006/main" name="Blank Presentation">
  <a:themeElements>
    <a:clrScheme name="">
      <a:dk1>
        <a:srgbClr val="808080"/>
      </a:dk1>
      <a:lt1>
        <a:srgbClr val="FFFFFF"/>
      </a:lt1>
      <a:dk2>
        <a:srgbClr val="FFFFFF"/>
      </a:dk2>
      <a:lt2>
        <a:srgbClr val="B3B3B3"/>
      </a:lt2>
      <a:accent1>
        <a:srgbClr val="779A09"/>
      </a:accent1>
      <a:accent2>
        <a:srgbClr val="0096A4"/>
      </a:accent2>
      <a:accent3>
        <a:srgbClr val="FFFFFF"/>
      </a:accent3>
      <a:accent4>
        <a:srgbClr val="6C6C6C"/>
      </a:accent4>
      <a:accent5>
        <a:srgbClr val="BDCAAA"/>
      </a:accent5>
      <a:accent6>
        <a:srgbClr val="008794"/>
      </a:accent6>
      <a:hlink>
        <a:srgbClr val="70887C"/>
      </a:hlink>
      <a:folHlink>
        <a:srgbClr val="AC992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84</TotalTime>
  <Words>1485</Words>
  <Application>Microsoft Office PowerPoint</Application>
  <PresentationFormat>On-screen Show (4:3)</PresentationFormat>
  <Paragraphs>154</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ＭＳ Ｐゴシック</vt:lpstr>
      <vt:lpstr>Arial</vt:lpstr>
      <vt:lpstr>Symbol</vt:lpstr>
      <vt:lpstr>Blank Presentation</vt:lpstr>
      <vt:lpstr> Business Intelligence Concepts,  Tools, and Applications </vt:lpstr>
      <vt:lpstr> BI Maturity</vt:lpstr>
      <vt:lpstr>Gartner’s Maturity Model for BI and BPM</vt:lpstr>
      <vt:lpstr>Level 1 Unaware</vt:lpstr>
      <vt:lpstr>Level 2  Opportunistic (Tactical)</vt:lpstr>
      <vt:lpstr>Level 3  Standards (focused) </vt:lpstr>
      <vt:lpstr>Level 4  Enterprise (Strategic)</vt:lpstr>
      <vt:lpstr>Level 5 Transformative (Pervasive) </vt:lpstr>
      <vt:lpstr>BI Maturity  Factors</vt:lpstr>
      <vt:lpstr>BI Maturity Factors- Continued</vt:lpstr>
      <vt:lpstr> BI Maturity  Major Challenges</vt:lpstr>
      <vt:lpstr> BI Maturity  Solutions</vt:lpstr>
      <vt:lpstr>Business Intelligence and Analytics Are Readily Available Across All Interfaces</vt:lpstr>
    </vt:vector>
  </TitlesOfParts>
  <Company>Korak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matt</dc:creator>
  <cp:lastModifiedBy>Karimi, Jahangir</cp:lastModifiedBy>
  <cp:revision>18</cp:revision>
  <cp:lastPrinted>2014-09-08T17:56:58Z</cp:lastPrinted>
  <dcterms:created xsi:type="dcterms:W3CDTF">2015-10-15T05:08:56Z</dcterms:created>
  <dcterms:modified xsi:type="dcterms:W3CDTF">2015-11-22T20:26:00Z</dcterms:modified>
</cp:coreProperties>
</file>