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5" r:id="rId9"/>
    <p:sldId id="266" r:id="rId10"/>
    <p:sldId id="267" r:id="rId11"/>
    <p:sldId id="261" r:id="rId12"/>
    <p:sldId id="262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387B8"/>
    <a:srgbClr val="0A5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6624" autoAdjust="0"/>
  </p:normalViewPr>
  <p:slideViewPr>
    <p:cSldViewPr>
      <p:cViewPr varScale="1">
        <p:scale>
          <a:sx n="70" d="100"/>
          <a:sy n="70" d="100"/>
        </p:scale>
        <p:origin x="99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85A6B014-A7D7-4955-A04E-76201873E5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18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ＭＳ Ｐゴシック" pitchFamily="12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127" charset="0"/>
        <a:ea typeface="ＭＳ Ｐゴシック" pitchFamily="12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E28CA-1B7E-42DB-BC16-E6BAED1E33A0}" type="slidenum">
              <a:rPr lang="en-US"/>
              <a:pPr/>
              <a:t>0</a:t>
            </a:fld>
            <a:endParaRPr lang="en-US"/>
          </a:p>
        </p:txBody>
      </p:sp>
      <p:sp>
        <p:nvSpPr>
          <p:cNvPr id="15362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2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Adapted From Pant, P. “Business intelligence (BI) How to build successful BI strategy”, Deloitte Consulting LLP. 2009.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0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 Pant </a:t>
            </a:r>
            <a:r>
              <a:rPr lang="en-US" dirty="0" smtClean="0"/>
              <a:t>(2009)  (Business intelligence (BI) How to build successful BI strategy”, Deloitte Consulting LLP. 2009</a:t>
            </a:r>
            <a:r>
              <a:rPr lang="en-US" dirty="0" smtClean="0"/>
              <a:t>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 Adapted From Pant, P. “Business intelligence (BI) How to build successful BI strategy”, Deloitte Consulting LLP. 2009.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3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5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adopted from Pant, P. “Business intelligence (BI) How to build successful BI strategy”, Deloitte Consulting LLP. 2009.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According to Pant (2009) a transformation plan needs</a:t>
            </a:r>
            <a:r>
              <a:rPr lang="en-US" baseline="0" dirty="0" smtClean="0"/>
              <a:t> to include actionable steps to move from current state to a future state.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46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Adapted from Pant, P. “Business intelligence (BI) How to build successful BI strategy”, Deloitte Consulting LLP. 2009.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Source: Adopted Pant, P. “Business intelligence (BI) How to build successful BI strategy”, Deloitte Consulting LLP. 2009.</a:t>
            </a:r>
            <a:endParaRPr lang="en-US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8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 adapted From Pant, P. “Business intelligence (BI) How to build successful BI strategy”, Deloitte Consulting LLP. 2009.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B014-A7D7-4955-A04E-76201873E5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72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Adapted From Pant, P. “Business intelligence (BI) How to build successful BI strategy”, Deloitte Consulting LLP. 2009.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A6B014-A7D7-4955-A04E-76201873E50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26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Adapted from Pant, P. “Business intelligence (BI) How to build successful BI strategy”, Deloitte Consulting LLP. 2009.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40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Source: Adapted From Pant, P. “Business intelligence (BI) How to build successful BI strategy”, Deloitte Consulting LLP. 2009.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0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1029"/>
          <p:cNvSpPr>
            <a:spLocks noGrp="1" noChangeArrowheads="1"/>
          </p:cNvSpPr>
          <p:nvPr userDrawn="1"/>
        </p:nvSpPr>
        <p:spPr bwMode="auto">
          <a:xfrm>
            <a:off x="990600" y="1981200"/>
            <a:ext cx="7391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 sz="320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 userDrawn="1"/>
        </p:nvSpPr>
        <p:spPr bwMode="auto">
          <a:xfrm>
            <a:off x="990600" y="3200400"/>
            <a:ext cx="7391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pic>
        <p:nvPicPr>
          <p:cNvPr id="6" name="Picture 5" descr="BUSlogo_horiz_rgb_rv_tp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" name="Picture 1" descr="iStock_000018487654Medium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04800"/>
            <a:ext cx="20955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1341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4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9050" y="0"/>
            <a:ext cx="91821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 bwMode="auto">
          <a:xfrm>
            <a:off x="0" y="5517232"/>
            <a:ext cx="9144000" cy="134076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90600" y="1981200"/>
            <a:ext cx="7391400" cy="1143000"/>
          </a:xfrm>
        </p:spPr>
        <p:txBody>
          <a:bodyPr wrap="none"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200400"/>
            <a:ext cx="7391400" cy="914400"/>
          </a:xfrm>
        </p:spPr>
        <p:txBody>
          <a:bodyPr lIns="0" tIns="0" rIns="0" bIns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9" name="Picture 8" descr="iStock_000018487654Medium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9872" y="4950164"/>
            <a:ext cx="2555775" cy="191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BUSlogo_horiz_rgb_rv_tp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5" y="404664"/>
            <a:ext cx="2736305" cy="52694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4644008" y="456927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chemeClr val="bg1"/>
                </a:solidFill>
              </a:rPr>
              <a:t>Information Systems</a:t>
            </a:r>
            <a:r>
              <a:rPr lang="en-US" sz="1800" baseline="0" dirty="0" smtClean="0">
                <a:solidFill>
                  <a:schemeClr val="bg1"/>
                </a:solidFill>
              </a:rPr>
              <a:t> Program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668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38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3820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30" name="Text Box 6"/>
          <p:cNvSpPr txBox="1">
            <a:spLocks noChangeArrowheads="1"/>
          </p:cNvSpPr>
          <p:nvPr userDrawn="1"/>
        </p:nvSpPr>
        <p:spPr bwMode="auto">
          <a:xfrm>
            <a:off x="8229600" y="5638800"/>
            <a:ext cx="762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17B36CB-1292-458C-8EF4-B67298433F27}" type="slidenum">
              <a:rPr lang="en-US" sz="1000" b="1">
                <a:solidFill>
                  <a:schemeClr val="bg2"/>
                </a:solidFill>
                <a:ea typeface="+mn-ea"/>
                <a:cs typeface="+mn-cs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en-US" b="1">
              <a:solidFill>
                <a:schemeClr val="bg2"/>
              </a:solidFill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6237312"/>
            <a:ext cx="9144000" cy="620688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0"/>
            <a:ext cx="9144000" cy="188640"/>
          </a:xfrm>
          <a:prstGeom prst="rect">
            <a:avLst/>
          </a:prstGeom>
          <a:gradFill flip="none" rotWithShape="1">
            <a:gsLst>
              <a:gs pos="0">
                <a:srgbClr val="0A548C"/>
              </a:gs>
              <a:gs pos="100000">
                <a:srgbClr val="1387B8"/>
              </a:gs>
            </a:gsLst>
            <a:lin ang="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latinLnBrk="0" hangingPunct="0">
              <a:lnSpc>
                <a:spcPct val="100000"/>
              </a:lnSpc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 descr="BUSlogo_horiz_rgb_rv_tp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528" y="6309320"/>
            <a:ext cx="2088232" cy="40214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076056" y="636158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/>
                </a:solidFill>
              </a:rPr>
              <a:t>Information Systems</a:t>
            </a:r>
            <a:r>
              <a:rPr lang="en-US" sz="1400" baseline="0" dirty="0" smtClean="0">
                <a:solidFill>
                  <a:schemeClr val="bg1"/>
                </a:solidFill>
              </a:rPr>
              <a:t> Program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 descr="iStock_000018487654Medium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928" y="5940456"/>
            <a:ext cx="1223621" cy="9177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0" r:id="rId3"/>
    <p:sldLayoutId id="2147483659" r:id="rId4"/>
    <p:sldLayoutId id="2147483658" r:id="rId5"/>
    <p:sldLayoutId id="2147483657" r:id="rId6"/>
    <p:sldLayoutId id="2147483656" r:id="rId7"/>
    <p:sldLayoutId id="2147483655" r:id="rId8"/>
    <p:sldLayoutId id="2147483654" r:id="rId9"/>
    <p:sldLayoutId id="2147483653" r:id="rId10"/>
    <p:sldLayoutId id="2147483652" r:id="rId11"/>
    <p:sldLayoutId id="2147483651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itchFamily="127" charset="0"/>
          <a:ea typeface="ＭＳ Ｐゴシック" pitchFamily="127" charset="-128"/>
          <a:cs typeface="ＭＳ Ｐゴシック" pitchFamily="127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0" i="0" u="none">
          <a:solidFill>
            <a:srgbClr val="000000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34844" y="1524000"/>
            <a:ext cx="7391400" cy="1143000"/>
          </a:xfrm>
        </p:spPr>
        <p:txBody>
          <a:bodyPr/>
          <a:lstStyle/>
          <a:p>
            <a:pPr algn="l"/>
            <a:r>
              <a:rPr lang="en-US" dirty="0"/>
              <a:t> Business Intelligence Concepts, </a:t>
            </a:r>
            <a:br>
              <a:rPr lang="en-US" dirty="0"/>
            </a:br>
            <a:r>
              <a:rPr lang="en-US" dirty="0"/>
              <a:t>Tools, and Applications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2971800"/>
            <a:ext cx="7391400" cy="914400"/>
          </a:xfrm>
        </p:spPr>
        <p:txBody>
          <a:bodyPr/>
          <a:lstStyle/>
          <a:p>
            <a:r>
              <a:rPr lang="en-US" dirty="0"/>
              <a:t>Week 5: BI Maturity, Strategy, and Summative Project</a:t>
            </a:r>
          </a:p>
          <a:p>
            <a:r>
              <a:rPr lang="en-US" dirty="0"/>
              <a:t>Lesson 1: BI </a:t>
            </a:r>
            <a:r>
              <a:rPr lang="en-US" dirty="0" smtClean="0"/>
              <a:t>Strategy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/>
              <a:t>Implementation Targets</a:t>
            </a:r>
            <a:br>
              <a:rPr lang="en-US" kern="1200" dirty="0"/>
            </a:br>
            <a:r>
              <a:rPr lang="en-US" kern="1200" dirty="0">
                <a:latin typeface="Arial" charset="0"/>
              </a:rPr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524000"/>
            <a:ext cx="8521700" cy="3581400"/>
          </a:xfrm>
        </p:spPr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b="0" kern="1200" dirty="0" smtClean="0"/>
              <a:t>Final Implementation Target</a:t>
            </a:r>
          </a:p>
          <a:p>
            <a:pPr lvl="1">
              <a:spcBef>
                <a:spcPct val="30000"/>
              </a:spcBef>
              <a:defRPr/>
            </a:pPr>
            <a:r>
              <a:rPr lang="en-US" b="0" kern="1200" dirty="0" smtClean="0"/>
              <a:t>Organizational </a:t>
            </a:r>
            <a:r>
              <a:rPr lang="en-US" b="0" kern="1200" dirty="0"/>
              <a:t>transformation where BI is used to fundamentally change how a company competes in the </a:t>
            </a:r>
            <a:r>
              <a:rPr lang="en-US" b="0" kern="1200" dirty="0" smtClean="0"/>
              <a:t>marketplace.</a:t>
            </a:r>
          </a:p>
          <a:p>
            <a:pPr lvl="1">
              <a:spcBef>
                <a:spcPct val="30000"/>
              </a:spcBef>
              <a:defRPr/>
            </a:pPr>
            <a:r>
              <a:rPr lang="en-US" kern="1200" dirty="0"/>
              <a:t>B</a:t>
            </a:r>
            <a:r>
              <a:rPr lang="en-US" b="0" kern="1200" dirty="0" smtClean="0"/>
              <a:t>I </a:t>
            </a:r>
            <a:r>
              <a:rPr lang="en-US" b="0" kern="1200" dirty="0"/>
              <a:t>supports a new business model and enables the business strategy.  Because of its scope and importance, sponsorship, approval, and funding originate at the highest organizational </a:t>
            </a:r>
            <a:r>
              <a:rPr lang="en-US" b="0" kern="1200" dirty="0" smtClean="0"/>
              <a:t>levels.</a:t>
            </a:r>
          </a:p>
          <a:p>
            <a:pPr lvl="1">
              <a:spcBef>
                <a:spcPct val="30000"/>
              </a:spcBef>
              <a:defRPr/>
            </a:pPr>
            <a:r>
              <a:rPr lang="en-US" kern="1200" dirty="0"/>
              <a:t>T</a:t>
            </a:r>
            <a:r>
              <a:rPr lang="en-US" b="0" kern="1200" dirty="0" smtClean="0"/>
              <a:t>he </a:t>
            </a:r>
            <a:r>
              <a:rPr lang="en-US" b="0" kern="1200" dirty="0"/>
              <a:t>impact on personnel and processes can be significant.  The benefits are organization-wide</a:t>
            </a:r>
            <a:r>
              <a:rPr lang="en-US" b="0" kern="1200" dirty="0" smtClean="0"/>
              <a:t>.</a:t>
            </a:r>
            <a:endParaRPr lang="en-US" b="0" kern="1200" dirty="0"/>
          </a:p>
        </p:txBody>
      </p:sp>
      <p:sp>
        <p:nvSpPr>
          <p:cNvPr id="4" name="Rectangle 3"/>
          <p:cNvSpPr/>
          <p:nvPr/>
        </p:nvSpPr>
        <p:spPr>
          <a:xfrm>
            <a:off x="171450" y="5486400"/>
            <a:ext cx="3424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From Pant, P. “Business intelligence (BI) How to build successful BI strategy”, Deloitte Consulting LLP. 2009.</a:t>
            </a:r>
          </a:p>
        </p:txBody>
      </p:sp>
    </p:spTree>
    <p:extLst>
      <p:ext uri="{BB962C8B-B14F-4D97-AF65-F5344CB8AC3E}">
        <p14:creationId xmlns:p14="http://schemas.microsoft.com/office/powerpoint/2010/main" val="3883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Strategy</a:t>
            </a:r>
            <a:br>
              <a:rPr lang="en-US" dirty="0" smtClean="0"/>
            </a:br>
            <a:r>
              <a:rPr lang="en-US" dirty="0" smtClean="0"/>
              <a:t>Critical Success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038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According to Pant (2009</a:t>
            </a:r>
            <a:r>
              <a:rPr lang="en-US" dirty="0" smtClean="0"/>
              <a:t>), </a:t>
            </a:r>
            <a:r>
              <a:rPr lang="en-US" dirty="0"/>
              <a:t>the following are </a:t>
            </a:r>
            <a:r>
              <a:rPr lang="en-US" dirty="0" smtClean="0"/>
              <a:t>critical in developing a successful a </a:t>
            </a:r>
            <a:r>
              <a:rPr lang="en-US" dirty="0"/>
              <a:t>BI strategy: </a:t>
            </a:r>
          </a:p>
          <a:p>
            <a:r>
              <a:rPr lang="en-US" b="0" dirty="0" smtClean="0"/>
              <a:t>Create </a:t>
            </a:r>
            <a:r>
              <a:rPr lang="en-US" b="0" dirty="0"/>
              <a:t>a business case and outline the expected </a:t>
            </a:r>
            <a:r>
              <a:rPr lang="en-US" b="0" dirty="0" smtClean="0"/>
              <a:t>benefits</a:t>
            </a:r>
          </a:p>
          <a:p>
            <a:r>
              <a:rPr lang="en-US" dirty="0"/>
              <a:t>Have an enterprise-wide </a:t>
            </a:r>
            <a:r>
              <a:rPr lang="en-US" dirty="0" smtClean="0"/>
              <a:t>perspective and o</a:t>
            </a:r>
            <a:r>
              <a:rPr lang="en-US" b="0" dirty="0" smtClean="0"/>
              <a:t>btain </a:t>
            </a:r>
            <a:r>
              <a:rPr lang="en-US" b="0" dirty="0"/>
              <a:t>buy in from stakeholders, especially the senior </a:t>
            </a:r>
            <a:r>
              <a:rPr lang="en-US" b="0" dirty="0" smtClean="0"/>
              <a:t>executives</a:t>
            </a:r>
          </a:p>
          <a:p>
            <a:r>
              <a:rPr lang="en-US" dirty="0" smtClean="0"/>
              <a:t>E</a:t>
            </a:r>
            <a:r>
              <a:rPr lang="en-US" b="0" dirty="0" smtClean="0"/>
              <a:t>stablish </a:t>
            </a:r>
            <a:r>
              <a:rPr lang="en-US" b="0" dirty="0"/>
              <a:t>criteria for </a:t>
            </a:r>
            <a:r>
              <a:rPr lang="en-US" b="0" dirty="0" smtClean="0"/>
              <a:t>success</a:t>
            </a:r>
          </a:p>
          <a:p>
            <a:r>
              <a:rPr lang="en-US" dirty="0" smtClean="0"/>
              <a:t>S</a:t>
            </a:r>
            <a:r>
              <a:rPr lang="en-US" b="0" dirty="0" smtClean="0"/>
              <a:t>et </a:t>
            </a:r>
            <a:r>
              <a:rPr lang="en-US" b="0" dirty="0"/>
              <a:t>up change management </a:t>
            </a:r>
            <a:r>
              <a:rPr lang="en-US" b="0" dirty="0" smtClean="0"/>
              <a:t>procedures and </a:t>
            </a:r>
            <a:r>
              <a:rPr lang="en-US" dirty="0"/>
              <a:t>Adopt best practices and standards</a:t>
            </a:r>
          </a:p>
          <a:p>
            <a:r>
              <a:rPr lang="en-US" dirty="0"/>
              <a:t>Treat information as an </a:t>
            </a:r>
            <a:r>
              <a:rPr lang="en-US" dirty="0" smtClean="0"/>
              <a:t>asset and align B</a:t>
            </a:r>
            <a:r>
              <a:rPr lang="en-US" b="0" dirty="0" smtClean="0"/>
              <a:t>I </a:t>
            </a:r>
            <a:r>
              <a:rPr lang="en-US" b="0" dirty="0"/>
              <a:t>strategy </a:t>
            </a:r>
            <a:r>
              <a:rPr lang="en-US" b="0" dirty="0" smtClean="0"/>
              <a:t>with </a:t>
            </a:r>
            <a:r>
              <a:rPr lang="en-US" b="0" dirty="0"/>
              <a:t>the overall IT strategy and enterprise </a:t>
            </a:r>
            <a:r>
              <a:rPr lang="en-US" b="0" dirty="0" smtClean="0"/>
              <a:t>goals</a:t>
            </a:r>
            <a:endParaRPr lang="en-US" sz="2000" b="0" dirty="0"/>
          </a:p>
        </p:txBody>
      </p:sp>
      <p:sp>
        <p:nvSpPr>
          <p:cNvPr id="4" name="Rectangle 3"/>
          <p:cNvSpPr/>
          <p:nvPr/>
        </p:nvSpPr>
        <p:spPr>
          <a:xfrm>
            <a:off x="304800" y="5468034"/>
            <a:ext cx="3558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From Pant, P. “Business intelligence (BI) How to build successful BI strategy”, Deloitte Consulting LLP. 2009.</a:t>
            </a:r>
          </a:p>
        </p:txBody>
      </p:sp>
    </p:spTree>
    <p:extLst>
      <p:ext uri="{BB962C8B-B14F-4D97-AF65-F5344CB8AC3E}">
        <p14:creationId xmlns:p14="http://schemas.microsoft.com/office/powerpoint/2010/main" val="285773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Strategy</a:t>
            </a:r>
            <a:br>
              <a:rPr lang="en-US" dirty="0" smtClean="0"/>
            </a:br>
            <a:r>
              <a:rPr lang="en-US" dirty="0" smtClean="0"/>
              <a:t>Critical Success factors-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600200"/>
            <a:ext cx="8510270" cy="3733800"/>
          </a:xfrm>
        </p:spPr>
        <p:txBody>
          <a:bodyPr/>
          <a:lstStyle/>
          <a:p>
            <a:r>
              <a:rPr lang="en-US" b="0" dirty="0"/>
              <a:t>Do a current state, future state, and gap </a:t>
            </a:r>
            <a:r>
              <a:rPr lang="en-US" b="0" dirty="0" smtClean="0"/>
              <a:t>analysis</a:t>
            </a:r>
          </a:p>
          <a:p>
            <a:r>
              <a:rPr lang="en-US" dirty="0"/>
              <a:t>T</a:t>
            </a:r>
            <a:r>
              <a:rPr lang="en-US" b="0" dirty="0" smtClean="0"/>
              <a:t>hink </a:t>
            </a:r>
            <a:r>
              <a:rPr lang="en-US" b="0" dirty="0"/>
              <a:t>actionable and baby </a:t>
            </a:r>
            <a:r>
              <a:rPr lang="en-US" b="0" dirty="0" smtClean="0"/>
              <a:t>steps, and </a:t>
            </a:r>
            <a:r>
              <a:rPr lang="en-US" dirty="0"/>
              <a:t>Use iterative implementation approach with parallel tracks</a:t>
            </a:r>
          </a:p>
          <a:p>
            <a:r>
              <a:rPr lang="en-US" dirty="0" smtClean="0"/>
              <a:t>E</a:t>
            </a:r>
            <a:r>
              <a:rPr lang="en-US" b="0" dirty="0" smtClean="0"/>
              <a:t>stablish </a:t>
            </a:r>
            <a:r>
              <a:rPr lang="en-US" b="0" dirty="0"/>
              <a:t>governance </a:t>
            </a:r>
            <a:r>
              <a:rPr lang="en-US" b="0" dirty="0" smtClean="0"/>
              <a:t>body and </a:t>
            </a:r>
            <a:r>
              <a:rPr lang="en-US" dirty="0"/>
              <a:t>Assess BI readiness of the organization and identify related gaps and issues</a:t>
            </a:r>
          </a:p>
          <a:p>
            <a:r>
              <a:rPr lang="en-US" dirty="0" smtClean="0"/>
              <a:t>W</a:t>
            </a:r>
            <a:r>
              <a:rPr lang="en-US" b="0" dirty="0" smtClean="0"/>
              <a:t>ork </a:t>
            </a:r>
            <a:r>
              <a:rPr lang="en-US" b="0" dirty="0"/>
              <a:t>with </a:t>
            </a:r>
            <a:r>
              <a:rPr lang="en-US" b="0" dirty="0" smtClean="0"/>
              <a:t>frameworks, adopt </a:t>
            </a:r>
            <a:r>
              <a:rPr lang="en-US" b="0" dirty="0"/>
              <a:t>proven </a:t>
            </a:r>
            <a:r>
              <a:rPr lang="en-US" b="0" dirty="0" smtClean="0"/>
              <a:t>methodologies, and c</a:t>
            </a:r>
            <a:r>
              <a:rPr lang="en-US" dirty="0" smtClean="0"/>
              <a:t>onsider </a:t>
            </a:r>
            <a:r>
              <a:rPr lang="en-US" dirty="0"/>
              <a:t>all BI components</a:t>
            </a:r>
          </a:p>
          <a:p>
            <a:r>
              <a:rPr lang="en-US" dirty="0" smtClean="0"/>
              <a:t>D</a:t>
            </a:r>
            <a:r>
              <a:rPr lang="en-US" b="0" dirty="0" smtClean="0"/>
              <a:t>ocument </a:t>
            </a:r>
            <a:r>
              <a:rPr lang="en-US" b="0" dirty="0"/>
              <a:t>and analyze the constraints and </a:t>
            </a:r>
            <a:r>
              <a:rPr lang="en-US" b="0" dirty="0" smtClean="0"/>
              <a:t>assumptions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5486400"/>
            <a:ext cx="3246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From Pant, P. “Business intelligence (BI) How to build successful BI strategy”, Deloitte Consulting LLP. 2009.</a:t>
            </a:r>
          </a:p>
        </p:txBody>
      </p:sp>
    </p:spTree>
    <p:extLst>
      <p:ext uri="{BB962C8B-B14F-4D97-AF65-F5344CB8AC3E}">
        <p14:creationId xmlns:p14="http://schemas.microsoft.com/office/powerpoint/2010/main" val="61120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1146175"/>
            <a:ext cx="8515350" cy="51768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Learning Objectives</a:t>
            </a:r>
          </a:p>
          <a:p>
            <a:pPr lvl="1"/>
            <a:r>
              <a:rPr lang="en-US" dirty="0"/>
              <a:t>	</a:t>
            </a:r>
            <a:r>
              <a:rPr lang="en-US" sz="2400" dirty="0" smtClean="0"/>
              <a:t>Identify critical success factors for implementing a BI strategy</a:t>
            </a:r>
          </a:p>
        </p:txBody>
      </p:sp>
    </p:spTree>
    <p:extLst>
      <p:ext uri="{BB962C8B-B14F-4D97-AF65-F5344CB8AC3E}">
        <p14:creationId xmlns:p14="http://schemas.microsoft.com/office/powerpoint/2010/main" val="318244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8787" y="1322121"/>
            <a:ext cx="4040188" cy="425756"/>
          </a:xfrm>
        </p:spPr>
        <p:txBody>
          <a:bodyPr/>
          <a:lstStyle/>
          <a:p>
            <a:r>
              <a:rPr lang="en-US" dirty="0" smtClean="0"/>
              <a:t>As is state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0" y="1772578"/>
            <a:ext cx="4128452" cy="3991264"/>
          </a:xfrm>
        </p:spPr>
        <p:txBody>
          <a:bodyPr/>
          <a:lstStyle/>
          <a:p>
            <a:r>
              <a:rPr lang="en-US" sz="1800" b="0" dirty="0" smtClean="0"/>
              <a:t>Technology-driven BI initiatives</a:t>
            </a:r>
          </a:p>
          <a:p>
            <a:r>
              <a:rPr lang="en-US" sz="1800" dirty="0"/>
              <a:t>M</a:t>
            </a:r>
            <a:r>
              <a:rPr lang="en-US" sz="1800" b="0" dirty="0" smtClean="0"/>
              <a:t>ultiple BI systems</a:t>
            </a:r>
          </a:p>
          <a:p>
            <a:r>
              <a:rPr lang="en-US" sz="1800" dirty="0"/>
              <a:t>N</a:t>
            </a:r>
            <a:r>
              <a:rPr lang="en-US" sz="1800" b="0" dirty="0" smtClean="0"/>
              <a:t>o </a:t>
            </a:r>
            <a:r>
              <a:rPr lang="en-US" sz="1800" b="0" dirty="0"/>
              <a:t>enterprise-wide BI </a:t>
            </a:r>
            <a:r>
              <a:rPr lang="en-US" sz="1800" b="0" dirty="0" smtClean="0"/>
              <a:t>standards</a:t>
            </a:r>
          </a:p>
          <a:p>
            <a:r>
              <a:rPr lang="en-US" sz="1800" dirty="0"/>
              <a:t>L</a:t>
            </a:r>
            <a:r>
              <a:rPr lang="en-US" sz="1800" b="0" dirty="0" smtClean="0"/>
              <a:t>imited </a:t>
            </a:r>
            <a:r>
              <a:rPr lang="en-US" sz="1800" b="0" dirty="0"/>
              <a:t>or no-data </a:t>
            </a:r>
            <a:r>
              <a:rPr lang="en-US" sz="1800" b="0" dirty="0" smtClean="0"/>
              <a:t>governance</a:t>
            </a:r>
          </a:p>
          <a:p>
            <a:r>
              <a:rPr lang="en-US" sz="1800" dirty="0"/>
              <a:t>D</a:t>
            </a:r>
            <a:r>
              <a:rPr lang="en-US" sz="1800" b="0" dirty="0" smtClean="0"/>
              <a:t>ata </a:t>
            </a:r>
            <a:r>
              <a:rPr lang="en-US" sz="1800" b="0" dirty="0"/>
              <a:t>in silos resulting in multiple unsynchronized reporting </a:t>
            </a:r>
            <a:r>
              <a:rPr lang="en-US" sz="1800" b="0" dirty="0" smtClean="0"/>
              <a:t>solutions</a:t>
            </a:r>
          </a:p>
          <a:p>
            <a:r>
              <a:rPr lang="en-US" sz="1800" dirty="0"/>
              <a:t>E</a:t>
            </a:r>
            <a:r>
              <a:rPr lang="en-US" sz="1800" b="0" dirty="0" smtClean="0"/>
              <a:t>ach </a:t>
            </a:r>
            <a:r>
              <a:rPr lang="en-US" sz="1800" b="0" dirty="0"/>
              <a:t>BI system has own set of governance and </a:t>
            </a:r>
            <a:r>
              <a:rPr lang="en-US" sz="1800" b="0" dirty="0" smtClean="0"/>
              <a:t>standards</a:t>
            </a:r>
          </a:p>
          <a:p>
            <a:r>
              <a:rPr lang="en-US" sz="1800" dirty="0"/>
              <a:t>B</a:t>
            </a:r>
            <a:r>
              <a:rPr lang="en-US" sz="1800" b="0" dirty="0" smtClean="0"/>
              <a:t>usiness </a:t>
            </a:r>
            <a:r>
              <a:rPr lang="en-US" sz="1800" b="0" dirty="0"/>
              <a:t>collects data from multiple systems and spends a lot of time in data </a:t>
            </a:r>
            <a:r>
              <a:rPr lang="en-US" sz="1800" b="0" dirty="0" smtClean="0"/>
              <a:t>processing</a:t>
            </a:r>
          </a:p>
          <a:p>
            <a:r>
              <a:rPr lang="en-US" sz="1800" dirty="0"/>
              <a:t>L</a:t>
            </a:r>
            <a:r>
              <a:rPr lang="en-US" sz="1800" b="0" dirty="0" smtClean="0"/>
              <a:t>ack </a:t>
            </a:r>
            <a:r>
              <a:rPr lang="en-US" sz="1800" b="0" dirty="0"/>
              <a:t>of collaborative BI </a:t>
            </a:r>
            <a:r>
              <a:rPr lang="en-US" sz="1800" b="0" dirty="0" smtClean="0"/>
              <a:t>environment </a:t>
            </a:r>
            <a:endParaRPr lang="en-US" sz="1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4645025" y="1219201"/>
            <a:ext cx="4041775" cy="428335"/>
          </a:xfrm>
        </p:spPr>
        <p:txBody>
          <a:bodyPr/>
          <a:lstStyle/>
          <a:p>
            <a:r>
              <a:rPr lang="en-US" dirty="0" smtClean="0"/>
              <a:t>To be state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572000" y="1647536"/>
            <a:ext cx="4041775" cy="3991264"/>
          </a:xfrm>
        </p:spPr>
        <p:txBody>
          <a:bodyPr/>
          <a:lstStyle/>
          <a:p>
            <a:r>
              <a:rPr lang="en-US" sz="1800" b="0" dirty="0" smtClean="0"/>
              <a:t>Business-driven BI</a:t>
            </a:r>
          </a:p>
          <a:p>
            <a:r>
              <a:rPr lang="en-US" sz="1800" dirty="0"/>
              <a:t>O</a:t>
            </a:r>
            <a:r>
              <a:rPr lang="en-US" sz="1800" b="0" dirty="0" smtClean="0"/>
              <a:t>ne </a:t>
            </a:r>
            <a:r>
              <a:rPr lang="en-US" sz="1800" b="0" dirty="0"/>
              <a:t>version of </a:t>
            </a:r>
            <a:r>
              <a:rPr lang="en-US" sz="1800" b="0" dirty="0" smtClean="0"/>
              <a:t>truth</a:t>
            </a:r>
          </a:p>
          <a:p>
            <a:r>
              <a:rPr lang="en-US" sz="1800" dirty="0"/>
              <a:t>C</a:t>
            </a:r>
            <a:r>
              <a:rPr lang="en-US" sz="1800" b="0" dirty="0" smtClean="0"/>
              <a:t>ollaborative </a:t>
            </a:r>
            <a:r>
              <a:rPr lang="en-US" sz="1800" b="0" dirty="0"/>
              <a:t>BI </a:t>
            </a:r>
            <a:r>
              <a:rPr lang="en-US" sz="1800" b="0" dirty="0" smtClean="0"/>
              <a:t>environment</a:t>
            </a:r>
          </a:p>
          <a:p>
            <a:r>
              <a:rPr lang="en-US" sz="1800" dirty="0"/>
              <a:t>E</a:t>
            </a:r>
            <a:r>
              <a:rPr lang="en-US" sz="1800" b="0" dirty="0" smtClean="0"/>
              <a:t>ffective </a:t>
            </a:r>
            <a:r>
              <a:rPr lang="en-US" sz="1800" b="0" dirty="0"/>
              <a:t>data </a:t>
            </a:r>
            <a:r>
              <a:rPr lang="en-US" sz="1800" b="0" dirty="0" smtClean="0"/>
              <a:t>governance</a:t>
            </a:r>
          </a:p>
          <a:p>
            <a:r>
              <a:rPr lang="en-US" sz="1800" dirty="0"/>
              <a:t>B</a:t>
            </a:r>
            <a:r>
              <a:rPr lang="en-US" sz="1800" b="0" dirty="0" smtClean="0"/>
              <a:t>I </a:t>
            </a:r>
            <a:r>
              <a:rPr lang="en-US" sz="1800" b="0" dirty="0"/>
              <a:t>initiatives align with the overall enterprise </a:t>
            </a:r>
            <a:r>
              <a:rPr lang="en-US" sz="1800" b="0" dirty="0" smtClean="0"/>
              <a:t>goals</a:t>
            </a:r>
          </a:p>
          <a:p>
            <a:r>
              <a:rPr lang="en-US" sz="1800" dirty="0"/>
              <a:t>B</a:t>
            </a:r>
            <a:r>
              <a:rPr lang="en-US" sz="1800" b="0" dirty="0" smtClean="0"/>
              <a:t>I </a:t>
            </a:r>
            <a:r>
              <a:rPr lang="en-US" sz="1800" b="0" dirty="0"/>
              <a:t>adoption empowers all in the enterprise with better decision-making </a:t>
            </a:r>
            <a:r>
              <a:rPr lang="en-US" sz="1800" b="0" dirty="0" smtClean="0"/>
              <a:t>abilities</a:t>
            </a:r>
          </a:p>
          <a:p>
            <a:r>
              <a:rPr lang="en-US" sz="1800" dirty="0"/>
              <a:t>S</a:t>
            </a:r>
            <a:r>
              <a:rPr lang="en-US" sz="1800" b="0" dirty="0" smtClean="0"/>
              <a:t>tandardized </a:t>
            </a:r>
            <a:r>
              <a:rPr lang="en-US" sz="1800" b="0" dirty="0"/>
              <a:t>enterprise-wide BI/DW methodologies and </a:t>
            </a:r>
            <a:r>
              <a:rPr lang="en-US" sz="1800" b="0" dirty="0" smtClean="0"/>
              <a:t>tools</a:t>
            </a:r>
          </a:p>
          <a:p>
            <a:r>
              <a:rPr lang="en-US" sz="1800" dirty="0"/>
              <a:t>D</a:t>
            </a:r>
            <a:r>
              <a:rPr lang="en-US" sz="1800" b="0" dirty="0" smtClean="0"/>
              <a:t>ata </a:t>
            </a:r>
            <a:r>
              <a:rPr lang="en-US" sz="1800" b="0" dirty="0"/>
              <a:t>quality issues addressed in holistic </a:t>
            </a:r>
            <a:r>
              <a:rPr lang="en-US" sz="1800" b="0" dirty="0" smtClean="0"/>
              <a:t>manner</a:t>
            </a: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1277" y="202169"/>
            <a:ext cx="8229600" cy="457199"/>
          </a:xfrm>
        </p:spPr>
        <p:txBody>
          <a:bodyPr/>
          <a:lstStyle/>
          <a:p>
            <a:r>
              <a:rPr lang="en-US" dirty="0" smtClean="0"/>
              <a:t>BI Transformation road map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12" y="5764917"/>
            <a:ext cx="3730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000" dirty="0" smtClean="0">
                <a:solidFill>
                  <a:srgbClr val="000000"/>
                </a:solidFill>
              </a:rPr>
              <a:t>Adopted from </a:t>
            </a:r>
            <a:r>
              <a:rPr lang="en-US" sz="1000" dirty="0">
                <a:solidFill>
                  <a:srgbClr val="000000"/>
                </a:solidFill>
              </a:rPr>
              <a:t>Pant, P. “Business intelligence (BI) How to build successful BI strategy”, Deloitte Consulting LLP. 2009.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193" y="712646"/>
            <a:ext cx="844260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600" dirty="0">
                <a:solidFill>
                  <a:srgbClr val="000000"/>
                </a:solidFill>
              </a:rPr>
              <a:t>According to Pant (2009) a transformation plan needs to include actionable steps to move from current state to a future state:</a:t>
            </a:r>
          </a:p>
        </p:txBody>
      </p:sp>
    </p:spTree>
    <p:extLst>
      <p:ext uri="{BB962C8B-B14F-4D97-AF65-F5344CB8AC3E}">
        <p14:creationId xmlns:p14="http://schemas.microsoft.com/office/powerpoint/2010/main" val="93840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" y="920215"/>
            <a:ext cx="8590280" cy="5176838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  <a:defRPr/>
            </a:pPr>
            <a:r>
              <a:rPr lang="en-US" sz="2000" kern="1200" dirty="0" smtClean="0"/>
              <a:t>According to Pant (2009), the following are important considerations for developing an effective BI strategy</a:t>
            </a:r>
          </a:p>
          <a:p>
            <a:pPr>
              <a:spcBef>
                <a:spcPct val="30000"/>
              </a:spcBef>
              <a:defRPr/>
            </a:pPr>
            <a:r>
              <a:rPr lang="en-US" sz="2000" kern="1200" dirty="0" smtClean="0"/>
              <a:t>Why do you need BI strategy?</a:t>
            </a:r>
          </a:p>
          <a:p>
            <a:pPr lvl="1">
              <a:spcBef>
                <a:spcPct val="30000"/>
              </a:spcBef>
              <a:defRPr/>
            </a:pPr>
            <a:r>
              <a:rPr lang="en-US" sz="1600" kern="1200" dirty="0"/>
              <a:t>I</a:t>
            </a:r>
            <a:r>
              <a:rPr lang="en-US" sz="1600" dirty="0" smtClean="0"/>
              <a:t>t </a:t>
            </a:r>
            <a:r>
              <a:rPr lang="en-US" sz="1600" dirty="0"/>
              <a:t>is a challenge to design a successful BI enterprise by selecting the right combination of people, processes, and </a:t>
            </a:r>
            <a:r>
              <a:rPr lang="en-US" sz="1600" dirty="0" smtClean="0"/>
              <a:t>technology.</a:t>
            </a:r>
          </a:p>
          <a:p>
            <a:pPr lvl="1">
              <a:spcBef>
                <a:spcPct val="30000"/>
              </a:spcBef>
              <a:defRPr/>
            </a:pPr>
            <a:r>
              <a:rPr lang="en-US" sz="1600" dirty="0"/>
              <a:t>E</a:t>
            </a:r>
            <a:r>
              <a:rPr lang="en-US" sz="1600" dirty="0" smtClean="0"/>
              <a:t>ffective </a:t>
            </a:r>
            <a:r>
              <a:rPr lang="en-US" sz="1600" dirty="0"/>
              <a:t>BI strategy </a:t>
            </a:r>
            <a:r>
              <a:rPr lang="en-US" sz="1600" dirty="0" smtClean="0"/>
              <a:t>ensures </a:t>
            </a:r>
            <a:r>
              <a:rPr lang="en-US" sz="1600" dirty="0"/>
              <a:t>that enterprise objectives, business strategy, investments, and BI are </a:t>
            </a:r>
            <a:r>
              <a:rPr lang="en-US" sz="1600" dirty="0" smtClean="0"/>
              <a:t>aligned.</a:t>
            </a:r>
          </a:p>
          <a:p>
            <a:pPr>
              <a:spcBef>
                <a:spcPct val="30000"/>
              </a:spcBef>
              <a:defRPr/>
            </a:pPr>
            <a:r>
              <a:rPr lang="en-US" sz="2000" kern="1200" dirty="0"/>
              <a:t>A</a:t>
            </a:r>
            <a:r>
              <a:rPr lang="en-US" sz="2000" kern="1200" dirty="0" smtClean="0"/>
              <a:t> </a:t>
            </a:r>
            <a:r>
              <a:rPr lang="en-US" sz="2000" kern="1200" dirty="0"/>
              <a:t>broad set of processes, technologies, and </a:t>
            </a:r>
            <a:r>
              <a:rPr lang="en-US" sz="2000" kern="1200" dirty="0" smtClean="0"/>
              <a:t>stakeholders</a:t>
            </a:r>
          </a:p>
          <a:p>
            <a:pPr lvl="1">
              <a:spcBef>
                <a:spcPct val="30000"/>
              </a:spcBef>
              <a:defRPr/>
            </a:pPr>
            <a:r>
              <a:rPr lang="en-US" sz="1600" kern="1200" dirty="0"/>
              <a:t>f</a:t>
            </a:r>
            <a:r>
              <a:rPr lang="en-US" sz="1600" kern="1200" dirty="0" smtClean="0"/>
              <a:t>or </a:t>
            </a:r>
            <a:r>
              <a:rPr lang="en-US" sz="1600" kern="1200" dirty="0"/>
              <a:t>collecting, integrating, accessing, and analyzing information for the purpose of helping enterprise make better business </a:t>
            </a:r>
            <a:r>
              <a:rPr lang="en-US" sz="1600" kern="1200" dirty="0" smtClean="0"/>
              <a:t>decisions.</a:t>
            </a:r>
          </a:p>
          <a:p>
            <a:pPr lvl="1">
              <a:spcBef>
                <a:spcPct val="30000"/>
              </a:spcBef>
              <a:defRPr/>
            </a:pPr>
            <a:r>
              <a:rPr lang="en-US" sz="1600" kern="1200" dirty="0"/>
              <a:t>f</a:t>
            </a:r>
            <a:r>
              <a:rPr lang="en-US" sz="1600" kern="1200" dirty="0" smtClean="0"/>
              <a:t>or </a:t>
            </a:r>
            <a:r>
              <a:rPr lang="en-US" sz="1600" kern="1200" dirty="0"/>
              <a:t>documenting the needs as identified by the stakeholders, highlighting how BI fits into the broader enterprise </a:t>
            </a:r>
            <a:r>
              <a:rPr lang="en-US" sz="1600" kern="1200" dirty="0" smtClean="0"/>
              <a:t>vision.</a:t>
            </a:r>
          </a:p>
          <a:p>
            <a:pPr>
              <a:spcBef>
                <a:spcPct val="30000"/>
              </a:spcBef>
              <a:defRPr/>
            </a:pPr>
            <a:r>
              <a:rPr lang="en-US" sz="2000" kern="1200" dirty="0"/>
              <a:t>B</a:t>
            </a:r>
            <a:r>
              <a:rPr lang="en-US" sz="2000" kern="1200" dirty="0" smtClean="0"/>
              <a:t>I </a:t>
            </a:r>
            <a:r>
              <a:rPr lang="en-US" sz="2000" kern="1200" dirty="0"/>
              <a:t>strategy should take into consideration appropriate framework, methodology, processes, governance, systems, and technology to deliver value that aligns with the business objectives and priorities</a:t>
            </a:r>
            <a:r>
              <a:rPr lang="en-US" sz="2000" kern="1200" dirty="0" smtClean="0"/>
              <a:t>.</a:t>
            </a:r>
            <a:endParaRPr lang="en-US" sz="2000" kern="1200" dirty="0"/>
          </a:p>
        </p:txBody>
      </p:sp>
      <p:sp>
        <p:nvSpPr>
          <p:cNvPr id="4" name="Rectangle 3"/>
          <p:cNvSpPr/>
          <p:nvPr/>
        </p:nvSpPr>
        <p:spPr>
          <a:xfrm>
            <a:off x="107893" y="5712865"/>
            <a:ext cx="34023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</a:rPr>
              <a:t>From Pant, P. “Business intelligence (BI) How to build successful BI strategy”, Deloitte Consulting LLP. 2009.</a:t>
            </a:r>
          </a:p>
        </p:txBody>
      </p:sp>
    </p:spTree>
    <p:extLst>
      <p:ext uri="{BB962C8B-B14F-4D97-AF65-F5344CB8AC3E}">
        <p14:creationId xmlns:p14="http://schemas.microsoft.com/office/powerpoint/2010/main" val="178589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4617" y="277629"/>
            <a:ext cx="8382000" cy="685800"/>
          </a:xfrm>
        </p:spPr>
        <p:txBody>
          <a:bodyPr/>
          <a:lstStyle/>
          <a:p>
            <a:r>
              <a:rPr lang="en-US" dirty="0" smtClean="0"/>
              <a:t>BI Strategy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321"/>
          <a:stretch/>
        </p:blipFill>
        <p:spPr>
          <a:xfrm>
            <a:off x="1872234" y="937271"/>
            <a:ext cx="5366766" cy="4701529"/>
          </a:xfrm>
        </p:spPr>
      </p:pic>
      <p:sp>
        <p:nvSpPr>
          <p:cNvPr id="2" name="Rectangle 1"/>
          <p:cNvSpPr/>
          <p:nvPr/>
        </p:nvSpPr>
        <p:spPr>
          <a:xfrm>
            <a:off x="0" y="56388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  <a:defRPr/>
            </a:pPr>
            <a:r>
              <a:rPr lang="en-US" sz="1200" dirty="0">
                <a:solidFill>
                  <a:srgbClr val="000000"/>
                </a:solidFill>
              </a:rPr>
              <a:t>Source: Adopted Pant, P. “Business intelligence (BI) How to build successful BI strategy”, Deloitte Consulting LLP. 2009.</a:t>
            </a:r>
          </a:p>
        </p:txBody>
      </p:sp>
    </p:spTree>
    <p:extLst>
      <p:ext uri="{BB962C8B-B14F-4D97-AF65-F5344CB8AC3E}">
        <p14:creationId xmlns:p14="http://schemas.microsoft.com/office/powerpoint/2010/main" val="142367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55288"/>
            <a:ext cx="8382000" cy="4800600"/>
          </a:xfrm>
        </p:spPr>
        <p:txBody>
          <a:bodyPr/>
          <a:lstStyle/>
          <a:p>
            <a:r>
              <a:rPr lang="en-US" b="0" smtClean="0"/>
              <a:t>BI framework brings together data governance, data architecture, technical architecture, data integration, data quality, end-user information delivery, data security etc. to empower the BI initiatives</a:t>
            </a:r>
            <a:r>
              <a:rPr lang="en-US" smtClean="0"/>
              <a:t>.</a:t>
            </a:r>
          </a:p>
          <a:p>
            <a:r>
              <a:rPr lang="en-US" b="0" smtClean="0"/>
              <a:t>Framework should set standards that BI participants must adhere to.</a:t>
            </a:r>
          </a:p>
          <a:p>
            <a:r>
              <a:rPr lang="en-US" smtClean="0"/>
              <a:t>F</a:t>
            </a:r>
            <a:r>
              <a:rPr lang="en-US" b="0" smtClean="0"/>
              <a:t>ramework should provide means to connect significant components that are part of your overall BI vision.</a:t>
            </a:r>
          </a:p>
          <a:p>
            <a:r>
              <a:rPr lang="en-US" smtClean="0"/>
              <a:t>E</a:t>
            </a:r>
            <a:r>
              <a:rPr lang="en-US" b="0" smtClean="0"/>
              <a:t>stablishing BI competency center or center of excellence as part of the BI framework will help you in integrating BI best practices with the on-going BI work and the BI environment of the enterprise.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839" y="5638800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From Pant, P. “Business intelligence (BI) How to build successful BI strategy”, Deloitte Consulting LLP. 2009.</a:t>
            </a:r>
          </a:p>
        </p:txBody>
      </p:sp>
    </p:spTree>
    <p:extLst>
      <p:ext uri="{BB962C8B-B14F-4D97-AF65-F5344CB8AC3E}">
        <p14:creationId xmlns:p14="http://schemas.microsoft.com/office/powerpoint/2010/main" val="2227531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Implementation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69" y="979227"/>
            <a:ext cx="8382000" cy="4495800"/>
          </a:xfrm>
        </p:spPr>
        <p:txBody>
          <a:bodyPr/>
          <a:lstStyle/>
          <a:p>
            <a:pPr lvl="0"/>
            <a:r>
              <a:rPr lang="en-US" i="1" dirty="0"/>
              <a:t>A point solution</a:t>
            </a:r>
          </a:p>
          <a:p>
            <a:pPr lvl="1"/>
            <a:r>
              <a:rPr lang="en-US" dirty="0"/>
              <a:t>a single or a few related applications</a:t>
            </a:r>
          </a:p>
          <a:p>
            <a:pPr lvl="0"/>
            <a:r>
              <a:rPr lang="en-US" i="1" dirty="0"/>
              <a:t>Enterprise-wide BI</a:t>
            </a:r>
          </a:p>
          <a:p>
            <a:pPr lvl="1"/>
            <a:r>
              <a:rPr lang="en-US" dirty="0"/>
              <a:t>providing organizational BI infrastructure</a:t>
            </a:r>
          </a:p>
          <a:p>
            <a:pPr lvl="0"/>
            <a:r>
              <a:rPr lang="en-US" i="1" dirty="0"/>
              <a:t>BI to support organizational transformation</a:t>
            </a:r>
          </a:p>
          <a:p>
            <a:pPr lvl="1"/>
            <a:r>
              <a:rPr lang="en-US" dirty="0"/>
              <a:t>enabling a new business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168" y="5475027"/>
            <a:ext cx="37258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From Pant, P. “Business intelligence (BI) How to build successful BI strategy”, Deloitte Consulting LLP. 2009.</a:t>
            </a:r>
          </a:p>
        </p:txBody>
      </p:sp>
    </p:spTree>
    <p:extLst>
      <p:ext uri="{BB962C8B-B14F-4D97-AF65-F5344CB8AC3E}">
        <p14:creationId xmlns:p14="http://schemas.microsoft.com/office/powerpoint/2010/main" val="51434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dirty="0" smtClean="0"/>
              <a:t>Implementation Targets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46175"/>
            <a:ext cx="8510270" cy="4264025"/>
          </a:xfrm>
        </p:spPr>
        <p:txBody>
          <a:bodyPr/>
          <a:lstStyle/>
          <a:p>
            <a:r>
              <a:rPr lang="en-US" b="0" kern="1200" dirty="0" smtClean="0"/>
              <a:t>According to Pant (2009), BI implementation approach should have several targets. </a:t>
            </a:r>
          </a:p>
          <a:p>
            <a:r>
              <a:rPr lang="en-US" kern="1200" dirty="0" smtClean="0"/>
              <a:t>First Implementation target: </a:t>
            </a:r>
            <a:r>
              <a:rPr lang="en-US" b="0" kern="1200" dirty="0" smtClean="0"/>
              <a:t> </a:t>
            </a:r>
          </a:p>
          <a:p>
            <a:pPr lvl="1"/>
            <a:r>
              <a:rPr lang="en-US" b="0" kern="1200" dirty="0" smtClean="0"/>
              <a:t>The </a:t>
            </a:r>
            <a:r>
              <a:rPr lang="en-US" b="0" kern="1200" dirty="0"/>
              <a:t>development of a single or few related BI </a:t>
            </a:r>
            <a:r>
              <a:rPr lang="en-US" b="0" kern="1200" dirty="0" smtClean="0"/>
              <a:t>applications.</a:t>
            </a:r>
          </a:p>
          <a:p>
            <a:pPr lvl="1"/>
            <a:r>
              <a:rPr lang="en-US" kern="1200" dirty="0"/>
              <a:t>T</a:t>
            </a:r>
            <a:r>
              <a:rPr lang="en-US" b="0" kern="1200" dirty="0" smtClean="0"/>
              <a:t>his </a:t>
            </a:r>
            <a:r>
              <a:rPr lang="en-US" b="0" kern="1200" dirty="0"/>
              <a:t>target is similar to the initial DSS that organizations </a:t>
            </a:r>
            <a:r>
              <a:rPr lang="en-US" b="0" kern="1200" dirty="0" smtClean="0"/>
              <a:t>created.</a:t>
            </a:r>
          </a:p>
          <a:p>
            <a:pPr lvl="2"/>
            <a:r>
              <a:rPr lang="en-US" sz="2000" kern="1200" dirty="0"/>
              <a:t>I</a:t>
            </a:r>
            <a:r>
              <a:rPr lang="en-US" sz="2000" kern="1200" dirty="0" smtClean="0"/>
              <a:t>t </a:t>
            </a:r>
            <a:r>
              <a:rPr lang="en-US" sz="2000" kern="1200" dirty="0"/>
              <a:t>is often a point solution for a departmental need, such as campaign management in marketing.  Sponsorship, approval, funding, impacts, and benefits are typically at the departmental </a:t>
            </a:r>
            <a:r>
              <a:rPr lang="en-US" sz="2000" kern="1200" dirty="0" smtClean="0"/>
              <a:t>level.</a:t>
            </a:r>
          </a:p>
          <a:p>
            <a:pPr lvl="2"/>
            <a:r>
              <a:rPr lang="en-US" sz="2000" kern="1200" dirty="0"/>
              <a:t>A</a:t>
            </a:r>
            <a:r>
              <a:rPr lang="en-US" sz="2000" kern="1200" dirty="0" smtClean="0"/>
              <a:t> </a:t>
            </a:r>
            <a:r>
              <a:rPr lang="en-US" sz="2000" kern="1200" dirty="0"/>
              <a:t>data mart is usually created to provide necessary </a:t>
            </a:r>
            <a:r>
              <a:rPr lang="en-US" sz="2000" kern="1200" dirty="0" smtClean="0"/>
              <a:t>data.</a:t>
            </a:r>
          </a:p>
          <a:p>
            <a:pPr lvl="2"/>
            <a:r>
              <a:rPr lang="en-US" sz="2000" kern="1200" dirty="0"/>
              <a:t>O</a:t>
            </a:r>
            <a:r>
              <a:rPr lang="en-US" sz="2000" kern="1200" dirty="0" smtClean="0"/>
              <a:t>rganizations </a:t>
            </a:r>
            <a:r>
              <a:rPr lang="en-US" sz="2000" kern="1200" dirty="0"/>
              <a:t>must be careful that the mart (an “independent” data mart) does not become a “data silo” that stores data that is inconsistent and cannot be integrated with other data</a:t>
            </a:r>
            <a:r>
              <a:rPr lang="en-US" sz="2000" kern="1200" dirty="0" smtClean="0"/>
              <a:t>.</a:t>
            </a:r>
            <a:endParaRPr lang="en-US" sz="2000" kern="1200" dirty="0"/>
          </a:p>
        </p:txBody>
      </p:sp>
      <p:sp>
        <p:nvSpPr>
          <p:cNvPr id="4" name="Rectangle 3"/>
          <p:cNvSpPr/>
          <p:nvPr/>
        </p:nvSpPr>
        <p:spPr>
          <a:xfrm>
            <a:off x="304800" y="5867400"/>
            <a:ext cx="3700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000" dirty="0">
                <a:solidFill>
                  <a:srgbClr val="000000"/>
                </a:solidFill>
              </a:rPr>
              <a:t>From Pant, P. “Business intelligence (BI) How to build successful BI strategy”, Deloitte Consulting LLP. 2009.</a:t>
            </a:r>
          </a:p>
        </p:txBody>
      </p:sp>
    </p:spTree>
    <p:extLst>
      <p:ext uri="{BB962C8B-B14F-4D97-AF65-F5344CB8AC3E}">
        <p14:creationId xmlns:p14="http://schemas.microsoft.com/office/powerpoint/2010/main" val="395863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0" y="182520"/>
            <a:ext cx="8382000" cy="685800"/>
          </a:xfrm>
        </p:spPr>
        <p:txBody>
          <a:bodyPr/>
          <a:lstStyle/>
          <a:p>
            <a:r>
              <a:rPr lang="en-US" kern="1200" dirty="0"/>
              <a:t>Implementation </a:t>
            </a:r>
            <a:r>
              <a:rPr lang="en-US" kern="1200" dirty="0" smtClean="0"/>
              <a:t>Targets</a:t>
            </a:r>
            <a:br>
              <a:rPr lang="en-US" kern="1200" dirty="0" smtClean="0"/>
            </a:br>
            <a:r>
              <a:rPr lang="en-US" kern="1200" dirty="0" smtClean="0">
                <a:latin typeface="Arial" charset="0"/>
              </a:rPr>
              <a:t>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" y="1600199"/>
            <a:ext cx="8555990" cy="3276601"/>
          </a:xfrm>
        </p:spPr>
        <p:txBody>
          <a:bodyPr/>
          <a:lstStyle/>
          <a:p>
            <a:pPr>
              <a:spcBef>
                <a:spcPct val="30000"/>
              </a:spcBef>
              <a:defRPr/>
            </a:pPr>
            <a:r>
              <a:rPr lang="en-US" b="0" kern="1200" dirty="0" smtClean="0"/>
              <a:t>Second Implementation Target</a:t>
            </a:r>
          </a:p>
          <a:p>
            <a:pPr lvl="1">
              <a:spcBef>
                <a:spcPct val="30000"/>
              </a:spcBef>
              <a:defRPr/>
            </a:pPr>
            <a:r>
              <a:rPr lang="en-US" b="0" kern="1200" dirty="0" smtClean="0"/>
              <a:t>The </a:t>
            </a:r>
            <a:r>
              <a:rPr lang="en-US" b="0" kern="1200" dirty="0"/>
              <a:t>creation of infrastructure that supports current and future BI </a:t>
            </a:r>
            <a:r>
              <a:rPr lang="en-US" b="0" kern="1200" dirty="0" smtClean="0"/>
              <a:t>needs.</a:t>
            </a:r>
          </a:p>
          <a:p>
            <a:pPr lvl="1">
              <a:spcBef>
                <a:spcPct val="30000"/>
              </a:spcBef>
              <a:defRPr/>
            </a:pPr>
            <a:r>
              <a:rPr lang="en-US" kern="1200" dirty="0"/>
              <a:t>A</a:t>
            </a:r>
            <a:r>
              <a:rPr lang="en-US" b="0" kern="1200" dirty="0" smtClean="0"/>
              <a:t> </a:t>
            </a:r>
            <a:r>
              <a:rPr lang="en-US" b="0" kern="1200" dirty="0"/>
              <a:t>critical component is an enterprise data </a:t>
            </a:r>
            <a:r>
              <a:rPr lang="en-US" b="0" kern="1200" dirty="0" smtClean="0"/>
              <a:t>warehouse.</a:t>
            </a:r>
            <a:br>
              <a:rPr lang="en-US" b="0" kern="1200" dirty="0" smtClean="0"/>
            </a:br>
            <a:r>
              <a:rPr lang="en-US" b="0" kern="1200" dirty="0" smtClean="0"/>
              <a:t>Because </a:t>
            </a:r>
            <a:r>
              <a:rPr lang="en-US" b="0" kern="1200" dirty="0"/>
              <a:t>it is an enterprise-wide initiative, senior management often provides sponsorship, approval, and </a:t>
            </a:r>
            <a:r>
              <a:rPr lang="en-US" b="0" kern="1200" dirty="0" smtClean="0"/>
              <a:t>funding.</a:t>
            </a:r>
          </a:p>
          <a:p>
            <a:pPr lvl="1">
              <a:spcBef>
                <a:spcPct val="30000"/>
              </a:spcBef>
              <a:defRPr/>
            </a:pPr>
            <a:r>
              <a:rPr lang="en-US" kern="1200" dirty="0"/>
              <a:t>T</a:t>
            </a:r>
            <a:r>
              <a:rPr lang="en-US" b="0" kern="1200" dirty="0" smtClean="0"/>
              <a:t>he </a:t>
            </a:r>
            <a:r>
              <a:rPr lang="en-US" b="0" kern="1200" dirty="0"/>
              <a:t>impacts and benefits are felt throughout the organization</a:t>
            </a:r>
            <a:r>
              <a:rPr lang="en-US" b="0" kern="1200" dirty="0" smtClean="0"/>
              <a:t>.</a:t>
            </a:r>
            <a:endParaRPr lang="en-US" b="0" kern="1200" dirty="0"/>
          </a:p>
        </p:txBody>
      </p:sp>
      <p:sp>
        <p:nvSpPr>
          <p:cNvPr id="4" name="Rectangle 3"/>
          <p:cNvSpPr/>
          <p:nvPr/>
        </p:nvSpPr>
        <p:spPr>
          <a:xfrm>
            <a:off x="304800" y="5486400"/>
            <a:ext cx="373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spcBef>
                <a:spcPct val="30000"/>
              </a:spcBef>
            </a:pPr>
            <a:r>
              <a:rPr lang="en-US" sz="1200" dirty="0">
                <a:solidFill>
                  <a:srgbClr val="000000"/>
                </a:solidFill>
              </a:rPr>
              <a:t>From Pant, P. “Business intelligence (BI) How to build successful BI strategy”, Deloitte Consulting LLP. 2009.</a:t>
            </a:r>
          </a:p>
        </p:txBody>
      </p:sp>
    </p:spTree>
    <p:extLst>
      <p:ext uri="{BB962C8B-B14F-4D97-AF65-F5344CB8AC3E}">
        <p14:creationId xmlns:p14="http://schemas.microsoft.com/office/powerpoint/2010/main" val="157654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9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 Business Intelligence Concepts,  Tools, and Applications &amp;quot;&quot;/&gt;&lt;property id=&quot;20307&quot; value=&quot;256&quot;/&gt;&lt;/object&gt;&lt;object type=&quot;3&quot; unique_id=&quot;10004&quot;&gt;&lt;property id=&quot;20148&quot; value=&quot;5&quot;/&gt;&lt;property id=&quot;20300&quot; value=&quot;Slide 2 - &amp;quot;BI Strategy &amp;quot;&quot;/&gt;&lt;property id=&quot;20307&quot; value=&quot;257&quot;/&gt;&lt;/object&gt;&lt;object type=&quot;3&quot; unique_id=&quot;10005&quot;&gt;&lt;property id=&quot;20148&quot; value=&quot;5&quot;/&gt;&lt;property id=&quot;20300&quot; value=&quot;Slide 3 - &amp;quot;BI Transformation road map&amp;quot;&quot;/&gt;&lt;property id=&quot;20307&quot; value=&quot;258&quot;/&gt;&lt;/object&gt;&lt;object type=&quot;3&quot; unique_id=&quot;10006&quot;&gt;&lt;property id=&quot;20148&quot; value=&quot;5&quot;/&gt;&lt;property id=&quot;20300&quot; value=&quot;Slide 4 - &amp;quot;BI Strategy&amp;quot;&quot;/&gt;&lt;property id=&quot;20307&quot; value=&quot;259&quot;/&gt;&lt;/object&gt;&lt;object type=&quot;3&quot; unique_id=&quot;10007&quot;&gt;&lt;property id=&quot;20148&quot; value=&quot;5&quot;/&gt;&lt;property id=&quot;20300&quot; value=&quot;Slide 5 - &amp;quot;BI Strategy&amp;quot;&quot;/&gt;&lt;property id=&quot;20307&quot; value=&quot;260&quot;/&gt;&lt;/object&gt;&lt;object type=&quot;3&quot; unique_id=&quot;10008&quot;&gt;&lt;property id=&quot;20148&quot; value=&quot;5&quot;/&gt;&lt;property id=&quot;20300&quot; value=&quot;Slide 11 - &amp;quot;BI Strategy Critical Success factors&amp;quot;&quot;/&gt;&lt;property id=&quot;20307&quot; value=&quot;261&quot;/&gt;&lt;/object&gt;&lt;object type=&quot;3&quot; unique_id=&quot;10009&quot;&gt;&lt;property id=&quot;20148&quot; value=&quot;5&quot;/&gt;&lt;property id=&quot;20300&quot; value=&quot;Slide 12 - &amp;quot;BI Strategy Critical Success factors- Continued&amp;quot;&quot;/&gt;&lt;property id=&quot;20307&quot; value=&quot;262&quot;/&gt;&lt;/object&gt;&lt;object type=&quot;3&quot; unique_id=&quot;10010&quot;&gt;&lt;property id=&quot;20148&quot; value=&quot;5&quot;/&gt;&lt;property id=&quot;20300&quot; value=&quot;Slide 6 - &amp;quot;BI Framework&amp;quot;&quot;/&gt;&lt;property id=&quot;20307&quot; value=&quot;263&quot;/&gt;&lt;/object&gt;&lt;object type=&quot;3&quot; unique_id=&quot;10011&quot;&gt;&lt;property id=&quot;20148&quot; value=&quot;5&quot;/&gt;&lt;property id=&quot;20300&quot; value=&quot;Slide 7 - &amp;quot;BI Implementation approach&amp;quot;&quot;/&gt;&lt;property id=&quot;20307&quot; value=&quot;268&quot;/&gt;&lt;/object&gt;&lt;object type=&quot;3&quot; unique_id=&quot;10012&quot;&gt;&lt;property id=&quot;20148&quot; value=&quot;5&quot;/&gt;&lt;property id=&quot;20300&quot; value=&quot;Slide 8 - &amp;quot;Implementation Targets &amp;quot;&quot;/&gt;&lt;property id=&quot;20307&quot; value=&quot;265&quot;/&gt;&lt;/object&gt;&lt;object type=&quot;3&quot; unique_id=&quot;10013&quot;&gt;&lt;property id=&quot;20148&quot; value=&quot;5&quot;/&gt;&lt;property id=&quot;20300&quot; value=&quot;Slide 9 - &amp;quot;Implementation Targets Continued&amp;quot;&quot;/&gt;&lt;property id=&quot;20307&quot; value=&quot;266&quot;/&gt;&lt;/object&gt;&lt;object type=&quot;3&quot; unique_id=&quot;10014&quot;&gt;&lt;property id=&quot;20148&quot; value=&quot;5&quot;/&gt;&lt;property id=&quot;20300&quot; value=&quot;Slide 10 - &amp;quot;Implementation Targets Continued&amp;quot;&quot;/&gt;&lt;property id=&quot;20307&quot; value=&quot;267&quot;/&gt;&lt;/object&gt;&lt;/object&gt;&lt;object type=&quot;8&quot; unique_id=&quot;1002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ank Presentation">
  <a:themeElements>
    <a:clrScheme name="">
      <a:dk1>
        <a:srgbClr val="808080"/>
      </a:dk1>
      <a:lt1>
        <a:srgbClr val="FFFFFF"/>
      </a:lt1>
      <a:dk2>
        <a:srgbClr val="FFFFFF"/>
      </a:dk2>
      <a:lt2>
        <a:srgbClr val="B3B3B3"/>
      </a:lt2>
      <a:accent1>
        <a:srgbClr val="779A09"/>
      </a:accent1>
      <a:accent2>
        <a:srgbClr val="0096A4"/>
      </a:accent2>
      <a:accent3>
        <a:srgbClr val="FFFFFF"/>
      </a:accent3>
      <a:accent4>
        <a:srgbClr val="6C6C6C"/>
      </a:accent4>
      <a:accent5>
        <a:srgbClr val="BDCAAA"/>
      </a:accent5>
      <a:accent6>
        <a:srgbClr val="008794"/>
      </a:accent6>
      <a:hlink>
        <a:srgbClr val="70887C"/>
      </a:hlink>
      <a:folHlink>
        <a:srgbClr val="AC992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7" charset="0"/>
            <a:ea typeface="ＭＳ Ｐゴシック" pitchFamily="127" charset="-128"/>
            <a:cs typeface="ＭＳ Ｐゴシック" pitchFamily="127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BS-MOOC-IS_ppt_template</Template>
  <TotalTime>131</TotalTime>
  <Words>1337</Words>
  <Application>Microsoft Office PowerPoint</Application>
  <PresentationFormat>On-screen Show (4:3)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ＭＳ Ｐゴシック</vt:lpstr>
      <vt:lpstr>Arial</vt:lpstr>
      <vt:lpstr>Blank Presentation</vt:lpstr>
      <vt:lpstr> Business Intelligence Concepts,  Tools, and Applications </vt:lpstr>
      <vt:lpstr>BI Strategy </vt:lpstr>
      <vt:lpstr>BI Transformation road map</vt:lpstr>
      <vt:lpstr>BI Strategy</vt:lpstr>
      <vt:lpstr>BI Strategy</vt:lpstr>
      <vt:lpstr>BI Framework</vt:lpstr>
      <vt:lpstr>BI Implementation approach</vt:lpstr>
      <vt:lpstr>Implementation Targets </vt:lpstr>
      <vt:lpstr>Implementation Targets Continued</vt:lpstr>
      <vt:lpstr>Implementation Targets Continued</vt:lpstr>
      <vt:lpstr>BI Strategy Critical Success factors</vt:lpstr>
      <vt:lpstr>BI Strategy Critical Success factors- Continued</vt:lpstr>
    </vt:vector>
  </TitlesOfParts>
  <Company>Korak Design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matt</dc:creator>
  <cp:lastModifiedBy>Karimi, Jahangir</cp:lastModifiedBy>
  <cp:revision>31</cp:revision>
  <cp:lastPrinted>2014-09-08T17:56:58Z</cp:lastPrinted>
  <dcterms:created xsi:type="dcterms:W3CDTF">2015-10-19T03:03:26Z</dcterms:created>
  <dcterms:modified xsi:type="dcterms:W3CDTF">2015-11-22T20:28:20Z</dcterms:modified>
</cp:coreProperties>
</file>