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3"/>
  </p:notesMasterIdLst>
  <p:sldIdLst>
    <p:sldId id="256" r:id="rId2"/>
    <p:sldId id="257" r:id="rId3"/>
    <p:sldId id="258" r:id="rId4"/>
    <p:sldId id="265" r:id="rId5"/>
    <p:sldId id="266" r:id="rId6"/>
    <p:sldId id="259" r:id="rId7"/>
    <p:sldId id="260" r:id="rId8"/>
    <p:sldId id="261" r:id="rId9"/>
    <p:sldId id="262" r:id="rId10"/>
    <p:sldId id="264" r:id="rId11"/>
    <p:sldId id="26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8676"/>
  </p:normalViewPr>
  <p:slideViewPr>
    <p:cSldViewPr snapToGrid="0" snapToObjects="1">
      <p:cViewPr varScale="1">
        <p:scale>
          <a:sx n="115" d="100"/>
          <a:sy n="115" d="100"/>
        </p:scale>
        <p:origin x="10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81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 chose this topic from </a:t>
            </a:r>
            <a:r>
              <a:rPr lang="en-US" dirty="0" err="1"/>
              <a:t>Kaggle</a:t>
            </a:r>
            <a:r>
              <a:rPr lang="en-US" dirty="0"/>
              <a:t> because I have a previous research about car license recognition in machine learning methods</a:t>
            </a:r>
            <a:r>
              <a:rPr lang="en-US" baseline="0" dirty="0"/>
              <a:t>, </a:t>
            </a:r>
            <a:r>
              <a:rPr lang="en-US" baseline="0" dirty="0" err="1"/>
              <a:t>knn</a:t>
            </a:r>
            <a:r>
              <a:rPr lang="en-US" baseline="0" dirty="0"/>
              <a:t>. In </a:t>
            </a:r>
            <a:r>
              <a:rPr lang="en-US" baseline="0" dirty="0" err="1"/>
              <a:t>matlab</a:t>
            </a:r>
            <a:r>
              <a:rPr lang="en-US" baseline="0" dirty="0"/>
              <a:t> </a:t>
            </a:r>
          </a:p>
          <a:p>
            <a:pPr marL="0" lvl="0" indent="0" algn="l" rtl="0">
              <a:spcBef>
                <a:spcPts val="0"/>
              </a:spcBef>
              <a:spcAft>
                <a:spcPts val="0"/>
              </a:spcAft>
              <a:buNone/>
            </a:pPr>
            <a:r>
              <a:rPr lang="en-US" baseline="0" dirty="0"/>
              <a:t>And this dataset is small and good for my mac</a:t>
            </a:r>
            <a:endParaRPr dirty="0"/>
          </a:p>
        </p:txBody>
      </p:sp>
      <p:sp>
        <p:nvSpPr>
          <p:cNvPr id="126" name="Google Shape;12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 chose this topic from </a:t>
            </a:r>
            <a:r>
              <a:rPr lang="en-US" dirty="0" err="1"/>
              <a:t>Kaggle</a:t>
            </a:r>
            <a:r>
              <a:rPr lang="en-US" dirty="0"/>
              <a:t> because I have a previous research about car license recognition in machine learning methods</a:t>
            </a:r>
            <a:r>
              <a:rPr lang="en-US" baseline="0" dirty="0"/>
              <a:t>, </a:t>
            </a:r>
            <a:r>
              <a:rPr lang="en-US" baseline="0" dirty="0" err="1"/>
              <a:t>knn</a:t>
            </a:r>
            <a:r>
              <a:rPr lang="en-US" baseline="0" dirty="0"/>
              <a:t>. </a:t>
            </a:r>
          </a:p>
          <a:p>
            <a:pPr marL="0" lvl="0" indent="0" algn="l" rtl="0">
              <a:spcBef>
                <a:spcPts val="0"/>
              </a:spcBef>
              <a:spcAft>
                <a:spcPts val="0"/>
              </a:spcAft>
              <a:buNone/>
            </a:pPr>
            <a:r>
              <a:rPr lang="en-US" baseline="0" dirty="0"/>
              <a:t>And this dataset is small and good for my mac</a:t>
            </a:r>
            <a:endParaRPr dirty="0"/>
          </a:p>
        </p:txBody>
      </p:sp>
      <p:sp>
        <p:nvSpPr>
          <p:cNvPr id="126" name="Google Shape;12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5174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 chose this topic from </a:t>
            </a:r>
            <a:r>
              <a:rPr lang="en-US" dirty="0" err="1"/>
              <a:t>Kaggle</a:t>
            </a:r>
            <a:r>
              <a:rPr lang="en-US" dirty="0"/>
              <a:t> because I have a previous research about car license recognition in machine learning methods</a:t>
            </a:r>
            <a:r>
              <a:rPr lang="en-US" baseline="0" dirty="0"/>
              <a:t>, </a:t>
            </a:r>
            <a:r>
              <a:rPr lang="en-US" baseline="0" dirty="0" err="1"/>
              <a:t>knn</a:t>
            </a:r>
            <a:r>
              <a:rPr lang="en-US" baseline="0" dirty="0"/>
              <a:t>. In </a:t>
            </a:r>
            <a:r>
              <a:rPr lang="en-US" baseline="0" dirty="0" err="1"/>
              <a:t>matlab</a:t>
            </a:r>
            <a:r>
              <a:rPr lang="en-US" baseline="0" dirty="0"/>
              <a:t> </a:t>
            </a:r>
          </a:p>
          <a:p>
            <a:pPr marL="0" lvl="0" indent="0" algn="l" rtl="0">
              <a:spcBef>
                <a:spcPts val="0"/>
              </a:spcBef>
              <a:spcAft>
                <a:spcPts val="0"/>
              </a:spcAft>
              <a:buNone/>
            </a:pPr>
            <a:r>
              <a:rPr lang="en-US" baseline="0" dirty="0"/>
              <a:t>And this dataset is small and good for my mac</a:t>
            </a:r>
            <a:endParaRPr dirty="0"/>
          </a:p>
        </p:txBody>
      </p:sp>
      <p:sp>
        <p:nvSpPr>
          <p:cNvPr id="126" name="Google Shape;12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048130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3">
            <a:alphaModFix/>
          </a:blip>
          <a:srcRect/>
          <a:stretch/>
        </p:blipFill>
        <p:spPr>
          <a:xfrm>
            <a:off x="6865222" y="250664"/>
            <a:ext cx="2138080" cy="671502"/>
          </a:xfrm>
          <a:prstGeom prst="rect">
            <a:avLst/>
          </a:prstGeom>
          <a:noFill/>
          <a:ln>
            <a:noFill/>
          </a:ln>
        </p:spPr>
      </p:pic>
      <p:sp>
        <p:nvSpPr>
          <p:cNvPr id="17" name="Google Shape;17;p2"/>
          <p:cNvSpPr txBox="1">
            <a:spLocks noGrp="1"/>
          </p:cNvSpPr>
          <p:nvPr>
            <p:ph type="body" idx="1"/>
          </p:nvPr>
        </p:nvSpPr>
        <p:spPr>
          <a:xfrm>
            <a:off x="417306" y="1732001"/>
            <a:ext cx="8338208" cy="1588715"/>
          </a:xfrm>
          <a:prstGeom prst="rect">
            <a:avLst/>
          </a:prstGeom>
          <a:noFill/>
          <a:ln>
            <a:noFill/>
          </a:ln>
        </p:spPr>
        <p:txBody>
          <a:bodyPr spcFirstLastPara="1" wrap="square" lIns="91425" tIns="45700" rIns="91425" bIns="45700" anchor="t" anchorCtr="0"/>
          <a:lstStyle>
            <a:lvl1pPr marL="457200" lvl="0" indent="-228600" algn="ctr">
              <a:lnSpc>
                <a:spcPct val="90000"/>
              </a:lnSpc>
              <a:spcBef>
                <a:spcPts val="0"/>
              </a:spcBef>
              <a:spcAft>
                <a:spcPts val="0"/>
              </a:spcAft>
              <a:buClr>
                <a:schemeClr val="dk1"/>
              </a:buClr>
              <a:buSzPts val="5000"/>
              <a:buNone/>
              <a:defRPr sz="5000" b="1">
                <a:latin typeface="Arial Narrow"/>
                <a:ea typeface="Arial Narrow"/>
                <a:cs typeface="Arial Narrow"/>
                <a:sym typeface="Arial Narrow"/>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2"/>
          <p:cNvSpPr txBox="1">
            <a:spLocks noGrp="1"/>
          </p:cNvSpPr>
          <p:nvPr>
            <p:ph type="body" idx="2"/>
          </p:nvPr>
        </p:nvSpPr>
        <p:spPr>
          <a:xfrm>
            <a:off x="417305" y="3018208"/>
            <a:ext cx="8338209" cy="953760"/>
          </a:xfrm>
          <a:prstGeom prst="rect">
            <a:avLst/>
          </a:prstGeom>
          <a:noFill/>
          <a:ln>
            <a:noFill/>
          </a:ln>
        </p:spPr>
        <p:txBody>
          <a:bodyPr spcFirstLastPara="1" wrap="square" lIns="91425" tIns="45700" rIns="91425" bIns="45700" anchor="t" anchorCtr="0"/>
          <a:lstStyle>
            <a:lvl1pPr marL="457200" lvl="0" indent="-228600" algn="ctr">
              <a:lnSpc>
                <a:spcPct val="90000"/>
              </a:lnSpc>
              <a:spcBef>
                <a:spcPts val="0"/>
              </a:spcBef>
              <a:spcAft>
                <a:spcPts val="0"/>
              </a:spcAft>
              <a:buClr>
                <a:srgbClr val="595959"/>
              </a:buClr>
              <a:buSzPts val="2200"/>
              <a:buNone/>
              <a:defRPr sz="2200" b="0">
                <a:solidFill>
                  <a:srgbClr val="595959"/>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8" name="Google Shape;68;p1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5" name="Google Shape;75;p1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6" name="Google Shape;76;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4"/>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8" name="Google Shape;88;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p:cSld name="Section Title">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body" idx="1"/>
          </p:nvPr>
        </p:nvSpPr>
        <p:spPr>
          <a:xfrm>
            <a:off x="417306" y="1732001"/>
            <a:ext cx="8338208" cy="1588715"/>
          </a:xfrm>
          <a:prstGeom prst="rect">
            <a:avLst/>
          </a:prstGeom>
          <a:noFill/>
          <a:ln>
            <a:noFill/>
          </a:ln>
        </p:spPr>
        <p:txBody>
          <a:bodyPr spcFirstLastPara="1" wrap="square" lIns="91425" tIns="45700" rIns="91425" bIns="45700" anchor="t" anchorCtr="0"/>
          <a:lstStyle>
            <a:lvl1pPr marL="457200" lvl="0" indent="-228600" algn="ctr">
              <a:lnSpc>
                <a:spcPct val="90000"/>
              </a:lnSpc>
              <a:spcBef>
                <a:spcPts val="0"/>
              </a:spcBef>
              <a:spcAft>
                <a:spcPts val="0"/>
              </a:spcAft>
              <a:buClr>
                <a:schemeClr val="dk1"/>
              </a:buClr>
              <a:buSzPts val="5000"/>
              <a:buNone/>
              <a:defRPr sz="5000" b="1">
                <a:latin typeface="Arial Narrow"/>
                <a:ea typeface="Arial Narrow"/>
                <a:cs typeface="Arial Narrow"/>
                <a:sym typeface="Arial Narrow"/>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pic>
        <p:nvPicPr>
          <p:cNvPr id="93" name="Google Shape;93;p15"/>
          <p:cNvPicPr preferRelativeResize="0"/>
          <p:nvPr/>
        </p:nvPicPr>
        <p:blipFill rotWithShape="1">
          <a:blip r:embed="rId3">
            <a:alphaModFix/>
          </a:blip>
          <a:srcRect/>
          <a:stretch/>
        </p:blipFill>
        <p:spPr>
          <a:xfrm>
            <a:off x="6305025" y="4942592"/>
            <a:ext cx="2006600" cy="127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 Bullet Points">
  <p:cSld name="Two Column Bullet Points">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16"/>
          <p:cNvSpPr txBox="1">
            <a:spLocks noGrp="1"/>
          </p:cNvSpPr>
          <p:nvPr>
            <p:ph type="body" idx="1"/>
          </p:nvPr>
        </p:nvSpPr>
        <p:spPr>
          <a:xfrm>
            <a:off x="307078" y="1187690"/>
            <a:ext cx="4123559" cy="291679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750"/>
              </a:spcBef>
              <a:spcAft>
                <a:spcPts val="0"/>
              </a:spcAft>
              <a:buClr>
                <a:srgbClr val="FFC639"/>
              </a:buClr>
              <a:buSzPts val="2800"/>
              <a:buFont typeface="Noto Sans Symbols"/>
              <a:buChar char="✔"/>
              <a:defRPr sz="2800">
                <a:latin typeface="Arial"/>
                <a:ea typeface="Arial"/>
                <a:cs typeface="Arial"/>
                <a:sym typeface="Arial"/>
              </a:defRPr>
            </a:lvl1pPr>
            <a:lvl2pPr marL="914400" lvl="1" indent="-228600" algn="l">
              <a:lnSpc>
                <a:spcPct val="90000"/>
              </a:lnSpc>
              <a:spcBef>
                <a:spcPts val="375"/>
              </a:spcBef>
              <a:spcAft>
                <a:spcPts val="0"/>
              </a:spcAft>
              <a:buClr>
                <a:schemeClr val="dk1"/>
              </a:buClr>
              <a:buSzPts val="1680"/>
              <a:buFont typeface="Courier New"/>
              <a:buNone/>
              <a:defRPr sz="2400" i="1">
                <a:latin typeface="Arial"/>
                <a:ea typeface="Arial"/>
                <a:cs typeface="Arial"/>
                <a:sym typeface="Arial"/>
              </a:defRPr>
            </a:lvl2pPr>
            <a:lvl3pPr marL="1371600" lvl="2" indent="-228600" algn="l">
              <a:lnSpc>
                <a:spcPct val="90000"/>
              </a:lnSpc>
              <a:spcBef>
                <a:spcPts val="375"/>
              </a:spcBef>
              <a:spcAft>
                <a:spcPts val="0"/>
              </a:spcAft>
              <a:buClr>
                <a:schemeClr val="dk1"/>
              </a:buClr>
              <a:buSzPts val="1500"/>
              <a:buNone/>
              <a:defRPr>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6" name="Google Shape;96;p16"/>
          <p:cNvSpPr txBox="1">
            <a:spLocks noGrp="1"/>
          </p:cNvSpPr>
          <p:nvPr>
            <p:ph type="body" idx="2"/>
          </p:nvPr>
        </p:nvSpPr>
        <p:spPr>
          <a:xfrm>
            <a:off x="4675884" y="1187690"/>
            <a:ext cx="4123559" cy="291679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750"/>
              </a:spcBef>
              <a:spcAft>
                <a:spcPts val="0"/>
              </a:spcAft>
              <a:buClr>
                <a:srgbClr val="FFC639"/>
              </a:buClr>
              <a:buSzPts val="2800"/>
              <a:buFont typeface="Noto Sans Symbols"/>
              <a:buChar char="✔"/>
              <a:defRPr sz="2800">
                <a:latin typeface="Arial"/>
                <a:ea typeface="Arial"/>
                <a:cs typeface="Arial"/>
                <a:sym typeface="Arial"/>
              </a:defRPr>
            </a:lvl1pPr>
            <a:lvl2pPr marL="914400" lvl="1" indent="-335280" algn="l">
              <a:lnSpc>
                <a:spcPct val="90000"/>
              </a:lnSpc>
              <a:spcBef>
                <a:spcPts val="375"/>
              </a:spcBef>
              <a:spcAft>
                <a:spcPts val="0"/>
              </a:spcAft>
              <a:buClr>
                <a:schemeClr val="dk1"/>
              </a:buClr>
              <a:buSzPts val="1680"/>
              <a:buFont typeface="Courier New"/>
              <a:buChar char="o"/>
              <a:defRPr sz="2400" i="1">
                <a:latin typeface="Arial"/>
                <a:ea typeface="Arial"/>
                <a:cs typeface="Arial"/>
                <a:sym typeface="Arial"/>
              </a:defRPr>
            </a:lvl2pPr>
            <a:lvl3pPr marL="1371600" lvl="2" indent="-228600" algn="l">
              <a:lnSpc>
                <a:spcPct val="90000"/>
              </a:lnSpc>
              <a:spcBef>
                <a:spcPts val="375"/>
              </a:spcBef>
              <a:spcAft>
                <a:spcPts val="0"/>
              </a:spcAft>
              <a:buClr>
                <a:schemeClr val="dk1"/>
              </a:buClr>
              <a:buSzPts val="1500"/>
              <a:buNone/>
              <a:defRPr>
                <a:latin typeface="Arial"/>
                <a:ea typeface="Arial"/>
                <a:cs typeface="Arial"/>
                <a:sym typeface="Arial"/>
              </a:defRPr>
            </a:lvl3pPr>
            <a:lvl4pPr marL="1828800" lvl="3" indent="-314325" algn="l">
              <a:lnSpc>
                <a:spcPct val="90000"/>
              </a:lnSpc>
              <a:spcBef>
                <a:spcPts val="375"/>
              </a:spcBef>
              <a:spcAft>
                <a:spcPts val="0"/>
              </a:spcAft>
              <a:buClr>
                <a:schemeClr val="dk1"/>
              </a:buClr>
              <a:buSzPts val="1350"/>
              <a:buChar char="•"/>
              <a:defRPr>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7" name="Google Shape;97;p16"/>
          <p:cNvSpPr txBox="1">
            <a:spLocks noGrp="1"/>
          </p:cNvSpPr>
          <p:nvPr>
            <p:ph type="body" idx="3"/>
          </p:nvPr>
        </p:nvSpPr>
        <p:spPr>
          <a:xfrm>
            <a:off x="0" y="327034"/>
            <a:ext cx="9144000" cy="1100621"/>
          </a:xfrm>
          <a:prstGeom prst="rect">
            <a:avLst/>
          </a:prstGeom>
          <a:noFill/>
          <a:ln>
            <a:noFill/>
          </a:ln>
        </p:spPr>
        <p:txBody>
          <a:bodyPr spcFirstLastPara="1" wrap="square" lIns="91425" tIns="45700" rIns="91425" bIns="45700" anchor="t" anchorCtr="0"/>
          <a:lstStyle>
            <a:lvl1pPr marL="457200" lvl="0" indent="-228600" algn="ctr">
              <a:lnSpc>
                <a:spcPct val="90000"/>
              </a:lnSpc>
              <a:spcBef>
                <a:spcPts val="750"/>
              </a:spcBef>
              <a:spcAft>
                <a:spcPts val="0"/>
              </a:spcAft>
              <a:buClr>
                <a:schemeClr val="dk1"/>
              </a:buClr>
              <a:buSzPts val="4000"/>
              <a:buNone/>
              <a:defRPr sz="4000" b="1">
                <a:latin typeface="Arial Narrow"/>
                <a:ea typeface="Arial Narrow"/>
                <a:cs typeface="Arial Narrow"/>
                <a:sym typeface="Arial Narrow"/>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pic>
        <p:nvPicPr>
          <p:cNvPr id="98" name="Google Shape;98;p16"/>
          <p:cNvPicPr preferRelativeResize="0"/>
          <p:nvPr/>
        </p:nvPicPr>
        <p:blipFill rotWithShape="1">
          <a:blip r:embed="rId3">
            <a:alphaModFix/>
          </a:blip>
          <a:srcRect/>
          <a:stretch/>
        </p:blipFill>
        <p:spPr>
          <a:xfrm>
            <a:off x="6305025" y="4942592"/>
            <a:ext cx="2006600" cy="127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body" idx="1"/>
          </p:nvPr>
        </p:nvSpPr>
        <p:spPr>
          <a:xfrm>
            <a:off x="1914776" y="1326063"/>
            <a:ext cx="4898536" cy="2125281"/>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420"/>
              </a:spcBef>
              <a:spcAft>
                <a:spcPts val="0"/>
              </a:spcAft>
              <a:buClr>
                <a:schemeClr val="dk1"/>
              </a:buClr>
              <a:buSzPts val="2100"/>
              <a:buFont typeface="Arial"/>
              <a:buNone/>
              <a:defRPr i="1">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1" name="Google Shape;101;p17"/>
          <p:cNvSpPr txBox="1">
            <a:spLocks noGrp="1"/>
          </p:cNvSpPr>
          <p:nvPr>
            <p:ph type="body" idx="2"/>
          </p:nvPr>
        </p:nvSpPr>
        <p:spPr>
          <a:xfrm>
            <a:off x="5344241" y="3386631"/>
            <a:ext cx="2179638" cy="581025"/>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750"/>
              </a:spcBef>
              <a:spcAft>
                <a:spcPts val="0"/>
              </a:spcAft>
              <a:buClr>
                <a:schemeClr val="dk1"/>
              </a:buClr>
              <a:buSzPts val="1800"/>
              <a:buNone/>
              <a:defRPr sz="1800">
                <a:solidFill>
                  <a:schemeClr val="dk1"/>
                </a:solidFill>
                <a:latin typeface="Arial"/>
                <a:ea typeface="Arial"/>
                <a:cs typeface="Arial"/>
                <a:sym typeface="Arial"/>
              </a:defRPr>
            </a:lvl1pPr>
            <a:lvl2pPr marL="914400" lvl="1" indent="-228600" algn="l">
              <a:lnSpc>
                <a:spcPct val="90000"/>
              </a:lnSpc>
              <a:spcBef>
                <a:spcPts val="375"/>
              </a:spcBef>
              <a:spcAft>
                <a:spcPts val="0"/>
              </a:spcAft>
              <a:buClr>
                <a:schemeClr val="dk1"/>
              </a:buClr>
              <a:buSzPts val="1800"/>
              <a:buNone/>
              <a:defRPr/>
            </a:lvl2pPr>
            <a:lvl3pPr marL="1371600" lvl="2" indent="-228600" algn="l">
              <a:lnSpc>
                <a:spcPct val="90000"/>
              </a:lnSpc>
              <a:spcBef>
                <a:spcPts val="375"/>
              </a:spcBef>
              <a:spcAft>
                <a:spcPts val="0"/>
              </a:spcAft>
              <a:buClr>
                <a:schemeClr val="dk1"/>
              </a:buClr>
              <a:buSzPts val="1500"/>
              <a:buNone/>
              <a:defRPr/>
            </a:lvl3pPr>
            <a:lvl4pPr marL="1828800" lvl="3" indent="-228600" algn="l">
              <a:lnSpc>
                <a:spcPct val="90000"/>
              </a:lnSpc>
              <a:spcBef>
                <a:spcPts val="375"/>
              </a:spcBef>
              <a:spcAft>
                <a:spcPts val="0"/>
              </a:spcAft>
              <a:buClr>
                <a:schemeClr val="dk1"/>
              </a:buClr>
              <a:buSzPts val="1350"/>
              <a:buNone/>
              <a:defRPr/>
            </a:lvl4pPr>
            <a:lvl5pPr marL="2286000" lvl="4" indent="-228600" algn="l">
              <a:lnSpc>
                <a:spcPct val="90000"/>
              </a:lnSpc>
              <a:spcBef>
                <a:spcPts val="375"/>
              </a:spcBef>
              <a:spcAft>
                <a:spcPts val="0"/>
              </a:spcAft>
              <a:buClr>
                <a:schemeClr val="dk1"/>
              </a:buClr>
              <a:buSzPts val="1350"/>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2" name="Google Shape;102;p17"/>
          <p:cNvSpPr txBox="1"/>
          <p:nvPr/>
        </p:nvSpPr>
        <p:spPr>
          <a:xfrm>
            <a:off x="921275" y="680645"/>
            <a:ext cx="1100030" cy="20928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0" b="1">
                <a:solidFill>
                  <a:srgbClr val="F3B82F"/>
                </a:solidFill>
                <a:latin typeface="Arial"/>
                <a:ea typeface="Arial"/>
                <a:cs typeface="Arial"/>
                <a:sym typeface="Arial"/>
              </a:rPr>
              <a:t>“</a:t>
            </a:r>
            <a:endParaRPr/>
          </a:p>
        </p:txBody>
      </p:sp>
      <p:pic>
        <p:nvPicPr>
          <p:cNvPr id="103" name="Google Shape;103;p17"/>
          <p:cNvPicPr preferRelativeResize="0"/>
          <p:nvPr/>
        </p:nvPicPr>
        <p:blipFill rotWithShape="1">
          <a:blip r:embed="rId3">
            <a:alphaModFix/>
          </a:blip>
          <a:srcRect/>
          <a:stretch/>
        </p:blipFill>
        <p:spPr>
          <a:xfrm>
            <a:off x="6305025" y="4942592"/>
            <a:ext cx="2006600" cy="127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
  <p:cSld name="Closing Slide">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0630" y="2824874"/>
            <a:ext cx="8398515" cy="1257300"/>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8"/>
          <p:cNvPicPr preferRelativeResize="0"/>
          <p:nvPr/>
        </p:nvPicPr>
        <p:blipFill rotWithShape="1">
          <a:blip r:embed="rId3">
            <a:alphaModFix/>
          </a:blip>
          <a:srcRect/>
          <a:stretch/>
        </p:blipFill>
        <p:spPr>
          <a:xfrm>
            <a:off x="2670925" y="1669175"/>
            <a:ext cx="3677924" cy="1155116"/>
          </a:xfrm>
          <a:prstGeom prst="rect">
            <a:avLst/>
          </a:prstGeom>
          <a:noFill/>
          <a:ln>
            <a:noFill/>
          </a:ln>
        </p:spPr>
      </p:pic>
      <p:sp>
        <p:nvSpPr>
          <p:cNvPr id="107" name="Google Shape;107;p18"/>
          <p:cNvSpPr txBox="1"/>
          <p:nvPr/>
        </p:nvSpPr>
        <p:spPr>
          <a:xfrm>
            <a:off x="3461656" y="2768805"/>
            <a:ext cx="2442754"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dk1"/>
                </a:solidFill>
                <a:latin typeface="Calibri"/>
                <a:ea typeface="Calibri"/>
                <a:cs typeface="Calibri"/>
                <a:sym typeface="Calibri"/>
              </a:rPr>
              <a:t>an equal opportunity/ADA institution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Title">
  <p:cSld name="1_Section Title">
    <p:bg>
      <p:bgPr>
        <a:solidFill>
          <a:srgbClr val="D7D7D7"/>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body" idx="1"/>
          </p:nvPr>
        </p:nvSpPr>
        <p:spPr>
          <a:xfrm>
            <a:off x="417306" y="1732001"/>
            <a:ext cx="8338208" cy="1588715"/>
          </a:xfrm>
          <a:prstGeom prst="rect">
            <a:avLst/>
          </a:prstGeom>
          <a:noFill/>
          <a:ln>
            <a:noFill/>
          </a:ln>
        </p:spPr>
        <p:txBody>
          <a:bodyPr spcFirstLastPara="1" wrap="square" lIns="91425" tIns="45700" rIns="91425" bIns="45700" anchor="t" anchorCtr="0"/>
          <a:lstStyle>
            <a:lvl1pPr marL="457200" lvl="0" indent="-228600" algn="ctr">
              <a:lnSpc>
                <a:spcPct val="90000"/>
              </a:lnSpc>
              <a:spcBef>
                <a:spcPts val="0"/>
              </a:spcBef>
              <a:spcAft>
                <a:spcPts val="0"/>
              </a:spcAft>
              <a:buClr>
                <a:schemeClr val="dk1"/>
              </a:buClr>
              <a:buSzPts val="5000"/>
              <a:buNone/>
              <a:defRPr sz="5000" b="1">
                <a:latin typeface="Arial Narrow"/>
                <a:ea typeface="Arial Narrow"/>
                <a:cs typeface="Arial Narrow"/>
                <a:sym typeface="Arial Narrow"/>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pic>
        <p:nvPicPr>
          <p:cNvPr id="21" name="Google Shape;21;p3"/>
          <p:cNvPicPr preferRelativeResize="0"/>
          <p:nvPr/>
        </p:nvPicPr>
        <p:blipFill rotWithShape="1">
          <a:blip r:embed="rId2">
            <a:alphaModFix/>
          </a:blip>
          <a:srcRect/>
          <a:stretch/>
        </p:blipFill>
        <p:spPr>
          <a:xfrm>
            <a:off x="6305025" y="4942592"/>
            <a:ext cx="2006600" cy="127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22"/>
        <p:cNvGrpSpPr/>
        <p:nvPr/>
      </p:nvGrpSpPr>
      <p:grpSpPr>
        <a:xfrm>
          <a:off x="0" y="0"/>
          <a:ext cx="0" cy="0"/>
          <a:chOff x="0" y="0"/>
          <a:chExt cx="0" cy="0"/>
        </a:xfrm>
      </p:grpSpPr>
      <p:sp>
        <p:nvSpPr>
          <p:cNvPr id="23" name="Google Shape;23;p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5" name="Google Shape;25;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1" name="Google Shape;31;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7" name="Google Shape;37;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 name="Google Shape;43;p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0" name="Google Shape;50;p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1" name="Google Shape;51;p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2" name="Google Shape;52;p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 name="Google Shape;53;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1"/>
        <p:cNvGrpSpPr/>
        <p:nvPr/>
      </p:nvGrpSpPr>
      <p:grpSpPr>
        <a:xfrm>
          <a:off x="0" y="0"/>
          <a:ext cx="0" cy="0"/>
          <a:chOff x="0" y="0"/>
          <a:chExt cx="0" cy="0"/>
        </a:xfrm>
      </p:grpSpPr>
      <p:sp>
        <p:nvSpPr>
          <p:cNvPr id="62" name="Google Shape;62;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body" idx="1"/>
          </p:nvPr>
        </p:nvSpPr>
        <p:spPr>
          <a:xfrm>
            <a:off x="417306" y="1732001"/>
            <a:ext cx="8338208" cy="1588715"/>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3575"/>
              <a:buNone/>
            </a:pPr>
            <a:r>
              <a:rPr lang="en-US" sz="3575" dirty="0"/>
              <a:t>8690 Final Report</a:t>
            </a:r>
            <a:endParaRPr dirty="0"/>
          </a:p>
          <a:p>
            <a:pPr marL="0" lvl="0" indent="0" algn="ctr" rtl="0">
              <a:lnSpc>
                <a:spcPct val="70000"/>
              </a:lnSpc>
              <a:spcBef>
                <a:spcPts val="0"/>
              </a:spcBef>
              <a:spcAft>
                <a:spcPts val="0"/>
              </a:spcAft>
              <a:buClr>
                <a:schemeClr val="dk1"/>
              </a:buClr>
              <a:buSzPts val="3575"/>
              <a:buNone/>
            </a:pPr>
            <a:r>
              <a:rPr lang="en-US" sz="3575" dirty="0"/>
              <a:t>-Digit Recognizer</a:t>
            </a:r>
          </a:p>
          <a:p>
            <a:pPr marL="0" lvl="0" indent="0" algn="ctr" rtl="0">
              <a:lnSpc>
                <a:spcPct val="70000"/>
              </a:lnSpc>
              <a:spcBef>
                <a:spcPts val="0"/>
              </a:spcBef>
              <a:spcAft>
                <a:spcPts val="0"/>
              </a:spcAft>
              <a:buClr>
                <a:schemeClr val="dk1"/>
              </a:buClr>
              <a:buSzPts val="3575"/>
              <a:buNone/>
            </a:pPr>
            <a:endParaRPr dirty="0"/>
          </a:p>
          <a:p>
            <a:pPr marL="0" lvl="0" indent="0">
              <a:lnSpc>
                <a:spcPct val="70000"/>
              </a:lnSpc>
              <a:buSzPts val="2750"/>
            </a:pPr>
            <a:r>
              <a:rPr lang="en-US" sz="2200" b="0" dirty="0" err="1">
                <a:solidFill>
                  <a:srgbClr val="595959"/>
                </a:solidFill>
                <a:latin typeface="Arial"/>
                <a:ea typeface="Arial"/>
                <a:cs typeface="Arial"/>
                <a:sym typeface="Arial"/>
              </a:rPr>
              <a:t>github.com</a:t>
            </a:r>
            <a:r>
              <a:rPr lang="en-US" sz="2200" b="0" dirty="0">
                <a:solidFill>
                  <a:srgbClr val="595959"/>
                </a:solidFill>
                <a:latin typeface="Arial"/>
                <a:ea typeface="Arial"/>
                <a:cs typeface="Arial"/>
                <a:sym typeface="Arial"/>
              </a:rPr>
              <a:t>/wxqk3/Digit-</a:t>
            </a:r>
            <a:r>
              <a:rPr lang="en-US" sz="2200" b="0" dirty="0" err="1">
                <a:solidFill>
                  <a:srgbClr val="595959"/>
                </a:solidFill>
                <a:latin typeface="Arial"/>
                <a:ea typeface="Arial"/>
                <a:cs typeface="Arial"/>
                <a:sym typeface="Arial"/>
              </a:rPr>
              <a:t>Recognizer_Deep_Learning</a:t>
            </a:r>
            <a:br>
              <a:rPr lang="en-US" sz="2750" dirty="0"/>
            </a:br>
            <a:endParaRPr sz="2750" dirty="0"/>
          </a:p>
        </p:txBody>
      </p:sp>
      <p:sp>
        <p:nvSpPr>
          <p:cNvPr id="114" name="Google Shape;114;p19"/>
          <p:cNvSpPr txBox="1">
            <a:spLocks noGrp="1"/>
          </p:cNvSpPr>
          <p:nvPr>
            <p:ph type="body" idx="2"/>
          </p:nvPr>
        </p:nvSpPr>
        <p:spPr>
          <a:xfrm>
            <a:off x="417305" y="3018208"/>
            <a:ext cx="8338209" cy="95376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595959"/>
              </a:buClr>
              <a:buSzPts val="2200"/>
              <a:buNone/>
            </a:pPr>
            <a:endParaRPr lang="en-US" dirty="0"/>
          </a:p>
          <a:p>
            <a:pPr marL="0" lvl="0" indent="0" algn="ctr" rtl="0">
              <a:lnSpc>
                <a:spcPct val="90000"/>
              </a:lnSpc>
              <a:spcBef>
                <a:spcPts val="0"/>
              </a:spcBef>
              <a:spcAft>
                <a:spcPts val="0"/>
              </a:spcAft>
              <a:buClr>
                <a:srgbClr val="595959"/>
              </a:buClr>
              <a:buSzPts val="2200"/>
              <a:buNone/>
            </a:pPr>
            <a:r>
              <a:rPr lang="en-US" dirty="0"/>
              <a:t>Team member:</a:t>
            </a:r>
            <a:endParaRPr dirty="0"/>
          </a:p>
          <a:p>
            <a:pPr marL="0" lvl="0" indent="0" algn="ctr" rtl="0">
              <a:lnSpc>
                <a:spcPct val="90000"/>
              </a:lnSpc>
              <a:spcBef>
                <a:spcPts val="0"/>
              </a:spcBef>
              <a:spcAft>
                <a:spcPts val="0"/>
              </a:spcAft>
              <a:buClr>
                <a:srgbClr val="595959"/>
              </a:buClr>
              <a:buSzPts val="2200"/>
              <a:buNone/>
            </a:pPr>
            <a:r>
              <a:rPr lang="en-US" dirty="0"/>
              <a:t>Weiliang Xia</a:t>
            </a:r>
            <a:endParaRPr dirty="0"/>
          </a:p>
        </p:txBody>
      </p:sp>
      <p:sp>
        <p:nvSpPr>
          <p:cNvPr id="115" name="Google Shape;115;p19"/>
          <p:cNvSpPr txBox="1"/>
          <p:nvPr/>
        </p:nvSpPr>
        <p:spPr>
          <a:xfrm>
            <a:off x="5145342" y="4914642"/>
            <a:ext cx="4057650" cy="20774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50" b="0" i="0" u="none" strike="noStrike" cap="none">
                <a:solidFill>
                  <a:schemeClr val="dk1"/>
                </a:solidFill>
                <a:latin typeface="Arial"/>
                <a:ea typeface="Arial"/>
                <a:cs typeface="Arial"/>
                <a:sym typeface="Arial"/>
              </a:rPr>
              <a:t>© 2016 by The Curators of the University of Missouri, a public corporation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868832" y="290212"/>
            <a:ext cx="5520707" cy="131189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000"/>
              <a:buNone/>
            </a:pPr>
            <a:r>
              <a:rPr lang="en-US" b="0" dirty="0"/>
              <a:t>    Final Approach</a:t>
            </a:r>
            <a:endParaRPr sz="4800" dirty="0"/>
          </a:p>
        </p:txBody>
      </p:sp>
      <p:sp>
        <p:nvSpPr>
          <p:cNvPr id="157" name="Google Shape;157;p25"/>
          <p:cNvSpPr txBox="1"/>
          <p:nvPr/>
        </p:nvSpPr>
        <p:spPr>
          <a:xfrm>
            <a:off x="390293" y="1103972"/>
            <a:ext cx="8173844" cy="914400"/>
          </a:xfrm>
          <a:prstGeom prst="rect">
            <a:avLst/>
          </a:prstGeom>
          <a:noFill/>
          <a:ln>
            <a:noFill/>
          </a:ln>
        </p:spPr>
        <p:txBody>
          <a:bodyPr spcFirstLastPara="1" wrap="square" lIns="91425" tIns="45700" rIns="91425" bIns="45700" anchor="t" anchorCtr="0">
            <a:noAutofit/>
          </a:bodyPr>
          <a:lstStyle/>
          <a:p>
            <a:r>
              <a:rPr lang="zh-CN" altLang="zh-CN" dirty="0"/>
              <a:t>In -&gt; [Conv2D,relu]*2 -&gt; MaxPool2D -&gt; Dropout(0.25)</a:t>
            </a:r>
          </a:p>
          <a:p>
            <a:r>
              <a:rPr lang="zh-CN" altLang="zh-CN" dirty="0"/>
              <a:t>-&gt;       [Conv2D,relu]*2 -&gt; MaxPool2D -&gt; Dropout(0.25)</a:t>
            </a:r>
          </a:p>
          <a:p>
            <a:r>
              <a:rPr lang="zh-CN" altLang="zh-CN" dirty="0"/>
              <a:t>-&gt;       [Dense,relu] -&gt; [Dense,softmax] 	  -&gt;Out</a:t>
            </a:r>
          </a:p>
        </p:txBody>
      </p:sp>
      <p:sp>
        <p:nvSpPr>
          <p:cNvPr id="6" name="Google Shape;159;p25">
            <a:extLst>
              <a:ext uri="{FF2B5EF4-FFF2-40B4-BE49-F238E27FC236}">
                <a16:creationId xmlns:a16="http://schemas.microsoft.com/office/drawing/2014/main" id="{A390C6D2-33D8-FA4D-BB0B-05C38AF0080D}"/>
              </a:ext>
            </a:extLst>
          </p:cNvPr>
          <p:cNvSpPr txBox="1"/>
          <p:nvPr/>
        </p:nvSpPr>
        <p:spPr>
          <a:xfrm>
            <a:off x="456588" y="3360975"/>
            <a:ext cx="8623500" cy="6069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US" sz="1800" dirty="0">
                <a:solidFill>
                  <a:schemeClr val="dk1"/>
                </a:solidFill>
                <a:latin typeface="Calibri"/>
                <a:ea typeface="Calibri"/>
                <a:cs typeface="Calibri"/>
                <a:sym typeface="Calibri"/>
              </a:rPr>
              <a:t>For the final approach, I have the accuracy of 98%</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251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body" idx="1"/>
          </p:nvPr>
        </p:nvSpPr>
        <p:spPr>
          <a:xfrm>
            <a:off x="417306" y="1732001"/>
            <a:ext cx="8338208" cy="158871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000"/>
              <a:buNone/>
            </a:pPr>
            <a:r>
              <a:rPr lang="en-US"/>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7D7"/>
        </a:solidFill>
        <a:effectLst/>
      </p:bgPr>
    </p:bg>
    <p:spTree>
      <p:nvGrpSpPr>
        <p:cNvPr id="1" name="Shape 120"/>
        <p:cNvGrpSpPr/>
        <p:nvPr/>
      </p:nvGrpSpPr>
      <p:grpSpPr>
        <a:xfrm>
          <a:off x="0" y="0"/>
          <a:ext cx="0" cy="0"/>
          <a:chOff x="0" y="0"/>
          <a:chExt cx="0" cy="0"/>
        </a:xfrm>
      </p:grpSpPr>
      <p:sp>
        <p:nvSpPr>
          <p:cNvPr id="121" name="Google Shape;121;p20"/>
          <p:cNvSpPr txBox="1"/>
          <p:nvPr/>
        </p:nvSpPr>
        <p:spPr>
          <a:xfrm>
            <a:off x="376517" y="1624405"/>
            <a:ext cx="8390965"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dirty="0">
                <a:solidFill>
                  <a:schemeClr val="dk1"/>
                </a:solidFill>
                <a:latin typeface="Calibri"/>
                <a:ea typeface="Calibri"/>
                <a:cs typeface="Calibri"/>
                <a:sym typeface="Calibri"/>
              </a:rPr>
              <a:t>Motivation</a:t>
            </a:r>
          </a:p>
          <a:p>
            <a:pPr marL="0" marR="0" lvl="0" indent="0" algn="l" rtl="0">
              <a:spcBef>
                <a:spcPts val="0"/>
              </a:spcBef>
              <a:spcAft>
                <a:spcPts val="0"/>
              </a:spcAft>
              <a:buNone/>
            </a:pPr>
            <a:r>
              <a:rPr lang="en-US" sz="2800" b="0" i="0" u="none" strike="noStrike" cap="none" dirty="0">
                <a:solidFill>
                  <a:schemeClr val="dk1"/>
                </a:solidFill>
                <a:latin typeface="Calibri"/>
                <a:ea typeface="Calibri"/>
                <a:cs typeface="Calibri"/>
                <a:sym typeface="Calibri"/>
              </a:rPr>
              <a:t>Project topic</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Input Data</a:t>
            </a:r>
            <a:br>
              <a:rPr lang="en-US" sz="2800" dirty="0">
                <a:solidFill>
                  <a:schemeClr val="dk1"/>
                </a:solidFill>
                <a:latin typeface="Calibri"/>
                <a:ea typeface="Calibri"/>
                <a:cs typeface="Calibri"/>
                <a:sym typeface="Calibri"/>
              </a:rPr>
            </a:br>
            <a:r>
              <a:rPr lang="en-US" sz="2800" dirty="0">
                <a:solidFill>
                  <a:schemeClr val="dk1"/>
                </a:solidFill>
                <a:latin typeface="Calibri"/>
                <a:ea typeface="Calibri"/>
                <a:cs typeface="Calibri"/>
                <a:sym typeface="Calibri"/>
              </a:rPr>
              <a:t>Output data</a:t>
            </a:r>
            <a:br>
              <a:rPr lang="en-US" sz="2800" dirty="0">
                <a:solidFill>
                  <a:schemeClr val="dk1"/>
                </a:solidFill>
                <a:latin typeface="Calibri"/>
                <a:ea typeface="Calibri"/>
                <a:cs typeface="Calibri"/>
                <a:sym typeface="Calibri"/>
              </a:rPr>
            </a:br>
            <a:r>
              <a:rPr lang="en-US" sz="2800" dirty="0">
                <a:solidFill>
                  <a:schemeClr val="dk1"/>
                </a:solidFill>
                <a:latin typeface="Calibri"/>
                <a:ea typeface="Calibri"/>
                <a:cs typeface="Calibri"/>
                <a:sym typeface="Calibri"/>
              </a:rPr>
              <a:t>baseline methods for comparison.</a:t>
            </a:r>
            <a:br>
              <a:rPr lang="en-US" sz="2800" dirty="0">
                <a:solidFill>
                  <a:schemeClr val="dk1"/>
                </a:solidFill>
                <a:latin typeface="Calibri"/>
                <a:ea typeface="Calibri"/>
                <a:cs typeface="Calibri"/>
                <a:sym typeface="Calibri"/>
              </a:rPr>
            </a:br>
            <a:r>
              <a:rPr lang="en-US" sz="2800" dirty="0">
                <a:solidFill>
                  <a:schemeClr val="dk1"/>
                </a:solidFill>
                <a:latin typeface="Calibri"/>
                <a:ea typeface="Calibri"/>
                <a:cs typeface="Calibri"/>
                <a:sym typeface="Calibri"/>
              </a:rPr>
              <a:t>Approaches</a:t>
            </a:r>
            <a:endParaRPr sz="2800" dirty="0">
              <a:solidFill>
                <a:schemeClr val="dk1"/>
              </a:solidFill>
              <a:latin typeface="Calibri"/>
              <a:ea typeface="Calibri"/>
              <a:cs typeface="Calibri"/>
              <a:sym typeface="Calibri"/>
            </a:endParaRPr>
          </a:p>
        </p:txBody>
      </p:sp>
      <p:sp>
        <p:nvSpPr>
          <p:cNvPr id="122" name="Google Shape;122;p20"/>
          <p:cNvSpPr txBox="1"/>
          <p:nvPr/>
        </p:nvSpPr>
        <p:spPr>
          <a:xfrm>
            <a:off x="376517" y="344245"/>
            <a:ext cx="6239436"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body" idx="1"/>
          </p:nvPr>
        </p:nvSpPr>
        <p:spPr>
          <a:xfrm>
            <a:off x="-114434" y="151315"/>
            <a:ext cx="4412114" cy="102389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400"/>
              <a:buNone/>
            </a:pPr>
            <a:r>
              <a:rPr lang="en-US" sz="5400" dirty="0">
                <a:latin typeface="Times New Roman"/>
                <a:ea typeface="Times New Roman"/>
                <a:cs typeface="Times New Roman"/>
                <a:sym typeface="Times New Roman"/>
              </a:rPr>
              <a:t>Motivation</a:t>
            </a:r>
            <a:endParaRPr dirty="0"/>
          </a:p>
          <a:p>
            <a:pPr marL="0" lvl="0" indent="0" algn="ctr" rtl="0">
              <a:lnSpc>
                <a:spcPct val="90000"/>
              </a:lnSpc>
              <a:spcBef>
                <a:spcPts val="0"/>
              </a:spcBef>
              <a:spcAft>
                <a:spcPts val="0"/>
              </a:spcAft>
              <a:buClr>
                <a:schemeClr val="dk1"/>
              </a:buClr>
              <a:buSzPts val="5000"/>
              <a:buNone/>
            </a:pPr>
            <a:endParaRPr dirty="0"/>
          </a:p>
        </p:txBody>
      </p:sp>
      <p:sp>
        <p:nvSpPr>
          <p:cNvPr id="129" name="Google Shape;129;p21"/>
          <p:cNvSpPr/>
          <p:nvPr/>
        </p:nvSpPr>
        <p:spPr>
          <a:xfrm>
            <a:off x="365760" y="1175214"/>
            <a:ext cx="786384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Times"/>
                <a:ea typeface="Times"/>
                <a:cs typeface="Times"/>
                <a:sym typeface="Times"/>
              </a:rPr>
              <a:t>1.Continue car license recognition project</a:t>
            </a:r>
          </a:p>
          <a:p>
            <a:pPr marL="0" marR="0" lvl="0" indent="0" algn="l" rtl="0">
              <a:spcBef>
                <a:spcPts val="0"/>
              </a:spcBef>
              <a:spcAft>
                <a:spcPts val="0"/>
              </a:spcAft>
              <a:buNone/>
            </a:pPr>
            <a:r>
              <a:rPr lang="en-US" sz="2400" dirty="0">
                <a:solidFill>
                  <a:schemeClr val="dk1"/>
                </a:solidFill>
                <a:latin typeface="Times"/>
                <a:ea typeface="Times"/>
                <a:cs typeface="Times"/>
                <a:sym typeface="Times"/>
              </a:rPr>
              <a:t>   from </a:t>
            </a:r>
            <a:r>
              <a:rPr lang="en-US" sz="2400" dirty="0" err="1">
                <a:solidFill>
                  <a:schemeClr val="dk1"/>
                </a:solidFill>
                <a:latin typeface="Times"/>
                <a:ea typeface="Times"/>
                <a:cs typeface="Times"/>
                <a:sym typeface="Times"/>
              </a:rPr>
              <a:t>matlab</a:t>
            </a:r>
            <a:r>
              <a:rPr lang="en-US" sz="2400" dirty="0">
                <a:solidFill>
                  <a:schemeClr val="dk1"/>
                </a:solidFill>
                <a:latin typeface="Times"/>
                <a:ea typeface="Times"/>
                <a:cs typeface="Times"/>
                <a:sym typeface="Times"/>
              </a:rPr>
              <a:t> machine learning </a:t>
            </a:r>
            <a:r>
              <a:rPr lang="en-US" sz="2400" dirty="0" err="1">
                <a:solidFill>
                  <a:schemeClr val="dk1"/>
                </a:solidFill>
                <a:latin typeface="Times"/>
                <a:ea typeface="Times"/>
                <a:cs typeface="Times"/>
                <a:sym typeface="Times"/>
              </a:rPr>
              <a:t>knn</a:t>
            </a:r>
            <a:r>
              <a:rPr lang="en-US" sz="2400" dirty="0">
                <a:solidFill>
                  <a:schemeClr val="dk1"/>
                </a:solidFill>
                <a:latin typeface="Times"/>
                <a:ea typeface="Times"/>
                <a:cs typeface="Times"/>
                <a:sym typeface="Times"/>
              </a:rPr>
              <a:t> to python deep learning</a:t>
            </a:r>
          </a:p>
          <a:p>
            <a:pPr marL="0" marR="0" lvl="0" indent="0" algn="l" rtl="0">
              <a:spcBef>
                <a:spcPts val="0"/>
              </a:spcBef>
              <a:spcAft>
                <a:spcPts val="0"/>
              </a:spcAft>
              <a:buNone/>
            </a:pPr>
            <a:r>
              <a:rPr lang="en-US" sz="2400" dirty="0">
                <a:solidFill>
                  <a:schemeClr val="dk1"/>
                </a:solidFill>
                <a:latin typeface="Times"/>
                <a:ea typeface="Times"/>
                <a:cs typeface="Times"/>
                <a:sym typeface="Times"/>
              </a:rPr>
              <a:t>2.Learn python</a:t>
            </a:r>
          </a:p>
          <a:p>
            <a:pPr marL="0" marR="0" lvl="0" indent="0" algn="l" rtl="0">
              <a:spcBef>
                <a:spcPts val="0"/>
              </a:spcBef>
              <a:spcAft>
                <a:spcPts val="0"/>
              </a:spcAft>
              <a:buNone/>
            </a:pPr>
            <a:r>
              <a:rPr lang="en-US" sz="2400" dirty="0">
                <a:solidFill>
                  <a:schemeClr val="dk1"/>
                </a:solidFill>
                <a:latin typeface="Times"/>
                <a:ea typeface="Times"/>
                <a:cs typeface="Times"/>
                <a:sym typeface="Times"/>
              </a:rPr>
              <a:t>3.Learn deep Learning</a:t>
            </a:r>
          </a:p>
          <a:p>
            <a:pPr marL="0" marR="0" lvl="0" indent="0" algn="l" rtl="0">
              <a:spcBef>
                <a:spcPts val="0"/>
              </a:spcBef>
              <a:spcAft>
                <a:spcPts val="0"/>
              </a:spcAft>
              <a:buNone/>
            </a:pPr>
            <a:r>
              <a:rPr lang="en-US" sz="2400" dirty="0">
                <a:solidFill>
                  <a:schemeClr val="dk1"/>
                </a:solidFill>
                <a:latin typeface="Times"/>
                <a:ea typeface="Times"/>
                <a:cs typeface="Times"/>
                <a:sym typeface="Times"/>
              </a:rPr>
              <a:t>4.Choose a similar and small dataset for my pool Mac OS</a:t>
            </a:r>
            <a:endParaRPr sz="2400" dirty="0">
              <a:solidFill>
                <a:schemeClr val="dk1"/>
              </a:solidFill>
              <a:latin typeface="Times"/>
              <a:ea typeface="Times"/>
              <a:cs typeface="Times"/>
              <a:sym typeface="Times"/>
            </a:endParaRPr>
          </a:p>
        </p:txBody>
      </p:sp>
      <p:pic>
        <p:nvPicPr>
          <p:cNvPr id="130" name="Google Shape;130;p21"/>
          <p:cNvPicPr preferRelativeResize="0"/>
          <p:nvPr/>
        </p:nvPicPr>
        <p:blipFill rotWithShape="1">
          <a:blip r:embed="rId3">
            <a:alphaModFix/>
          </a:blip>
          <a:srcRect/>
          <a:stretch/>
        </p:blipFill>
        <p:spPr>
          <a:xfrm>
            <a:off x="365760" y="3184264"/>
            <a:ext cx="4406900" cy="1710316"/>
          </a:xfrm>
          <a:prstGeom prst="rect">
            <a:avLst/>
          </a:prstGeom>
          <a:noFill/>
          <a:ln>
            <a:noFill/>
          </a:ln>
        </p:spPr>
      </p:pic>
      <p:sp>
        <p:nvSpPr>
          <p:cNvPr id="2" name="TextBox 1"/>
          <p:cNvSpPr txBox="1"/>
          <p:nvPr/>
        </p:nvSpPr>
        <p:spPr>
          <a:xfrm>
            <a:off x="5252854" y="3483538"/>
            <a:ext cx="2486092" cy="523220"/>
          </a:xfrm>
          <a:prstGeom prst="rect">
            <a:avLst/>
          </a:prstGeom>
          <a:noFill/>
        </p:spPr>
        <p:txBody>
          <a:bodyPr wrap="square" rtlCol="0">
            <a:spAutoFit/>
          </a:bodyPr>
          <a:lstStyle/>
          <a:p>
            <a:r>
              <a:rPr lang="en-US" dirty="0" err="1"/>
              <a:t>Kaggle</a:t>
            </a:r>
            <a:r>
              <a:rPr lang="en-US" dirty="0"/>
              <a:t> competition</a:t>
            </a:r>
          </a:p>
          <a:p>
            <a:r>
              <a:rPr lang="en-US" dirty="0">
                <a:solidFill>
                  <a:schemeClr val="dk1"/>
                </a:solidFill>
                <a:latin typeface="Times"/>
                <a:ea typeface="Times"/>
                <a:cs typeface="Times"/>
                <a:sym typeface="Times"/>
              </a:rPr>
              <a:t>MNIST -DATASET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body" idx="1"/>
          </p:nvPr>
        </p:nvSpPr>
        <p:spPr>
          <a:xfrm>
            <a:off x="-390213" y="151315"/>
            <a:ext cx="4412114" cy="102389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400"/>
              <a:buNone/>
            </a:pPr>
            <a:r>
              <a:rPr lang="en-US" sz="5400">
                <a:latin typeface="Times New Roman"/>
                <a:ea typeface="Times New Roman"/>
                <a:cs typeface="Times New Roman"/>
                <a:sym typeface="Times New Roman"/>
              </a:rPr>
              <a:t>Timelines</a:t>
            </a:r>
            <a:endParaRPr dirty="0"/>
          </a:p>
          <a:p>
            <a:pPr marL="0" lvl="0" indent="0" algn="ctr" rtl="0">
              <a:lnSpc>
                <a:spcPct val="90000"/>
              </a:lnSpc>
              <a:spcBef>
                <a:spcPts val="0"/>
              </a:spcBef>
              <a:spcAft>
                <a:spcPts val="0"/>
              </a:spcAft>
              <a:buClr>
                <a:schemeClr val="dk1"/>
              </a:buClr>
              <a:buSzPts val="5000"/>
              <a:buNone/>
            </a:pPr>
            <a:endParaRPr dirty="0"/>
          </a:p>
        </p:txBody>
      </p:sp>
      <p:sp>
        <p:nvSpPr>
          <p:cNvPr id="129" name="Google Shape;129;p21"/>
          <p:cNvSpPr/>
          <p:nvPr/>
        </p:nvSpPr>
        <p:spPr>
          <a:xfrm>
            <a:off x="365760" y="1175214"/>
            <a:ext cx="786384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Times"/>
                <a:ea typeface="Times"/>
                <a:cs typeface="Times"/>
                <a:sym typeface="Times"/>
              </a:rPr>
              <a:t>1.First week I finished the </a:t>
            </a:r>
            <a:r>
              <a:rPr lang="en-US" sz="2400" dirty="0" err="1">
                <a:solidFill>
                  <a:schemeClr val="dk1"/>
                </a:solidFill>
                <a:latin typeface="Times"/>
                <a:ea typeface="Times"/>
                <a:cs typeface="Times"/>
                <a:sym typeface="Times"/>
              </a:rPr>
              <a:t>kaggle</a:t>
            </a:r>
            <a:r>
              <a:rPr lang="en-US" sz="2400" dirty="0">
                <a:solidFill>
                  <a:schemeClr val="dk1"/>
                </a:solidFill>
                <a:latin typeface="Times"/>
                <a:ea typeface="Times"/>
                <a:cs typeface="Times"/>
                <a:sym typeface="Times"/>
              </a:rPr>
              <a:t> python basic</a:t>
            </a:r>
          </a:p>
          <a:p>
            <a:pPr marL="0" marR="0" lvl="0" indent="0" algn="l" rtl="0">
              <a:spcBef>
                <a:spcPts val="0"/>
              </a:spcBef>
              <a:spcAft>
                <a:spcPts val="0"/>
              </a:spcAft>
              <a:buNone/>
            </a:pPr>
            <a:r>
              <a:rPr lang="en-US" sz="2400" dirty="0">
                <a:solidFill>
                  <a:schemeClr val="dk1"/>
                </a:solidFill>
                <a:latin typeface="Times"/>
                <a:ea typeface="Times"/>
                <a:cs typeface="Times"/>
                <a:sym typeface="Times"/>
              </a:rPr>
              <a:t>2.Second week I finished the </a:t>
            </a:r>
            <a:r>
              <a:rPr lang="en-US" sz="2400" dirty="0" err="1">
                <a:solidFill>
                  <a:schemeClr val="dk1"/>
                </a:solidFill>
                <a:latin typeface="Times"/>
                <a:ea typeface="Times"/>
                <a:cs typeface="Times"/>
                <a:sym typeface="Times"/>
              </a:rPr>
              <a:t>Kaggle</a:t>
            </a:r>
            <a:r>
              <a:rPr lang="en-US" sz="2400" dirty="0">
                <a:solidFill>
                  <a:schemeClr val="dk1"/>
                </a:solidFill>
                <a:latin typeface="Times"/>
                <a:ea typeface="Times"/>
                <a:cs typeface="Times"/>
                <a:sym typeface="Times"/>
              </a:rPr>
              <a:t> deep learning course</a:t>
            </a:r>
          </a:p>
          <a:p>
            <a:pPr marL="0" marR="0" lvl="0" indent="0" algn="l" rtl="0">
              <a:spcBef>
                <a:spcPts val="0"/>
              </a:spcBef>
              <a:spcAft>
                <a:spcPts val="0"/>
              </a:spcAft>
              <a:buNone/>
            </a:pPr>
            <a:r>
              <a:rPr lang="en-US" sz="2400" dirty="0">
                <a:solidFill>
                  <a:schemeClr val="dk1"/>
                </a:solidFill>
                <a:latin typeface="Times"/>
                <a:ea typeface="Times"/>
                <a:cs typeface="Times"/>
                <a:sym typeface="Times"/>
              </a:rPr>
              <a:t>3.Third week I finished the first approach</a:t>
            </a:r>
            <a:endParaRPr dirty="0"/>
          </a:p>
          <a:p>
            <a:pPr marL="0" marR="0" lvl="0" indent="0" algn="l" rtl="0">
              <a:spcBef>
                <a:spcPts val="0"/>
              </a:spcBef>
              <a:spcAft>
                <a:spcPts val="0"/>
              </a:spcAft>
              <a:buNone/>
            </a:pPr>
            <a:endParaRPr sz="2400" dirty="0">
              <a:solidFill>
                <a:schemeClr val="dk1"/>
              </a:solidFill>
              <a:latin typeface="Times"/>
              <a:ea typeface="Times"/>
              <a:cs typeface="Times"/>
              <a:sym typeface="Time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27356"/>
            <a:ext cx="9144000" cy="104062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91766"/>
            <a:ext cx="9144000" cy="163559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3148" y="2291766"/>
            <a:ext cx="2403922" cy="1649293"/>
          </a:xfrm>
          <a:prstGeom prst="rect">
            <a:avLst/>
          </a:prstGeom>
        </p:spPr>
      </p:pic>
    </p:spTree>
    <p:extLst>
      <p:ext uri="{BB962C8B-B14F-4D97-AF65-F5344CB8AC3E}">
        <p14:creationId xmlns:p14="http://schemas.microsoft.com/office/powerpoint/2010/main" val="126420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body" idx="1"/>
          </p:nvPr>
        </p:nvSpPr>
        <p:spPr>
          <a:xfrm>
            <a:off x="164592" y="151315"/>
            <a:ext cx="4412114" cy="102389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400"/>
              <a:buNone/>
            </a:pPr>
            <a:r>
              <a:rPr lang="en-US" sz="5400">
                <a:latin typeface="Times New Roman"/>
                <a:ea typeface="Times New Roman"/>
                <a:cs typeface="Times New Roman"/>
                <a:sym typeface="Times New Roman"/>
              </a:rPr>
              <a:t>Project Topic</a:t>
            </a:r>
            <a:endParaRPr/>
          </a:p>
          <a:p>
            <a:pPr marL="0" lvl="0" indent="0" algn="ctr" rtl="0">
              <a:lnSpc>
                <a:spcPct val="90000"/>
              </a:lnSpc>
              <a:spcBef>
                <a:spcPts val="0"/>
              </a:spcBef>
              <a:spcAft>
                <a:spcPts val="0"/>
              </a:spcAft>
              <a:buClr>
                <a:schemeClr val="dk1"/>
              </a:buClr>
              <a:buSzPts val="5000"/>
              <a:buNone/>
            </a:pPr>
            <a:endParaRPr/>
          </a:p>
        </p:txBody>
      </p:sp>
      <p:sp>
        <p:nvSpPr>
          <p:cNvPr id="129" name="Google Shape;129;p21"/>
          <p:cNvSpPr/>
          <p:nvPr/>
        </p:nvSpPr>
        <p:spPr>
          <a:xfrm>
            <a:off x="365760" y="1175214"/>
            <a:ext cx="786384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Times"/>
                <a:ea typeface="Times"/>
                <a:cs typeface="Times"/>
                <a:sym typeface="Times"/>
              </a:rPr>
              <a:t>Digit Recognizer</a:t>
            </a:r>
            <a:endParaRPr dirty="0"/>
          </a:p>
          <a:p>
            <a:pPr marL="0" marR="0" lvl="0" indent="0" algn="l" rtl="0">
              <a:spcBef>
                <a:spcPts val="0"/>
              </a:spcBef>
              <a:spcAft>
                <a:spcPts val="0"/>
              </a:spcAft>
              <a:buNone/>
            </a:pPr>
            <a:r>
              <a:rPr lang="en-US" sz="2400" dirty="0">
                <a:solidFill>
                  <a:schemeClr val="dk1"/>
                </a:solidFill>
                <a:latin typeface="Times"/>
                <a:ea typeface="Times"/>
                <a:cs typeface="Times"/>
                <a:sym typeface="Times"/>
              </a:rPr>
              <a:t>MNIST ("Modified National Institute of Standards and Technology") is the basic dataset of computer vision. Since its release in 1999, this classic dataset of handwritten images has served as the basis for benchmarking classification algorithms. </a:t>
            </a:r>
            <a:endParaRPr dirty="0"/>
          </a:p>
          <a:p>
            <a:pPr marL="0" marR="0" lvl="0" indent="0" algn="l" rtl="0">
              <a:spcBef>
                <a:spcPts val="0"/>
              </a:spcBef>
              <a:spcAft>
                <a:spcPts val="0"/>
              </a:spcAft>
              <a:buNone/>
            </a:pPr>
            <a:endParaRPr sz="2400" dirty="0">
              <a:solidFill>
                <a:schemeClr val="dk1"/>
              </a:solidFill>
              <a:latin typeface="Times"/>
              <a:ea typeface="Times"/>
              <a:cs typeface="Times"/>
              <a:sym typeface="Times"/>
            </a:endParaRPr>
          </a:p>
        </p:txBody>
      </p:sp>
      <p:pic>
        <p:nvPicPr>
          <p:cNvPr id="130" name="Google Shape;130;p21"/>
          <p:cNvPicPr preferRelativeResize="0"/>
          <p:nvPr/>
        </p:nvPicPr>
        <p:blipFill rotWithShape="1">
          <a:blip r:embed="rId3">
            <a:alphaModFix/>
          </a:blip>
          <a:srcRect/>
          <a:stretch/>
        </p:blipFill>
        <p:spPr>
          <a:xfrm>
            <a:off x="365760" y="3184264"/>
            <a:ext cx="4406900" cy="1710316"/>
          </a:xfrm>
          <a:prstGeom prst="rect">
            <a:avLst/>
          </a:prstGeom>
          <a:noFill/>
          <a:ln>
            <a:noFill/>
          </a:ln>
        </p:spPr>
      </p:pic>
    </p:spTree>
    <p:extLst>
      <p:ext uri="{BB962C8B-B14F-4D97-AF65-F5344CB8AC3E}">
        <p14:creationId xmlns:p14="http://schemas.microsoft.com/office/powerpoint/2010/main" val="29253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body" idx="1"/>
          </p:nvPr>
        </p:nvSpPr>
        <p:spPr>
          <a:xfrm>
            <a:off x="-211926" y="195132"/>
            <a:ext cx="4412114" cy="102389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400"/>
              <a:buNone/>
            </a:pPr>
            <a:r>
              <a:rPr lang="en-US" sz="5400">
                <a:latin typeface="Times New Roman"/>
                <a:ea typeface="Times New Roman"/>
                <a:cs typeface="Times New Roman"/>
                <a:sym typeface="Times New Roman"/>
              </a:rPr>
              <a:t>Input data</a:t>
            </a:r>
            <a:endParaRPr/>
          </a:p>
          <a:p>
            <a:pPr marL="0" lvl="0" indent="0" algn="ctr" rtl="0">
              <a:lnSpc>
                <a:spcPct val="90000"/>
              </a:lnSpc>
              <a:spcBef>
                <a:spcPts val="0"/>
              </a:spcBef>
              <a:spcAft>
                <a:spcPts val="0"/>
              </a:spcAft>
              <a:buClr>
                <a:schemeClr val="dk1"/>
              </a:buClr>
              <a:buSzPts val="5000"/>
              <a:buNone/>
            </a:pPr>
            <a:endParaRPr/>
          </a:p>
        </p:txBody>
      </p:sp>
      <p:sp>
        <p:nvSpPr>
          <p:cNvPr id="136" name="Google Shape;136;p22"/>
          <p:cNvSpPr txBox="1"/>
          <p:nvPr/>
        </p:nvSpPr>
        <p:spPr>
          <a:xfrm>
            <a:off x="430306" y="1075765"/>
            <a:ext cx="863839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Two csv files</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Train.csv (42000, 784)  with 1 label column and 1 define row</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Test.csv (28000, 784)     only with 1 more define row                                                                   						     I use pyplot to visualize</a:t>
            </a:r>
            <a:endParaRPr/>
          </a:p>
          <a:p>
            <a:pPr marL="0" marR="0" lvl="0" indent="0" algn="l" rtl="0">
              <a:spcBef>
                <a:spcPts val="0"/>
              </a:spcBef>
              <a:spcAft>
                <a:spcPts val="0"/>
              </a:spcAft>
              <a:buNone/>
            </a:pP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37" name="Google Shape;137;p22" descr="图片包含 白色, 墙壁, 下一个, 室内&#10;&#10;描述已自动生成"/>
          <p:cNvPicPr preferRelativeResize="0"/>
          <p:nvPr/>
        </p:nvPicPr>
        <p:blipFill rotWithShape="1">
          <a:blip r:embed="rId3">
            <a:alphaModFix/>
          </a:blip>
          <a:srcRect/>
          <a:stretch/>
        </p:blipFill>
        <p:spPr>
          <a:xfrm>
            <a:off x="430306" y="2306114"/>
            <a:ext cx="5841402" cy="2474126"/>
          </a:xfrm>
          <a:prstGeom prst="rect">
            <a:avLst/>
          </a:prstGeom>
          <a:noFill/>
          <a:ln>
            <a:noFill/>
          </a:ln>
        </p:spPr>
      </p:pic>
      <p:pic>
        <p:nvPicPr>
          <p:cNvPr id="138" name="Google Shape;138;p22" descr="图片包含 屏幕截图&#10;&#10;描述已自动生成"/>
          <p:cNvPicPr preferRelativeResize="0"/>
          <p:nvPr/>
        </p:nvPicPr>
        <p:blipFill rotWithShape="1">
          <a:blip r:embed="rId4">
            <a:alphaModFix/>
          </a:blip>
          <a:srcRect/>
          <a:stretch/>
        </p:blipFill>
        <p:spPr>
          <a:xfrm>
            <a:off x="6271709" y="2294175"/>
            <a:ext cx="2441986" cy="24860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body" idx="1"/>
          </p:nvPr>
        </p:nvSpPr>
        <p:spPr>
          <a:xfrm>
            <a:off x="-636180" y="208001"/>
            <a:ext cx="6126614" cy="131189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800"/>
              <a:buNone/>
            </a:pPr>
            <a:r>
              <a:rPr lang="en-US" sz="4800"/>
              <a:t>Goals and output</a:t>
            </a:r>
            <a:endParaRPr/>
          </a:p>
        </p:txBody>
      </p:sp>
      <p:sp>
        <p:nvSpPr>
          <p:cNvPr id="144" name="Google Shape;144;p23"/>
          <p:cNvSpPr txBox="1"/>
          <p:nvPr/>
        </p:nvSpPr>
        <p:spPr>
          <a:xfrm>
            <a:off x="274320" y="863947"/>
            <a:ext cx="8401659" cy="44012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Times"/>
                <a:ea typeface="Times"/>
                <a:cs typeface="Times"/>
                <a:sym typeface="Times"/>
              </a:rPr>
              <a:t>The goal in this competition is to take an image of a handwritten single digit, </a:t>
            </a:r>
            <a:endParaRPr/>
          </a:p>
          <a:p>
            <a:pPr marL="0" marR="0" lvl="0" indent="0" algn="l" rtl="0">
              <a:spcBef>
                <a:spcPts val="0"/>
              </a:spcBef>
              <a:spcAft>
                <a:spcPts val="0"/>
              </a:spcAft>
              <a:buNone/>
            </a:pPr>
            <a:r>
              <a:rPr lang="en-US" sz="2000">
                <a:solidFill>
                  <a:schemeClr val="dk1"/>
                </a:solidFill>
                <a:latin typeface="Times"/>
                <a:ea typeface="Times"/>
                <a:cs typeface="Times"/>
                <a:sym typeface="Times"/>
              </a:rPr>
              <a:t>and determine what that digit is.</a:t>
            </a:r>
            <a:br>
              <a:rPr lang="en-US" sz="2000">
                <a:solidFill>
                  <a:schemeClr val="dk1"/>
                </a:solidFill>
                <a:latin typeface="Times"/>
                <a:ea typeface="Times"/>
                <a:cs typeface="Times"/>
                <a:sym typeface="Times"/>
              </a:rPr>
            </a:br>
            <a:endParaRPr sz="2000">
              <a:solidFill>
                <a:schemeClr val="dk1"/>
              </a:solidFill>
              <a:latin typeface="Times"/>
              <a:ea typeface="Times"/>
              <a:cs typeface="Times"/>
              <a:sym typeface="Times"/>
            </a:endParaRPr>
          </a:p>
          <a:p>
            <a:pPr marL="0" marR="0" lvl="0" indent="0" algn="l" rtl="0">
              <a:spcBef>
                <a:spcPts val="0"/>
              </a:spcBef>
              <a:spcAft>
                <a:spcPts val="0"/>
              </a:spcAft>
              <a:buNone/>
            </a:pPr>
            <a:r>
              <a:rPr lang="en-US" sz="2000">
                <a:solidFill>
                  <a:schemeClr val="dk1"/>
                </a:solidFill>
                <a:latin typeface="Times"/>
                <a:ea typeface="Times"/>
                <a:cs typeface="Times"/>
                <a:sym typeface="Times"/>
              </a:rPr>
              <a:t>Metric</a:t>
            </a:r>
            <a:endParaRPr/>
          </a:p>
          <a:p>
            <a:pPr marL="0" marR="0" lvl="0" indent="0" algn="l" rtl="0">
              <a:spcBef>
                <a:spcPts val="0"/>
              </a:spcBef>
              <a:spcAft>
                <a:spcPts val="0"/>
              </a:spcAft>
              <a:buNone/>
            </a:pPr>
            <a:r>
              <a:rPr lang="en-US" sz="2000">
                <a:solidFill>
                  <a:schemeClr val="dk1"/>
                </a:solidFill>
                <a:latin typeface="Times"/>
                <a:ea typeface="Times"/>
                <a:cs typeface="Times"/>
                <a:sym typeface="Times"/>
              </a:rPr>
              <a:t>This competition is evaluated on the categorization accuracy of your predictions</a:t>
            </a:r>
            <a:endParaRPr/>
          </a:p>
          <a:p>
            <a:pPr marL="0" marR="0" lvl="0" indent="0" algn="l" rtl="0">
              <a:spcBef>
                <a:spcPts val="0"/>
              </a:spcBef>
              <a:spcAft>
                <a:spcPts val="0"/>
              </a:spcAft>
              <a:buNone/>
            </a:pPr>
            <a:r>
              <a:rPr lang="en-US" sz="2000">
                <a:solidFill>
                  <a:schemeClr val="dk1"/>
                </a:solidFill>
                <a:latin typeface="Times"/>
                <a:ea typeface="Times"/>
                <a:cs typeface="Times"/>
                <a:sym typeface="Times"/>
              </a:rPr>
              <a:t>(the percentage of images you get correct).</a:t>
            </a:r>
            <a:endParaRPr/>
          </a:p>
          <a:p>
            <a:pPr marL="0" marR="0" lvl="0" indent="0" algn="l" rtl="0">
              <a:spcBef>
                <a:spcPts val="0"/>
              </a:spcBef>
              <a:spcAft>
                <a:spcPts val="0"/>
              </a:spcAft>
              <a:buNone/>
            </a:pPr>
            <a:endParaRPr sz="2000">
              <a:solidFill>
                <a:schemeClr val="dk1"/>
              </a:solidFill>
              <a:latin typeface="Times"/>
              <a:ea typeface="Times"/>
              <a:cs typeface="Times"/>
              <a:sym typeface="Times"/>
            </a:endParaRPr>
          </a:p>
          <a:p>
            <a:pPr marL="0" marR="0" lvl="0" indent="0" algn="l" rtl="0">
              <a:spcBef>
                <a:spcPts val="0"/>
              </a:spcBef>
              <a:spcAft>
                <a:spcPts val="0"/>
              </a:spcAft>
              <a:buNone/>
            </a:pPr>
            <a:endParaRPr sz="2000">
              <a:solidFill>
                <a:schemeClr val="dk1"/>
              </a:solidFill>
              <a:latin typeface="Times"/>
              <a:ea typeface="Times"/>
              <a:cs typeface="Times"/>
              <a:sym typeface="Times"/>
            </a:endParaRPr>
          </a:p>
          <a:p>
            <a:pPr marL="0" marR="0" lvl="0" indent="0" algn="l" rtl="0">
              <a:spcBef>
                <a:spcPts val="0"/>
              </a:spcBef>
              <a:spcAft>
                <a:spcPts val="0"/>
              </a:spcAft>
              <a:buNone/>
            </a:pPr>
            <a:r>
              <a:rPr lang="en-US" sz="2000">
                <a:solidFill>
                  <a:schemeClr val="dk1"/>
                </a:solidFill>
                <a:latin typeface="Times"/>
                <a:ea typeface="Times"/>
                <a:cs typeface="Times"/>
                <a:sym typeface="Times"/>
              </a:rPr>
              <a:t>Submission File Format</a:t>
            </a:r>
            <a:endParaRPr/>
          </a:p>
          <a:p>
            <a:pPr marL="0" marR="0" lvl="0" indent="0" algn="l" rtl="0">
              <a:spcBef>
                <a:spcPts val="0"/>
              </a:spcBef>
              <a:spcAft>
                <a:spcPts val="0"/>
              </a:spcAft>
              <a:buNone/>
            </a:pPr>
            <a:r>
              <a:rPr lang="en-US" sz="2000">
                <a:solidFill>
                  <a:schemeClr val="dk1"/>
                </a:solidFill>
                <a:latin typeface="Times"/>
                <a:ea typeface="Times"/>
                <a:cs typeface="Times"/>
                <a:sym typeface="Times"/>
              </a:rPr>
              <a:t>The file should contain a header and have the following format:</a:t>
            </a:r>
            <a:endParaRPr/>
          </a:p>
          <a:p>
            <a:pPr marL="0" marR="0" lvl="0" indent="0" algn="l" rtl="0">
              <a:spcBef>
                <a:spcPts val="0"/>
              </a:spcBef>
              <a:spcAft>
                <a:spcPts val="0"/>
              </a:spcAft>
              <a:buNone/>
            </a:pPr>
            <a:r>
              <a:rPr lang="en-US" sz="2000">
                <a:solidFill>
                  <a:schemeClr val="dk1"/>
                </a:solidFill>
                <a:latin typeface="Times"/>
                <a:ea typeface="Times"/>
                <a:cs typeface="Times"/>
                <a:sym typeface="Times"/>
              </a:rPr>
              <a:t>ImageId,Label</a:t>
            </a:r>
            <a:br>
              <a:rPr lang="en-US" sz="2000">
                <a:solidFill>
                  <a:schemeClr val="dk1"/>
                </a:solidFill>
                <a:latin typeface="Times"/>
                <a:ea typeface="Times"/>
                <a:cs typeface="Times"/>
                <a:sym typeface="Times"/>
              </a:rPr>
            </a:br>
            <a:r>
              <a:rPr lang="en-US" sz="2000">
                <a:solidFill>
                  <a:schemeClr val="dk1"/>
                </a:solidFill>
                <a:latin typeface="Times"/>
                <a:ea typeface="Times"/>
                <a:cs typeface="Times"/>
                <a:sym typeface="Times"/>
              </a:rPr>
              <a:t>1,0</a:t>
            </a:r>
            <a:br>
              <a:rPr lang="en-US" sz="2000">
                <a:solidFill>
                  <a:schemeClr val="dk1"/>
                </a:solidFill>
                <a:latin typeface="Times"/>
                <a:ea typeface="Times"/>
                <a:cs typeface="Times"/>
                <a:sym typeface="Times"/>
              </a:rPr>
            </a:br>
            <a:r>
              <a:rPr lang="en-US" sz="2000">
                <a:solidFill>
                  <a:schemeClr val="dk1"/>
                </a:solidFill>
                <a:latin typeface="Times"/>
                <a:ea typeface="Times"/>
                <a:cs typeface="Times"/>
                <a:sym typeface="Times"/>
              </a:rPr>
              <a:t>2,0</a:t>
            </a:r>
            <a:br>
              <a:rPr lang="en-US" sz="2000">
                <a:solidFill>
                  <a:schemeClr val="dk1"/>
                </a:solidFill>
                <a:latin typeface="Times"/>
                <a:ea typeface="Times"/>
                <a:cs typeface="Times"/>
                <a:sym typeface="Times"/>
              </a:rPr>
            </a:br>
            <a:endParaRPr sz="2000">
              <a:solidFill>
                <a:schemeClr val="dk1"/>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body" idx="1"/>
          </p:nvPr>
        </p:nvSpPr>
        <p:spPr>
          <a:xfrm>
            <a:off x="-2185281" y="232582"/>
            <a:ext cx="9505860" cy="131189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000"/>
              <a:buNone/>
            </a:pPr>
            <a:r>
              <a:rPr lang="en-US"/>
              <a:t>Baseline methods</a:t>
            </a:r>
            <a:endParaRPr sz="4800"/>
          </a:p>
        </p:txBody>
      </p:sp>
      <p:sp>
        <p:nvSpPr>
          <p:cNvPr id="150" name="Google Shape;150;p24"/>
          <p:cNvSpPr txBox="1"/>
          <p:nvPr/>
        </p:nvSpPr>
        <p:spPr>
          <a:xfrm>
            <a:off x="301225" y="1000450"/>
            <a:ext cx="761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 Choose the best results from kaggle LeaderBoard as the baseline comparison: which has 100% accuracy</a:t>
            </a:r>
            <a:endParaRPr/>
          </a:p>
        </p:txBody>
      </p:sp>
      <p:pic>
        <p:nvPicPr>
          <p:cNvPr id="151" name="Google Shape;151;p24" descr="图片包含 室内, 墙壁, 就坐&#10;&#10;描述已自动生成"/>
          <p:cNvPicPr preferRelativeResize="0"/>
          <p:nvPr/>
        </p:nvPicPr>
        <p:blipFill rotWithShape="1">
          <a:blip r:embed="rId3">
            <a:alphaModFix/>
          </a:blip>
          <a:srcRect b="11586"/>
          <a:stretch/>
        </p:blipFill>
        <p:spPr>
          <a:xfrm>
            <a:off x="337634" y="1646792"/>
            <a:ext cx="3419475" cy="294751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7109" y="1646650"/>
            <a:ext cx="5386734" cy="24123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201827" y="290212"/>
            <a:ext cx="5520707" cy="131189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5000"/>
              <a:buNone/>
            </a:pPr>
            <a:r>
              <a:rPr lang="en-US" b="0" dirty="0"/>
              <a:t>Previous Approach</a:t>
            </a:r>
            <a:endParaRPr sz="4800" dirty="0"/>
          </a:p>
        </p:txBody>
      </p:sp>
      <p:sp>
        <p:nvSpPr>
          <p:cNvPr id="157" name="Google Shape;157;p25"/>
          <p:cNvSpPr txBox="1"/>
          <p:nvPr/>
        </p:nvSpPr>
        <p:spPr>
          <a:xfrm>
            <a:off x="390293" y="1103971"/>
            <a:ext cx="8173844"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First approach:</a:t>
            </a:r>
            <a:endParaRPr sz="1800" b="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-&gt; [[Conv2D,relu]*2 -&gt; Flatten -&gt; [</a:t>
            </a:r>
            <a:r>
              <a:rPr lang="en-US" sz="1800" dirty="0" err="1">
                <a:solidFill>
                  <a:schemeClr val="dk1"/>
                </a:solidFill>
                <a:latin typeface="Calibri"/>
                <a:ea typeface="Calibri"/>
                <a:cs typeface="Calibri"/>
                <a:sym typeface="Calibri"/>
              </a:rPr>
              <a:t>Dense,relu</a:t>
            </a:r>
            <a:r>
              <a:rPr lang="en-US" sz="1800" dirty="0">
                <a:solidFill>
                  <a:schemeClr val="dk1"/>
                </a:solidFill>
                <a:latin typeface="Calibri"/>
                <a:ea typeface="Calibri"/>
                <a:cs typeface="Calibri"/>
                <a:sym typeface="Calibri"/>
              </a:rPr>
              <a:t>] -&gt; [</a:t>
            </a:r>
            <a:r>
              <a:rPr lang="en-US" sz="1800" dirty="0" err="1">
                <a:solidFill>
                  <a:schemeClr val="dk1"/>
                </a:solidFill>
                <a:latin typeface="Calibri"/>
                <a:ea typeface="Calibri"/>
                <a:cs typeface="Calibri"/>
                <a:sym typeface="Calibri"/>
              </a:rPr>
              <a:t>Dense,softmax</a:t>
            </a:r>
            <a:r>
              <a:rPr lang="en-US" sz="1800" dirty="0">
                <a:solidFill>
                  <a:schemeClr val="dk1"/>
                </a:solidFill>
                <a:latin typeface="Calibri"/>
                <a:ea typeface="Calibri"/>
                <a:cs typeface="Calibri"/>
                <a:sym typeface="Calibri"/>
              </a:rPr>
              <a:t>] -&gt;Out</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rgbClr val="000000"/>
              </a:buClr>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pic>
        <p:nvPicPr>
          <p:cNvPr id="158" name="Google Shape;158;p25"/>
          <p:cNvPicPr preferRelativeResize="0"/>
          <p:nvPr/>
        </p:nvPicPr>
        <p:blipFill>
          <a:blip r:embed="rId3">
            <a:alphaModFix/>
          </a:blip>
          <a:stretch>
            <a:fillRect/>
          </a:stretch>
        </p:blipFill>
        <p:spPr>
          <a:xfrm>
            <a:off x="456612" y="1845025"/>
            <a:ext cx="8230769" cy="1200325"/>
          </a:xfrm>
          <a:prstGeom prst="rect">
            <a:avLst/>
          </a:prstGeom>
          <a:noFill/>
          <a:ln>
            <a:noFill/>
          </a:ln>
        </p:spPr>
      </p:pic>
      <p:sp>
        <p:nvSpPr>
          <p:cNvPr id="159" name="Google Shape;159;p25"/>
          <p:cNvSpPr txBox="1"/>
          <p:nvPr/>
        </p:nvSpPr>
        <p:spPr>
          <a:xfrm>
            <a:off x="456588" y="3360975"/>
            <a:ext cx="8623500" cy="6069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US" sz="1800" dirty="0">
                <a:solidFill>
                  <a:schemeClr val="dk1"/>
                </a:solidFill>
                <a:latin typeface="Calibri"/>
                <a:ea typeface="Calibri"/>
                <a:cs typeface="Calibri"/>
                <a:sym typeface="Calibri"/>
              </a:rPr>
              <a:t>Rank 1893 and I have the accuracy of 97.4%     (1893 out of 2943, top 64%)</a:t>
            </a:r>
            <a:endParaRPr sz="18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TotalTime>
  <Words>468</Words>
  <Application>Microsoft Macintosh PowerPoint</Application>
  <PresentationFormat>全屏显示(16:9)</PresentationFormat>
  <Paragraphs>70</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Noto Sans Symbols</vt:lpstr>
      <vt:lpstr>Arial</vt:lpstr>
      <vt:lpstr>Arial Narrow</vt:lpstr>
      <vt:lpstr>Calibri</vt:lpstr>
      <vt:lpstr>Courier New</vt:lpstr>
      <vt:lpstr>Times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Xia, Weiliang (MU-Student)</cp:lastModifiedBy>
  <cp:revision>6</cp:revision>
  <dcterms:modified xsi:type="dcterms:W3CDTF">2019-05-15T22:37:12Z</dcterms:modified>
</cp:coreProperties>
</file>