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76" r:id="rId4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</p:sldIdLst>
  <p:sldSz cx="9144000" cy="5143500"/>
  <p:notesSz cx="6858000" cy="9144000"/>
  <p:embeddedFontLst>
    <p:embeddedFont>
      <p:font typeface="Open Sans"/>
      <p:regular r:id="rId28"/>
    </p:embeddedFont>
    <p:embeddedFont>
      <p:font typeface="Helvetica Neue" panose="02000503000000020004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otabout.me/2022/Kubernetes-Service-Model-Verification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thiscute.world/posts/iptables-and-container-networks/" TargetMode="External"/><Relationship Id="rId3" Type="http://schemas.openxmlformats.org/officeDocument/2006/relationships/hyperlink" Target="https://morningspace.github.io/tech/k8s-net-docker0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d76b571f9_0_86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0" name="Google Shape;90;g26d76b571f9_0_8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0552487d2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0552487d2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faba08e72_1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faba08e72_1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faba08e72_1_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faba08e72_1_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faba08e72_1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faba08e72_1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44444"/>
              </a:buClr>
              <a:buSzPts val="1350"/>
              <a:buChar char="●"/>
            </a:pPr>
            <a:r>
              <a:rPr lang="en-GB" sz="1150">
                <a:solidFill>
                  <a:srgbClr val="444444"/>
                </a:solidFill>
                <a:highlight>
                  <a:srgbClr val="FFFFFF"/>
                </a:highlight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KUBE-SERVICES</a:t>
            </a:r>
            <a:r>
              <a:rPr lang="en-GB" sz="1350">
                <a:solidFill>
                  <a:srgbClr val="444444"/>
                </a:solidFill>
                <a:highlight>
                  <a:srgbClr val="FFFFFF"/>
                </a:highlight>
              </a:rPr>
              <a:t>：是识别目标地址为 ClusterIP(</a:t>
            </a:r>
            <a:r>
              <a:rPr lang="en-GB" sz="1150">
                <a:solidFill>
                  <a:srgbClr val="444444"/>
                </a:solidFill>
                <a:highlight>
                  <a:srgbClr val="FFFFFF"/>
                </a:highlight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10.1.68.7</a:t>
            </a:r>
            <a:r>
              <a:rPr lang="en-GB" sz="1350">
                <a:solidFill>
                  <a:srgbClr val="444444"/>
                </a:solidFill>
                <a:highlight>
                  <a:srgbClr val="FFFFFF"/>
                </a:highlight>
              </a:rPr>
              <a:t>)，命中的报文转到 </a:t>
            </a:r>
            <a:r>
              <a:rPr lang="en-GB" sz="1150">
                <a:solidFill>
                  <a:srgbClr val="444444"/>
                </a:solidFill>
                <a:highlight>
                  <a:srgbClr val="FFFFFF"/>
                </a:highlight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KUBE-SVC-*</a:t>
            </a:r>
            <a:r>
              <a:rPr lang="en-GB" sz="1350">
                <a:solidFill>
                  <a:srgbClr val="444444"/>
                </a:solidFill>
                <a:highlight>
                  <a:srgbClr val="FFFFFF"/>
                </a:highlight>
              </a:rPr>
              <a:t> 做处理</a:t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Char char="●"/>
            </a:pPr>
            <a:r>
              <a:rPr lang="en-GB" sz="1150">
                <a:solidFill>
                  <a:srgbClr val="444444"/>
                </a:solidFill>
                <a:highlight>
                  <a:srgbClr val="FFFFFF"/>
                </a:highlight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KUBE-SVC</a:t>
            </a:r>
            <a:r>
              <a:rPr lang="en-GB" sz="1350">
                <a:solidFill>
                  <a:srgbClr val="444444"/>
                </a:solidFill>
                <a:highlight>
                  <a:srgbClr val="FFFFFF"/>
                </a:highlight>
              </a:rPr>
              <a:t> 的作用是做负载均衡，将请求分配到 </a:t>
            </a:r>
            <a:r>
              <a:rPr lang="en-GB" sz="1150">
                <a:solidFill>
                  <a:srgbClr val="444444"/>
                </a:solidFill>
                <a:highlight>
                  <a:srgbClr val="FFFFFF"/>
                </a:highlight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KUBE-SEP</a:t>
            </a:r>
            <a:r>
              <a:rPr lang="en-GB" sz="1350">
                <a:solidFill>
                  <a:srgbClr val="444444"/>
                </a:solidFill>
                <a:highlight>
                  <a:srgbClr val="FFFFFF"/>
                </a:highlight>
              </a:rPr>
              <a:t> 中</a:t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Char char="●"/>
            </a:pPr>
            <a:r>
              <a:rPr lang="en-GB" sz="1150">
                <a:solidFill>
                  <a:srgbClr val="444444"/>
                </a:solidFill>
                <a:highlight>
                  <a:srgbClr val="FFFFFF"/>
                </a:highlight>
                <a:latin typeface="Courier New" panose="02070609020205090404"/>
                <a:ea typeface="Courier New" panose="02070609020205090404"/>
                <a:cs typeface="Courier New" panose="02070609020205090404"/>
                <a:sym typeface="Courier New" panose="02070609020205090404"/>
              </a:rPr>
              <a:t>KUBE-SEP</a:t>
            </a:r>
            <a:r>
              <a:rPr lang="en-GB" sz="1350">
                <a:solidFill>
                  <a:srgbClr val="444444"/>
                </a:solidFill>
                <a:highlight>
                  <a:srgbClr val="FFFFFF"/>
                </a:highlight>
              </a:rPr>
              <a:t> 通过 DNAT 替换目标地址为 Pod IP，转发到具体的 POD 中</a:t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https://lotabout.me/2022/Kubernetes-Service-Model-Verification/</a:t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-GB" sz="1350">
                <a:solidFill>
                  <a:srgbClr val="444444"/>
                </a:solidFill>
                <a:highlight>
                  <a:srgbClr val="FFFFFF"/>
                </a:highlight>
              </a:rPr>
              <a:t>资料来源：https://kubernetes.io/zh-cn/docs/reference/networking/virtual-ips/#avoiding-collisions</a:t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fd37803ec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fd37803ec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r>
              <a:rPr lang="en-GB"/>
              <a:t>ode port 类型也存在一个clusterIP，可用于内部访问</a:t>
            </a:r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0552487d2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0552487d2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fd37803ec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fd37803ec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Helvetica Neue" panose="02000503000000020004"/>
              <a:buChar char="●"/>
            </a:pPr>
            <a:r>
              <a:rPr lang="en-GB" sz="1050" i="1">
                <a:solidFill>
                  <a:srgbClr val="333333"/>
                </a:solidFill>
                <a:highlight>
                  <a:srgbClr val="FFFFFF"/>
                </a:highlight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把Service类型设置为NodePort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：则该服务会在k8s集群的所有工作节点上都保留一个端口，使用任一个节点IP：端口号访问该服务，都将转发到该服务所关联的后台POD上；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Helvetica Neue" panose="02000503000000020004"/>
              <a:buChar char="●"/>
            </a:pPr>
            <a:r>
              <a:rPr lang="en-GB" sz="1050" i="1">
                <a:solidFill>
                  <a:srgbClr val="333333"/>
                </a:solidFill>
                <a:highlight>
                  <a:srgbClr val="FFFFFF"/>
                </a:highlight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把Service类型设置为LoadBalancer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：</a:t>
            </a:r>
            <a:r>
              <a:rPr lang="en-GB" sz="1050">
                <a:solidFill>
                  <a:srgbClr val="0052D9"/>
                </a:solidFill>
                <a:highlight>
                  <a:srgbClr val="FFFFFF"/>
                </a:highlight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公有云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如AWS、GCP和阿里云等都提供LoadBalancer支持，客户端通过LoadBalancer访问服务；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Helvetica Neue" panose="02000503000000020004"/>
              <a:buChar char="●"/>
            </a:pPr>
            <a:r>
              <a:rPr lang="en-GB" sz="1050" i="1">
                <a:solidFill>
                  <a:srgbClr val="333333"/>
                </a:solidFill>
                <a:highlight>
                  <a:srgbClr val="FFFFFF"/>
                </a:highlight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使用ingress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：ingress运行在网络第七层HTTP层，比前两种方式都更为方便和强大一些，本文介绍ingress方式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Helvetica Neue" panose="02000503000000020004"/>
              <a:buChar char="●"/>
            </a:pP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将serviceA和serviceB设想成不同的api的服务，比如api和internalapi，serviceC为RPC服务，例如item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0529e83fd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0529e83fd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经过</a:t>
            </a:r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0529e83fd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0529e83fd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12032d652_1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12032d652_1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0552487d2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0552487d2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d76b571f9_0_30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1" name="Google Shape;241;g26d76b571f9_0_30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0552487d2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0552487d2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src/xiangui.wang/k8s_share/cmd/linux_bridge.cmd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a63d35fab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a63d35fab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src/xiangui.wang/k8s_share/cmd/linux_bridge_route_node.cmd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a63d35fab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a63d35fab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src/xiangui.wang/k8s_share/cmd/linux_iptables_nat.cmd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05e7c4da8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05e7c4da8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https://morningspace.github.io/tech/k8s-net-docker0/</a:t>
            </a:r>
            <a:endParaRPr lang="en-GB" sz="1400" u="sng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https://thiscute.world/posts/iptables-and-container-networks/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src/xiangui.wang/k8s_share/cmd/docker_network.cmd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0552487d2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0552487d2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0552487d2_0_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0552487d2_0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05e7c4da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05e7c4da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同一个pod中container共享网络空间-pause container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66750" y="2253598"/>
            <a:ext cx="78105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666750" y="3349149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None/>
              <a:defRPr/>
            </a:lvl5pPr>
            <a:lvl6pPr marL="2743200" lvl="5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00"/>
              <a:buChar char="•"/>
              <a:defRPr/>
            </a:lvl6pPr>
            <a:lvl7pPr marL="3200400" lvl="6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00"/>
              <a:buChar char="•"/>
              <a:defRPr/>
            </a:lvl7pPr>
            <a:lvl8pPr marL="3657600" lvl="7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00"/>
              <a:buChar char="•"/>
              <a:defRPr/>
            </a:lvl8pPr>
            <a:lvl9pPr marL="4114800" lvl="8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sldNum" idx="12"/>
          </p:nvPr>
        </p:nvSpPr>
        <p:spPr>
          <a:xfrm>
            <a:off x="8769003" y="4803148"/>
            <a:ext cx="162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95483" y="4"/>
            <a:ext cx="9322028" cy="1581146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lt1"/>
                </a:solidFill>
              </a:endParaRPr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lt1"/>
                </a:solidFill>
              </a:endParaRPr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lt1"/>
                </a:solidFill>
              </a:endParaRPr>
            </a:p>
          </p:txBody>
        </p:sp>
      </p:grpSp>
      <p:sp>
        <p:nvSpPr>
          <p:cNvPr id="12" name="等腰三角形 11"/>
          <p:cNvSpPr/>
          <p:nvPr userDrawn="1">
            <p:custDataLst>
              <p:tags r:id="rId7"/>
            </p:custDataLst>
          </p:nvPr>
        </p:nvSpPr>
        <p:spPr>
          <a:xfrm rot="16200000">
            <a:off x="5869604" y="1869101"/>
            <a:ext cx="748074" cy="5800725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047739" y="2027096"/>
            <a:ext cx="5338159" cy="83890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715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2047739" y="2915013"/>
            <a:ext cx="5338159" cy="50723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75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2722907" y="3511490"/>
            <a:ext cx="1892347" cy="30962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01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4801641" y="3511490"/>
            <a:ext cx="1892345" cy="30962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015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71438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3001198" y="4210050"/>
            <a:ext cx="6142802" cy="93345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015" dirty="0"/>
            </a:p>
          </p:txBody>
        </p:sp>
        <p:sp>
          <p:nvSpPr>
            <p:cNvPr id="9" name="等腰三角形 8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10" name="组合 9"/>
          <p:cNvGrpSpPr/>
          <p:nvPr userDrawn="1">
            <p:custDataLst>
              <p:tags r:id="rId5"/>
            </p:custDataLst>
          </p:nvPr>
        </p:nvGrpSpPr>
        <p:grpSpPr>
          <a:xfrm>
            <a:off x="3890252" y="1783041"/>
            <a:ext cx="427628" cy="530915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015"/>
            </a:p>
          </p:txBody>
        </p:sp>
        <p:sp>
          <p:nvSpPr>
            <p:cNvPr id="12" name="等腰三角形 11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 sz="1015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8"/>
            </p:custDataLst>
          </p:nvPr>
        </p:nvGrpSpPr>
        <p:grpSpPr>
          <a:xfrm rot="10800000">
            <a:off x="-1" y="0"/>
            <a:ext cx="9144000" cy="93345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015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sz="1015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2625680" y="2317533"/>
            <a:ext cx="3892639" cy="555545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225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2625680" y="2912335"/>
            <a:ext cx="3892639" cy="1107770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125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33242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714381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125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05489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714381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1125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05489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7956257" y="3789791"/>
            <a:ext cx="1187744" cy="1474624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3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11" name="等腰三角形 10"/>
            <p:cNvSpPr/>
            <p:nvPr>
              <p:custDataLst>
                <p:tags r:id="rId4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33242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71438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71438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71438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691281" y="1941491"/>
            <a:ext cx="3761438" cy="1139780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6"/>
            </p:custDataLst>
          </p:nvPr>
        </p:nvGrpSpPr>
        <p:grpSpPr>
          <a:xfrm flipH="1">
            <a:off x="6452720" y="2334662"/>
            <a:ext cx="327554" cy="406670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627" tIns="35242" rIns="67627" bIns="35242" rtlCol="0" anchor="ctr">
              <a:normAutofit/>
            </a:bodyPr>
            <a:lstStyle/>
            <a:p>
              <a:pPr algn="ctr"/>
              <a:endParaRPr lang="zh-CN" altLang="en-US" sz="1015" dirty="0"/>
            </a:p>
          </p:txBody>
        </p:sp>
        <p:sp>
          <p:nvSpPr>
            <p:cNvPr id="8" name="等腰三角形 7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627" tIns="35242" rIns="67627" bIns="35242" rtlCol="0" anchor="ctr">
              <a:normAutofit fontScale="55000" lnSpcReduction="20000"/>
            </a:bodyPr>
            <a:lstStyle/>
            <a:p>
              <a:pPr algn="ctr"/>
              <a:endParaRPr lang="zh-CN" altLang="en-US" sz="1015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2363726" y="2339624"/>
            <a:ext cx="327554" cy="406670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10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627" tIns="35242" rIns="67627" bIns="35242" rtlCol="0" anchor="ctr">
              <a:normAutofit/>
            </a:bodyPr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11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7627" tIns="35242" rIns="67627" bIns="35242" rtlCol="0" anchor="ctr">
              <a:normAutofit fontScale="55000" lnSpcReduction="20000"/>
            </a:bodyPr>
            <a:lstStyle/>
            <a:p>
              <a:pPr algn="ctr"/>
              <a:endParaRPr lang="zh-CN" altLang="en-US" sz="1015" dirty="0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sp>
          <p:nvSpPr>
            <p:cNvPr id="10" name="等腰三角形 9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628650" y="595745"/>
            <a:ext cx="7886700" cy="405363"/>
          </a:xfrm>
        </p:spPr>
        <p:txBody>
          <a:bodyPr>
            <a:normAutofit/>
          </a:bodyPr>
          <a:lstStyle>
            <a:lvl1pPr>
              <a:defRPr sz="124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551" y="228124"/>
            <a:ext cx="8704898" cy="4687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latin typeface="Arial" panose="020B0604020202090204" pitchFamily="34" charset="0"/>
              <a:ea typeface="微软雅黑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6200000">
            <a:off x="8257223" y="263843"/>
            <a:ext cx="553403" cy="687229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4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5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6"/>
            </p:custDataLst>
          </p:nvPr>
        </p:nvGrpSpPr>
        <p:grpSpPr>
          <a:xfrm rot="5400000">
            <a:off x="332899" y="4188619"/>
            <a:ext cx="553403" cy="687229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18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10"/>
            </p:custDataLst>
          </p:nvPr>
        </p:nvSpPr>
        <p:spPr>
          <a:xfrm>
            <a:off x="960835" y="1622700"/>
            <a:ext cx="7219950" cy="2583900"/>
          </a:xfrm>
        </p:spPr>
        <p:txBody>
          <a:bodyPr>
            <a:normAutofit/>
          </a:bodyPr>
          <a:lstStyle>
            <a:lvl1pPr marL="0" indent="0"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5143976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 dirty="0"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>
            <a:normAutofit/>
          </a:bodyPr>
          <a:lstStyle>
            <a:lvl1pPr>
              <a:defRPr sz="18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440100" y="1323000"/>
            <a:ext cx="2967300" cy="30699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None/>
              <a:defRPr sz="900" u="none" strike="noStrike" kern="1200" cap="none" spc="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257175" indent="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None/>
              <a:defRPr sz="900" u="none" strike="noStrike" kern="1200" cap="none" spc="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2pPr>
            <a:lvl3pPr marL="514350" indent="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None/>
              <a:defRPr sz="900" u="none" strike="noStrike" kern="1200" cap="none" spc="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3pPr>
            <a:lvl4pPr marL="771525" indent="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None/>
              <a:defRPr sz="900" u="none" strike="noStrike" kern="1200" cap="none" spc="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4pPr>
            <a:lvl5pPr marL="1028700" indent="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None/>
              <a:defRPr sz="900" u="none" strike="noStrike" kern="1200" cap="none" spc="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3825900" y="577454"/>
            <a:ext cx="4860000" cy="3815953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257175" indent="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marL="514350" indent="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marL="771525" indent="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marL="1028700" indent="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-1" y="0"/>
            <a:ext cx="3617595" cy="577454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10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ea typeface="微软雅黑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025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7"/>
            </p:custDataLst>
          </p:nvPr>
        </p:nvSpPr>
        <p:spPr>
          <a:xfrm>
            <a:off x="459000" y="1244700"/>
            <a:ext cx="8231981" cy="621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8"/>
            </p:custDataLst>
          </p:nvPr>
        </p:nvSpPr>
        <p:spPr>
          <a:xfrm>
            <a:off x="459581" y="2106000"/>
            <a:ext cx="8224200" cy="25731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257175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marL="51435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marL="771525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marL="102870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>
            <p:custDataLst>
              <p:tags r:id="rId9"/>
            </p:custDataLst>
          </p:nvPr>
        </p:nvGrpSpPr>
        <p:grpSpPr>
          <a:xfrm flipV="1">
            <a:off x="4441372" y="0"/>
            <a:ext cx="4702628" cy="6096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charset="-122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 flipV="1">
            <a:off x="4441372" y="0"/>
            <a:ext cx="4702628" cy="6096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3781426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453390" y="501968"/>
            <a:ext cx="8232458" cy="423863"/>
          </a:xfrm>
        </p:spPr>
        <p:txBody>
          <a:bodyPr anchor="ctr"/>
          <a:lstStyle>
            <a:lvl1pPr algn="ctr">
              <a:lnSpc>
                <a:spcPct val="100000"/>
              </a:lnSpc>
              <a:defRPr sz="18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453628" y="1260900"/>
            <a:ext cx="8243100" cy="2408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  <a:lvl2pPr marL="257175" indent="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2pPr>
            <a:lvl3pPr marL="514350" indent="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3pPr>
            <a:lvl4pPr marL="771525" indent="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4pPr>
            <a:lvl5pPr marL="1028700" indent="0">
              <a:lnSpc>
                <a:spcPct val="130000"/>
              </a:lnSpc>
              <a:spcAft>
                <a:spcPts val="1000"/>
              </a:spcAft>
              <a:buFont typeface="Arial" panose="020B0604020202090204" pitchFamily="34" charset="0"/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445500" y="3885300"/>
            <a:ext cx="8251200" cy="7587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900" u="none" strike="noStrike" kern="1200" cap="none" spc="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latin typeface="Arial" panose="020B0604020202090204" pitchFamily="34" charset="0"/>
                <a:ea typeface="微软雅黑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ea typeface="微软雅黑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9144000" cy="68580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015">
              <a:solidFill>
                <a:schemeClr val="bg1"/>
              </a:solidFill>
              <a:latin typeface="Viner Hand ITC" panose="03070502030502020203" charset="0"/>
              <a:ea typeface="微软雅黑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34700" y="178200"/>
            <a:ext cx="8278200" cy="3314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35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257175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 marL="51435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 marL="771525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 marL="102870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681800" y="1247400"/>
            <a:ext cx="4025700" cy="217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257175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 marL="51435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 marL="771525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 marL="1028700" indent="0">
              <a:lnSpc>
                <a:spcPct val="130000"/>
              </a:lnSpc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429300" y="3612600"/>
            <a:ext cx="4006800" cy="5859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4689900" y="3609900"/>
            <a:ext cx="4025700" cy="5859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71941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latin typeface="Arial" panose="020B0604020202090204" pitchFamily="34" charset="0"/>
              <a:ea typeface="微软雅黑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10800000">
            <a:off x="0" y="0"/>
            <a:ext cx="4093369" cy="1147286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ea typeface="微软雅黑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6"/>
            </p:custDataLst>
          </p:nvPr>
        </p:nvGrpSpPr>
        <p:grpSpPr>
          <a:xfrm>
            <a:off x="5050631" y="3992880"/>
            <a:ext cx="4093369" cy="1147286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>
                <a:ea typeface="微软雅黑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ea typeface="微软雅黑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3375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3"/>
            </p:custDataLst>
          </p:nvPr>
        </p:nvSpPr>
        <p:spPr>
          <a:xfrm>
            <a:off x="1141810" y="2897100"/>
            <a:ext cx="6858000" cy="1242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9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6" Type="http://schemas.openxmlformats.org/officeDocument/2006/relationships/theme" Target="../theme/theme2.xml"/><Relationship Id="rId25" Type="http://schemas.openxmlformats.org/officeDocument/2006/relationships/tags" Target="../tags/tag160.xml"/><Relationship Id="rId24" Type="http://schemas.openxmlformats.org/officeDocument/2006/relationships/tags" Target="../tags/tag159.xml"/><Relationship Id="rId23" Type="http://schemas.openxmlformats.org/officeDocument/2006/relationships/tags" Target="../tags/tag158.xml"/><Relationship Id="rId22" Type="http://schemas.openxmlformats.org/officeDocument/2006/relationships/tags" Target="../tags/tag157.xml"/><Relationship Id="rId21" Type="http://schemas.openxmlformats.org/officeDocument/2006/relationships/tags" Target="../tags/tag156.xml"/><Relationship Id="rId20" Type="http://schemas.openxmlformats.org/officeDocument/2006/relationships/tags" Target="../tags/tag155.xml"/><Relationship Id="rId2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71438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txStyles>
    <p:titleStyle>
      <a:lvl1pPr algn="l" defTabSz="514350" rtl="0" eaLnBrk="1" fontAlgn="auto" latinLnBrk="0" hangingPunct="1">
        <a:lnSpc>
          <a:spcPct val="100000"/>
        </a:lnSpc>
        <a:spcBef>
          <a:spcPct val="0"/>
        </a:spcBef>
        <a:buNone/>
        <a:defRPr sz="135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1289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9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38608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905510" algn="l"/>
        </a:tabLst>
        <a:defRPr sz="9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64325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9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90043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9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11576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9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9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9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9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9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0" Type="http://schemas.openxmlformats.org/officeDocument/2006/relationships/notesSlide" Target="../notesSlides/notesSlide10.xml"/><Relationship Id="rId2" Type="http://schemas.openxmlformats.org/officeDocument/2006/relationships/tags" Target="../tags/tag215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231.xml"/><Relationship Id="rId17" Type="http://schemas.openxmlformats.org/officeDocument/2006/relationships/tags" Target="../tags/tag230.xml"/><Relationship Id="rId16" Type="http://schemas.openxmlformats.org/officeDocument/2006/relationships/tags" Target="../tags/tag229.xml"/><Relationship Id="rId15" Type="http://schemas.openxmlformats.org/officeDocument/2006/relationships/tags" Target="../tags/tag228.xml"/><Relationship Id="rId14" Type="http://schemas.openxmlformats.org/officeDocument/2006/relationships/tags" Target="../tags/tag227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tags" Target="../tags/tag21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31.xml"/><Relationship Id="rId5" Type="http://schemas.openxmlformats.org/officeDocument/2006/relationships/tags" Target="../tags/tag235.xml"/><Relationship Id="rId4" Type="http://schemas.openxmlformats.org/officeDocument/2006/relationships/image" Target="../media/image19.png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31.xml"/><Relationship Id="rId7" Type="http://schemas.openxmlformats.org/officeDocument/2006/relationships/tags" Target="../tags/tag23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github.com/kubernetes/kubernetes/blob/master/pkg/registry/core/rest/storage_core.go" TargetMode="Externa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31.xml"/><Relationship Id="rId7" Type="http://schemas.openxmlformats.org/officeDocument/2006/relationships/tags" Target="../tags/tag243.xml"/><Relationship Id="rId6" Type="http://schemas.openxmlformats.org/officeDocument/2006/relationships/image" Target="../media/image23.png"/><Relationship Id="rId5" Type="http://schemas.openxmlformats.org/officeDocument/2006/relationships/hyperlink" Target="https://kubernetes.io/zh-cn/docs/concepts/services-networking/service/#environment-variables" TargetMode="External"/><Relationship Id="rId4" Type="http://schemas.openxmlformats.org/officeDocument/2006/relationships/image" Target="../media/image22.png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48.xml"/><Relationship Id="rId8" Type="http://schemas.openxmlformats.org/officeDocument/2006/relationships/hyperlink" Target="https://kubernetes.io/zh-cn/docs/concepts/services-networking/service/#loadbalancer" TargetMode="External"/><Relationship Id="rId7" Type="http://schemas.openxmlformats.org/officeDocument/2006/relationships/tags" Target="../tags/tag24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4" Type="http://schemas.openxmlformats.org/officeDocument/2006/relationships/notesSlide" Target="../notesSlides/notesSlide14.xml"/><Relationship Id="rId13" Type="http://schemas.openxmlformats.org/officeDocument/2006/relationships/slideLayout" Target="../slideLayouts/slideLayout31.xml"/><Relationship Id="rId12" Type="http://schemas.openxmlformats.org/officeDocument/2006/relationships/tags" Target="../tags/tag251.xml"/><Relationship Id="rId11" Type="http://schemas.openxmlformats.org/officeDocument/2006/relationships/tags" Target="../tags/tag250.xml"/><Relationship Id="rId10" Type="http://schemas.openxmlformats.org/officeDocument/2006/relationships/tags" Target="../tags/tag249.xml"/><Relationship Id="rId1" Type="http://schemas.openxmlformats.org/officeDocument/2006/relationships/tags" Target="../tags/tag24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0" Type="http://schemas.openxmlformats.org/officeDocument/2006/relationships/notesSlide" Target="../notesSlides/notesSlide15.xml"/><Relationship Id="rId2" Type="http://schemas.openxmlformats.org/officeDocument/2006/relationships/tags" Target="../tags/tag253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269.xml"/><Relationship Id="rId17" Type="http://schemas.openxmlformats.org/officeDocument/2006/relationships/tags" Target="../tags/tag268.xml"/><Relationship Id="rId16" Type="http://schemas.openxmlformats.org/officeDocument/2006/relationships/tags" Target="../tags/tag267.xml"/><Relationship Id="rId15" Type="http://schemas.openxmlformats.org/officeDocument/2006/relationships/tags" Target="../tags/tag266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tags" Target="../tags/tag25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31.xml"/><Relationship Id="rId5" Type="http://schemas.openxmlformats.org/officeDocument/2006/relationships/tags" Target="../tags/tag273.xml"/><Relationship Id="rId4" Type="http://schemas.openxmlformats.org/officeDocument/2006/relationships/image" Target="../media/image27.png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31.xml"/><Relationship Id="rId7" Type="http://schemas.openxmlformats.org/officeDocument/2006/relationships/tags" Target="../tags/tag278.xml"/><Relationship Id="rId6" Type="http://schemas.openxmlformats.org/officeDocument/2006/relationships/image" Target="../media/image29.png"/><Relationship Id="rId5" Type="http://schemas.openxmlformats.org/officeDocument/2006/relationships/tags" Target="../tags/tag277.xml"/><Relationship Id="rId4" Type="http://schemas.openxmlformats.org/officeDocument/2006/relationships/image" Target="../media/image28.png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31.xml"/><Relationship Id="rId6" Type="http://schemas.openxmlformats.org/officeDocument/2006/relationships/tags" Target="../tags/tag28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hyperlink" Target="https://morningspace.github.io/tech/k8s-net-docker0/" TargetMode="External"/><Relationship Id="rId8" Type="http://schemas.openxmlformats.org/officeDocument/2006/relationships/hyperlink" Target="https://morningspace.github.io/tech/k8s-net-mimic-docker/" TargetMode="External"/><Relationship Id="rId7" Type="http://schemas.openxmlformats.org/officeDocument/2006/relationships/hyperlink" Target="https://zhuanlan.zhihu.com/p/199298498" TargetMode="External"/><Relationship Id="rId6" Type="http://schemas.openxmlformats.org/officeDocument/2006/relationships/hyperlink" Target="https://www.zhaohuabing.com/post/2020-03-12-linux-network-virtualization/" TargetMode="External"/><Relationship Id="rId5" Type="http://schemas.openxmlformats.org/officeDocument/2006/relationships/hyperlink" Target="https://github.com/caicloud/kube-ladder/blob/master/tutorials/lab2-application-and-service.md" TargetMode="External"/><Relationship Id="rId4" Type="http://schemas.openxmlformats.org/officeDocument/2006/relationships/hyperlink" Target="https://github.com/caicloud/kube-ladder/blob/master/tutorials/lab1-installation.md" TargetMode="External"/><Relationship Id="rId3" Type="http://schemas.openxmlformats.org/officeDocument/2006/relationships/tags" Target="../tags/tag285.xml"/><Relationship Id="rId20" Type="http://schemas.openxmlformats.org/officeDocument/2006/relationships/notesSlide" Target="../notesSlides/notesSlide19.xml"/><Relationship Id="rId2" Type="http://schemas.openxmlformats.org/officeDocument/2006/relationships/tags" Target="../tags/tag284.xml"/><Relationship Id="rId19" Type="http://schemas.openxmlformats.org/officeDocument/2006/relationships/slideLayout" Target="../slideLayouts/slideLayout31.xml"/><Relationship Id="rId18" Type="http://schemas.openxmlformats.org/officeDocument/2006/relationships/tags" Target="../tags/tag286.xml"/><Relationship Id="rId17" Type="http://schemas.openxmlformats.org/officeDocument/2006/relationships/hyperlink" Target="https://kubernetes.io/zh-cn/docs/concepts/services-networking/ingress/" TargetMode="External"/><Relationship Id="rId16" Type="http://schemas.openxmlformats.org/officeDocument/2006/relationships/hyperlink" Target="https://kubernetes.io/zh-cn/docs/tasks/access-application-cluster/ingress-minikube/" TargetMode="External"/><Relationship Id="rId15" Type="http://schemas.openxmlformats.org/officeDocument/2006/relationships/hyperlink" Target="https://luckymrwang.github.io/2021/02/20/%E6%8E%A2%E7%A9%B6K8S-Service%E5%86%85%E9%83%A8iptables%E8%B7%AF%E7%94%B1%E8%A7%84%E5%88%99/" TargetMode="External"/><Relationship Id="rId14" Type="http://schemas.openxmlformats.org/officeDocument/2006/relationships/hyperlink" Target="https://zhuanlan.zhihu.com/p/677236869" TargetMode="External"/><Relationship Id="rId13" Type="http://schemas.openxmlformats.org/officeDocument/2006/relationships/hyperlink" Target="https://kubernetes.io/zh-cn/docs/concepts/services-networking/service/" TargetMode="External"/><Relationship Id="rId12" Type="http://schemas.openxmlformats.org/officeDocument/2006/relationships/hyperlink" Target="https://mp.weixin.qq.com/s/_nzbZYpKlpw4jKd5MFpuzw" TargetMode="External"/><Relationship Id="rId11" Type="http://schemas.openxmlformats.org/officeDocument/2006/relationships/hyperlink" Target="https://morningspace.github.io/tech/k8s-net-cni/" TargetMode="External"/><Relationship Id="rId10" Type="http://schemas.openxmlformats.org/officeDocument/2006/relationships/hyperlink" Target="https://morningspace.github.io/tech/k8s-net-pod-1/" TargetMode="External"/><Relationship Id="rId1" Type="http://schemas.openxmlformats.org/officeDocument/2006/relationships/tags" Target="../tags/tag2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166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182.xml"/><Relationship Id="rId17" Type="http://schemas.openxmlformats.org/officeDocument/2006/relationships/tags" Target="../tags/tag181.xml"/><Relationship Id="rId16" Type="http://schemas.openxmlformats.org/officeDocument/2006/relationships/tags" Target="../tags/tag180.xml"/><Relationship Id="rId15" Type="http://schemas.openxmlformats.org/officeDocument/2006/relationships/tags" Target="../tags/tag179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tags" Target="../tags/tag1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31.xml"/><Relationship Id="rId7" Type="http://schemas.openxmlformats.org/officeDocument/2006/relationships/tags" Target="../tags/tag18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31.xml"/><Relationship Id="rId7" Type="http://schemas.openxmlformats.org/officeDocument/2006/relationships/tags" Target="../tags/tag19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image" Target="../media/image8.png"/><Relationship Id="rId7" Type="http://schemas.openxmlformats.org/officeDocument/2006/relationships/tags" Target="../tags/tag195.xml"/><Relationship Id="rId6" Type="http://schemas.openxmlformats.org/officeDocument/2006/relationships/image" Target="../media/image7.png"/><Relationship Id="rId5" Type="http://schemas.openxmlformats.org/officeDocument/2006/relationships/hyperlink" Target="https://morven.life/posts/iptables-wiki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1.xml"/><Relationship Id="rId1" Type="http://schemas.openxmlformats.org/officeDocument/2006/relationships/tags" Target="../tags/tag19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tags" Target="../tags/tag20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1.xml"/><Relationship Id="rId1" Type="http://schemas.openxmlformats.org/officeDocument/2006/relationships/tags" Target="../tags/tag19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31.xml"/><Relationship Id="rId7" Type="http://schemas.openxmlformats.org/officeDocument/2006/relationships/tags" Target="../tags/tag205.xml"/><Relationship Id="rId6" Type="http://schemas.openxmlformats.org/officeDocument/2006/relationships/image" Target="../media/image14.png"/><Relationship Id="rId5" Type="http://schemas.openxmlformats.org/officeDocument/2006/relationships/hyperlink" Target="https://github.com/kubernetes/kubernetes/blob/master/build/pause/linux/pause.c" TargetMode="External"/><Relationship Id="rId4" Type="http://schemas.openxmlformats.org/officeDocument/2006/relationships/image" Target="../media/image13.png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hyperlink" Target="https://github.com/containernetworking/plugins" TargetMode="External"/><Relationship Id="rId4" Type="http://schemas.openxmlformats.org/officeDocument/2006/relationships/hyperlink" Target="https://github.com/containernetworking/cni" TargetMode="Externa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31.xml"/><Relationship Id="rId1" Type="http://schemas.openxmlformats.org/officeDocument/2006/relationships/tags" Target="../tags/tag20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1.xml"/><Relationship Id="rId5" Type="http://schemas.openxmlformats.org/officeDocument/2006/relationships/tags" Target="../tags/tag213.xml"/><Relationship Id="rId4" Type="http://schemas.openxmlformats.org/officeDocument/2006/relationships/image" Target="../media/image18.png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3700">
                <a:solidFill>
                  <a:schemeClr val="accent1"/>
                </a:solidFill>
                <a:sym typeface="Open Sans"/>
              </a:rPr>
              <a:t>k8s 网络入门</a:t>
            </a:r>
            <a:endParaRPr lang="en-GB" sz="3700">
              <a:solidFill>
                <a:schemeClr val="accent1"/>
              </a:solidFill>
              <a:sym typeface="Open San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xiangui.wang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801641" y="3511490"/>
            <a:ext cx="1892345" cy="30962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015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1pPr>
            <a:lvl2pPr marL="386080" indent="-128270" algn="l" defTabSz="51435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905510" algn="l"/>
              </a:tabLst>
              <a:defRPr sz="9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2pPr>
            <a:lvl3pPr marL="643255" indent="-128270" algn="l" defTabSz="51435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9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3pPr>
            <a:lvl4pPr marL="900430" indent="-128270" algn="l" defTabSz="51435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9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4pPr>
            <a:lvl5pPr marL="1157605" indent="-128270" algn="l" defTabSz="51435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sz="9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5pPr>
            <a:lvl6pPr marL="1414780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9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955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9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30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9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05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9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202405</a:t>
            </a:r>
            <a:endParaRPr lang="en-US" altLang="zh-CN">
              <a:solidFill>
                <a:schemeClr val="dk1">
                  <a:lumMod val="85000"/>
                  <a:lumOff val="15000"/>
                </a:schemeClr>
              </a:solidFill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5"/>
          <p:cNvSpPr/>
          <p:nvPr userDrawn="1">
            <p:custDataLst>
              <p:tags r:id="rId1"/>
            </p:custDataLst>
          </p:nvPr>
        </p:nvSpPr>
        <p:spPr>
          <a:xfrm rot="10800000" flipH="1">
            <a:off x="-1" y="-1"/>
            <a:ext cx="2481943" cy="5143501"/>
          </a:xfrm>
          <a:custGeom>
            <a:avLst/>
            <a:gdLst>
              <a:gd name="connsiteX0" fmla="*/ 0 w 3309257"/>
              <a:gd name="connsiteY0" fmla="*/ 6858001 h 6858001"/>
              <a:gd name="connsiteX1" fmla="*/ 3309257 w 3309257"/>
              <a:gd name="connsiteY1" fmla="*/ 6858001 h 6858001"/>
              <a:gd name="connsiteX2" fmla="*/ 1718889 w 3309257"/>
              <a:gd name="connsiteY2" fmla="*/ 0 h 6858001"/>
              <a:gd name="connsiteX3" fmla="*/ 0 w 3309257"/>
              <a:gd name="connsiteY3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257" h="6858001">
                <a:moveTo>
                  <a:pt x="0" y="6858001"/>
                </a:moveTo>
                <a:lnTo>
                  <a:pt x="3309257" y="6858001"/>
                </a:lnTo>
                <a:lnTo>
                  <a:pt x="17188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015" dirty="0">
              <a:solidFill>
                <a:schemeClr val="lt1"/>
              </a:solidFill>
            </a:endParaRPr>
          </a:p>
        </p:txBody>
      </p:sp>
      <p:sp>
        <p:nvSpPr>
          <p:cNvPr id="8" name="任意多边形: 形状 6"/>
          <p:cNvSpPr/>
          <p:nvPr userDrawn="1">
            <p:custDataLst>
              <p:tags r:id="rId2"/>
            </p:custDataLst>
          </p:nvPr>
        </p:nvSpPr>
        <p:spPr>
          <a:xfrm rot="11574254">
            <a:off x="1882214" y="-150105"/>
            <a:ext cx="728651" cy="5443707"/>
          </a:xfrm>
          <a:custGeom>
            <a:avLst/>
            <a:gdLst>
              <a:gd name="connsiteX0" fmla="*/ 0 w 971535"/>
              <a:gd name="connsiteY0" fmla="*/ 7258276 h 7258276"/>
              <a:gd name="connsiteX1" fmla="*/ 932891 w 971535"/>
              <a:gd name="connsiteY1" fmla="*/ 8853 h 7258276"/>
              <a:gd name="connsiteX2" fmla="*/ 971535 w 971535"/>
              <a:gd name="connsiteY2" fmla="*/ 0 h 7258276"/>
              <a:gd name="connsiteX3" fmla="*/ 971535 w 971535"/>
              <a:gd name="connsiteY3" fmla="*/ 7035689 h 725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35" h="7258276">
                <a:moveTo>
                  <a:pt x="0" y="7258276"/>
                </a:moveTo>
                <a:lnTo>
                  <a:pt x="932891" y="8853"/>
                </a:lnTo>
                <a:lnTo>
                  <a:pt x="971535" y="0"/>
                </a:lnTo>
                <a:lnTo>
                  <a:pt x="971535" y="70356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9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307488" y="2952750"/>
            <a:ext cx="1044752" cy="2190750"/>
          </a:xfrm>
          <a:custGeom>
            <a:avLst/>
            <a:gdLst>
              <a:gd name="connsiteX0" fmla="*/ 1089482 w 1393003"/>
              <a:gd name="connsiteY0" fmla="*/ 0 h 2921000"/>
              <a:gd name="connsiteX1" fmla="*/ 1393003 w 1393003"/>
              <a:gd name="connsiteY1" fmla="*/ 2921000 h 2921000"/>
              <a:gd name="connsiteX2" fmla="*/ 0 w 1393003"/>
              <a:gd name="connsiteY2" fmla="*/ 292100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003" h="2921000">
                <a:moveTo>
                  <a:pt x="1089482" y="0"/>
                </a:moveTo>
                <a:lnTo>
                  <a:pt x="1393003" y="2921000"/>
                </a:lnTo>
                <a:lnTo>
                  <a:pt x="0" y="2921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4701064" y="1445895"/>
            <a:ext cx="395764" cy="623411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270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1</a:t>
            </a:r>
            <a:endParaRPr lang="en-US" altLang="zh-CN" sz="270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34" name="任意多边形: 形状 33"/>
          <p:cNvSpPr/>
          <p:nvPr>
            <p:custDataLst>
              <p:tags r:id="rId5"/>
            </p:custDataLst>
          </p:nvPr>
        </p:nvSpPr>
        <p:spPr>
          <a:xfrm rot="697528">
            <a:off x="4320540" y="1600835"/>
            <a:ext cx="186055" cy="260985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p>
            <a:pPr algn="ctr"/>
            <a:endParaRPr lang="zh-CN" altLang="en-US" sz="1015">
              <a:solidFill>
                <a:schemeClr val="dk1"/>
              </a:solidFill>
            </a:endParaRPr>
          </a:p>
        </p:txBody>
      </p:sp>
      <p:sp>
        <p:nvSpPr>
          <p:cNvPr id="35" name="等腰三角形 34"/>
          <p:cNvSpPr/>
          <p:nvPr>
            <p:custDataLst>
              <p:tags r:id="rId6"/>
            </p:custDataLst>
          </p:nvPr>
        </p:nvSpPr>
        <p:spPr>
          <a:xfrm>
            <a:off x="4367530" y="1621155"/>
            <a:ext cx="163195" cy="21907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 sz="1015" dirty="0">
              <a:solidFill>
                <a:schemeClr val="dk1"/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4701064" y="2331720"/>
            <a:ext cx="395764" cy="623411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270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2</a:t>
            </a:r>
            <a:endParaRPr lang="en-US" altLang="zh-CN" sz="270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37" name="任意多边形: 形状 36"/>
          <p:cNvSpPr/>
          <p:nvPr>
            <p:custDataLst>
              <p:tags r:id="rId8"/>
            </p:custDataLst>
          </p:nvPr>
        </p:nvSpPr>
        <p:spPr>
          <a:xfrm rot="697528">
            <a:off x="4320540" y="2513330"/>
            <a:ext cx="186055" cy="260985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p>
            <a:pPr algn="ctr"/>
            <a:endParaRPr lang="zh-CN" altLang="en-US" sz="1015" dirty="0">
              <a:solidFill>
                <a:schemeClr val="dk1"/>
              </a:solidFill>
            </a:endParaRPr>
          </a:p>
        </p:txBody>
      </p:sp>
      <p:sp>
        <p:nvSpPr>
          <p:cNvPr id="38" name="等腰三角形 37"/>
          <p:cNvSpPr/>
          <p:nvPr>
            <p:custDataLst>
              <p:tags r:id="rId9"/>
            </p:custDataLst>
          </p:nvPr>
        </p:nvSpPr>
        <p:spPr>
          <a:xfrm>
            <a:off x="4367530" y="2533650"/>
            <a:ext cx="163195" cy="21907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 sz="1015">
              <a:solidFill>
                <a:schemeClr val="dk1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4701064" y="3217069"/>
            <a:ext cx="395764" cy="623411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270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3</a:t>
            </a:r>
            <a:endParaRPr lang="en-US" altLang="zh-CN" sz="270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1"/>
            </p:custDataLst>
          </p:nvPr>
        </p:nvSpPr>
        <p:spPr>
          <a:xfrm rot="697528">
            <a:off x="4320540" y="3398520"/>
            <a:ext cx="186055" cy="260985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p>
            <a:pPr algn="ctr"/>
            <a:endParaRPr lang="zh-CN" altLang="en-US" sz="1015" dirty="0">
              <a:solidFill>
                <a:schemeClr val="dk1"/>
              </a:solidFill>
            </a:endParaRPr>
          </a:p>
        </p:txBody>
      </p:sp>
      <p:sp>
        <p:nvSpPr>
          <p:cNvPr id="41" name="等腰三角形 40"/>
          <p:cNvSpPr/>
          <p:nvPr>
            <p:custDataLst>
              <p:tags r:id="rId12"/>
            </p:custDataLst>
          </p:nvPr>
        </p:nvSpPr>
        <p:spPr>
          <a:xfrm>
            <a:off x="4367530" y="3418840"/>
            <a:ext cx="163195" cy="21907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 sz="1015">
              <a:solidFill>
                <a:schemeClr val="dk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5277803" y="1468280"/>
            <a:ext cx="2159794" cy="62341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Open Sans"/>
              </a:rPr>
              <a:t>Pod 网络</a:t>
            </a:r>
            <a:endParaRPr lang="en-GB" sz="2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Open Sans"/>
            </a:endParaRPr>
          </a:p>
        </p:txBody>
      </p:sp>
      <p:sp>
        <p:nvSpPr>
          <p:cNvPr id="66" name="文本框 65"/>
          <p:cNvSpPr txBox="1"/>
          <p:nvPr>
            <p:custDataLst>
              <p:tags r:id="rId14"/>
            </p:custDataLst>
          </p:nvPr>
        </p:nvSpPr>
        <p:spPr>
          <a:xfrm>
            <a:off x="5277803" y="2354105"/>
            <a:ext cx="2159794" cy="62341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Open Sans"/>
              </a:rPr>
              <a:t>Service 网络</a:t>
            </a:r>
            <a:endParaRPr lang="en-GB" sz="2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Open Sans"/>
            </a:endParaRPr>
          </a:p>
        </p:txBody>
      </p:sp>
      <p:sp>
        <p:nvSpPr>
          <p:cNvPr id="68" name="文本框 67"/>
          <p:cNvSpPr txBox="1"/>
          <p:nvPr>
            <p:custDataLst>
              <p:tags r:id="rId15"/>
            </p:custDataLst>
          </p:nvPr>
        </p:nvSpPr>
        <p:spPr>
          <a:xfrm>
            <a:off x="5277803" y="3239930"/>
            <a:ext cx="2159794" cy="62341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Open Sans"/>
              </a:rPr>
              <a:t>Ingress 网络</a:t>
            </a:r>
            <a:endParaRPr lang="en-GB" sz="2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Open Sans"/>
            </a:endParaRPr>
          </a:p>
        </p:txBody>
      </p:sp>
      <p:sp>
        <p:nvSpPr>
          <p:cNvPr id="3" name="文本框 2"/>
          <p:cNvSpPr txBox="1"/>
          <p:nvPr>
            <p:custDataLst>
              <p:tags r:id="rId16"/>
            </p:custDataLst>
          </p:nvPr>
        </p:nvSpPr>
        <p:spPr>
          <a:xfrm>
            <a:off x="436721" y="342900"/>
            <a:ext cx="1051560" cy="62245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2700">
                <a:solidFill>
                  <a:schemeClr val="lt1"/>
                </a:solidFill>
                <a:latin typeface="Arial" panose="020B0604020202090204" pitchFamily="34" charset="0"/>
                <a:ea typeface="汉仪旗黑-85S" panose="00020600040101010101" pitchFamily="18" charset="-122"/>
              </a:rPr>
              <a:t>目录</a:t>
            </a:r>
            <a:endParaRPr lang="en-GB" sz="2700">
              <a:solidFill>
                <a:schemeClr val="lt1"/>
              </a:solidFill>
              <a:latin typeface="Arial" panose="020B060402020209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7"/>
            </p:custDataLst>
          </p:nvPr>
        </p:nvSpPr>
        <p:spPr>
          <a:xfrm>
            <a:off x="484346" y="918686"/>
            <a:ext cx="1198721" cy="30003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1125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CONTENTS</a:t>
            </a:r>
            <a:endParaRPr lang="en-US" altLang="zh-CN" sz="1125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71" name="Google Shape;171;p29"/>
          <p:cNvSpPr txBox="1"/>
          <p:nvPr>
            <p:ph type="title" idx="4294967295"/>
          </p:nvPr>
        </p:nvSpPr>
        <p:spPr>
          <a:xfrm>
            <a:off x="1048385" y="61595"/>
            <a:ext cx="7726680" cy="556895"/>
          </a:xfrm>
          <a:prstGeom prst="rect">
            <a:avLst/>
          </a:prstGeom>
          <a:noFill/>
          <a:ln>
            <a:noFill/>
          </a:ln>
        </p:spPr>
        <p:txBody>
          <a:bodyPr spcFirstLastPara="0" wrap="square" lIns="19050" tIns="19050" rIns="19050" bIns="190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Open Sans"/>
              <a:buNone/>
              <a:defRPr sz="23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 algn="l" defTabSz="914400"/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Service 网络 - 背景和用途</a:t>
            </a:r>
            <a:r>
              <a:rPr lang="en-US" alt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,</a:t>
            </a: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与Pod</a:t>
            </a:r>
            <a:r>
              <a:rPr lang="zh-CN" alt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的</a:t>
            </a:r>
            <a:r>
              <a:rPr lang="zh-CN" alt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练习</a:t>
            </a:r>
            <a:endParaRPr lang="zh-CN" altLang="en-GB" kern="1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4830725" y="886250"/>
            <a:ext cx="3997200" cy="3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微软雅黑" charset="0"/>
                <a:ea typeface="微软雅黑" charset="0"/>
                <a:cs typeface="微软雅黑" charset="0"/>
              </a:rPr>
              <a:t>Zookeeper提供名字服务，pod自身实现负载均衡，RPC框架实现负载均衡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微软雅黑" charset="0"/>
              <a:ea typeface="微软雅黑" charset="0"/>
              <a:cs typeface="微软雅黑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微软雅黑" charset="0"/>
                <a:ea typeface="微软雅黑" charset="0"/>
                <a:cs typeface="微软雅黑" charset="0"/>
              </a:rPr>
              <a:t>Service 为 Pods 提供的固定 IP，其他服务可以通过 Service IP 找到提供服务的Endpoints。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微软雅黑" charset="0"/>
              <a:ea typeface="微软雅黑" charset="0"/>
              <a:cs typeface="微软雅黑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微软雅黑" charset="0"/>
                <a:ea typeface="微软雅黑" charset="0"/>
                <a:cs typeface="微软雅黑" charset="0"/>
              </a:rPr>
              <a:t>Service提供负载均衡。Service 由多个 Endpoints 组成，kubernetes 对组成 Service 的 Pods 提供的负载均衡方案，例如随机访问、robin 轮询等。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微软雅黑" charset="0"/>
              <a:ea typeface="微软雅黑" charset="0"/>
              <a:cs typeface="微软雅黑" charset="0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微软雅黑" charset="0"/>
                <a:ea typeface="微软雅黑" charset="0"/>
                <a:cs typeface="微软雅黑" charset="0"/>
              </a:rPr>
              <a:t>暂时将Pod等同于Endpoint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微软雅黑" charset="0"/>
              <a:ea typeface="微软雅黑" charset="0"/>
              <a:cs typeface="微软雅黑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highlight>
                <a:srgbClr val="FFFFFF"/>
              </a:highlight>
              <a:latin typeface="微软雅黑" charset="0"/>
              <a:ea typeface="微软雅黑" charset="0"/>
              <a:cs typeface="微软雅黑" charset="0"/>
              <a:sym typeface="Open Sans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2500" y="951801"/>
            <a:ext cx="4506374" cy="291164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78" name="Google Shape;178;p30"/>
          <p:cNvSpPr txBox="1"/>
          <p:nvPr>
            <p:ph type="title" idx="4294967295"/>
          </p:nvPr>
        </p:nvSpPr>
        <p:spPr>
          <a:xfrm>
            <a:off x="1048099" y="61801"/>
            <a:ext cx="6782400" cy="548400"/>
          </a:xfrm>
          <a:prstGeom prst="rect">
            <a:avLst/>
          </a:prstGeom>
          <a:noFill/>
          <a:ln>
            <a:noFill/>
          </a:ln>
        </p:spPr>
        <p:txBody>
          <a:bodyPr spcFirstLastPara="0" wrap="square" lIns="19050" tIns="19050" rIns="19050" bIns="190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Open Sans"/>
              <a:buNone/>
              <a:defRPr sz="23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 algn="l" defTabSz="914400"/>
            <a:r>
              <a:rPr lang="en-GB" sz="2000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Service </a:t>
            </a:r>
            <a:r>
              <a:rPr lang="en-GB" sz="2000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网络</a:t>
            </a:r>
            <a:r>
              <a:rPr lang="en-GB" sz="2000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 - </a:t>
            </a:r>
            <a:r>
              <a:rPr lang="en-GB" sz="2000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整体流程原理 </a:t>
            </a:r>
            <a:endParaRPr lang="en-GB" sz="2000" kern="1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412200" y="3263800"/>
            <a:ext cx="41598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Service IP </a:t>
            </a: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4"/>
              </a:rPr>
              <a:t>IP 由API server分配，写入etcd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Etcd 中存储service和endpoints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rPr>
              <a:t>Controllermanager watch etcd的变换生成endpoints</a:t>
            </a:r>
            <a:endParaRPr lang="en-GB"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970625" y="3348775"/>
            <a:ext cx="2811799" cy="117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206975" y="707513"/>
            <a:ext cx="6464650" cy="245897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86" name="Google Shape;186;p31"/>
          <p:cNvSpPr txBox="1"/>
          <p:nvPr>
            <p:ph type="title" idx="4294967295"/>
          </p:nvPr>
        </p:nvSpPr>
        <p:spPr>
          <a:xfrm>
            <a:off x="1048099" y="61801"/>
            <a:ext cx="6782400" cy="548400"/>
          </a:xfrm>
          <a:prstGeom prst="rect">
            <a:avLst/>
          </a:prstGeom>
          <a:noFill/>
          <a:ln>
            <a:noFill/>
          </a:ln>
        </p:spPr>
        <p:txBody>
          <a:bodyPr spcFirstLastPara="0" wrap="square" lIns="19050" tIns="19050" rIns="19050" bIns="19050" anchor="ctr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Open Sans"/>
              <a:buNone/>
              <a:defRPr sz="23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 algn="l" defTabSz="914400">
              <a:buFont typeface="Arial" panose="020B0604020202090204"/>
            </a:pP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Service网络 - kube-proxy 服务发现和负载均衡 </a:t>
            </a:r>
            <a:endParaRPr lang="en-GB" kern="1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94650" y="3207050"/>
            <a:ext cx="8487194" cy="12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4637250" y="776125"/>
            <a:ext cx="4190700" cy="22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 pitchFamily="34" charset="0"/>
              <a:buChar char="•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Order -&gt; item 的流程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 pitchFamily="34" charset="0"/>
              <a:buChar char="•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服务发现：</a:t>
            </a:r>
            <a:r>
              <a:rPr lang="en-GB" sz="1300" u="sng">
                <a:solidFill>
                  <a:srgbClr val="000000"/>
                </a:solidFill>
                <a:highlight>
                  <a:srgbClr val="FFFFFF"/>
                </a:highlight>
                <a:latin typeface="微软雅黑" charset="0"/>
                <a:ea typeface="微软雅黑" charset="0"/>
                <a:cs typeface="微软雅黑" charset="0"/>
                <a:sym typeface="Open Sans"/>
                <a:hlinkClick r:id="rId5"/>
              </a:rPr>
              <a:t>环境变量和</a:t>
            </a: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5"/>
              </a:rPr>
              <a:t>DNS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 pitchFamily="34" charset="0"/>
              <a:buChar char="•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servicename.namespace.svc.cluster.local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 pitchFamily="34" charset="0"/>
              <a:buChar char="•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kub-proxy 通过watch etcd中service和endpoint的变更，维护本地的iptables/ipvs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 pitchFamily="34" charset="0"/>
              <a:buChar char="•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kub-proxy 通过转发规则实现service ip 到 pod ip的转发，通过规则实现负载均衡</a:t>
            </a:r>
            <a:endParaRPr lang="en-GB"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94650" y="762600"/>
            <a:ext cx="4327175" cy="238888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94" name="Google Shape;194;p32"/>
          <p:cNvSpPr txBox="1"/>
          <p:nvPr>
            <p:ph type="title" idx="4294967295"/>
          </p:nvPr>
        </p:nvSpPr>
        <p:spPr>
          <a:xfrm>
            <a:off x="1048099" y="61801"/>
            <a:ext cx="6782400" cy="548400"/>
          </a:xfrm>
          <a:prstGeom prst="rect">
            <a:avLst/>
          </a:prstGeom>
          <a:noFill/>
          <a:ln>
            <a:noFill/>
          </a:ln>
        </p:spPr>
        <p:txBody>
          <a:bodyPr spcFirstLastPara="0" wrap="square" lIns="19050" tIns="19050" rIns="19050" bIns="190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Open Sans"/>
              <a:buNone/>
              <a:defRPr sz="23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 algn="l" defTabSz="914400"/>
            <a:r>
              <a:rPr lang="en-US" alt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S</a:t>
            </a: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ervice</a:t>
            </a:r>
            <a:r>
              <a:rPr lang="zh-CN" alt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网络</a:t>
            </a:r>
            <a:r>
              <a:rPr lang="en-US" altLang="zh-CN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 - </a:t>
            </a: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网络</a:t>
            </a:r>
            <a:r>
              <a:rPr lang="zh-CN" alt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类型</a:t>
            </a: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 </a:t>
            </a:r>
            <a:endParaRPr lang="en-GB" kern="1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58188" y="729663"/>
            <a:ext cx="1619523" cy="289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261650" y="715350"/>
            <a:ext cx="1528299" cy="28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369150" y="767513"/>
            <a:ext cx="2285475" cy="27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>
            <p:custDataLst>
              <p:tags r:id="rId7"/>
            </p:custDataLst>
          </p:nvPr>
        </p:nvSpPr>
        <p:spPr>
          <a:xfrm>
            <a:off x="5813788" y="4139475"/>
            <a:ext cx="1396200" cy="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微软雅黑" charset="0"/>
                <a:ea typeface="微软雅黑" charset="0"/>
                <a:cs typeface="Open Sans"/>
                <a:sym typeface="Open Sans"/>
              </a:rPr>
              <a:t>官方</a:t>
            </a:r>
            <a:r>
              <a:rPr lang="en-GB" sz="1400" u="sng">
                <a:solidFill>
                  <a:schemeClr val="hlink"/>
                </a:solidFill>
                <a:latin typeface="微软雅黑" charset="0"/>
                <a:ea typeface="微软雅黑" charset="0"/>
                <a:cs typeface="Open Sans"/>
                <a:sym typeface="Open Sans"/>
                <a:hlinkClick r:id="rId8"/>
              </a:rPr>
              <a:t>资料来源</a:t>
            </a:r>
            <a:endParaRPr lang="en-GB" sz="1400" u="sng">
              <a:solidFill>
                <a:schemeClr val="hlink"/>
              </a:solidFill>
              <a:latin typeface="微软雅黑" charset="0"/>
              <a:ea typeface="微软雅黑" charset="0"/>
              <a:cs typeface="Open Sans"/>
              <a:sym typeface="Open Sans"/>
              <a:hlinkClick r:id="rId8"/>
            </a:endParaRPr>
          </a:p>
        </p:txBody>
      </p:sp>
      <p:sp>
        <p:nvSpPr>
          <p:cNvPr id="199" name="Google Shape;199;p32"/>
          <p:cNvSpPr txBox="1"/>
          <p:nvPr>
            <p:custDataLst>
              <p:tags r:id="rId9"/>
            </p:custDataLst>
          </p:nvPr>
        </p:nvSpPr>
        <p:spPr>
          <a:xfrm>
            <a:off x="956450" y="3739275"/>
            <a:ext cx="166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k8s集群内部访问</a:t>
            </a:r>
            <a:endParaRPr lang="en-GB" sz="14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</p:txBody>
      </p:sp>
      <p:sp>
        <p:nvSpPr>
          <p:cNvPr id="200" name="Google Shape;200;p32"/>
          <p:cNvSpPr txBox="1"/>
          <p:nvPr>
            <p:custDataLst>
              <p:tags r:id="rId10"/>
            </p:custDataLst>
          </p:nvPr>
        </p:nvSpPr>
        <p:spPr>
          <a:xfrm>
            <a:off x="3128250" y="3739275"/>
            <a:ext cx="16617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sz="1400">
                <a:solidFill>
                  <a:schemeClr val="dk1"/>
                </a:solidFill>
                <a:latin typeface="微软雅黑" charset="0"/>
                <a:ea typeface="微软雅黑" charset="0"/>
                <a:cs typeface="Open Sans"/>
                <a:sym typeface="Open Sans"/>
              </a:rPr>
              <a:t>支持外部节点访问</a:t>
            </a:r>
            <a:endParaRPr lang="en-GB" sz="1400">
              <a:solidFill>
                <a:schemeClr val="dk1"/>
              </a:solidFill>
              <a:latin typeface="微软雅黑" charset="0"/>
              <a:ea typeface="微软雅黑" charset="0"/>
              <a:cs typeface="Open Sans"/>
              <a:sym typeface="Open Sans"/>
            </a:endParaRPr>
          </a:p>
        </p:txBody>
      </p:sp>
      <p:sp>
        <p:nvSpPr>
          <p:cNvPr id="201" name="Google Shape;201;p32"/>
          <p:cNvSpPr txBox="1"/>
          <p:nvPr>
            <p:custDataLst>
              <p:tags r:id="rId11"/>
            </p:custDataLst>
          </p:nvPr>
        </p:nvSpPr>
        <p:spPr>
          <a:xfrm>
            <a:off x="5622875" y="3739275"/>
            <a:ext cx="16617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微软雅黑" charset="0"/>
                <a:ea typeface="微软雅黑" charset="0"/>
                <a:cs typeface="Open Sans"/>
                <a:sym typeface="Open Sans"/>
              </a:rPr>
              <a:t>支持外部节点访问</a:t>
            </a:r>
            <a:endParaRPr lang="en-GB" sz="1400">
              <a:solidFill>
                <a:schemeClr val="dk1"/>
              </a:solidFill>
              <a:latin typeface="微软雅黑" charset="0"/>
              <a:ea typeface="微软雅黑" charset="0"/>
              <a:cs typeface="Open Sans"/>
              <a:sym typeface="Open Sans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5"/>
          <p:cNvSpPr/>
          <p:nvPr userDrawn="1">
            <p:custDataLst>
              <p:tags r:id="rId1"/>
            </p:custDataLst>
          </p:nvPr>
        </p:nvSpPr>
        <p:spPr>
          <a:xfrm rot="10800000" flipH="1">
            <a:off x="-1" y="-1"/>
            <a:ext cx="2481943" cy="5143501"/>
          </a:xfrm>
          <a:custGeom>
            <a:avLst/>
            <a:gdLst>
              <a:gd name="connsiteX0" fmla="*/ 0 w 3309257"/>
              <a:gd name="connsiteY0" fmla="*/ 6858001 h 6858001"/>
              <a:gd name="connsiteX1" fmla="*/ 3309257 w 3309257"/>
              <a:gd name="connsiteY1" fmla="*/ 6858001 h 6858001"/>
              <a:gd name="connsiteX2" fmla="*/ 1718889 w 3309257"/>
              <a:gd name="connsiteY2" fmla="*/ 0 h 6858001"/>
              <a:gd name="connsiteX3" fmla="*/ 0 w 3309257"/>
              <a:gd name="connsiteY3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257" h="6858001">
                <a:moveTo>
                  <a:pt x="0" y="6858001"/>
                </a:moveTo>
                <a:lnTo>
                  <a:pt x="3309257" y="6858001"/>
                </a:lnTo>
                <a:lnTo>
                  <a:pt x="17188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015" dirty="0">
              <a:solidFill>
                <a:schemeClr val="lt1"/>
              </a:solidFill>
            </a:endParaRPr>
          </a:p>
        </p:txBody>
      </p:sp>
      <p:sp>
        <p:nvSpPr>
          <p:cNvPr id="8" name="任意多边形: 形状 6"/>
          <p:cNvSpPr/>
          <p:nvPr userDrawn="1">
            <p:custDataLst>
              <p:tags r:id="rId2"/>
            </p:custDataLst>
          </p:nvPr>
        </p:nvSpPr>
        <p:spPr>
          <a:xfrm rot="11574254">
            <a:off x="1882214" y="-150105"/>
            <a:ext cx="728651" cy="5443707"/>
          </a:xfrm>
          <a:custGeom>
            <a:avLst/>
            <a:gdLst>
              <a:gd name="connsiteX0" fmla="*/ 0 w 971535"/>
              <a:gd name="connsiteY0" fmla="*/ 7258276 h 7258276"/>
              <a:gd name="connsiteX1" fmla="*/ 932891 w 971535"/>
              <a:gd name="connsiteY1" fmla="*/ 8853 h 7258276"/>
              <a:gd name="connsiteX2" fmla="*/ 971535 w 971535"/>
              <a:gd name="connsiteY2" fmla="*/ 0 h 7258276"/>
              <a:gd name="connsiteX3" fmla="*/ 971535 w 971535"/>
              <a:gd name="connsiteY3" fmla="*/ 7035689 h 725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35" h="7258276">
                <a:moveTo>
                  <a:pt x="0" y="7258276"/>
                </a:moveTo>
                <a:lnTo>
                  <a:pt x="932891" y="8853"/>
                </a:lnTo>
                <a:lnTo>
                  <a:pt x="971535" y="0"/>
                </a:lnTo>
                <a:lnTo>
                  <a:pt x="971535" y="70356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9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307488" y="2952750"/>
            <a:ext cx="1044752" cy="2190750"/>
          </a:xfrm>
          <a:custGeom>
            <a:avLst/>
            <a:gdLst>
              <a:gd name="connsiteX0" fmla="*/ 1089482 w 1393003"/>
              <a:gd name="connsiteY0" fmla="*/ 0 h 2921000"/>
              <a:gd name="connsiteX1" fmla="*/ 1393003 w 1393003"/>
              <a:gd name="connsiteY1" fmla="*/ 2921000 h 2921000"/>
              <a:gd name="connsiteX2" fmla="*/ 0 w 1393003"/>
              <a:gd name="connsiteY2" fmla="*/ 292100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003" h="2921000">
                <a:moveTo>
                  <a:pt x="1089482" y="0"/>
                </a:moveTo>
                <a:lnTo>
                  <a:pt x="1393003" y="2921000"/>
                </a:lnTo>
                <a:lnTo>
                  <a:pt x="0" y="2921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4701064" y="1445895"/>
            <a:ext cx="395764" cy="623411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270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1</a:t>
            </a:r>
            <a:endParaRPr lang="en-US" altLang="zh-CN" sz="270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34" name="任意多边形: 形状 33"/>
          <p:cNvSpPr/>
          <p:nvPr>
            <p:custDataLst>
              <p:tags r:id="rId5"/>
            </p:custDataLst>
          </p:nvPr>
        </p:nvSpPr>
        <p:spPr>
          <a:xfrm rot="697528">
            <a:off x="4320540" y="1600835"/>
            <a:ext cx="186055" cy="260985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p>
            <a:pPr algn="ctr"/>
            <a:endParaRPr lang="zh-CN" altLang="en-US" sz="1015">
              <a:solidFill>
                <a:schemeClr val="dk1"/>
              </a:solidFill>
            </a:endParaRPr>
          </a:p>
        </p:txBody>
      </p:sp>
      <p:sp>
        <p:nvSpPr>
          <p:cNvPr id="35" name="等腰三角形 34"/>
          <p:cNvSpPr/>
          <p:nvPr>
            <p:custDataLst>
              <p:tags r:id="rId6"/>
            </p:custDataLst>
          </p:nvPr>
        </p:nvSpPr>
        <p:spPr>
          <a:xfrm>
            <a:off x="4367530" y="1621155"/>
            <a:ext cx="163195" cy="21907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 sz="1015" dirty="0">
              <a:solidFill>
                <a:schemeClr val="dk1"/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4701064" y="2331720"/>
            <a:ext cx="395764" cy="623411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270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2</a:t>
            </a:r>
            <a:endParaRPr lang="en-US" altLang="zh-CN" sz="270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37" name="任意多边形: 形状 36"/>
          <p:cNvSpPr/>
          <p:nvPr>
            <p:custDataLst>
              <p:tags r:id="rId8"/>
            </p:custDataLst>
          </p:nvPr>
        </p:nvSpPr>
        <p:spPr>
          <a:xfrm rot="697528">
            <a:off x="4320540" y="2513330"/>
            <a:ext cx="186055" cy="260985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p>
            <a:pPr algn="ctr"/>
            <a:endParaRPr lang="zh-CN" altLang="en-US" sz="1015" dirty="0">
              <a:solidFill>
                <a:schemeClr val="dk1"/>
              </a:solidFill>
            </a:endParaRPr>
          </a:p>
        </p:txBody>
      </p:sp>
      <p:sp>
        <p:nvSpPr>
          <p:cNvPr id="38" name="等腰三角形 37"/>
          <p:cNvSpPr/>
          <p:nvPr>
            <p:custDataLst>
              <p:tags r:id="rId9"/>
            </p:custDataLst>
          </p:nvPr>
        </p:nvSpPr>
        <p:spPr>
          <a:xfrm>
            <a:off x="4367530" y="2533650"/>
            <a:ext cx="163195" cy="21907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 sz="1015">
              <a:solidFill>
                <a:schemeClr val="dk1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4701064" y="3217069"/>
            <a:ext cx="395764" cy="623411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270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3</a:t>
            </a:r>
            <a:endParaRPr lang="en-US" altLang="zh-CN" sz="270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1"/>
            </p:custDataLst>
          </p:nvPr>
        </p:nvSpPr>
        <p:spPr>
          <a:xfrm rot="697528">
            <a:off x="4320540" y="3398520"/>
            <a:ext cx="186055" cy="260985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p>
            <a:pPr algn="ctr"/>
            <a:endParaRPr lang="zh-CN" altLang="en-US" sz="1015" dirty="0">
              <a:solidFill>
                <a:schemeClr val="dk1"/>
              </a:solidFill>
            </a:endParaRPr>
          </a:p>
        </p:txBody>
      </p:sp>
      <p:sp>
        <p:nvSpPr>
          <p:cNvPr id="41" name="等腰三角形 40"/>
          <p:cNvSpPr/>
          <p:nvPr>
            <p:custDataLst>
              <p:tags r:id="rId12"/>
            </p:custDataLst>
          </p:nvPr>
        </p:nvSpPr>
        <p:spPr>
          <a:xfrm>
            <a:off x="4367530" y="3418840"/>
            <a:ext cx="163195" cy="21907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 sz="1015">
              <a:solidFill>
                <a:schemeClr val="dk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5277803" y="1468280"/>
            <a:ext cx="2159794" cy="62341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Open Sans"/>
              </a:rPr>
              <a:t>Pod 网络</a:t>
            </a:r>
            <a:endParaRPr lang="en-GB" sz="2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Open Sans"/>
            </a:endParaRPr>
          </a:p>
        </p:txBody>
      </p:sp>
      <p:sp>
        <p:nvSpPr>
          <p:cNvPr id="66" name="文本框 65"/>
          <p:cNvSpPr txBox="1"/>
          <p:nvPr>
            <p:custDataLst>
              <p:tags r:id="rId14"/>
            </p:custDataLst>
          </p:nvPr>
        </p:nvSpPr>
        <p:spPr>
          <a:xfrm>
            <a:off x="5277803" y="2354105"/>
            <a:ext cx="2159794" cy="62341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Open Sans"/>
              </a:rPr>
              <a:t>Service 网络</a:t>
            </a:r>
            <a:endParaRPr lang="en-GB" sz="2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Open Sans"/>
            </a:endParaRPr>
          </a:p>
        </p:txBody>
      </p:sp>
      <p:sp>
        <p:nvSpPr>
          <p:cNvPr id="68" name="文本框 67"/>
          <p:cNvSpPr txBox="1"/>
          <p:nvPr>
            <p:custDataLst>
              <p:tags r:id="rId15"/>
            </p:custDataLst>
          </p:nvPr>
        </p:nvSpPr>
        <p:spPr>
          <a:xfrm>
            <a:off x="5277803" y="3239930"/>
            <a:ext cx="2159794" cy="62341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Open Sans"/>
              </a:rPr>
              <a:t>Ingress 网络</a:t>
            </a:r>
            <a:endParaRPr lang="en-GB" sz="2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Open Sans"/>
            </a:endParaRPr>
          </a:p>
        </p:txBody>
      </p:sp>
      <p:sp>
        <p:nvSpPr>
          <p:cNvPr id="3" name="文本框 2"/>
          <p:cNvSpPr txBox="1"/>
          <p:nvPr>
            <p:custDataLst>
              <p:tags r:id="rId16"/>
            </p:custDataLst>
          </p:nvPr>
        </p:nvSpPr>
        <p:spPr>
          <a:xfrm>
            <a:off x="436721" y="342900"/>
            <a:ext cx="1051560" cy="62245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2700">
                <a:solidFill>
                  <a:schemeClr val="lt1"/>
                </a:solidFill>
                <a:latin typeface="Arial" panose="020B0604020202090204" pitchFamily="34" charset="0"/>
                <a:ea typeface="汉仪旗黑-85S" panose="00020600040101010101" pitchFamily="18" charset="-122"/>
              </a:rPr>
              <a:t>目录</a:t>
            </a:r>
            <a:endParaRPr lang="en-GB" sz="2700">
              <a:solidFill>
                <a:schemeClr val="lt1"/>
              </a:solidFill>
              <a:latin typeface="Arial" panose="020B060402020209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7"/>
            </p:custDataLst>
          </p:nvPr>
        </p:nvSpPr>
        <p:spPr>
          <a:xfrm>
            <a:off x="484346" y="918686"/>
            <a:ext cx="1198721" cy="300038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1125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CONTENTS</a:t>
            </a:r>
            <a:endParaRPr lang="en-US" altLang="zh-CN" sz="1125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212" name="Google Shape;212;p34"/>
          <p:cNvSpPr txBox="1"/>
          <p:nvPr>
            <p:ph type="title" idx="4294967295"/>
          </p:nvPr>
        </p:nvSpPr>
        <p:spPr>
          <a:xfrm>
            <a:off x="1048099" y="61801"/>
            <a:ext cx="6782400" cy="548400"/>
          </a:xfrm>
          <a:prstGeom prst="rect">
            <a:avLst/>
          </a:prstGeom>
          <a:noFill/>
          <a:ln>
            <a:noFill/>
          </a:ln>
        </p:spPr>
        <p:txBody>
          <a:bodyPr spcFirstLastPara="0" wrap="square" lIns="19050" tIns="19050" rIns="19050" bIns="190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Open Sans"/>
              <a:buNone/>
              <a:defRPr sz="23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 algn="l" defTabSz="914400"/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Ingress</a:t>
            </a: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网络</a:t>
            </a: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 - </a:t>
            </a: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背景和用途</a:t>
            </a:r>
            <a:endParaRPr lang="en-GB" kern="1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4572000" y="708200"/>
            <a:ext cx="3960900" cy="3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 pitchFamily="34" charset="0"/>
              <a:buChar char="•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Helvetica Neue" panose="02000503000000020004"/>
              </a:rPr>
              <a:t>集群外部访问集群内部资源？nodeport,loadbalancer。一个服务一个port或者一个外网IP，一个域名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Helvetica Neue" panose="020005030000000200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 pitchFamily="34" charset="0"/>
              <a:buChar char="•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Helvetica Neue" panose="02000503000000020004"/>
              </a:rPr>
              <a:t>Ingress 是 Kubernetes 中的一种 API 对象，用于管理入站网络流量</a:t>
            </a: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，基于域名和URL路径把用户的请求转发到对应的service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 pitchFamily="34" charset="0"/>
              <a:buChar char="•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ingress相当于七层负载均衡器，是k8s对反向代理的抽象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 pitchFamily="34" charset="0"/>
              <a:buChar char="•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ingress负载均衡，将请求自动负载到后端的pod</a:t>
            </a:r>
            <a:endParaRPr lang="en-GB"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0525" y="810232"/>
            <a:ext cx="3960900" cy="3523043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219" name="Google Shape;219;p35"/>
          <p:cNvSpPr txBox="1"/>
          <p:nvPr>
            <p:ph type="title" idx="4294967295"/>
          </p:nvPr>
        </p:nvSpPr>
        <p:spPr>
          <a:xfrm>
            <a:off x="1048099" y="61801"/>
            <a:ext cx="6782400" cy="548400"/>
          </a:xfrm>
          <a:prstGeom prst="rect">
            <a:avLst/>
          </a:prstGeom>
          <a:noFill/>
          <a:ln>
            <a:noFill/>
          </a:ln>
        </p:spPr>
        <p:txBody>
          <a:bodyPr spcFirstLastPara="0" wrap="square" lIns="19050" tIns="19050" rIns="19050" bIns="190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Open Sans"/>
              <a:buNone/>
              <a:defRPr sz="23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 algn="l" defTabSz="914400">
              <a:buFont typeface="Arial" panose="020B0604020202090204"/>
            </a:pP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Ingress 网络 - 整体流程(controller+proxy)</a:t>
            </a:r>
            <a:endParaRPr lang="en-GB" kern="1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6250" y="3394175"/>
            <a:ext cx="7682202" cy="12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5"/>
          <p:cNvSpPr txBox="1"/>
          <p:nvPr>
            <p:custDataLst>
              <p:tags r:id="rId5"/>
            </p:custDataLst>
          </p:nvPr>
        </p:nvSpPr>
        <p:spPr>
          <a:xfrm>
            <a:off x="4747100" y="664200"/>
            <a:ext cx="3883500" cy="26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 pitchFamily="34" charset="0"/>
              <a:buChar char="•"/>
            </a:pPr>
            <a:r>
              <a:rPr lang="en-GB" sz="140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ingress 资源对象用于编写资源配置规则</a:t>
            </a:r>
            <a:endParaRPr sz="14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 pitchFamily="34" charset="0"/>
              <a:buChar char="•"/>
            </a:pPr>
            <a:r>
              <a:rPr lang="en-GB" sz="140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Ingress-controller 监听apiserver感知集群中service和pod的变化动态更新配置规则，并重载proxy反向代理的配置</a:t>
            </a:r>
            <a:endParaRPr sz="14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254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90204" pitchFamily="34" charset="0"/>
              <a:buChar char="•"/>
            </a:pPr>
            <a:r>
              <a:rPr lang="en-GB" sz="140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proxy反向代理负载均衡器，例如ngnix，接收并按照ingress定义的规则进行转发，常用的是ingress-nginx等，直接转发到pod中</a:t>
            </a:r>
            <a:endParaRPr lang="en-GB" sz="14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53250" y="800100"/>
            <a:ext cx="4341448" cy="22524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227" name="Google Shape;227;p36"/>
          <p:cNvSpPr txBox="1"/>
          <p:nvPr>
            <p:ph type="title" idx="4294967295"/>
          </p:nvPr>
        </p:nvSpPr>
        <p:spPr>
          <a:xfrm>
            <a:off x="1048099" y="61801"/>
            <a:ext cx="6782400" cy="548400"/>
          </a:xfrm>
          <a:prstGeom prst="rect">
            <a:avLst/>
          </a:prstGeom>
          <a:noFill/>
          <a:ln>
            <a:noFill/>
          </a:ln>
        </p:spPr>
        <p:txBody>
          <a:bodyPr spcFirstLastPara="0" wrap="square" lIns="19050" tIns="19050" rIns="19050" bIns="190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Open Sans"/>
              <a:buNone/>
              <a:defRPr sz="23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 algn="l" defTabSz="914400"/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Ingress</a:t>
            </a: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网络 - </a:t>
            </a: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Ingress </a:t>
            </a: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规则和路由、示例</a:t>
            </a:r>
            <a:endParaRPr lang="en-GB" kern="1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94125" y="668849"/>
            <a:ext cx="2340125" cy="28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6"/>
          <p:cNvSpPr txBox="1"/>
          <p:nvPr/>
        </p:nvSpPr>
        <p:spPr>
          <a:xfrm>
            <a:off x="5077675" y="847650"/>
            <a:ext cx="19338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E4D2D"/>
              </a:solidFill>
              <a:latin typeface="微软雅黑" charset="0"/>
              <a:ea typeface="微软雅黑" charset="0"/>
              <a:cs typeface="Open Sans"/>
              <a:sym typeface="Open Sans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994125" y="3545400"/>
            <a:ext cx="5836725" cy="14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6"/>
          <p:cNvSpPr txBox="1"/>
          <p:nvPr/>
        </p:nvSpPr>
        <p:spPr>
          <a:xfrm>
            <a:off x="3334250" y="668850"/>
            <a:ext cx="5511000" cy="25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 panose="02000503000000020004"/>
              <a:buChar char="●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Helvetica Neue" panose="02000503000000020004"/>
              </a:rPr>
              <a:t>通过使用路径规则。例如： </a:t>
            </a: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Courier New" panose="02070609020205090404"/>
              </a:rPr>
              <a:t>/app1</a:t>
            </a: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Helvetica Neue" panose="02000503000000020004"/>
              </a:rPr>
              <a:t> 路径映射到一个服务，将 </a:t>
            </a: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Courier New" panose="02070609020205090404"/>
              </a:rPr>
              <a:t>/app2</a:t>
            </a: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Helvetica Neue" panose="02000503000000020004"/>
              </a:rPr>
              <a:t> 路径映射到另一个服务。路径匹配支持精确匹配和前缀匹配两种方式。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Helvetica Neue" panose="020005030000000200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 panose="02000503000000020004"/>
              <a:buChar char="●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Helvetica Neue" panose="02000503000000020004"/>
              </a:rPr>
              <a:t>基于主机的路由匹配。例如，可以将 </a:t>
            </a: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Courier New" panose="02070609020205090404"/>
              </a:rPr>
              <a:t>app1.example.com</a:t>
            </a: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Helvetica Neue" panose="02000503000000020004"/>
              </a:rPr>
              <a:t> 主机名映射到一个服务，将 </a:t>
            </a: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Courier New" panose="02070609020205090404"/>
              </a:rPr>
              <a:t>app2.example.com</a:t>
            </a: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Helvetica Neue" panose="02000503000000020004"/>
              </a:rPr>
              <a:t> 主机名映射到另一个服务。主机匹配也可以与路径匹配结合使用，实现更细粒度的路由控制。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Helvetica Neue" panose="02000503000000020004"/>
            </a:endParaRPr>
          </a:p>
          <a:p>
            <a:pPr marL="4572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050"/>
              <a:buFont typeface="Helvetica Neue" panose="02000503000000020004"/>
              <a:buChar char="●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Helvetica Neue" panose="02000503000000020004"/>
              </a:rPr>
              <a:t>其他条件的路由匹配：：请求方法（如 GET、POST）、请求头（如 </a:t>
            </a: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Courier New" panose="02070609020205090404"/>
              </a:rPr>
              <a:t>Content-Type</a:t>
            </a: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Helvetica Neue" panose="02000503000000020004"/>
              </a:rPr>
              <a:t>）、查询参数等</a:t>
            </a:r>
            <a:r>
              <a:rPr lang="en-GB" sz="105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Helvetica Neue" panose="02000503000000020004"/>
              </a:rPr>
              <a:t>。</a:t>
            </a:r>
            <a:endParaRPr lang="en-GB" sz="105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Helvetica Neue" panose="02000503000000020004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236" name="Google Shape;236;p37"/>
          <p:cNvSpPr txBox="1"/>
          <p:nvPr>
            <p:ph type="title" idx="4294967295"/>
          </p:nvPr>
        </p:nvSpPr>
        <p:spPr>
          <a:xfrm>
            <a:off x="1048099" y="61801"/>
            <a:ext cx="6782400" cy="548400"/>
          </a:xfrm>
          <a:prstGeom prst="rect">
            <a:avLst/>
          </a:prstGeom>
          <a:noFill/>
          <a:ln>
            <a:noFill/>
          </a:ln>
        </p:spPr>
        <p:txBody>
          <a:bodyPr spcFirstLastPara="0" wrap="square" lIns="19050" tIns="19050" rIns="19050" bIns="190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Open Sans"/>
              <a:buNone/>
              <a:defRPr sz="23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 algn="l" defTabSz="914400"/>
            <a:r>
              <a:rPr lang="en-GB" kern="1200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学习资料</a:t>
            </a:r>
            <a:endParaRPr lang="en-GB" kern="1200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5077675" y="847650"/>
            <a:ext cx="1933800" cy="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E4D2D"/>
              </a:solidFill>
              <a:latin typeface="微软雅黑" charset="0"/>
              <a:ea typeface="微软雅黑" charset="0"/>
              <a:cs typeface="Open Sans"/>
              <a:sym typeface="Open Sans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1005000" y="825000"/>
            <a:ext cx="6782400" cy="3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4"/>
              </a:rPr>
              <a:t>Minikube 环境安装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5"/>
              </a:rPr>
              <a:t>Kubectl 命令和集群体验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Linux 虚拟网络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6"/>
              </a:rPr>
              <a:t>Linux network namespace,veth,bridge 和 路由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</a:pP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7"/>
              </a:rPr>
              <a:t>从0到1搭建linux虚拟网络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8"/>
              </a:rPr>
              <a:t>Docker 网络：模拟docker网络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9"/>
              </a:rPr>
              <a:t>Docker 网络：从docker0开始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10"/>
              </a:rPr>
              <a:t>Pod网络和pause容器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11"/>
              </a:rPr>
              <a:t>认识CNI插件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12"/>
              </a:rPr>
              <a:t>深度解读CNI：容器网络接口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13"/>
              </a:rPr>
              <a:t>官方文档：服务service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14"/>
              </a:rPr>
              <a:t>创建service之后，k8s会发生什么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15"/>
              </a:rPr>
              <a:t>探究k8s service iptables 路由规则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16"/>
              </a:rPr>
              <a:t>官方文档：在minikube中使用nginx ingress 控制配置ingress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17"/>
              </a:rPr>
              <a:t>官方文档：ingress</a:t>
            </a:r>
            <a:endParaRPr lang="en-GB" sz="1400" u="sng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  <a:hlinkClick r:id="rId17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5"/>
          <p:cNvSpPr/>
          <p:nvPr userDrawn="1">
            <p:custDataLst>
              <p:tags r:id="rId1"/>
            </p:custDataLst>
          </p:nvPr>
        </p:nvSpPr>
        <p:spPr>
          <a:xfrm rot="10800000" flipH="1">
            <a:off x="-1" y="-1"/>
            <a:ext cx="2481943" cy="5143501"/>
          </a:xfrm>
          <a:custGeom>
            <a:avLst/>
            <a:gdLst>
              <a:gd name="connsiteX0" fmla="*/ 0 w 3309257"/>
              <a:gd name="connsiteY0" fmla="*/ 6858001 h 6858001"/>
              <a:gd name="connsiteX1" fmla="*/ 3309257 w 3309257"/>
              <a:gd name="connsiteY1" fmla="*/ 6858001 h 6858001"/>
              <a:gd name="connsiteX2" fmla="*/ 1718889 w 3309257"/>
              <a:gd name="connsiteY2" fmla="*/ 0 h 6858001"/>
              <a:gd name="connsiteX3" fmla="*/ 0 w 3309257"/>
              <a:gd name="connsiteY3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257" h="6858001">
                <a:moveTo>
                  <a:pt x="0" y="6858001"/>
                </a:moveTo>
                <a:lnTo>
                  <a:pt x="3309257" y="6858001"/>
                </a:lnTo>
                <a:lnTo>
                  <a:pt x="171888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350" dirty="0">
              <a:solidFill>
                <a:schemeClr val="lt1"/>
              </a:solidFill>
            </a:endParaRPr>
          </a:p>
        </p:txBody>
      </p:sp>
      <p:sp>
        <p:nvSpPr>
          <p:cNvPr id="8" name="任意多边形: 形状 6"/>
          <p:cNvSpPr/>
          <p:nvPr userDrawn="1">
            <p:custDataLst>
              <p:tags r:id="rId2"/>
            </p:custDataLst>
          </p:nvPr>
        </p:nvSpPr>
        <p:spPr>
          <a:xfrm rot="11574254">
            <a:off x="1882214" y="-150105"/>
            <a:ext cx="728651" cy="5443707"/>
          </a:xfrm>
          <a:custGeom>
            <a:avLst/>
            <a:gdLst>
              <a:gd name="connsiteX0" fmla="*/ 0 w 971535"/>
              <a:gd name="connsiteY0" fmla="*/ 7258276 h 7258276"/>
              <a:gd name="connsiteX1" fmla="*/ 932891 w 971535"/>
              <a:gd name="connsiteY1" fmla="*/ 8853 h 7258276"/>
              <a:gd name="connsiteX2" fmla="*/ 971535 w 971535"/>
              <a:gd name="connsiteY2" fmla="*/ 0 h 7258276"/>
              <a:gd name="connsiteX3" fmla="*/ 971535 w 971535"/>
              <a:gd name="connsiteY3" fmla="*/ 7035689 h 725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35" h="7258276">
                <a:moveTo>
                  <a:pt x="0" y="7258276"/>
                </a:moveTo>
                <a:lnTo>
                  <a:pt x="932891" y="8853"/>
                </a:lnTo>
                <a:lnTo>
                  <a:pt x="971535" y="0"/>
                </a:lnTo>
                <a:lnTo>
                  <a:pt x="971535" y="70356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9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1307488" y="2952750"/>
            <a:ext cx="1044752" cy="2190750"/>
          </a:xfrm>
          <a:custGeom>
            <a:avLst/>
            <a:gdLst>
              <a:gd name="connsiteX0" fmla="*/ 1089482 w 1393003"/>
              <a:gd name="connsiteY0" fmla="*/ 0 h 2921000"/>
              <a:gd name="connsiteX1" fmla="*/ 1393003 w 1393003"/>
              <a:gd name="connsiteY1" fmla="*/ 2921000 h 2921000"/>
              <a:gd name="connsiteX2" fmla="*/ 0 w 1393003"/>
              <a:gd name="connsiteY2" fmla="*/ 292100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003" h="2921000">
                <a:moveTo>
                  <a:pt x="1089482" y="0"/>
                </a:moveTo>
                <a:lnTo>
                  <a:pt x="1393003" y="2921000"/>
                </a:lnTo>
                <a:lnTo>
                  <a:pt x="0" y="2921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4701064" y="1445895"/>
            <a:ext cx="395764" cy="623411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r>
              <a:rPr lang="en-US" altLang="zh-CN" sz="360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1</a:t>
            </a:r>
            <a:endParaRPr lang="en-US" altLang="zh-CN" sz="360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34" name="任意多边形: 形状 33"/>
          <p:cNvSpPr/>
          <p:nvPr>
            <p:custDataLst>
              <p:tags r:id="rId5"/>
            </p:custDataLst>
          </p:nvPr>
        </p:nvSpPr>
        <p:spPr>
          <a:xfrm rot="697528">
            <a:off x="4320540" y="1600835"/>
            <a:ext cx="186055" cy="260985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 lnSpcReduction="20000"/>
          </a:bodyPr>
          <a:p>
            <a:pPr algn="ctr"/>
            <a:endParaRPr lang="zh-CN" altLang="en-US" sz="1350">
              <a:solidFill>
                <a:schemeClr val="dk1"/>
              </a:solidFill>
            </a:endParaRPr>
          </a:p>
        </p:txBody>
      </p:sp>
      <p:sp>
        <p:nvSpPr>
          <p:cNvPr id="35" name="等腰三角形 34"/>
          <p:cNvSpPr/>
          <p:nvPr>
            <p:custDataLst>
              <p:tags r:id="rId6"/>
            </p:custDataLst>
          </p:nvPr>
        </p:nvSpPr>
        <p:spPr>
          <a:xfrm>
            <a:off x="4367530" y="1621155"/>
            <a:ext cx="163195" cy="21907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 sz="1350" dirty="0">
              <a:solidFill>
                <a:schemeClr val="dk1"/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4701064" y="2331720"/>
            <a:ext cx="395764" cy="623411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r>
              <a:rPr lang="en-US" altLang="zh-CN" sz="360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2</a:t>
            </a:r>
            <a:endParaRPr lang="en-US" altLang="zh-CN" sz="360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37" name="任意多边形: 形状 36"/>
          <p:cNvSpPr/>
          <p:nvPr>
            <p:custDataLst>
              <p:tags r:id="rId8"/>
            </p:custDataLst>
          </p:nvPr>
        </p:nvSpPr>
        <p:spPr>
          <a:xfrm rot="697528">
            <a:off x="4320540" y="2513330"/>
            <a:ext cx="186055" cy="260985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 lnSpcReduction="20000"/>
          </a:bodyPr>
          <a:p>
            <a:pPr algn="ctr"/>
            <a:endParaRPr lang="zh-CN" altLang="en-US" sz="1350" dirty="0">
              <a:solidFill>
                <a:schemeClr val="dk1"/>
              </a:solidFill>
            </a:endParaRPr>
          </a:p>
        </p:txBody>
      </p:sp>
      <p:sp>
        <p:nvSpPr>
          <p:cNvPr id="38" name="等腰三角形 37"/>
          <p:cNvSpPr/>
          <p:nvPr>
            <p:custDataLst>
              <p:tags r:id="rId9"/>
            </p:custDataLst>
          </p:nvPr>
        </p:nvSpPr>
        <p:spPr>
          <a:xfrm>
            <a:off x="4367530" y="2533650"/>
            <a:ext cx="163195" cy="21907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 sz="1350">
              <a:solidFill>
                <a:schemeClr val="dk1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4701064" y="3217069"/>
            <a:ext cx="395764" cy="623411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p>
            <a:r>
              <a:rPr lang="en-US" altLang="zh-CN" sz="3600">
                <a:solidFill>
                  <a:schemeClr val="dk1"/>
                </a:solidFill>
                <a:uFillTx/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3</a:t>
            </a:r>
            <a:endParaRPr lang="en-US" altLang="zh-CN" sz="3600">
              <a:solidFill>
                <a:schemeClr val="dk1"/>
              </a:solidFill>
              <a:uFillTx/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1"/>
            </p:custDataLst>
          </p:nvPr>
        </p:nvSpPr>
        <p:spPr>
          <a:xfrm rot="697528">
            <a:off x="4320540" y="3398520"/>
            <a:ext cx="186055" cy="260985"/>
          </a:xfrm>
          <a:custGeom>
            <a:avLst/>
            <a:gdLst>
              <a:gd name="connsiteX0" fmla="*/ 1399913 w 1399913"/>
              <a:gd name="connsiteY0" fmla="*/ 0 h 1966165"/>
              <a:gd name="connsiteX1" fmla="*/ 1399913 w 1399913"/>
              <a:gd name="connsiteY1" fmla="*/ 1678156 h 1966165"/>
              <a:gd name="connsiteX2" fmla="*/ 0 w 1399913"/>
              <a:gd name="connsiteY2" fmla="*/ 1966165 h 19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9913" h="1966165">
                <a:moveTo>
                  <a:pt x="1399913" y="0"/>
                </a:moveTo>
                <a:lnTo>
                  <a:pt x="1399913" y="1678156"/>
                </a:lnTo>
                <a:lnTo>
                  <a:pt x="0" y="19661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 lnSpcReduction="20000"/>
          </a:bodyPr>
          <a:p>
            <a:pPr algn="ctr"/>
            <a:endParaRPr lang="zh-CN" altLang="en-US" sz="1350" dirty="0">
              <a:solidFill>
                <a:schemeClr val="dk1"/>
              </a:solidFill>
            </a:endParaRPr>
          </a:p>
        </p:txBody>
      </p:sp>
      <p:sp>
        <p:nvSpPr>
          <p:cNvPr id="41" name="等腰三角形 40"/>
          <p:cNvSpPr/>
          <p:nvPr>
            <p:custDataLst>
              <p:tags r:id="rId12"/>
            </p:custDataLst>
          </p:nvPr>
        </p:nvSpPr>
        <p:spPr>
          <a:xfrm>
            <a:off x="4367530" y="3418840"/>
            <a:ext cx="163195" cy="21907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zh-CN" altLang="en-US" sz="1350">
              <a:solidFill>
                <a:schemeClr val="dk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5277803" y="1468280"/>
            <a:ext cx="2159794" cy="623411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Open Sans"/>
              </a:rPr>
              <a:t>Pod 网络</a:t>
            </a:r>
            <a:endParaRPr lang="en-GB" sz="2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Open Sans"/>
            </a:endParaRPr>
          </a:p>
        </p:txBody>
      </p:sp>
      <p:sp>
        <p:nvSpPr>
          <p:cNvPr id="66" name="文本框 65"/>
          <p:cNvSpPr txBox="1"/>
          <p:nvPr>
            <p:custDataLst>
              <p:tags r:id="rId14"/>
            </p:custDataLst>
          </p:nvPr>
        </p:nvSpPr>
        <p:spPr>
          <a:xfrm>
            <a:off x="5277803" y="2354105"/>
            <a:ext cx="2159794" cy="623411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Open Sans"/>
              </a:rPr>
              <a:t>Service 网络</a:t>
            </a:r>
            <a:endParaRPr lang="en-GB" sz="2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Open Sans"/>
            </a:endParaRPr>
          </a:p>
        </p:txBody>
      </p:sp>
      <p:sp>
        <p:nvSpPr>
          <p:cNvPr id="68" name="文本框 67"/>
          <p:cNvSpPr txBox="1"/>
          <p:nvPr>
            <p:custDataLst>
              <p:tags r:id="rId15"/>
            </p:custDataLst>
          </p:nvPr>
        </p:nvSpPr>
        <p:spPr>
          <a:xfrm>
            <a:off x="5277803" y="3239930"/>
            <a:ext cx="2159794" cy="623411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2000" spc="150">
                <a:solidFill>
                  <a:schemeClr val="dk1"/>
                </a:solidFill>
                <a:latin typeface="Arial" panose="020B0604020202090204" pitchFamily="34" charset="0"/>
                <a:ea typeface="微软雅黑" charset="-122"/>
                <a:cs typeface="微软雅黑" charset="-122"/>
                <a:sym typeface="Open Sans"/>
              </a:rPr>
              <a:t>Ingress 网络</a:t>
            </a:r>
            <a:endParaRPr lang="en-GB" sz="2000" spc="150">
              <a:solidFill>
                <a:schemeClr val="dk1"/>
              </a:solidFill>
              <a:latin typeface="Arial" panose="020B0604020202090204" pitchFamily="34" charset="0"/>
              <a:ea typeface="微软雅黑" charset="-122"/>
              <a:cs typeface="微软雅黑" charset="-122"/>
              <a:sym typeface="Open Sans"/>
            </a:endParaRPr>
          </a:p>
        </p:txBody>
      </p:sp>
      <p:sp>
        <p:nvSpPr>
          <p:cNvPr id="3" name="文本框 2"/>
          <p:cNvSpPr txBox="1"/>
          <p:nvPr>
            <p:custDataLst>
              <p:tags r:id="rId16"/>
            </p:custDataLst>
          </p:nvPr>
        </p:nvSpPr>
        <p:spPr>
          <a:xfrm>
            <a:off x="436721" y="342900"/>
            <a:ext cx="1051560" cy="62245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3200">
                <a:solidFill>
                  <a:schemeClr val="lt1"/>
                </a:solidFill>
                <a:latin typeface="Arial" panose="020B0604020202090204" pitchFamily="34" charset="0"/>
                <a:ea typeface="汉仪旗黑-85S" panose="00020600040101010101" pitchFamily="18" charset="-122"/>
              </a:rPr>
              <a:t>目录</a:t>
            </a:r>
            <a:endParaRPr lang="en-GB" sz="3200">
              <a:solidFill>
                <a:schemeClr val="lt1"/>
              </a:solidFill>
              <a:latin typeface="Arial" panose="020B060402020209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7"/>
            </p:custDataLst>
          </p:nvPr>
        </p:nvSpPr>
        <p:spPr>
          <a:xfrm>
            <a:off x="484346" y="918686"/>
            <a:ext cx="1198721" cy="300038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p>
            <a:r>
              <a:rPr lang="en-US" altLang="zh-CN" sz="1500">
                <a:solidFill>
                  <a:schemeClr val="lt1"/>
                </a:solidFill>
                <a:latin typeface="Arial" panose="020B0604020202090204" pitchFamily="34" charset="0"/>
                <a:ea typeface="微软雅黑" charset="-122"/>
                <a:cs typeface="Arial" panose="020B0604020202090204" pitchFamily="34" charset="0"/>
              </a:rPr>
              <a:t>CONTENTS</a:t>
            </a:r>
            <a:endParaRPr lang="en-US" altLang="zh-CN" sz="1500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cs typeface="Arial" panose="020B0604020202090204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6000" u="none" strike="noStrike" noProof="0">
                <a:solidFill>
                  <a:schemeClr val="accent1"/>
                </a:solidFill>
                <a:sym typeface="Open Sans"/>
              </a:rPr>
              <a:t>Thank You.</a:t>
            </a:r>
            <a:endParaRPr lang="en-GB" sz="6000" u="none" strike="noStrike" noProof="0">
              <a:solidFill>
                <a:schemeClr val="accent1"/>
              </a:solidFill>
              <a:sym typeface="Open San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04" name="Google Shape;104;p21"/>
          <p:cNvSpPr txBox="1"/>
          <p:nvPr>
            <p:ph type="title" idx="4294967295"/>
          </p:nvPr>
        </p:nvSpPr>
        <p:spPr>
          <a:xfrm>
            <a:off x="1048099" y="61801"/>
            <a:ext cx="6782400" cy="548400"/>
          </a:xfrm>
          <a:prstGeom prst="rect">
            <a:avLst/>
          </a:prstGeom>
          <a:noFill/>
          <a:ln>
            <a:noFill/>
          </a:ln>
        </p:spPr>
        <p:txBody>
          <a:bodyPr spcFirstLastPara="0" wrap="square" lIns="19050" tIns="19050" rIns="19050" bIns="19050" anchor="ctr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Open Sans"/>
              <a:buNone/>
              <a:defRPr sz="23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 algn="l" defTabSz="914400"/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Linux 网络虚拟化基础  - veth pair和bridge  </a:t>
            </a:r>
            <a:endParaRPr lang="en-GB" kern="1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05" name="Google Shape;105;p21"/>
          <p:cNvSpPr txBox="1"/>
          <p:nvPr>
            <p:custDataLst>
              <p:tags r:id="rId4"/>
            </p:custDataLst>
          </p:nvPr>
        </p:nvSpPr>
        <p:spPr>
          <a:xfrm>
            <a:off x="5368775" y="659175"/>
            <a:ext cx="2930100" cy="17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 b="1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Network namespace</a:t>
            </a:r>
            <a:r>
              <a:rPr lang="en-GB" sz="120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 实现网络隔离</a:t>
            </a:r>
            <a:endParaRPr sz="12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 b="1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Veth pair</a:t>
            </a:r>
            <a:r>
              <a:rPr lang="en-GB" sz="120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提供了一种连接两个network namespace的方法</a:t>
            </a:r>
            <a:endParaRPr sz="12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 b="1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Bridge</a:t>
            </a:r>
            <a:r>
              <a:rPr lang="en-GB" sz="120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 实现同一网络中多个namespace的连接</a:t>
            </a:r>
            <a:endParaRPr lang="en-GB" sz="12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38275" y="1055150"/>
            <a:ext cx="4322351" cy="28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5465688" y="2571750"/>
            <a:ext cx="3297468" cy="17338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12" name="Google Shape;112;p22"/>
          <p:cNvSpPr txBox="1"/>
          <p:nvPr>
            <p:ph type="title" idx="4294967295"/>
          </p:nvPr>
        </p:nvSpPr>
        <p:spPr>
          <a:xfrm>
            <a:off x="1048099" y="61801"/>
            <a:ext cx="6782400" cy="548400"/>
          </a:xfrm>
          <a:prstGeom prst="rect">
            <a:avLst/>
          </a:prstGeom>
          <a:noFill/>
          <a:ln>
            <a:noFill/>
          </a:ln>
        </p:spPr>
        <p:txBody>
          <a:bodyPr spcFirstLastPara="0" wrap="square" lIns="19050" tIns="19050" rIns="19050" bIns="190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Open Sans"/>
              <a:buNone/>
              <a:defRPr sz="23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 algn="l" defTabSz="914400"/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Linux </a:t>
            </a: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网络虚拟化基础 - bridge Route 路由</a:t>
            </a:r>
            <a:endParaRPr lang="en-GB" kern="1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14400" y="610200"/>
            <a:ext cx="2729949" cy="405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065100" y="1173576"/>
            <a:ext cx="4497625" cy="6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065100" y="2098800"/>
            <a:ext cx="4657200" cy="229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4108175" y="737150"/>
            <a:ext cx="14163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Open Sans"/>
                <a:sym typeface="Open Sans"/>
              </a:rPr>
              <a:t>添加缺省网关</a:t>
            </a:r>
            <a:endParaRPr lang="en-GB" sz="1400">
              <a:solidFill>
                <a:srgbClr val="000000"/>
              </a:solidFill>
              <a:latin typeface="微软雅黑" charset="0"/>
              <a:ea typeface="微软雅黑" charset="0"/>
              <a:cs typeface="Open Sans"/>
              <a:sym typeface="Open Sans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21" name="Google Shape;121;p23"/>
          <p:cNvSpPr txBox="1"/>
          <p:nvPr>
            <p:ph type="title" idx="4294967295"/>
          </p:nvPr>
        </p:nvSpPr>
        <p:spPr>
          <a:xfrm>
            <a:off x="1048100" y="61800"/>
            <a:ext cx="7464300" cy="569100"/>
          </a:xfrm>
          <a:prstGeom prst="rect">
            <a:avLst/>
          </a:prstGeom>
          <a:noFill/>
          <a:ln>
            <a:noFill/>
          </a:ln>
        </p:spPr>
        <p:txBody>
          <a:bodyPr spcFirstLastPara="0" wrap="square" lIns="19050" tIns="19050" rIns="19050" bIns="190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Open Sans"/>
              <a:buNone/>
              <a:defRPr sz="23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 algn="l" defTabSz="914400"/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Linux 网络虚拟化</a:t>
            </a: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基础</a:t>
            </a: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  - iptabels 和NAT</a:t>
            </a:r>
            <a:endParaRPr lang="en-GB" kern="1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133050" y="804175"/>
            <a:ext cx="3601554" cy="24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>
            <a:hlinkClick r:id="rId5"/>
          </p:cNvPr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263425" y="852700"/>
            <a:ext cx="4763500" cy="216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6155575" y="3445175"/>
            <a:ext cx="30015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E4D2D"/>
              </a:solidFill>
              <a:latin typeface="微软雅黑" charset="0"/>
              <a:ea typeface="微软雅黑" charset="0"/>
              <a:cs typeface="Open Sans"/>
              <a:sym typeface="Open Sans"/>
            </a:endParaRPr>
          </a:p>
        </p:txBody>
      </p:sp>
      <p:sp>
        <p:nvSpPr>
          <p:cNvPr id="125" name="Google Shape;125;p23"/>
          <p:cNvSpPr txBox="1"/>
          <p:nvPr>
            <p:custDataLst>
              <p:tags r:id="rId7"/>
            </p:custDataLst>
          </p:nvPr>
        </p:nvSpPr>
        <p:spPr>
          <a:xfrm>
            <a:off x="1843875" y="2751975"/>
            <a:ext cx="10953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latin typeface="微软雅黑" charset="0"/>
                <a:ea typeface="微软雅黑" charset="0"/>
                <a:cs typeface="Open Sans"/>
                <a:sym typeface="Open Sans"/>
                <a:hlinkClick r:id="rId5"/>
              </a:rPr>
              <a:t>资料来源</a:t>
            </a:r>
            <a:endParaRPr lang="en-GB" sz="1400" u="sng">
              <a:solidFill>
                <a:schemeClr val="hlink"/>
              </a:solidFill>
              <a:latin typeface="微软雅黑" charset="0"/>
              <a:ea typeface="微软雅黑" charset="0"/>
              <a:cs typeface="Open Sans"/>
              <a:sym typeface="Open Sans"/>
              <a:hlinkClick r:id="rId5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752850" y="3479500"/>
            <a:ext cx="3926199" cy="9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5198950" y="3713863"/>
            <a:ext cx="32511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i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怎么实现外网访问虚拟网络ns1?</a:t>
            </a:r>
            <a:endParaRPr lang="en-GB" sz="1400" i="1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32" name="Google Shape;132;p24"/>
          <p:cNvSpPr txBox="1"/>
          <p:nvPr>
            <p:ph type="title" idx="4294967295"/>
          </p:nvPr>
        </p:nvSpPr>
        <p:spPr>
          <a:xfrm>
            <a:off x="1048099" y="61801"/>
            <a:ext cx="6782400" cy="548400"/>
          </a:xfrm>
          <a:prstGeom prst="rect">
            <a:avLst/>
          </a:prstGeom>
          <a:noFill/>
          <a:ln>
            <a:noFill/>
          </a:ln>
        </p:spPr>
        <p:txBody>
          <a:bodyPr spcFirstLastPara="0" wrap="square" lIns="19050" tIns="19050" rIns="19050" bIns="190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Open Sans"/>
              <a:buNone/>
              <a:defRPr sz="23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 algn="l" defTabSz="914400"/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docker网络 - docker0/route/iptables</a:t>
            </a:r>
            <a:endParaRPr lang="en-GB" kern="1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52763" y="610200"/>
            <a:ext cx="2455675" cy="21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662900" y="988300"/>
            <a:ext cx="4854196" cy="183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>
            <p:custDataLst>
              <p:tags r:id="rId6"/>
            </p:custDataLst>
          </p:nvPr>
        </p:nvSpPr>
        <p:spPr>
          <a:xfrm>
            <a:off x="3810300" y="610200"/>
            <a:ext cx="2398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docker0网桥和缺省路由</a:t>
            </a:r>
            <a:endParaRPr lang="en-GB" sz="14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618849" y="2762149"/>
            <a:ext cx="2723490" cy="20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3587175" y="3197200"/>
            <a:ext cx="4985326" cy="11198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42" name="Google Shape;142;p25"/>
          <p:cNvSpPr txBox="1"/>
          <p:nvPr>
            <p:ph type="title" idx="4294967295"/>
          </p:nvPr>
        </p:nvSpPr>
        <p:spPr>
          <a:xfrm>
            <a:off x="1048099" y="61801"/>
            <a:ext cx="6782400" cy="548400"/>
          </a:xfrm>
          <a:prstGeom prst="rect">
            <a:avLst/>
          </a:prstGeom>
          <a:noFill/>
          <a:ln>
            <a:noFill/>
          </a:ln>
        </p:spPr>
        <p:txBody>
          <a:bodyPr spcFirstLastPara="0" wrap="square" lIns="19050" tIns="19050" rIns="19050" bIns="190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Open Sans"/>
              <a:buNone/>
              <a:defRPr sz="23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 algn="l" defTabSz="914400"/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Pod 网络 -  infra/</a:t>
            </a: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pause 容器 </a:t>
            </a:r>
            <a:endParaRPr lang="en-GB" kern="1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70800" y="581838"/>
            <a:ext cx="3111678" cy="243886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3892825" y="756950"/>
            <a:ext cx="4420200" cy="20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1个pod是1个network namespace，但是1个pod会包含多个container，</a:t>
            </a:r>
            <a:r>
              <a:rPr lang="en-GB" sz="1200" b="1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怎么实现多个container共享网络</a:t>
            </a:r>
            <a:r>
              <a:rPr lang="en-GB" sz="12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？</a:t>
            </a:r>
            <a:endParaRPr sz="12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Pause 用于实现容器之间共享网络，如果其中部分容器挂掉，其余容器网路正常工作</a:t>
            </a:r>
            <a:endParaRPr sz="12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启动pid命名空间，开启init进程，pod生命周期</a:t>
            </a:r>
            <a:endParaRPr sz="12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Open Sans"/>
              <a:buChar char="●"/>
            </a:pPr>
            <a:r>
              <a:rPr lang="en-GB" sz="12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5"/>
              </a:rPr>
              <a:t>https://github.com/kubernetes/kubernetes/blob/master/build/pause/linux/pause.c</a:t>
            </a:r>
            <a:endParaRPr sz="12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778453" y="2992300"/>
            <a:ext cx="7587083" cy="175147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50" name="Google Shape;150;p26"/>
          <p:cNvSpPr txBox="1"/>
          <p:nvPr>
            <p:ph type="title" idx="4294967295"/>
          </p:nvPr>
        </p:nvSpPr>
        <p:spPr>
          <a:xfrm>
            <a:off x="1048099" y="61801"/>
            <a:ext cx="6782400" cy="548400"/>
          </a:xfrm>
          <a:prstGeom prst="rect">
            <a:avLst/>
          </a:prstGeom>
          <a:noFill/>
          <a:ln>
            <a:noFill/>
          </a:ln>
        </p:spPr>
        <p:txBody>
          <a:bodyPr spcFirstLastPara="0" wrap="square" lIns="19050" tIns="19050" rIns="19050" bIns="190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Open Sans"/>
              <a:buNone/>
              <a:defRPr sz="23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 algn="l" defTabSz="914400"/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Pod 网络 - CNI </a:t>
            </a: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标准和插件</a:t>
            </a:r>
            <a:endParaRPr lang="en-GB" kern="1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475275" y="4151100"/>
            <a:ext cx="62877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CNI标准: </a:t>
            </a: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4"/>
              </a:rPr>
              <a:t>https://github.com/containernetworking/cni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sz="140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</a:rPr>
              <a:t>CNI 插件:</a:t>
            </a:r>
            <a:r>
              <a:rPr lang="en-GB" sz="1400" u="sng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  <a:sym typeface="Open Sans"/>
                <a:hlinkClick r:id="rId5"/>
              </a:rPr>
              <a:t>https://github.com/containernetworking/plugins</a:t>
            </a: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微软雅黑" charset="0"/>
              <a:ea typeface="微软雅黑" charset="0"/>
              <a:cs typeface="微软雅黑" charset="0"/>
              <a:sym typeface="Open Sans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621325" y="668975"/>
            <a:ext cx="4722268" cy="262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75275" y="3628850"/>
            <a:ext cx="8839204" cy="52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5817924" y="707426"/>
            <a:ext cx="2012572" cy="27138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001198" y="4533900"/>
            <a:ext cx="6142802" cy="6096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3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5">
                <a:solidFill>
                  <a:schemeClr val="lt1"/>
                </a:solidFill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159" name="Google Shape;159;p27"/>
          <p:cNvSpPr txBox="1"/>
          <p:nvPr>
            <p:ph type="title" idx="4294967295"/>
          </p:nvPr>
        </p:nvSpPr>
        <p:spPr>
          <a:xfrm>
            <a:off x="1048099" y="61801"/>
            <a:ext cx="6782400" cy="548400"/>
          </a:xfrm>
          <a:prstGeom prst="rect">
            <a:avLst/>
          </a:prstGeom>
          <a:noFill/>
          <a:ln>
            <a:noFill/>
          </a:ln>
        </p:spPr>
        <p:txBody>
          <a:bodyPr spcFirstLastPara="0" wrap="square" lIns="19050" tIns="19050" rIns="19050" bIns="1905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300"/>
              <a:buFont typeface="Open Sans"/>
              <a:buNone/>
              <a:defRPr sz="23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700"/>
              <a:buFont typeface="Open Sans"/>
              <a:buNone/>
              <a:defRPr sz="4200" b="1" i="0" u="none" strike="noStrike" cap="non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 algn="l" defTabSz="914400"/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Pod </a:t>
            </a:r>
            <a:r>
              <a:rPr lang="en-GB" kern="1200">
                <a:solidFill>
                  <a:schemeClr val="accent1"/>
                </a:solidFill>
                <a:latin typeface="汉仪旗黑-85S" charset="0"/>
                <a:cs typeface="汉仪旗黑-85S" charset="0"/>
                <a:sym typeface="+mn-ea"/>
              </a:rPr>
              <a:t>网络 - 小结</a:t>
            </a:r>
            <a:endParaRPr lang="en-GB" kern="1200">
              <a:solidFill>
                <a:schemeClr val="accent1"/>
              </a:solidFill>
              <a:latin typeface="汉仪旗黑-85S" charset="0"/>
              <a:cs typeface="汉仪旗黑-85S" charset="0"/>
              <a:sym typeface="+mn-ea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097150" y="610200"/>
            <a:ext cx="6491875" cy="37320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5_1*b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日期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545_1*b*3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2545_3*i*4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2545_3*i*5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02545_3*i*6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45_3*l_h_i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45_3*l_h_i*1_1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545_3*l_h_i*1_1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45_3*l_h_i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45_3*l_h_i*1_2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545_3*l_h_i*1_2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45_3*l_h_i*1_3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5_3*l_h_i*1_3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5_3*l_h_i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5_3*l_h_f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45_3*l_h_f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45_3*l_h_f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45_3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5_3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SLIDE_ID" val="custom20202545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5"/>
  <p:tag name="KSO_WM_SLIDE_LAYOUT" val="a_b_l"/>
  <p:tag name="KSO_WM_SLIDE_LAYOUT_CNT" val="1_1_1"/>
</p:tagLst>
</file>

<file path=ppt/tags/tag1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f06487-acfa-e0ac-19fe-4a66c88bfc6a}"/>
  <p:tag name="KSO_WM_UNIT_TYPE" val="i"/>
</p:tagLst>
</file>

<file path=ppt/tags/tag1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18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f06487-acfa-e0ac-19fe-4a66c88bfc6a}"/>
  <p:tag name="KSO_WM_UNIT_TYPE" val="i"/>
</p:tagLst>
</file>

<file path=ppt/tags/tag1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f06487-acfa-e0ac-19fe-4a66c88bfc6a}"/>
  <p:tag name="KSO_WM_UNIT_TYPE" val="i"/>
</p:tagLst>
</file>

<file path=ppt/tags/tag19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p="http://schemas.openxmlformats.org/presentationml/2006/main">
  <p:tag name="KSO_WM_UNIT_TEXT_FILL_FORE_SCHEMECOLOR_INDEX_BRIGHTNESS" val="0"/>
  <p:tag name="KSO_WM_UNIT_TEXT_FILL_FORE_SCHEMECOLOR_INDEX" val="11"/>
  <p:tag name="KSO_WM_UNIT_TEXT_FILL_TYPE" val="1"/>
</p:tagLst>
</file>

<file path=ppt/tags/tag19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f06487-acfa-e0ac-19fe-4a66c88bfc6a}"/>
  <p:tag name="KSO_WM_UNIT_TYPE" val="i"/>
</p:tagLst>
</file>

<file path=ppt/tags/tag19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20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0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f06487-acfa-e0ac-19fe-4a66c88bfc6a}"/>
  <p:tag name="KSO_WM_UNIT_TYPE" val="i"/>
</p:tagLst>
</file>

<file path=ppt/tags/tag20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0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f06487-acfa-e0ac-19fe-4a66c88bfc6a}"/>
  <p:tag name="KSO_WM_UNIT_TYPE" val="i"/>
</p:tagLst>
</file>

<file path=ppt/tags/tag20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f06487-acfa-e0ac-19fe-4a66c88bfc6a}"/>
  <p:tag name="KSO_WM_UNIT_TYPE" val="i"/>
</p:tagLst>
</file>

<file path=ppt/tags/tag2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2545_3*i*4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2545_3*i*5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02545_3*i*6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45_3*l_h_i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45_3*l_h_i*1_1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545_3*l_h_i*1_1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45_3*l_h_i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45_3*l_h_i*1_2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545_3*l_h_i*1_2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45_3*l_h_i*1_3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5_3*l_h_i*1_3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5_3*l_h_i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5_3*l_h_f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45_3*l_h_f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45_3*l_h_f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45_3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5_3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SLIDE_ID" val="custom20202545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5"/>
  <p:tag name="KSO_WM_SLIDE_LAYOUT" val="a_b_l"/>
  <p:tag name="KSO_WM_SLIDE_LAYOUT_CNT" val="1_1_1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f06487-acfa-e0ac-19fe-4a66c88bfc6a}"/>
  <p:tag name="KSO_WM_UNIT_TYPE" val="i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f06487-acfa-e0ac-19fe-4a66c88bfc6a}"/>
  <p:tag name="KSO_WM_UNIT_TYPE" val="i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f06487-acfa-e0ac-19fe-4a66c88bfc6a}"/>
  <p:tag name="KSO_WM_UNIT_TYPE" val="i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f06487-acfa-e0ac-19fe-4a66c88bfc6a}"/>
  <p:tag name="KSO_WM_UNIT_TYPE" val="i"/>
</p:tagLst>
</file>

<file path=ppt/tags/tag24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1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249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25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2545_3*i*4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2545_3*i*5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02545_3*i*6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45_3*l_h_i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45_3*l_h_i*1_1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545_3*l_h_i*1_1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45_3*l_h_i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45_3*l_h_i*1_2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545_3*l_h_i*1_2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45_3*l_h_i*1_3_3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45_3*l_h_i*1_3_2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45_3*l_h_i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4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45_3*l_h_f*1_1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5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45_3*l_h_f*1_2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6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45_3*l_h_f*1_3_1"/>
  <p:tag name="KSO_WM_TEMPLATE_CATEGORY" val="custom"/>
  <p:tag name="KSO_WM_TEMPLATE_INDEX" val="20202545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6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45_3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6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45_3*b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69.xml><?xml version="1.0" encoding="utf-8"?>
<p:tagLst xmlns:p="http://schemas.openxmlformats.org/presentationml/2006/main">
  <p:tag name="KSO_WM_SLIDE_ID" val="custom20202545_3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3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45"/>
  <p:tag name="KSO_WM_SLIDE_LAYOUT" val="a_b_l"/>
  <p:tag name="KSO_WM_SLIDE_LAYOUT_CNT" val="1_1_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f06487-acfa-e0ac-19fe-4a66c88bfc6a}"/>
  <p:tag name="KSO_WM_UNIT_TYPE" val="i"/>
</p:tagLst>
</file>

<file path=ppt/tags/tag27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f06487-acfa-e0ac-19fe-4a66c88bfc6a}"/>
  <p:tag name="KSO_WM_UNIT_TYPE" val="i"/>
</p:tagLst>
</file>

<file path=ppt/tags/tag2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77.xml><?xml version="1.0" encoding="utf-8"?>
<p:tagLst xmlns:p="http://schemas.openxmlformats.org/presentationml/2006/main">
  <p:tag name="KSO_WM_UNIT_TEXT_FILL_FORE_SCHEMECOLOR_INDEX_BRIGHTNESS" val="0"/>
  <p:tag name="KSO_WM_UNIT_TEXT_FILL_FORE_SCHEMECOLOR_INDEX" val="1"/>
  <p:tag name="KSO_WM_UNIT_TEXT_FILL_TYPE" val="1"/>
</p:tagLst>
</file>

<file path=ppt/tags/tag27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f06487-acfa-e0ac-19fe-4a66c88bfc6a}"/>
  <p:tag name="KSO_WM_UNIT_TYPE" val="i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f06487-acfa-e0ac-19fe-4a66c88bfc6a}"/>
  <p:tag name="KSO_WM_UNIT_TYPE" val="i"/>
</p:tagLst>
</file>

<file path=ppt/tags/tag2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</p:tagLst>
</file>

<file path=ppt/tags/tag288.xml><?xml version="1.0" encoding="utf-8"?>
<p:tagLst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bf06487-acfa-e0ac-19fe-4a66c88bfc6a}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8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2350</Words>
  <Application>WPS 演示</Application>
  <PresentationFormat/>
  <Paragraphs>162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40" baseType="lpstr">
      <vt:lpstr>Arial</vt:lpstr>
      <vt:lpstr>宋体</vt:lpstr>
      <vt:lpstr>Wingdings</vt:lpstr>
      <vt:lpstr>Arial</vt:lpstr>
      <vt:lpstr>Open Sans</vt:lpstr>
      <vt:lpstr>Helvetica Neue</vt:lpstr>
      <vt:lpstr>宋体</vt:lpstr>
      <vt:lpstr>汉仪书宋二KW</vt:lpstr>
      <vt:lpstr>微软雅黑</vt:lpstr>
      <vt:lpstr>汉仪旗黑</vt:lpstr>
      <vt:lpstr>Arial Unicode MS</vt:lpstr>
      <vt:lpstr>Courier New</vt:lpstr>
      <vt:lpstr>汉仪旗黑-85S</vt:lpstr>
      <vt:lpstr>汉仪中黑KW</vt:lpstr>
      <vt:lpstr>Viner Hand ITC</vt:lpstr>
      <vt:lpstr>微软雅黑</vt:lpstr>
      <vt:lpstr>汉仪旗黑-85S</vt:lpstr>
      <vt:lpstr>苹方-简</vt:lpstr>
      <vt:lpstr>Simple Light</vt:lpstr>
      <vt:lpstr>18_Office 主题​​</vt:lpstr>
      <vt:lpstr>k8s 网络入门</vt:lpstr>
      <vt:lpstr>PowerPoint 演示文稿</vt:lpstr>
      <vt:lpstr>Linux 网络虚拟化基础  - veth pair和bridge  </vt:lpstr>
      <vt:lpstr>Linux 网络虚拟化基础 - bridge Route 路由</vt:lpstr>
      <vt:lpstr>Linux 网络虚拟化基础  - iptabels 和NAT</vt:lpstr>
      <vt:lpstr>docker网络 - docker0/route/iptables</vt:lpstr>
      <vt:lpstr>Pod 网络 -  infra/pause 容器 </vt:lpstr>
      <vt:lpstr>Pod 网络 - CNI 标准和插件</vt:lpstr>
      <vt:lpstr>Pod 网络 - 小结</vt:lpstr>
      <vt:lpstr>PowerPoint 演示文稿</vt:lpstr>
      <vt:lpstr>Service 网络 - 背景和用途，Service 与 Pod 的关系</vt:lpstr>
      <vt:lpstr>Service 网络 - 整体流程原理 </vt:lpstr>
      <vt:lpstr>Service网络 - kube-proxy 服务发现和负载均衡 </vt:lpstr>
      <vt:lpstr>service 网络 - ClusterIP/NodePort/LoadBalancer</vt:lpstr>
      <vt:lpstr>PowerPoint 演示文稿</vt:lpstr>
      <vt:lpstr>Ingress网络 - 背景和用途</vt:lpstr>
      <vt:lpstr>Ingress 网络 - 整体流程(controller+proxy)</vt:lpstr>
      <vt:lpstr>Ingress网络 - Ingress 规则和路由、示例</vt:lpstr>
      <vt:lpstr>学习资料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网络入门</dc:title>
  <dc:creator/>
  <cp:lastModifiedBy>xianguiwang</cp:lastModifiedBy>
  <cp:revision>6</cp:revision>
  <dcterms:created xsi:type="dcterms:W3CDTF">2024-05-20T07:44:05Z</dcterms:created>
  <dcterms:modified xsi:type="dcterms:W3CDTF">2024-05-20T07:44:05Z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35CBEABC7825963944FF4A661090B54D_43</vt:lpwstr>
  </property>
  <property fmtid="{D5CDD505-2E9C-101B-9397-08002B2CF9AE}" pid="3" name="KSOProductBuildVer">
    <vt:lpwstr>2052-6.7.1.8828</vt:lpwstr>
  </property>
</Properties>
</file>