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4701" r:id="rId1"/>
  </p:sldMasterIdLst>
  <p:notesMasterIdLst>
    <p:notesMasterId r:id="rId37"/>
  </p:notesMasterIdLst>
  <p:sldIdLst>
    <p:sldId id="453" r:id="rId2"/>
    <p:sldId id="503" r:id="rId3"/>
    <p:sldId id="555" r:id="rId4"/>
    <p:sldId id="620" r:id="rId5"/>
    <p:sldId id="560" r:id="rId6"/>
    <p:sldId id="577" r:id="rId7"/>
    <p:sldId id="597" r:id="rId8"/>
    <p:sldId id="650" r:id="rId9"/>
    <p:sldId id="627" r:id="rId10"/>
    <p:sldId id="666" r:id="rId11"/>
    <p:sldId id="663" r:id="rId12"/>
    <p:sldId id="628" r:id="rId13"/>
    <p:sldId id="651" r:id="rId14"/>
    <p:sldId id="652" r:id="rId15"/>
    <p:sldId id="664" r:id="rId16"/>
    <p:sldId id="629" r:id="rId17"/>
    <p:sldId id="563" r:id="rId18"/>
    <p:sldId id="656" r:id="rId19"/>
    <p:sldId id="655" r:id="rId20"/>
    <p:sldId id="667" r:id="rId21"/>
    <p:sldId id="665" r:id="rId22"/>
    <p:sldId id="632" r:id="rId23"/>
    <p:sldId id="659" r:id="rId24"/>
    <p:sldId id="662" r:id="rId25"/>
    <p:sldId id="660" r:id="rId26"/>
    <p:sldId id="668" r:id="rId27"/>
    <p:sldId id="633" r:id="rId28"/>
    <p:sldId id="642" r:id="rId29"/>
    <p:sldId id="644" r:id="rId30"/>
    <p:sldId id="436" r:id="rId31"/>
    <p:sldId id="598" r:id="rId32"/>
    <p:sldId id="630" r:id="rId33"/>
    <p:sldId id="569" r:id="rId34"/>
    <p:sldId id="564" r:id="rId35"/>
    <p:sldId id="669" r:id="rId36"/>
  </p:sldIdLst>
  <p:sldSz cx="12184063" cy="6858000"/>
  <p:notesSz cx="9872663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0">
          <p15:clr>
            <a:srgbClr val="A4A3A4"/>
          </p15:clr>
        </p15:guide>
        <p15:guide id="2" orient="horz" pos="2837">
          <p15:clr>
            <a:srgbClr val="A4A3A4"/>
          </p15:clr>
        </p15:guide>
        <p15:guide id="3" pos="7215">
          <p15:clr>
            <a:srgbClr val="A4A3A4"/>
          </p15:clr>
        </p15:guide>
        <p15:guide id="4" orient="horz" pos="692">
          <p15:clr>
            <a:srgbClr val="A4A3A4"/>
          </p15:clr>
        </p15:guide>
        <p15:guide id="5" pos="15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ffreychen(陈龙新)" initials="c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64A1"/>
    <a:srgbClr val="339933"/>
    <a:srgbClr val="5EC6FC"/>
    <a:srgbClr val="00FF00"/>
    <a:srgbClr val="448423"/>
    <a:srgbClr val="0074BE"/>
    <a:srgbClr val="1F497D"/>
    <a:srgbClr val="FF6600"/>
    <a:srgbClr val="ADFF00"/>
    <a:srgbClr val="27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27" autoAdjust="0"/>
  </p:normalViewPr>
  <p:slideViewPr>
    <p:cSldViewPr>
      <p:cViewPr varScale="1">
        <p:scale>
          <a:sx n="64" d="100"/>
          <a:sy n="64" d="100"/>
        </p:scale>
        <p:origin x="960" y="60"/>
      </p:cViewPr>
      <p:guideLst>
        <p:guide orient="horz" pos="4060"/>
        <p:guide orient="horz" pos="2837"/>
        <p:guide pos="7215"/>
        <p:guide orient="horz" pos="692"/>
        <p:guide pos="15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kyljliu\Downloads\product_type_dimension_data%20(3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31572;&#36777;ppt0820\09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31572;&#36777;ppt0820\09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187;&#32423;ppt&#21046;&#20316;\&#19981;&#21516;&#29256;&#26412;\&#31572;&#36777;\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187;&#32423;ppt&#21046;&#20316;\&#19981;&#21516;&#29256;&#26412;\&#31572;&#36777;\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kyljliu\Desktop\&#31572;&#36777;\&#25968;&#25454;\&#31532;&#20108;&#38454;&#2757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edxdyang\Downloads\idex_1597994710667_328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edxdyang\Downloads\idex_1597994710667_328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edxdyang\Downloads\idex_1597994710667_3289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edxdyang\Downloads\idex_1597994710667_3289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187;&#32423;ppt&#21046;&#20316;\&#19981;&#21516;&#29256;&#26412;\&#31572;&#36777;\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31572;&#36777;ppt0820\09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31572;&#36777;ppt0820\09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dirty="0" err="1"/>
              <a:t>oCPM</a:t>
            </a:r>
            <a:r>
              <a:rPr lang="zh-CN" dirty="0"/>
              <a:t>广告</a:t>
            </a:r>
            <a:r>
              <a:rPr lang="zh-CN" altLang="en-US" dirty="0"/>
              <a:t>消耗</a:t>
            </a:r>
            <a:r>
              <a:rPr lang="zh-CN" dirty="0"/>
              <a:t>达成率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达成率!$B$1</c:f>
              <c:strCache>
                <c:ptCount val="1"/>
                <c:pt idx="0">
                  <c:v>达成率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达成率!$A$2:$A$10</c:f>
              <c:numCache>
                <c:formatCode>yyyy"年"m"月"</c:formatCode>
                <c:ptCount val="9"/>
                <c:pt idx="0">
                  <c:v>42979</c:v>
                </c:pt>
                <c:pt idx="1">
                  <c:v>43009</c:v>
                </c:pt>
                <c:pt idx="2">
                  <c:v>43040</c:v>
                </c:pt>
                <c:pt idx="3">
                  <c:v>43070</c:v>
                </c:pt>
                <c:pt idx="4">
                  <c:v>43101</c:v>
                </c:pt>
                <c:pt idx="5">
                  <c:v>43132</c:v>
                </c:pt>
                <c:pt idx="6">
                  <c:v>43160</c:v>
                </c:pt>
                <c:pt idx="7">
                  <c:v>43191</c:v>
                </c:pt>
                <c:pt idx="8">
                  <c:v>43221</c:v>
                </c:pt>
              </c:numCache>
            </c:numRef>
          </c:cat>
          <c:val>
            <c:numRef>
              <c:f>达成率!$B$2:$B$10</c:f>
              <c:numCache>
                <c:formatCode>0%</c:formatCode>
                <c:ptCount val="9"/>
                <c:pt idx="0">
                  <c:v>0.78</c:v>
                </c:pt>
                <c:pt idx="1">
                  <c:v>0.81</c:v>
                </c:pt>
                <c:pt idx="2">
                  <c:v>0.85</c:v>
                </c:pt>
                <c:pt idx="3">
                  <c:v>0.88</c:v>
                </c:pt>
                <c:pt idx="4">
                  <c:v>0.89</c:v>
                </c:pt>
                <c:pt idx="5">
                  <c:v>0.89</c:v>
                </c:pt>
                <c:pt idx="6">
                  <c:v>0.91</c:v>
                </c:pt>
                <c:pt idx="7">
                  <c:v>0.93</c:v>
                </c:pt>
                <c:pt idx="8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8D-4F2F-BE0B-3201CB70321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7273592"/>
        <c:axId val="787272608"/>
      </c:lineChart>
      <c:dateAx>
        <c:axId val="787273592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87272608"/>
        <c:crosses val="autoZero"/>
        <c:auto val="1"/>
        <c:lblOffset val="100"/>
        <c:baseTimeUnit val="months"/>
      </c:dateAx>
      <c:valAx>
        <c:axId val="787272608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87273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Sheet7!$D$1</c:f>
              <c:strCache>
                <c:ptCount val="1"/>
                <c:pt idx="0">
                  <c:v>天消耗达成率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Sheet7!$A$2:$A$3</c:f>
              <c:strCache>
                <c:ptCount val="2"/>
                <c:pt idx="0">
                  <c:v>2019年6月份</c:v>
                </c:pt>
                <c:pt idx="1">
                  <c:v>2020年7月份</c:v>
                </c:pt>
              </c:strCache>
            </c:strRef>
          </c:cat>
          <c:val>
            <c:numRef>
              <c:f>Sheet7!$D$2:$D$3</c:f>
              <c:numCache>
                <c:formatCode>0.00%</c:formatCode>
                <c:ptCount val="2"/>
                <c:pt idx="0">
                  <c:v>0.76100000000000001</c:v>
                </c:pt>
                <c:pt idx="1">
                  <c:v>0.85299999999999998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94-4EEE-81B6-0CB08C470C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1686504"/>
        <c:axId val="801686832"/>
      </c:barChart>
      <c:catAx>
        <c:axId val="80168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1686832"/>
        <c:crosses val="autoZero"/>
        <c:auto val="1"/>
        <c:lblAlgn val="ctr"/>
        <c:lblOffset val="100"/>
        <c:noMultiLvlLbl val="0"/>
      </c:catAx>
      <c:valAx>
        <c:axId val="80168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168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Sheet7!$E$1</c:f>
              <c:strCache>
                <c:ptCount val="1"/>
                <c:pt idx="0">
                  <c:v>调价策略导致消耗波动的广告占比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Sheet7!$A$2:$A$3</c:f>
              <c:strCache>
                <c:ptCount val="2"/>
                <c:pt idx="0">
                  <c:v>2019年6月份</c:v>
                </c:pt>
                <c:pt idx="1">
                  <c:v>2020年7月份</c:v>
                </c:pt>
              </c:strCache>
            </c:strRef>
          </c:cat>
          <c:val>
            <c:numRef>
              <c:f>Sheet7!$E$2:$E$3</c:f>
              <c:numCache>
                <c:formatCode>0.00%</c:formatCode>
                <c:ptCount val="2"/>
                <c:pt idx="0">
                  <c:v>0.17599999999999999</c:v>
                </c:pt>
                <c:pt idx="1">
                  <c:v>1.54E-2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A-4365-ABF5-F69FB6BE5E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1869056"/>
        <c:axId val="831869712"/>
      </c:barChart>
      <c:catAx>
        <c:axId val="83186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1869712"/>
        <c:crosses val="autoZero"/>
        <c:auto val="1"/>
        <c:lblAlgn val="ctr"/>
        <c:lblOffset val="100"/>
        <c:noMultiLvlLbl val="0"/>
      </c:catAx>
      <c:valAx>
        <c:axId val="83186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186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消耗达成率</a:t>
            </a:r>
          </a:p>
        </c:rich>
      </c:tx>
      <c:layout>
        <c:manualLayout>
          <c:xMode val="edge"/>
          <c:yMode val="edge"/>
          <c:x val="0.43561504788569649"/>
          <c:y val="1.662440025621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122703412073491E-2"/>
          <c:y val="0.13898148148148151"/>
          <c:w val="0.80575459317585307"/>
          <c:h val="0.52743331477451039"/>
        </c:manualLayout>
      </c:layout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三天消耗达成率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Sheet3!$A$2:$A$14</c:f>
              <c:numCache>
                <c:formatCode>yyyy"年"m"月"</c:formatCode>
                <c:ptCount val="13"/>
                <c:pt idx="0">
                  <c:v>42979</c:v>
                </c:pt>
                <c:pt idx="1">
                  <c:v>43070</c:v>
                </c:pt>
                <c:pt idx="2">
                  <c:v>43160</c:v>
                </c:pt>
                <c:pt idx="3">
                  <c:v>43252</c:v>
                </c:pt>
                <c:pt idx="4">
                  <c:v>43344</c:v>
                </c:pt>
                <c:pt idx="5">
                  <c:v>43435</c:v>
                </c:pt>
                <c:pt idx="6">
                  <c:v>43525</c:v>
                </c:pt>
                <c:pt idx="7">
                  <c:v>43617</c:v>
                </c:pt>
                <c:pt idx="8">
                  <c:v>43709</c:v>
                </c:pt>
                <c:pt idx="9">
                  <c:v>43800</c:v>
                </c:pt>
                <c:pt idx="10">
                  <c:v>43891</c:v>
                </c:pt>
                <c:pt idx="11">
                  <c:v>43983</c:v>
                </c:pt>
                <c:pt idx="12">
                  <c:v>44044</c:v>
                </c:pt>
              </c:numCache>
            </c:numRef>
          </c:cat>
          <c:val>
            <c:numRef>
              <c:f>Sheet3!$B$2:$B$14</c:f>
              <c:numCache>
                <c:formatCode>0%</c:formatCode>
                <c:ptCount val="13"/>
                <c:pt idx="0">
                  <c:v>0.78</c:v>
                </c:pt>
                <c:pt idx="1">
                  <c:v>0.88</c:v>
                </c:pt>
                <c:pt idx="2">
                  <c:v>0.91</c:v>
                </c:pt>
                <c:pt idx="3">
                  <c:v>0.94</c:v>
                </c:pt>
                <c:pt idx="4">
                  <c:v>0.93</c:v>
                </c:pt>
                <c:pt idx="5">
                  <c:v>0.95</c:v>
                </c:pt>
                <c:pt idx="6">
                  <c:v>0.94</c:v>
                </c:pt>
                <c:pt idx="7">
                  <c:v>0.95</c:v>
                </c:pt>
                <c:pt idx="8">
                  <c:v>0.94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  <c:pt idx="12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3-491D-93F8-C33B6319E90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2175280"/>
        <c:axId val="602175936"/>
      </c:lineChart>
      <c:lineChart>
        <c:grouping val="stacked"/>
        <c:varyColors val="0"/>
        <c:ser>
          <c:idx val="1"/>
          <c:order val="1"/>
          <c:tx>
            <c:strRef>
              <c:f>Sheet3!$C$1</c:f>
              <c:strCache>
                <c:ptCount val="1"/>
                <c:pt idx="0">
                  <c:v>1天消耗达成率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Sheet3!$A$2:$A$14</c:f>
              <c:numCache>
                <c:formatCode>yyyy"年"m"月"</c:formatCode>
                <c:ptCount val="13"/>
                <c:pt idx="0">
                  <c:v>42979</c:v>
                </c:pt>
                <c:pt idx="1">
                  <c:v>43070</c:v>
                </c:pt>
                <c:pt idx="2">
                  <c:v>43160</c:v>
                </c:pt>
                <c:pt idx="3">
                  <c:v>43252</c:v>
                </c:pt>
                <c:pt idx="4">
                  <c:v>43344</c:v>
                </c:pt>
                <c:pt idx="5">
                  <c:v>43435</c:v>
                </c:pt>
                <c:pt idx="6">
                  <c:v>43525</c:v>
                </c:pt>
                <c:pt idx="7">
                  <c:v>43617</c:v>
                </c:pt>
                <c:pt idx="8">
                  <c:v>43709</c:v>
                </c:pt>
                <c:pt idx="9">
                  <c:v>43800</c:v>
                </c:pt>
                <c:pt idx="10">
                  <c:v>43891</c:v>
                </c:pt>
                <c:pt idx="11">
                  <c:v>43983</c:v>
                </c:pt>
                <c:pt idx="12">
                  <c:v>44044</c:v>
                </c:pt>
              </c:numCache>
            </c:numRef>
          </c:cat>
          <c:val>
            <c:numRef>
              <c:f>Sheet3!$C$2:$C$14</c:f>
              <c:numCache>
                <c:formatCode>0%</c:formatCode>
                <c:ptCount val="13"/>
                <c:pt idx="0">
                  <c:v>0.42</c:v>
                </c:pt>
                <c:pt idx="1">
                  <c:v>0.56999999999999995</c:v>
                </c:pt>
                <c:pt idx="2">
                  <c:v>0.65</c:v>
                </c:pt>
                <c:pt idx="3">
                  <c:v>0.71</c:v>
                </c:pt>
                <c:pt idx="4">
                  <c:v>0.72</c:v>
                </c:pt>
                <c:pt idx="5">
                  <c:v>0.74</c:v>
                </c:pt>
                <c:pt idx="6">
                  <c:v>0.77</c:v>
                </c:pt>
                <c:pt idx="7">
                  <c:v>0.76</c:v>
                </c:pt>
                <c:pt idx="8">
                  <c:v>0.8</c:v>
                </c:pt>
                <c:pt idx="9">
                  <c:v>0.82</c:v>
                </c:pt>
                <c:pt idx="10">
                  <c:v>0.86</c:v>
                </c:pt>
                <c:pt idx="11">
                  <c:v>0.84</c:v>
                </c:pt>
                <c:pt idx="12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3-491D-93F8-C33B6319E90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037808"/>
        <c:axId val="604060144"/>
      </c:lineChart>
      <c:dateAx>
        <c:axId val="602175280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175936"/>
        <c:crosses val="autoZero"/>
        <c:auto val="1"/>
        <c:lblOffset val="100"/>
        <c:baseTimeUnit val="months"/>
      </c:dateAx>
      <c:valAx>
        <c:axId val="602175936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175280"/>
        <c:crosses val="autoZero"/>
        <c:crossBetween val="between"/>
      </c:valAx>
      <c:valAx>
        <c:axId val="604060144"/>
        <c:scaling>
          <c:orientation val="minMax"/>
          <c:min val="0.4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037808"/>
        <c:crosses val="max"/>
        <c:crossBetween val="between"/>
      </c:valAx>
      <c:dateAx>
        <c:axId val="531037808"/>
        <c:scaling>
          <c:orientation val="minMax"/>
        </c:scaling>
        <c:delete val="1"/>
        <c:axPos val="b"/>
        <c:numFmt formatCode="yyyy&quot;年&quot;m&quot;月&quot;" sourceLinked="1"/>
        <c:majorTickMark val="out"/>
        <c:minorTickMark val="none"/>
        <c:tickLblPos val="nextTo"/>
        <c:crossAx val="60406014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608851807540319"/>
          <c:y val="0.91555633969165906"/>
          <c:w val="0.5338736816041838"/>
          <c:h val="8.444366030834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oCPM日均收入(万)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Sheet3!$A$2:$A$14</c:f>
              <c:numCache>
                <c:formatCode>yyyy"年"m"月"</c:formatCode>
                <c:ptCount val="13"/>
                <c:pt idx="0">
                  <c:v>42979</c:v>
                </c:pt>
                <c:pt idx="1">
                  <c:v>43070</c:v>
                </c:pt>
                <c:pt idx="2">
                  <c:v>43160</c:v>
                </c:pt>
                <c:pt idx="3">
                  <c:v>43252</c:v>
                </c:pt>
                <c:pt idx="4">
                  <c:v>43344</c:v>
                </c:pt>
                <c:pt idx="5">
                  <c:v>43435</c:v>
                </c:pt>
                <c:pt idx="6">
                  <c:v>43525</c:v>
                </c:pt>
                <c:pt idx="7">
                  <c:v>43617</c:v>
                </c:pt>
                <c:pt idx="8">
                  <c:v>43709</c:v>
                </c:pt>
                <c:pt idx="9">
                  <c:v>43800</c:v>
                </c:pt>
                <c:pt idx="10">
                  <c:v>43891</c:v>
                </c:pt>
                <c:pt idx="11">
                  <c:v>43983</c:v>
                </c:pt>
                <c:pt idx="12">
                  <c:v>44044</c:v>
                </c:pt>
              </c:numCache>
            </c:numRef>
          </c:cat>
          <c:val>
            <c:numRef>
              <c:f>Sheet3!$D$2:$D$14</c:f>
              <c:numCache>
                <c:formatCode>General</c:formatCode>
                <c:ptCount val="13"/>
                <c:pt idx="0">
                  <c:v>232</c:v>
                </c:pt>
                <c:pt idx="1">
                  <c:v>725</c:v>
                </c:pt>
                <c:pt idx="2">
                  <c:v>1031</c:v>
                </c:pt>
                <c:pt idx="3">
                  <c:v>1713</c:v>
                </c:pt>
                <c:pt idx="4">
                  <c:v>2965</c:v>
                </c:pt>
                <c:pt idx="5">
                  <c:v>3563</c:v>
                </c:pt>
                <c:pt idx="6">
                  <c:v>3750</c:v>
                </c:pt>
                <c:pt idx="7">
                  <c:v>7280</c:v>
                </c:pt>
                <c:pt idx="8">
                  <c:v>6426</c:v>
                </c:pt>
                <c:pt idx="9">
                  <c:v>6519</c:v>
                </c:pt>
                <c:pt idx="10">
                  <c:v>5748</c:v>
                </c:pt>
                <c:pt idx="11">
                  <c:v>7762</c:v>
                </c:pt>
                <c:pt idx="12">
                  <c:v>8476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6-4FAA-932D-5D9931487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8673392"/>
        <c:axId val="668672408"/>
      </c:barChart>
      <c:dateAx>
        <c:axId val="668673392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672408"/>
        <c:crosses val="autoZero"/>
        <c:auto val="1"/>
        <c:lblOffset val="100"/>
        <c:baseTimeUnit val="months"/>
      </c:dateAx>
      <c:valAx>
        <c:axId val="66867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6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dirty="0"/>
              <a:t>oCPM</a:t>
            </a:r>
            <a:r>
              <a:rPr lang="zh-CN" dirty="0"/>
              <a:t>月度</a:t>
            </a:r>
            <a:r>
              <a:rPr lang="zh-CN" altLang="zh-CN" sz="1400" b="1" i="0" u="none" strike="noStrike" baseline="0" dirty="0">
                <a:effectLst/>
              </a:rPr>
              <a:t>广告主数</a:t>
            </a:r>
            <a:r>
              <a:rPr lang="zh-CN" altLang="en-US" sz="1400" b="0" i="0" u="none" strike="noStrike" baseline="0" dirty="0">
                <a:effectLst/>
              </a:rPr>
              <a:t>和</a:t>
            </a:r>
            <a:r>
              <a:rPr lang="zh-CN" dirty="0"/>
              <a:t>日均收入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adpos_dimension_data!$G$1</c:f>
              <c:strCache>
                <c:ptCount val="1"/>
                <c:pt idx="0">
                  <c:v>每月日均收入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444444444444445E-2"/>
                  <c:y val="-1.3888888888888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7F-4065-BD3F-7D0B4F45E388}"/>
                </c:ext>
              </c:extLst>
            </c:dLbl>
            <c:dLbl>
              <c:idx val="1"/>
              <c:layout>
                <c:manualLayout>
                  <c:x val="-5.5555555555555558E-3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7F-4065-BD3F-7D0B4F45E388}"/>
                </c:ext>
              </c:extLst>
            </c:dLbl>
            <c:dLbl>
              <c:idx val="2"/>
              <c:layout>
                <c:manualLayout>
                  <c:x val="5.5555555555555046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7F-4065-BD3F-7D0B4F45E388}"/>
                </c:ext>
              </c:extLst>
            </c:dLbl>
            <c:dLbl>
              <c:idx val="3"/>
              <c:layout>
                <c:manualLayout>
                  <c:x val="-1.9444444444444545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7F-4065-BD3F-7D0B4F45E388}"/>
                </c:ext>
              </c:extLst>
            </c:dLbl>
            <c:dLbl>
              <c:idx val="4"/>
              <c:layout>
                <c:manualLayout>
                  <c:x val="-1.1111111111111112E-2"/>
                  <c:y val="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7F-4065-BD3F-7D0B4F45E388}"/>
                </c:ext>
              </c:extLst>
            </c:dLbl>
            <c:dLbl>
              <c:idx val="5"/>
              <c:layout>
                <c:manualLayout>
                  <c:x val="0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7F-4065-BD3F-7D0B4F45E388}"/>
                </c:ext>
              </c:extLst>
            </c:dLbl>
            <c:dLbl>
              <c:idx val="6"/>
              <c:layout>
                <c:manualLayout>
                  <c:x val="-5.5555555555556572E-3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7F-4065-BD3F-7D0B4F45E388}"/>
                </c:ext>
              </c:extLst>
            </c:dLbl>
            <c:dLbl>
              <c:idx val="7"/>
              <c:layout>
                <c:manualLayout>
                  <c:x val="0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7F-4065-BD3F-7D0B4F45E388}"/>
                </c:ext>
              </c:extLst>
            </c:dLbl>
            <c:dLbl>
              <c:idx val="8"/>
              <c:layout>
                <c:manualLayout>
                  <c:x val="-1.1111111111111112E-2"/>
                  <c:y val="-4.62962962962962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97F-4065-BD3F-7D0B4F45E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adpos_dimension_data!$A$2:$A$10</c:f>
              <c:numCache>
                <c:formatCode>yyyy"年"m"月"</c:formatCode>
                <c:ptCount val="9"/>
                <c:pt idx="0">
                  <c:v>42979</c:v>
                </c:pt>
                <c:pt idx="1">
                  <c:v>43009</c:v>
                </c:pt>
                <c:pt idx="2">
                  <c:v>43040</c:v>
                </c:pt>
                <c:pt idx="3">
                  <c:v>43070</c:v>
                </c:pt>
                <c:pt idx="4">
                  <c:v>43101</c:v>
                </c:pt>
                <c:pt idx="5">
                  <c:v>43132</c:v>
                </c:pt>
                <c:pt idx="6">
                  <c:v>43160</c:v>
                </c:pt>
                <c:pt idx="7">
                  <c:v>43191</c:v>
                </c:pt>
                <c:pt idx="8">
                  <c:v>43221</c:v>
                </c:pt>
              </c:numCache>
            </c:numRef>
          </c:cat>
          <c:val>
            <c:numRef>
              <c:f>adpos_dimension_data!$G$2:$G$10</c:f>
              <c:numCache>
                <c:formatCode>0\.0,"万"</c:formatCode>
                <c:ptCount val="9"/>
                <c:pt idx="0">
                  <c:v>2315240.2116669999</c:v>
                </c:pt>
                <c:pt idx="1">
                  <c:v>2562420.2035480002</c:v>
                </c:pt>
                <c:pt idx="2">
                  <c:v>4423026.8770000003</c:v>
                </c:pt>
                <c:pt idx="3">
                  <c:v>7249237.2619350003</c:v>
                </c:pt>
                <c:pt idx="4">
                  <c:v>9791696.2190320008</c:v>
                </c:pt>
                <c:pt idx="5">
                  <c:v>8377183.340357</c:v>
                </c:pt>
                <c:pt idx="6">
                  <c:v>10312304.672257999</c:v>
                </c:pt>
                <c:pt idx="7">
                  <c:v>12103172.113333</c:v>
                </c:pt>
                <c:pt idx="8">
                  <c:v>21101384.172256999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97F-4065-BD3F-7D0B4F45E38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41553120"/>
        <c:axId val="941555088"/>
      </c:barChart>
      <c:lineChart>
        <c:grouping val="standard"/>
        <c:varyColors val="0"/>
        <c:ser>
          <c:idx val="1"/>
          <c:order val="1"/>
          <c:tx>
            <c:strRef>
              <c:f>adpos_dimension_data!$H$1</c:f>
              <c:strCache>
                <c:ptCount val="1"/>
                <c:pt idx="0">
                  <c:v>广告主数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3888888888888888E-2"/>
                  <c:y val="4.1666666666666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97F-4065-BD3F-7D0B4F45E388}"/>
                </c:ext>
              </c:extLst>
            </c:dLbl>
            <c:dLbl>
              <c:idx val="1"/>
              <c:layout>
                <c:manualLayout>
                  <c:x val="-4.1633291458854472E-17"/>
                  <c:y val="3.1551036907615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97F-4065-BD3F-7D0B4F45E388}"/>
                </c:ext>
              </c:extLst>
            </c:dLbl>
            <c:dLbl>
              <c:idx val="2"/>
              <c:layout>
                <c:manualLayout>
                  <c:x val="-4.1633291458854472E-17"/>
                  <c:y val="4.05656188812193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97F-4065-BD3F-7D0B4F45E388}"/>
                </c:ext>
              </c:extLst>
            </c:dLbl>
            <c:dLbl>
              <c:idx val="3"/>
              <c:layout>
                <c:manualLayout>
                  <c:x val="0"/>
                  <c:y val="5.4087491841625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97F-4065-BD3F-7D0B4F45E388}"/>
                </c:ext>
              </c:extLst>
            </c:dLbl>
            <c:dLbl>
              <c:idx val="4"/>
              <c:layout>
                <c:manualLayout>
                  <c:x val="-2.2709330405559077E-3"/>
                  <c:y val="7.2116655788834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97F-4065-BD3F-7D0B4F45E388}"/>
                </c:ext>
              </c:extLst>
            </c:dLbl>
            <c:dLbl>
              <c:idx val="8"/>
              <c:layout>
                <c:manualLayout>
                  <c:x val="-2.777777777777788E-2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97F-4065-BD3F-7D0B4F45E3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adpos_dimension_data!$A$2:$A$10</c:f>
              <c:numCache>
                <c:formatCode>yyyy"年"m"月"</c:formatCode>
                <c:ptCount val="9"/>
                <c:pt idx="0">
                  <c:v>42979</c:v>
                </c:pt>
                <c:pt idx="1">
                  <c:v>43009</c:v>
                </c:pt>
                <c:pt idx="2">
                  <c:v>43040</c:v>
                </c:pt>
                <c:pt idx="3">
                  <c:v>43070</c:v>
                </c:pt>
                <c:pt idx="4">
                  <c:v>43101</c:v>
                </c:pt>
                <c:pt idx="5">
                  <c:v>43132</c:v>
                </c:pt>
                <c:pt idx="6">
                  <c:v>43160</c:v>
                </c:pt>
                <c:pt idx="7">
                  <c:v>43191</c:v>
                </c:pt>
                <c:pt idx="8">
                  <c:v>43221</c:v>
                </c:pt>
              </c:numCache>
            </c:numRef>
          </c:cat>
          <c:val>
            <c:numRef>
              <c:f>adpos_dimension_data!$H$2:$H$10</c:f>
              <c:numCache>
                <c:formatCode>General</c:formatCode>
                <c:ptCount val="9"/>
                <c:pt idx="0">
                  <c:v>1125</c:v>
                </c:pt>
                <c:pt idx="1">
                  <c:v>997</c:v>
                </c:pt>
                <c:pt idx="2">
                  <c:v>1673</c:v>
                </c:pt>
                <c:pt idx="3">
                  <c:v>1907</c:v>
                </c:pt>
                <c:pt idx="4">
                  <c:v>2521</c:v>
                </c:pt>
                <c:pt idx="5">
                  <c:v>2270</c:v>
                </c:pt>
                <c:pt idx="6">
                  <c:v>3805</c:v>
                </c:pt>
                <c:pt idx="7">
                  <c:v>5831</c:v>
                </c:pt>
                <c:pt idx="8">
                  <c:v>12423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597F-4065-BD3F-7D0B4F45E38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75434472"/>
        <c:axId val="775433488"/>
      </c:lineChart>
      <c:dateAx>
        <c:axId val="941553120"/>
        <c:scaling>
          <c:orientation val="minMax"/>
        </c:scaling>
        <c:delete val="0"/>
        <c:axPos val="b"/>
        <c:numFmt formatCode="yyyy&quot;年&quot;m&quot;月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1555088"/>
        <c:crosses val="autoZero"/>
        <c:auto val="1"/>
        <c:lblOffset val="100"/>
        <c:baseTimeUnit val="months"/>
      </c:dateAx>
      <c:valAx>
        <c:axId val="94155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,&quot;万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1553120"/>
        <c:crosses val="autoZero"/>
        <c:crossBetween val="between"/>
      </c:valAx>
      <c:valAx>
        <c:axId val="7754334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75434472"/>
        <c:crosses val="max"/>
        <c:crossBetween val="between"/>
      </c:valAx>
      <c:dateAx>
        <c:axId val="775434472"/>
        <c:scaling>
          <c:orientation val="minMax"/>
        </c:scaling>
        <c:delete val="1"/>
        <c:axPos val="b"/>
        <c:numFmt formatCode="yyyy&quot;年&quot;m&quot;月&quot;" sourceLinked="1"/>
        <c:majorTickMark val="out"/>
        <c:minorTickMark val="none"/>
        <c:tickLblPos val="nextTo"/>
        <c:crossAx val="77543348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首日成本偏低，次日成本偏高广告占比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2018年9月份</c:v>
                </c:pt>
                <c:pt idx="1">
                  <c:v>2019年6月份</c:v>
                </c:pt>
              </c:strCache>
            </c:strRef>
          </c:cat>
          <c:val>
            <c:numRef>
              <c:f>Sheet6!$B$2:$B$3</c:f>
              <c:numCache>
                <c:formatCode>0.00%</c:formatCode>
                <c:ptCount val="2"/>
                <c:pt idx="0" formatCode="0%">
                  <c:v>7.0000000000000007E-2</c:v>
                </c:pt>
                <c:pt idx="1">
                  <c:v>4.7E-2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4-4677-909B-F69FEDA067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3624288"/>
        <c:axId val="893606248"/>
      </c:barChart>
      <c:catAx>
        <c:axId val="89362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3606248"/>
        <c:crosses val="autoZero"/>
        <c:auto val="1"/>
        <c:lblAlgn val="ctr"/>
        <c:lblOffset val="100"/>
        <c:noMultiLvlLbl val="0"/>
      </c:catAx>
      <c:valAx>
        <c:axId val="89360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362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1日内停投新广告占比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2018年9月份</c:v>
                </c:pt>
                <c:pt idx="1">
                  <c:v>2019年6月份</c:v>
                </c:pt>
              </c:strCache>
            </c:strRef>
          </c:cat>
          <c:val>
            <c:numRef>
              <c:f>Sheet6!$C$2:$C$3</c:f>
              <c:numCache>
                <c:formatCode>0%</c:formatCode>
                <c:ptCount val="2"/>
                <c:pt idx="0">
                  <c:v>0.54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C-4C66-9991-3408E3974D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2126104"/>
        <c:axId val="952146112"/>
      </c:barChart>
      <c:catAx>
        <c:axId val="95212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2146112"/>
        <c:crosses val="autoZero"/>
        <c:auto val="1"/>
        <c:lblAlgn val="ctr"/>
        <c:lblOffset val="100"/>
        <c:noMultiLvlLbl val="0"/>
      </c:catAx>
      <c:valAx>
        <c:axId val="9521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2126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Sheet6!$D$1</c:f>
              <c:strCache>
                <c:ptCount val="1"/>
                <c:pt idx="0">
                  <c:v>2日内停投新广告占比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2018年9月份</c:v>
                </c:pt>
                <c:pt idx="1">
                  <c:v>2019年6月份</c:v>
                </c:pt>
              </c:strCache>
            </c:strRef>
          </c:cat>
          <c:val>
            <c:numRef>
              <c:f>Sheet6!$D$2:$D$3</c:f>
              <c:numCache>
                <c:formatCode>0%</c:formatCode>
                <c:ptCount val="2"/>
                <c:pt idx="0">
                  <c:v>0.76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A-4CD4-87DC-9402E29897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2126432"/>
        <c:axId val="952124464"/>
      </c:barChart>
      <c:catAx>
        <c:axId val="95212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2124464"/>
        <c:crosses val="autoZero"/>
        <c:auto val="1"/>
        <c:lblAlgn val="ctr"/>
        <c:lblOffset val="100"/>
        <c:noMultiLvlLbl val="0"/>
      </c:catAx>
      <c:valAx>
        <c:axId val="9521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212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1</a:t>
            </a:r>
            <a:r>
              <a:rPr lang="zh-CN" altLang="en-US" sz="1600" dirty="0"/>
              <a:t>天消耗达成率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Sheet6!$E$1</c:f>
              <c:strCache>
                <c:ptCount val="1"/>
                <c:pt idx="0">
                  <c:v>1天消耗达成率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Sheet6!$A$2:$A$3</c:f>
              <c:strCache>
                <c:ptCount val="2"/>
                <c:pt idx="0">
                  <c:v>2018年9月份</c:v>
                </c:pt>
                <c:pt idx="1">
                  <c:v>2019年6月份</c:v>
                </c:pt>
              </c:strCache>
            </c:strRef>
          </c:cat>
          <c:val>
            <c:numRef>
              <c:f>Sheet6!$E$2:$E$3</c:f>
              <c:numCache>
                <c:formatCode>0.00%</c:formatCode>
                <c:ptCount val="2"/>
                <c:pt idx="0">
                  <c:v>0.71599999999999997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63-4083-B587-F7667E499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8669512"/>
        <c:axId val="888684272"/>
      </c:barChart>
      <c:catAx>
        <c:axId val="88866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8684272"/>
        <c:crosses val="autoZero"/>
        <c:auto val="1"/>
        <c:lblAlgn val="ctr"/>
        <c:lblOffset val="100"/>
        <c:noMultiLvlLbl val="0"/>
      </c:catAx>
      <c:valAx>
        <c:axId val="88868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8669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aid=2095067972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6844348399777E-2"/>
          <c:y val="0.19860864855150873"/>
          <c:w val="0.8185587565335305"/>
          <c:h val="0.5347065470982793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消耗(元)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Sheet1!$A$2:$A$36</c:f>
              <c:strCache>
                <c:ptCount val="35"/>
                <c:pt idx="0">
                  <c:v>18日7点</c:v>
                </c:pt>
                <c:pt idx="1">
                  <c:v>18日8点</c:v>
                </c:pt>
                <c:pt idx="2">
                  <c:v>18日9点</c:v>
                </c:pt>
                <c:pt idx="3">
                  <c:v>18日10点</c:v>
                </c:pt>
                <c:pt idx="4">
                  <c:v>18日11点</c:v>
                </c:pt>
                <c:pt idx="5">
                  <c:v>18日12点</c:v>
                </c:pt>
                <c:pt idx="6">
                  <c:v>18日13点</c:v>
                </c:pt>
                <c:pt idx="7">
                  <c:v>18日14点</c:v>
                </c:pt>
                <c:pt idx="8">
                  <c:v>18日15点</c:v>
                </c:pt>
                <c:pt idx="9">
                  <c:v>18日16点</c:v>
                </c:pt>
                <c:pt idx="10">
                  <c:v>18日17点</c:v>
                </c:pt>
                <c:pt idx="11">
                  <c:v>18日18点</c:v>
                </c:pt>
                <c:pt idx="12">
                  <c:v>18日19点</c:v>
                </c:pt>
                <c:pt idx="13">
                  <c:v>18日20点</c:v>
                </c:pt>
                <c:pt idx="14">
                  <c:v>18日21点</c:v>
                </c:pt>
                <c:pt idx="15">
                  <c:v>18日22点</c:v>
                </c:pt>
                <c:pt idx="16">
                  <c:v>18日23点</c:v>
                </c:pt>
                <c:pt idx="17">
                  <c:v>19日0点</c:v>
                </c:pt>
                <c:pt idx="18">
                  <c:v>19日1点</c:v>
                </c:pt>
                <c:pt idx="19">
                  <c:v>19日2点</c:v>
                </c:pt>
                <c:pt idx="20">
                  <c:v>19日3点</c:v>
                </c:pt>
                <c:pt idx="21">
                  <c:v>19日4点</c:v>
                </c:pt>
                <c:pt idx="22">
                  <c:v>19日5点</c:v>
                </c:pt>
                <c:pt idx="23">
                  <c:v>19日6点</c:v>
                </c:pt>
                <c:pt idx="24">
                  <c:v>19日7点</c:v>
                </c:pt>
                <c:pt idx="25">
                  <c:v>19日8点</c:v>
                </c:pt>
                <c:pt idx="26">
                  <c:v>19日9点</c:v>
                </c:pt>
                <c:pt idx="27">
                  <c:v>19日10点</c:v>
                </c:pt>
                <c:pt idx="28">
                  <c:v>19日11点</c:v>
                </c:pt>
                <c:pt idx="29">
                  <c:v>19日12点</c:v>
                </c:pt>
                <c:pt idx="30">
                  <c:v>19日13点</c:v>
                </c:pt>
                <c:pt idx="31">
                  <c:v>19日14点</c:v>
                </c:pt>
                <c:pt idx="32">
                  <c:v>19日15点</c:v>
                </c:pt>
                <c:pt idx="33">
                  <c:v>19日16点</c:v>
                </c:pt>
                <c:pt idx="34">
                  <c:v>19日17点</c:v>
                </c:pt>
              </c:strCache>
            </c:strRef>
          </c:cat>
          <c:val>
            <c:numRef>
              <c:f>Sheet1!$B$2:$B$36</c:f>
              <c:numCache>
                <c:formatCode>0_ </c:formatCode>
                <c:ptCount val="35"/>
                <c:pt idx="0">
                  <c:v>680.93771000000004</c:v>
                </c:pt>
                <c:pt idx="1">
                  <c:v>808.65143</c:v>
                </c:pt>
                <c:pt idx="2">
                  <c:v>1701.26009</c:v>
                </c:pt>
                <c:pt idx="3">
                  <c:v>2221.48972</c:v>
                </c:pt>
                <c:pt idx="4">
                  <c:v>2407.3174600000002</c:v>
                </c:pt>
                <c:pt idx="5">
                  <c:v>1579.9817800000001</c:v>
                </c:pt>
                <c:pt idx="6">
                  <c:v>1862.74929</c:v>
                </c:pt>
                <c:pt idx="7">
                  <c:v>1614.82818</c:v>
                </c:pt>
                <c:pt idx="8">
                  <c:v>1482.2167999999999</c:v>
                </c:pt>
                <c:pt idx="9">
                  <c:v>1842.2925499999999</c:v>
                </c:pt>
                <c:pt idx="10">
                  <c:v>1757.4711</c:v>
                </c:pt>
                <c:pt idx="11">
                  <c:v>122.54464</c:v>
                </c:pt>
                <c:pt idx="12">
                  <c:v>58.396970000000003</c:v>
                </c:pt>
                <c:pt idx="13">
                  <c:v>41.795299999999997</c:v>
                </c:pt>
                <c:pt idx="14">
                  <c:v>40.33907</c:v>
                </c:pt>
                <c:pt idx="15">
                  <c:v>88.908240000000006</c:v>
                </c:pt>
                <c:pt idx="16">
                  <c:v>173.51772</c:v>
                </c:pt>
                <c:pt idx="17">
                  <c:v>1072.54621</c:v>
                </c:pt>
                <c:pt idx="18">
                  <c:v>614.41886</c:v>
                </c:pt>
                <c:pt idx="19">
                  <c:v>1190.7759799999999</c:v>
                </c:pt>
                <c:pt idx="20">
                  <c:v>1987.5462199999999</c:v>
                </c:pt>
                <c:pt idx="21">
                  <c:v>1436.47046</c:v>
                </c:pt>
                <c:pt idx="22">
                  <c:v>1081.02557</c:v>
                </c:pt>
                <c:pt idx="23">
                  <c:v>979.25660000000005</c:v>
                </c:pt>
                <c:pt idx="24">
                  <c:v>1417.6683399999999</c:v>
                </c:pt>
                <c:pt idx="25">
                  <c:v>1695.8882900000001</c:v>
                </c:pt>
                <c:pt idx="26">
                  <c:v>3455.9203200000002</c:v>
                </c:pt>
                <c:pt idx="27">
                  <c:v>4648.1920399999999</c:v>
                </c:pt>
                <c:pt idx="28">
                  <c:v>4024.3078399999999</c:v>
                </c:pt>
                <c:pt idx="29">
                  <c:v>2368.1485400000001</c:v>
                </c:pt>
                <c:pt idx="30">
                  <c:v>3655.9680199999998</c:v>
                </c:pt>
                <c:pt idx="31">
                  <c:v>3593.01161</c:v>
                </c:pt>
                <c:pt idx="32">
                  <c:v>4210.4018900000001</c:v>
                </c:pt>
                <c:pt idx="33">
                  <c:v>2866.7991400000001</c:v>
                </c:pt>
                <c:pt idx="34">
                  <c:v>1709.44029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6-473E-A93C-6092C45A7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34304"/>
        <c:axId val="53233463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Sheet1!$A$2:$A$36</c:f>
              <c:strCache>
                <c:ptCount val="35"/>
                <c:pt idx="0">
                  <c:v>18日7点</c:v>
                </c:pt>
                <c:pt idx="1">
                  <c:v>18日8点</c:v>
                </c:pt>
                <c:pt idx="2">
                  <c:v>18日9点</c:v>
                </c:pt>
                <c:pt idx="3">
                  <c:v>18日10点</c:v>
                </c:pt>
                <c:pt idx="4">
                  <c:v>18日11点</c:v>
                </c:pt>
                <c:pt idx="5">
                  <c:v>18日12点</c:v>
                </c:pt>
                <c:pt idx="6">
                  <c:v>18日13点</c:v>
                </c:pt>
                <c:pt idx="7">
                  <c:v>18日14点</c:v>
                </c:pt>
                <c:pt idx="8">
                  <c:v>18日15点</c:v>
                </c:pt>
                <c:pt idx="9">
                  <c:v>18日16点</c:v>
                </c:pt>
                <c:pt idx="10">
                  <c:v>18日17点</c:v>
                </c:pt>
                <c:pt idx="11">
                  <c:v>18日18点</c:v>
                </c:pt>
                <c:pt idx="12">
                  <c:v>18日19点</c:v>
                </c:pt>
                <c:pt idx="13">
                  <c:v>18日20点</c:v>
                </c:pt>
                <c:pt idx="14">
                  <c:v>18日21点</c:v>
                </c:pt>
                <c:pt idx="15">
                  <c:v>18日22点</c:v>
                </c:pt>
                <c:pt idx="16">
                  <c:v>18日23点</c:v>
                </c:pt>
                <c:pt idx="17">
                  <c:v>19日0点</c:v>
                </c:pt>
                <c:pt idx="18">
                  <c:v>19日1点</c:v>
                </c:pt>
                <c:pt idx="19">
                  <c:v>19日2点</c:v>
                </c:pt>
                <c:pt idx="20">
                  <c:v>19日3点</c:v>
                </c:pt>
                <c:pt idx="21">
                  <c:v>19日4点</c:v>
                </c:pt>
                <c:pt idx="22">
                  <c:v>19日5点</c:v>
                </c:pt>
                <c:pt idx="23">
                  <c:v>19日6点</c:v>
                </c:pt>
                <c:pt idx="24">
                  <c:v>19日7点</c:v>
                </c:pt>
                <c:pt idx="25">
                  <c:v>19日8点</c:v>
                </c:pt>
                <c:pt idx="26">
                  <c:v>19日9点</c:v>
                </c:pt>
                <c:pt idx="27">
                  <c:v>19日10点</c:v>
                </c:pt>
                <c:pt idx="28">
                  <c:v>19日11点</c:v>
                </c:pt>
                <c:pt idx="29">
                  <c:v>19日12点</c:v>
                </c:pt>
                <c:pt idx="30">
                  <c:v>19日13点</c:v>
                </c:pt>
                <c:pt idx="31">
                  <c:v>19日14点</c:v>
                </c:pt>
                <c:pt idx="32">
                  <c:v>19日15点</c:v>
                </c:pt>
                <c:pt idx="33">
                  <c:v>19日16点</c:v>
                </c:pt>
                <c:pt idx="34">
                  <c:v>19日17点</c:v>
                </c:pt>
              </c:strCache>
            </c:strRef>
          </c:cat>
          <c:val>
            <c:numRef>
              <c:f>Sheet1!$C$2:$C$36</c:f>
              <c:numCache>
                <c:formatCode>0.00_ </c:formatCode>
                <c:ptCount val="35"/>
                <c:pt idx="0">
                  <c:v>0.77776177957052495</c:v>
                </c:pt>
                <c:pt idx="1">
                  <c:v>0.81215963182864304</c:v>
                </c:pt>
                <c:pt idx="2">
                  <c:v>0.883480988871434</c:v>
                </c:pt>
                <c:pt idx="3">
                  <c:v>0.874972227520464</c:v>
                </c:pt>
                <c:pt idx="4">
                  <c:v>0.83574443097115902</c:v>
                </c:pt>
                <c:pt idx="5">
                  <c:v>0.75453317600057901</c:v>
                </c:pt>
                <c:pt idx="6">
                  <c:v>0.76871993119522697</c:v>
                </c:pt>
                <c:pt idx="7">
                  <c:v>0.77634101392212995</c:v>
                </c:pt>
                <c:pt idx="8">
                  <c:v>0.73269286893435304</c:v>
                </c:pt>
                <c:pt idx="9">
                  <c:v>0.72420486165200304</c:v>
                </c:pt>
                <c:pt idx="10">
                  <c:v>0.73303197393436303</c:v>
                </c:pt>
                <c:pt idx="11">
                  <c:v>0.68147886698115601</c:v>
                </c:pt>
                <c:pt idx="12">
                  <c:v>0.676482789030598</c:v>
                </c:pt>
                <c:pt idx="13">
                  <c:v>0.66855553222979403</c:v>
                </c:pt>
                <c:pt idx="14">
                  <c:v>0.65167760448131795</c:v>
                </c:pt>
                <c:pt idx="15">
                  <c:v>0.649623642542285</c:v>
                </c:pt>
                <c:pt idx="16">
                  <c:v>0.651407473627169</c:v>
                </c:pt>
                <c:pt idx="17">
                  <c:v>0.63003419520686399</c:v>
                </c:pt>
                <c:pt idx="18">
                  <c:v>0.68919258140551698</c:v>
                </c:pt>
                <c:pt idx="19">
                  <c:v>0.69700578937201596</c:v>
                </c:pt>
                <c:pt idx="20">
                  <c:v>0.71839484785321495</c:v>
                </c:pt>
                <c:pt idx="21">
                  <c:v>0.75770121428572901</c:v>
                </c:pt>
                <c:pt idx="22">
                  <c:v>0.71075582188125597</c:v>
                </c:pt>
                <c:pt idx="23">
                  <c:v>0.70750680092929297</c:v>
                </c:pt>
                <c:pt idx="24">
                  <c:v>0.68043402960273702</c:v>
                </c:pt>
                <c:pt idx="25">
                  <c:v>0.74277727216279099</c:v>
                </c:pt>
                <c:pt idx="26">
                  <c:v>0.80077235498272803</c:v>
                </c:pt>
                <c:pt idx="27">
                  <c:v>0.77344367142414805</c:v>
                </c:pt>
                <c:pt idx="28">
                  <c:v>0.725220945124046</c:v>
                </c:pt>
                <c:pt idx="29">
                  <c:v>0.57845237624824597</c:v>
                </c:pt>
                <c:pt idx="30">
                  <c:v>0.74520571766076005</c:v>
                </c:pt>
                <c:pt idx="31">
                  <c:v>0.95734244623892795</c:v>
                </c:pt>
                <c:pt idx="32">
                  <c:v>0.90641119833133899</c:v>
                </c:pt>
                <c:pt idx="33">
                  <c:v>0.82556438134686005</c:v>
                </c:pt>
                <c:pt idx="34">
                  <c:v>0.83940630251394799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6-473E-A93C-6092C45A7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339552"/>
        <c:axId val="532333320"/>
      </c:lineChart>
      <c:catAx>
        <c:axId val="53233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334632"/>
        <c:crosses val="autoZero"/>
        <c:auto val="1"/>
        <c:lblAlgn val="ctr"/>
        <c:lblOffset val="100"/>
        <c:noMultiLvlLbl val="0"/>
      </c:catAx>
      <c:valAx>
        <c:axId val="53233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334304"/>
        <c:crosses val="autoZero"/>
        <c:crossBetween val="between"/>
      </c:valAx>
      <c:valAx>
        <c:axId val="532333320"/>
        <c:scaling>
          <c:orientation val="minMax"/>
        </c:scaling>
        <c:delete val="0"/>
        <c:axPos val="r"/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339552"/>
        <c:crosses val="max"/>
        <c:crossBetween val="between"/>
      </c:valAx>
      <c:catAx>
        <c:axId val="532339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2333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1150266534772"/>
          <c:y val="0.92015654074813735"/>
          <c:w val="0.2636056892129088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2天消耗稳定广告占比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Sheet7!$A$2:$A$3</c:f>
              <c:strCache>
                <c:ptCount val="2"/>
                <c:pt idx="0">
                  <c:v>2019年6月份</c:v>
                </c:pt>
                <c:pt idx="1">
                  <c:v>2020年7月份</c:v>
                </c:pt>
              </c:strCache>
            </c:strRef>
          </c:cat>
          <c:val>
            <c:numRef>
              <c:f>Sheet7!$B$2:$B$3</c:f>
              <c:numCache>
                <c:formatCode>0.00%</c:formatCode>
                <c:ptCount val="2"/>
                <c:pt idx="0">
                  <c:v>0.27400000000000002</c:v>
                </c:pt>
                <c:pt idx="1">
                  <c:v>0.433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F-4B6C-83CC-9F3CE2D234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6212496"/>
        <c:axId val="616211512"/>
      </c:barChart>
      <c:catAx>
        <c:axId val="6162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211512"/>
        <c:crosses val="autoZero"/>
        <c:auto val="1"/>
        <c:lblAlgn val="ctr"/>
        <c:lblOffset val="100"/>
        <c:noMultiLvlLbl val="0"/>
      </c:catAx>
      <c:valAx>
        <c:axId val="61621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21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Sheet7!$C$1</c:f>
              <c:strCache>
                <c:ptCount val="1"/>
                <c:pt idx="0">
                  <c:v>3天消耗稳定广告占比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Sheet7!$A$2:$A$3</c:f>
              <c:strCache>
                <c:ptCount val="2"/>
                <c:pt idx="0">
                  <c:v>2019年6月份</c:v>
                </c:pt>
                <c:pt idx="1">
                  <c:v>2020年7月份</c:v>
                </c:pt>
              </c:strCache>
            </c:strRef>
          </c:cat>
          <c:val>
            <c:numRef>
              <c:f>Sheet7!$C$2:$C$3</c:f>
              <c:numCache>
                <c:formatCode>0.00%</c:formatCode>
                <c:ptCount val="2"/>
                <c:pt idx="0">
                  <c:v>0.129</c:v>
                </c:pt>
                <c:pt idx="1">
                  <c:v>0.22700000000000001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1-45C9-8BD7-658F6288E0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2658200"/>
        <c:axId val="1122657216"/>
      </c:barChart>
      <c:catAx>
        <c:axId val="112265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2657216"/>
        <c:crosses val="autoZero"/>
        <c:auto val="1"/>
        <c:lblAlgn val="ctr"/>
        <c:lblOffset val="100"/>
        <c:noMultiLvlLbl val="0"/>
      </c:catAx>
      <c:valAx>
        <c:axId val="11226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2658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1AC777D7-D40F-4F0D-94AE-CE4DDA6D0EE8}" type="datetime1">
              <a:rPr lang="zh-CN" altLang="en-US"/>
              <a:pPr/>
              <a:t>2020/9/2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71763" y="509588"/>
            <a:ext cx="45275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/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单击此处编辑母版文本样式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第二级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第三级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第四级</a:t>
            </a:r>
            <a:endParaRPr lang="en-US" altLang="zh-CN" sz="1200"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ea typeface="微软雅黑" panose="020B0503020204020204" pitchFamily="34" charset="-122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198512A-6BA7-46D8-B330-706E15F3A3AF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7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0910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智能调价算法是为了</a:t>
            </a:r>
            <a:r>
              <a:rPr lang="en-US" altLang="zh-CN" dirty="0" err="1"/>
              <a:t>oCPM</a:t>
            </a:r>
            <a:r>
              <a:rPr lang="zh-CN" altLang="en-US" dirty="0"/>
              <a:t>业务服务的，</a:t>
            </a:r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~20</a:t>
            </a:r>
            <a:r>
              <a:rPr lang="zh-CN" altLang="en-US" dirty="0"/>
              <a:t>年，</a:t>
            </a:r>
            <a:r>
              <a:rPr lang="en-US" altLang="zh-CN" dirty="0" err="1"/>
              <a:t>oCPM</a:t>
            </a:r>
            <a:r>
              <a:rPr lang="zh-CN" altLang="en-US" dirty="0"/>
              <a:t>不断发展，我们对</a:t>
            </a:r>
            <a:r>
              <a:rPr lang="en-US" altLang="zh-CN" dirty="0" err="1"/>
              <a:t>oCPM</a:t>
            </a:r>
            <a:r>
              <a:rPr lang="zh-CN" altLang="en-US" dirty="0"/>
              <a:t>的业务目标认知也不断加深，智能调价算法也经历了三个大版本的迭代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~18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</a:t>
            </a:r>
            <a:r>
              <a:rPr lang="en-US" altLang="zh-CN" dirty="0" err="1"/>
              <a:t>ocpm</a:t>
            </a:r>
            <a:r>
              <a:rPr lang="zh-CN" altLang="en-US" dirty="0"/>
              <a:t>的业务目标是三天达成，为此，我们从</a:t>
            </a:r>
            <a:r>
              <a:rPr lang="en-US" altLang="zh-CN" dirty="0"/>
              <a:t>0~1</a:t>
            </a:r>
            <a:r>
              <a:rPr lang="zh-CN" altLang="en-US" dirty="0"/>
              <a:t>设计了</a:t>
            </a:r>
            <a:r>
              <a:rPr lang="en-US" altLang="zh-CN" dirty="0"/>
              <a:t>V1</a:t>
            </a:r>
            <a:r>
              <a:rPr lang="zh-CN" altLang="en-US" dirty="0"/>
              <a:t>版智能调价算法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月份，基于广告主投放痛点，我们调整业务目标为，对此，我们升级智能调价算法到</a:t>
            </a:r>
            <a:r>
              <a:rPr lang="en-US" altLang="zh-CN" dirty="0"/>
              <a:t>v2</a:t>
            </a:r>
            <a:r>
              <a:rPr lang="zh-CN" altLang="en-US" dirty="0"/>
              <a:t>版最快修正。</a:t>
            </a:r>
            <a:r>
              <a:rPr lang="en-US" altLang="zh-CN" dirty="0"/>
              <a:t>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月份，基于广告主对消耗稳定的投放诉求，我们再次升级智能调价算法到风控策略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989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接下来，首先给各位老师介绍一下</a:t>
            </a:r>
            <a:r>
              <a:rPr lang="en-US" altLang="zh-CN" dirty="0"/>
              <a:t>v1</a:t>
            </a:r>
            <a:r>
              <a:rPr lang="zh-CN" altLang="en-US" dirty="0"/>
              <a:t>版的业务背景和算法设计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508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17~18</a:t>
            </a:r>
            <a:r>
              <a:rPr lang="zh-CN" altLang="en-US" dirty="0"/>
              <a:t>年，</a:t>
            </a:r>
            <a:r>
              <a:rPr lang="en-US" altLang="zh-CN" dirty="0" err="1"/>
              <a:t>oCPM</a:t>
            </a:r>
            <a:r>
              <a:rPr lang="zh-CN" altLang="en-US" dirty="0"/>
              <a:t>的业务目标是三天达成：即</a:t>
            </a:r>
            <a:r>
              <a:rPr lang="en-US" altLang="zh-CN" dirty="0"/>
              <a:t>3</a:t>
            </a:r>
            <a:r>
              <a:rPr lang="zh-CN" altLang="en-US" dirty="0"/>
              <a:t>个自然日的成本与出价偏差在</a:t>
            </a:r>
            <a:r>
              <a:rPr lang="en-US" altLang="zh-CN" dirty="0"/>
              <a:t>20%</a:t>
            </a:r>
            <a:r>
              <a:rPr lang="zh-CN" altLang="en-US" dirty="0"/>
              <a:t>以内，基于三天达成的业务场景，我们从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设计了</a:t>
            </a:r>
            <a:r>
              <a:rPr lang="en-US" altLang="zh-CN" dirty="0"/>
              <a:t>V1</a:t>
            </a:r>
            <a:r>
              <a:rPr lang="zh-CN" altLang="en-US" dirty="0"/>
              <a:t>版智能调价</a:t>
            </a:r>
            <a:endParaRPr lang="en-US" altLang="zh-CN" dirty="0"/>
          </a:p>
          <a:p>
            <a:r>
              <a:rPr lang="zh-CN" altLang="en-US" dirty="0"/>
              <a:t>首先我们预估扣费曝光率，在预估扣费曝光率是，我们离线统计</a:t>
            </a:r>
            <a:r>
              <a:rPr lang="en-US" altLang="zh-CN" dirty="0"/>
              <a:t>aid/</a:t>
            </a:r>
            <a:r>
              <a:rPr lang="en-US" altLang="zh-CN" dirty="0" err="1"/>
              <a:t>uid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时刻的扣费曝光率</a:t>
            </a:r>
            <a:endParaRPr lang="en-US" altLang="zh-CN" dirty="0"/>
          </a:p>
          <a:p>
            <a:r>
              <a:rPr lang="zh-CN" altLang="en-US" dirty="0"/>
              <a:t>并使用分段。。。，并将拟合参数传输到线上使用，</a:t>
            </a:r>
            <a:endParaRPr lang="en-US" altLang="zh-CN" dirty="0"/>
          </a:p>
          <a:p>
            <a:r>
              <a:rPr lang="zh-CN" altLang="en-US" dirty="0"/>
              <a:t>预估扣费曝光率一方面用于消除</a:t>
            </a:r>
            <a:endParaRPr lang="en-US" altLang="zh-CN" dirty="0"/>
          </a:p>
          <a:p>
            <a:r>
              <a:rPr lang="zh-CN" altLang="en-US" dirty="0"/>
              <a:t>然后，我们计算实时矫正因子，</a:t>
            </a:r>
            <a:endParaRPr lang="en-US" altLang="zh-CN" dirty="0"/>
          </a:p>
          <a:p>
            <a:r>
              <a:rPr lang="zh-CN" altLang="en-US" dirty="0"/>
              <a:t>同时，数据分析发现，因此，我们统计不同广告类别在不同时间窗口的预估偏差，并与相应时间段的转化量级交叉，然后线性加权这些</a:t>
            </a:r>
            <a:r>
              <a:rPr lang="en-US" altLang="zh-CN" dirty="0"/>
              <a:t>bias</a:t>
            </a:r>
            <a:r>
              <a:rPr lang="zh-CN" altLang="en-US" dirty="0"/>
              <a:t>得到当前时刻的</a:t>
            </a:r>
            <a:r>
              <a:rPr lang="en-US" altLang="zh-CN" dirty="0" err="1"/>
              <a:t>pcvrbias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具体的权重值通过离线学习获得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405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第三部，我们计算成本偏差修正因子，具体而言，具体的调整系数通过策略版</a:t>
            </a:r>
            <a:r>
              <a:rPr lang="en-US" altLang="zh-CN" dirty="0"/>
              <a:t>PID</a:t>
            </a:r>
            <a:r>
              <a:rPr lang="zh-CN" altLang="en-US" dirty="0"/>
              <a:t>算法求解获得</a:t>
            </a:r>
            <a:endParaRPr lang="en-US" altLang="zh-CN" dirty="0"/>
          </a:p>
          <a:p>
            <a:r>
              <a:rPr lang="zh-CN" altLang="en-US" dirty="0"/>
              <a:t>最后一步，我们计算二价因子，我们定义二价因子是二价</a:t>
            </a:r>
            <a:r>
              <a:rPr lang="en-US" altLang="zh-CN" dirty="0" err="1"/>
              <a:t>ecpm</a:t>
            </a:r>
            <a:r>
              <a:rPr lang="zh-CN" altLang="en-US" dirty="0"/>
              <a:t>与</a:t>
            </a:r>
            <a:r>
              <a:rPr lang="en-US" altLang="zh-CN" dirty="0" err="1"/>
              <a:t>ecpm</a:t>
            </a:r>
            <a:r>
              <a:rPr lang="zh-CN" altLang="en-US" dirty="0"/>
              <a:t>的比值，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611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.9</a:t>
            </a:r>
            <a:r>
              <a:rPr lang="zh-CN" altLang="en-US" dirty="0"/>
              <a:t>月</a:t>
            </a:r>
            <a:r>
              <a:rPr lang="en-US" altLang="zh-CN" dirty="0"/>
              <a:t>~2018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月，我们持续优化策略细节与异常保护，在</a:t>
            </a:r>
            <a:r>
              <a:rPr lang="en-US" altLang="zh-CN" dirty="0" err="1"/>
              <a:t>oCPM</a:t>
            </a:r>
            <a:r>
              <a:rPr lang="zh-CN" altLang="en-US" dirty="0"/>
              <a:t>业务上取得巨大的突破</a:t>
            </a:r>
            <a:endParaRPr lang="en-US" altLang="zh-CN" dirty="0"/>
          </a:p>
          <a:p>
            <a:r>
              <a:rPr lang="zh-CN" altLang="en-US" dirty="0"/>
              <a:t>其中，三天消耗达成率从</a:t>
            </a:r>
            <a:r>
              <a:rPr lang="en-US" altLang="zh-CN" dirty="0"/>
              <a:t>78%</a:t>
            </a:r>
            <a:r>
              <a:rPr lang="zh-CN" altLang="en-US" dirty="0"/>
              <a:t>提升到</a:t>
            </a:r>
            <a:r>
              <a:rPr lang="en-US" altLang="zh-CN" dirty="0"/>
              <a:t>94%</a:t>
            </a:r>
            <a:r>
              <a:rPr lang="zh-CN" altLang="en-US" dirty="0"/>
              <a:t>，</a:t>
            </a:r>
            <a:r>
              <a:rPr lang="en-US" altLang="zh-CN" dirty="0" err="1"/>
              <a:t>oCPM</a:t>
            </a:r>
            <a:r>
              <a:rPr lang="zh-CN" altLang="en-US" dirty="0"/>
              <a:t>日均收入从</a:t>
            </a:r>
            <a:r>
              <a:rPr lang="en-US" altLang="zh-CN" dirty="0"/>
              <a:t>200w</a:t>
            </a:r>
            <a:r>
              <a:rPr lang="zh-CN" altLang="en-US" dirty="0"/>
              <a:t>突破到</a:t>
            </a:r>
            <a:r>
              <a:rPr lang="en-US" altLang="zh-CN" dirty="0"/>
              <a:t>2000w</a:t>
            </a:r>
          </a:p>
          <a:p>
            <a:r>
              <a:rPr lang="zh-CN" altLang="en-US" dirty="0"/>
              <a:t>但算法全量并稳定一段时间后，又出现了新的业务问题：停投广告占比多</a:t>
            </a:r>
            <a:endParaRPr lang="en-US" altLang="zh-CN" dirty="0"/>
          </a:p>
          <a:p>
            <a:r>
              <a:rPr lang="zh-CN" altLang="en-US" dirty="0"/>
              <a:t>那么，为什么当天成本偏低时，广告主会选择停投了？</a:t>
            </a:r>
            <a:endParaRPr lang="en-US" altLang="zh-CN" dirty="0"/>
          </a:p>
          <a:p>
            <a:r>
              <a:rPr lang="zh-CN" altLang="en-US" dirty="0"/>
              <a:t>进一步分析广告主痛点，我们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395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因此，基于广告主自然日成本达成，以及短期成本快速改善的诉求，我们升级</a:t>
            </a:r>
            <a:r>
              <a:rPr lang="en-US" altLang="zh-CN" dirty="0"/>
              <a:t>V1</a:t>
            </a:r>
            <a:r>
              <a:rPr lang="zh-CN" altLang="en-US" dirty="0"/>
              <a:t>版智能调价算法到</a:t>
            </a:r>
            <a:r>
              <a:rPr lang="en-US" altLang="zh-CN" dirty="0"/>
              <a:t>V2</a:t>
            </a:r>
            <a:r>
              <a:rPr lang="zh-CN" altLang="en-US" dirty="0"/>
              <a:t>版最快修正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907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版与</a:t>
            </a:r>
            <a:r>
              <a:rPr lang="en-US" altLang="zh-CN" dirty="0"/>
              <a:t>V1</a:t>
            </a:r>
            <a:r>
              <a:rPr lang="zh-CN" altLang="en-US" dirty="0"/>
              <a:t>版相比，在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那么，我们怎么量化流量维度修正能力了？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因此，修正量即上述二项分布的期望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55783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87425" y="3271838"/>
                <a:ext cx="7897813" cy="267652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在技术实现时，我们使用回归模型来拟合修复量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deltay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，即给定竞争环境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，我们预估在不同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label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设计上，我们与修正量的物理意义对齐，不做额外处理，即，以一个真实的案例来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在特征工程上，对于修正因子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ci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，对于原始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ecpm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，在建模竞争环境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时除了常规的以及与回归任务相关的上下文特征外，基于业务理解，我们还引入了广告效果特征，从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1h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天不同时间窗口期内的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同时考虑修正时刻队列中各广告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以及修正方向已知，我们提取了，进一步丰富对竞争的表达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87425" y="3271838"/>
                <a:ext cx="7897813" cy="267652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注：过滤随机流量，新广告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流量；过滤队列中非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oCPM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广告；采样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10%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考虑我们需要预估不同修正因子上的期望补偿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这个地方加上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self_attention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 layer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函数如何注重可解释性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建模细节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对可见环境的建模，特征包含： 时间（按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30min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的粒度离散化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&lt;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ad,user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、广告自身信息（剩余预算，历史投放偏差，成本出价比），竞争队列信息（队列长度，队列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最大值，在合理调整的范围内，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ecpmFix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上界队列）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总共约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：在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0.5~1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的范围内根据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0.05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的补偿离散化为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E&amp;E: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随训练轮数增多而衰减的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ϵ−greedy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（从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20%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衰减到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5%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）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，同时基于实际问题，有如下改进：理想情况下给定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，不同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，即动作值函数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Q(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state,action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应该是个单峰分布，所以，当分布非单峰时，增加探索概率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函数：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∑1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▒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𝑟𝑒𝑤𝑎𝑟𝑑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〗_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𝑖−𝑄(𝑠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𝑗,𝑎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𝑗;𝜃))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〗^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2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工程细节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隐层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层，每层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个节点，初始化连接权重为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，偏置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离线训练，更新频率是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天，增量训练，定时推送到线上；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模型训练只使用竞争获胜广告对应的样本，滤除所有竞争失败，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的样本，一天的样本量在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亿级别，训练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executor200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个，耗时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batch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采样概率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1%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），最大迭代轮数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次（对时效性要求不高，对效果要求高，所以允许训练更久的耗时）；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如果一个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没有历史数据，则冷启动阶段使用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PID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算法的输出值替换模型输出值</a:t>
                </a:r>
                <a:endParaRPr lang="zh-CN" altLang="en-US" dirty="0"/>
              </a:p>
              <a:p>
                <a:endParaRPr lang="zh-CN" altLang="en-US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081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87425" y="3271838"/>
                <a:ext cx="7897813" cy="267652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在模型选择上，我们也经历了一个迭代，最终我们选择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DNN+FM+attention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架构，即右图所示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首先我们通过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embeddinglayer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处理高维稀疏特征，比如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uid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用户特征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我们通过一个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FM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自动交叉同一时间窗的效果特征，作为对人工特征交叉的补充，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FM layer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接一个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attention_layer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和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sum pooling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，从而让当前回归场景关注与对预估有用的效果时间窗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之后通过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concate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层将处理后的特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函数上我们选择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msle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，这是因为使用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mse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时预估空间太大，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无法收敛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我们离线训练模型，使用微信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yard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平台，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天训练一次，训练成功的模型推送到线上，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线上使用时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注：过滤随机流量，新广告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流量；过滤队列中非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oCPM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广告；采样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10%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考虑我们需要预估不同修正因子上的期望补偿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这个地方加上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self_attention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 layer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函数如何注重可解释性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建模细节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对可见环境的建模，特征包含： 时间（按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30min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的粒度离散化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&lt;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ad,user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、广告自身信息（剩余预算，历史投放偏差，成本出价比），竞争队列信息（队列长度，队列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最大值，在合理调整的范围内，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ecpmFix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上界队列）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总共约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：在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0.5~1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的范围内根据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0.05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的补偿离散化为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E&amp;E: </a:t>
                </a:r>
                <a14:m>
                  <m:oMath xmlns:m="http://schemas.openxmlformats.org/officeDocument/2006/math">
                    <m:r>
                      <a:rPr lang="zh-CN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随训练轮数增多而衰减的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ϵ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greedy</m:t>
                    </m:r>
                    <m:r>
                      <a:rPr lang="zh-CN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（从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20%</m:t>
                    </m:r>
                    <m:r>
                      <a:rPr lang="zh-CN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衰减到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5%</m:t>
                    </m:r>
                    <m:r>
                      <a:rPr lang="zh-CN" altLang="zh-CN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）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，同时基于实际问题，有如下改进：理想情况下给定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，不同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，即动作值函数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Q(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state,action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应该是个单峰分布，所以，当分布非单峰时，增加探索概率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𝑟𝑒𝑤𝑎𝑟𝑑</m:t>
                                </m:r>
                              </m:e>
                              <m:sub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−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𝑄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;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𝜃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工程细节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隐层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层，每层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个节点，初始化连接权重为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，偏置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离线训练，更新频率是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天，增量训练，定时推送到线上；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模型训练只使用竞争获胜广告对应的样本，滤除所有竞争失败，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的样本，一天的样本量在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亿级别，训练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executor200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个，耗时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batch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采样概率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1%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），最大迭代轮数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次（对时效性要求不高，对效果要求高，所以允许训练更久的耗时）；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如果一个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没有历史数据，则冷启动阶段使用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PID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算法的输出值替换模型输出值</a:t>
                </a:r>
                <a:endParaRPr lang="zh-CN" altLang="en-US" dirty="0"/>
              </a:p>
              <a:p>
                <a:endParaRPr lang="zh-CN" altLang="en-US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87425" y="3271838"/>
                <a:ext cx="7897813" cy="267652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注：过滤随机流量，新广告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EE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流量；过滤队列中非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oCPM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广告；采样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10%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考虑我们需要预估不同修正因子上的期望补偿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这个地方加上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self_attention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 layer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latin typeface="+mj-ea"/>
                    <a:ea typeface="宋体" panose="02010600030101010101" pitchFamily="2" charset="-122"/>
                    <a:cs typeface="+mn-cs"/>
                  </a:rPr>
                  <a:t>函数如何注重可解释性</a:t>
                </a:r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建模细节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对可见环境的建模，特征包含： 时间（按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30min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的粒度离散化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&lt;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ad,user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、广告自身信息（剩余预算，历史投放偏差，成本出价比），竞争队列信息（队列长度，队列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ecpmOri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最大值，在合理调整的范围内，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ecpmFix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上界队列）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总共约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：在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0.5~1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的范围内根据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0.05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的补偿离散化为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维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E&amp;E: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随训练轮数增多而衰减的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ϵ−greedy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（从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20%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衰减到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5%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）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，同时基于实际问题，有如下改进：理想情况下给定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，不同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action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，即动作值函数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Q(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state,action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应该是个单峰分布，所以，当分布非单峰时，增加探索概率</a:t>
                </a: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loss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函数：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∑1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▒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𝑟𝑒𝑤𝑎𝑟𝑑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〗_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𝑖−𝑄(𝑠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𝑗,𝑎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𝑗;𝜃))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〗^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2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工程细节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隐层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层，每层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个节点，初始化连接权重为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，偏置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离线训练，更新频率是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天，增量训练，定时推送到线上；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模型训练只使用竞争获胜广告对应的样本，滤除所有竞争失败，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reward=0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的样本，一天的样本量在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亿级别，训练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executor200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个，耗时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batch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训练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采样概率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1%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），最大迭代轮数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次（对时效性要求不高，对效果要求高，所以允许训练更久的耗时）；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如果一个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没有历史数据，则冷启动阶段使用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PID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算法的输出值替换模型输出值</a:t>
                </a:r>
                <a:endParaRPr lang="zh-CN" altLang="en-US" dirty="0"/>
              </a:p>
              <a:p>
                <a:endParaRPr lang="zh-CN" altLang="en-US" sz="1200" kern="1200" dirty="0">
                  <a:solidFill>
                    <a:schemeClr val="tx1"/>
                  </a:solidFill>
                  <a:latin typeface="+mj-ea"/>
                  <a:ea typeface="宋体" panose="02010600030101010101" pitchFamily="2" charset="-122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2860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经过半年的优化迭代，在离线测试集上，我们将</a:t>
            </a:r>
            <a:r>
              <a:rPr lang="en-US" altLang="zh-CN" dirty="0" err="1"/>
              <a:t>msle</a:t>
            </a:r>
            <a:r>
              <a:rPr lang="zh-CN" altLang="en-US" dirty="0"/>
              <a:t>降低到</a:t>
            </a:r>
            <a:r>
              <a:rPr lang="en-US" altLang="zh-CN" dirty="0"/>
              <a:t>0.379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在离线上做出效果后，我们也上线了在线实验，</a:t>
            </a:r>
            <a:r>
              <a:rPr lang="en-US" altLang="zh-CN" dirty="0"/>
              <a:t>V2</a:t>
            </a:r>
            <a:r>
              <a:rPr lang="zh-CN" altLang="en-US" dirty="0"/>
              <a:t>版最快修正明显改善了</a:t>
            </a:r>
            <a:endParaRPr lang="en-US" altLang="zh-CN" dirty="0"/>
          </a:p>
          <a:p>
            <a:r>
              <a:rPr lang="zh-CN" altLang="en-US" dirty="0"/>
              <a:t>同时，三天消耗达成率持平，大盘</a:t>
            </a:r>
            <a:r>
              <a:rPr lang="en-US" altLang="zh-CN" dirty="0"/>
              <a:t>CPM+0.53%</a:t>
            </a:r>
            <a:r>
              <a:rPr lang="zh-CN" altLang="en-US" dirty="0"/>
              <a:t>，消耗</a:t>
            </a:r>
            <a:r>
              <a:rPr lang="en-US" altLang="zh-CN" dirty="0"/>
              <a:t>+1.82%</a:t>
            </a:r>
            <a:r>
              <a:rPr lang="zh-CN" altLang="en-US" dirty="0"/>
              <a:t>，也显示最快修正对</a:t>
            </a:r>
            <a:r>
              <a:rPr lang="en-US" altLang="zh-CN" dirty="0" err="1"/>
              <a:t>oCPM</a:t>
            </a:r>
            <a:r>
              <a:rPr lang="zh-CN" altLang="en-US" dirty="0"/>
              <a:t>广告的竞争力好消耗均有好处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18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45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然而，我们期望的天消耗达成率在</a:t>
            </a:r>
            <a:r>
              <a:rPr lang="en-US" altLang="zh-CN" dirty="0"/>
              <a:t>85%</a:t>
            </a:r>
            <a:r>
              <a:rPr lang="zh-CN" altLang="en-US" dirty="0"/>
              <a:t>左右，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同时，我们频繁收到广告主投诉：由于调价下调，消耗出现下跌</a:t>
            </a:r>
            <a:endParaRPr lang="en-US" altLang="zh-CN" dirty="0"/>
          </a:p>
          <a:p>
            <a:r>
              <a:rPr lang="zh-CN" altLang="en-US" dirty="0"/>
              <a:t>为了量化修正机制对于收入的负向影响，我们起了一个小流量实验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竞争环节耦合</a:t>
            </a:r>
            <a:r>
              <a:rPr lang="en-US" altLang="zh-CN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是有问题，但成本达成我们又离不开</a:t>
            </a:r>
            <a:r>
              <a:rPr lang="en-US" altLang="zh-CN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，那我们是否可以在竞争排序时候不使用</a:t>
            </a:r>
            <a:r>
              <a:rPr lang="en-US" altLang="zh-CN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1000" kern="1200" dirty="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67476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基于这个思想，我们设计了风控策略，在优化成本达成的同时改善由于调价修正而导致消耗波动，提升</a:t>
            </a:r>
            <a:r>
              <a:rPr lang="en-US" altLang="zh-CN" dirty="0" err="1"/>
              <a:t>oCPM</a:t>
            </a:r>
            <a:r>
              <a:rPr lang="zh-CN" altLang="en-US" dirty="0"/>
              <a:t>广告消耗稳定性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14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风控策略的目标是通过解耦排序与成本控制，实现如下的</a:t>
            </a:r>
            <a:r>
              <a:rPr lang="en-US" altLang="zh-CN" dirty="0"/>
              <a:t>2</a:t>
            </a:r>
            <a:r>
              <a:rPr lang="zh-CN" altLang="en-US" dirty="0"/>
              <a:t>个目标。。。</a:t>
            </a:r>
            <a:endParaRPr lang="en-US" altLang="zh-CN" dirty="0"/>
          </a:p>
          <a:p>
            <a:r>
              <a:rPr lang="zh-CN" altLang="en-US" dirty="0"/>
              <a:t>这里面新引入了一个大盘</a:t>
            </a:r>
            <a:r>
              <a:rPr lang="en-US" altLang="zh-CN" dirty="0"/>
              <a:t>GMV</a:t>
            </a:r>
            <a:r>
              <a:rPr lang="zh-CN" altLang="en-US" dirty="0"/>
              <a:t>的概念，我也向各位老师介绍下，</a:t>
            </a:r>
            <a:endParaRPr lang="en-US" altLang="zh-CN" dirty="0"/>
          </a:p>
          <a:p>
            <a:r>
              <a:rPr lang="zh-CN" altLang="en-US" dirty="0"/>
              <a:t>对于合约、竞价</a:t>
            </a:r>
            <a:r>
              <a:rPr lang="en-US" altLang="zh-CN" dirty="0" err="1"/>
              <a:t>cpm</a:t>
            </a:r>
            <a:r>
              <a:rPr lang="zh-CN" altLang="en-US" dirty="0"/>
              <a:t>广告，</a:t>
            </a:r>
            <a:r>
              <a:rPr lang="en-US" altLang="zh-CN" dirty="0" err="1"/>
              <a:t>gmv</a:t>
            </a:r>
            <a:r>
              <a:rPr lang="zh-CN" altLang="en-US" dirty="0"/>
              <a:t>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考虑朋友圈引擎分配的是拉取机会，</a:t>
            </a:r>
            <a:endParaRPr lang="en-US" altLang="zh-CN" dirty="0"/>
          </a:p>
          <a:p>
            <a:r>
              <a:rPr lang="zh-CN" altLang="en-US" dirty="0"/>
              <a:t>在机制设计上，对于拉取</a:t>
            </a:r>
            <a:r>
              <a:rPr lang="en-US" altLang="zh-CN" dirty="0"/>
              <a:t>j</a:t>
            </a:r>
            <a:r>
              <a:rPr lang="zh-CN" altLang="en-US" dirty="0"/>
              <a:t>，我们通过</a:t>
            </a:r>
            <a:r>
              <a:rPr lang="en-US" altLang="zh-CN" dirty="0"/>
              <a:t>2</a:t>
            </a:r>
            <a:r>
              <a:rPr lang="zh-CN" altLang="en-US" dirty="0"/>
              <a:t>轮排序依次决定胜出广告与扣费金额</a:t>
            </a:r>
            <a:endParaRPr lang="en-US" altLang="zh-CN" dirty="0"/>
          </a:p>
          <a:p>
            <a:r>
              <a:rPr lang="zh-CN" altLang="en-US" dirty="0"/>
              <a:t>第一轮排序基于拉取</a:t>
            </a:r>
            <a:r>
              <a:rPr lang="en-US" altLang="zh-CN" dirty="0" err="1"/>
              <a:t>gmv</a:t>
            </a:r>
            <a:r>
              <a:rPr lang="zh-CN" altLang="en-US" dirty="0"/>
              <a:t>，决定拉取广告，目标是最大化</a:t>
            </a:r>
            <a:r>
              <a:rPr lang="en-US" altLang="zh-CN" dirty="0"/>
              <a:t>GMV</a:t>
            </a:r>
          </a:p>
          <a:p>
            <a:r>
              <a:rPr lang="zh-CN" altLang="en-US" dirty="0"/>
              <a:t>第二轮排序基于</a:t>
            </a:r>
            <a:r>
              <a:rPr lang="en-US" altLang="zh-CN" dirty="0" err="1"/>
              <a:t>ecpm</a:t>
            </a:r>
            <a:r>
              <a:rPr lang="zh-CN" altLang="en-US" dirty="0"/>
              <a:t>，决定对广告的扣费，目标是保证天成本达成</a:t>
            </a:r>
            <a:endParaRPr lang="en-US" altLang="zh-CN" dirty="0"/>
          </a:p>
          <a:p>
            <a:r>
              <a:rPr lang="zh-CN" altLang="en-US" dirty="0"/>
              <a:t>基于上述设计，我们就将风控待解决的问题规约为</a:t>
            </a:r>
            <a:r>
              <a:rPr lang="en-US" altLang="zh-CN" dirty="0"/>
              <a:t>2</a:t>
            </a:r>
            <a:r>
              <a:rPr lang="zh-CN" altLang="en-US" dirty="0"/>
              <a:t>个，问题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：从候选广告中选择拉取</a:t>
            </a:r>
            <a:r>
              <a:rPr lang="en-US" altLang="zh-CN" dirty="0" err="1"/>
              <a:t>gmv</a:t>
            </a:r>
            <a:r>
              <a:rPr lang="zh-CN" altLang="en-US" dirty="0"/>
              <a:t>最大的广告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7738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首先向各位评委老师介绍我们是怎么设计风控机制下的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风控机制下，修正历史偏差不影响当前时刻广告竞争力，因此，我们选择更激进的修正方式，而无需担心上调导致流量突增，短期成本上升，下调导致流量猛跌，收入骤降</a:t>
            </a:r>
            <a:endParaRPr lang="en-US" altLang="zh-CN" dirty="0"/>
          </a:p>
          <a:p>
            <a:r>
              <a:rPr lang="zh-CN" altLang="en-US" dirty="0"/>
              <a:t>我们定义修正目标</a:t>
            </a:r>
            <a:endParaRPr lang="en-US" altLang="zh-CN" dirty="0"/>
          </a:p>
          <a:p>
            <a:r>
              <a:rPr lang="zh-CN" altLang="en-US" dirty="0"/>
              <a:t>在实现方式上，我们分</a:t>
            </a:r>
            <a:r>
              <a:rPr lang="en-US" altLang="zh-CN" dirty="0"/>
              <a:t>3</a:t>
            </a:r>
            <a:r>
              <a:rPr lang="zh-CN" altLang="en-US" dirty="0"/>
              <a:t>步计算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C</a:t>
            </a:r>
            <a:r>
              <a:rPr lang="zh-CN" altLang="en-US" dirty="0"/>
              <a:t>后，我们基于</a:t>
            </a:r>
            <a:r>
              <a:rPr lang="en-US" altLang="zh-CN" dirty="0"/>
              <a:t>C</a:t>
            </a:r>
            <a:r>
              <a:rPr lang="zh-CN" altLang="en-US" dirty="0"/>
              <a:t>计算。。。</a:t>
            </a:r>
            <a:r>
              <a:rPr lang="en-US" altLang="zh-CN" dirty="0" err="1"/>
              <a:t>ecpm</a:t>
            </a:r>
            <a:r>
              <a:rPr lang="zh-CN" altLang="en-US" dirty="0"/>
              <a:t>的计算公式维持原状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516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风控策略的另一个核心问题是选择拉取</a:t>
            </a:r>
            <a:r>
              <a:rPr lang="en-US" altLang="zh-CN" dirty="0" err="1"/>
              <a:t>gmv</a:t>
            </a:r>
            <a:r>
              <a:rPr lang="zh-CN" altLang="en-US" dirty="0"/>
              <a:t>最大的广告，竞争时刻，对于合约</a:t>
            </a:r>
            <a:r>
              <a:rPr lang="en-US" altLang="zh-CN" dirty="0"/>
              <a:t>/</a:t>
            </a:r>
            <a:r>
              <a:rPr lang="zh-CN" altLang="en-US" dirty="0"/>
              <a:t>竞价</a:t>
            </a:r>
            <a:r>
              <a:rPr lang="en-US" altLang="zh-CN" dirty="0" err="1"/>
              <a:t>cpm</a:t>
            </a:r>
            <a:r>
              <a:rPr lang="zh-CN" altLang="en-US" dirty="0"/>
              <a:t>广告，</a:t>
            </a:r>
            <a:r>
              <a:rPr lang="en-US" altLang="zh-CN" dirty="0" err="1"/>
              <a:t>gmv</a:t>
            </a:r>
            <a:r>
              <a:rPr lang="en-US" altLang="zh-CN" dirty="0"/>
              <a:t>=</a:t>
            </a:r>
            <a:r>
              <a:rPr lang="zh-CN" altLang="en-US" dirty="0"/>
              <a:t>拉取曝光数*扣费曝光率*扣费曝光出价，对于</a:t>
            </a:r>
            <a:r>
              <a:rPr lang="en-US" altLang="zh-CN" dirty="0" err="1"/>
              <a:t>oCPM</a:t>
            </a:r>
            <a:r>
              <a:rPr lang="zh-CN" altLang="en-US" dirty="0"/>
              <a:t>，拉取</a:t>
            </a:r>
            <a:r>
              <a:rPr lang="en-US" altLang="zh-CN" dirty="0" err="1"/>
              <a:t>gmv</a:t>
            </a:r>
            <a:r>
              <a:rPr lang="en-US" altLang="zh-CN" dirty="0"/>
              <a:t>=</a:t>
            </a:r>
            <a:r>
              <a:rPr lang="zh-CN" altLang="en-US" dirty="0"/>
              <a:t>拉取曝光数*每个曝光的转化价值，猛的一看，我们需要同时预估拉取曝光数与扣费曝光率，</a:t>
            </a:r>
            <a:endParaRPr lang="en-US" altLang="zh-CN" dirty="0"/>
          </a:p>
          <a:p>
            <a:r>
              <a:rPr lang="zh-CN" altLang="en-US" dirty="0"/>
              <a:t>但朋友圈场景下，拉取曝光数与候选广告无关，</a:t>
            </a:r>
            <a:endParaRPr lang="en-US" altLang="zh-CN" dirty="0"/>
          </a:p>
          <a:p>
            <a:r>
              <a:rPr lang="zh-CN" altLang="en-US" dirty="0"/>
              <a:t>因此，我们用大盘拉取曝光数</a:t>
            </a:r>
            <a:r>
              <a:rPr lang="en-US" altLang="zh-CN" dirty="0"/>
              <a:t>K=1.76</a:t>
            </a:r>
            <a:r>
              <a:rPr lang="zh-CN" altLang="en-US" dirty="0"/>
              <a:t>替换</a:t>
            </a:r>
            <a:r>
              <a:rPr lang="en-US" altLang="zh-CN" dirty="0" err="1"/>
              <a:t>aj</a:t>
            </a:r>
            <a:r>
              <a:rPr lang="zh-CN" altLang="en-US" dirty="0"/>
              <a:t>，得到简化后的等价问题，就要我们只需要预估合约</a:t>
            </a:r>
            <a:r>
              <a:rPr lang="en-US" altLang="zh-CN" dirty="0"/>
              <a:t>/</a:t>
            </a:r>
            <a:r>
              <a:rPr lang="zh-CN" altLang="en-US" dirty="0"/>
              <a:t>竞价</a:t>
            </a:r>
            <a:r>
              <a:rPr lang="en-US" altLang="zh-CN" dirty="0" err="1"/>
              <a:t>cpm</a:t>
            </a:r>
            <a:r>
              <a:rPr lang="zh-CN" altLang="en-US" dirty="0"/>
              <a:t>的扣费曝光率就可选择</a:t>
            </a:r>
            <a:r>
              <a:rPr lang="en-US" altLang="zh-CN" dirty="0"/>
              <a:t>top1</a:t>
            </a:r>
            <a:r>
              <a:rPr lang="zh-CN" altLang="en-US" dirty="0"/>
              <a:t>广告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983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oCPM</a:t>
            </a:r>
            <a:r>
              <a:rPr lang="zh-CN" altLang="en-US" dirty="0"/>
              <a:t>调价中，我们使用分段二次函数拟合</a:t>
            </a:r>
            <a:r>
              <a:rPr lang="en-US" altLang="zh-CN" dirty="0" err="1"/>
              <a:t>ocpm</a:t>
            </a:r>
            <a:r>
              <a:rPr lang="zh-CN" altLang="en-US" dirty="0"/>
              <a:t>广告，扣费曝光率分时变化趋势，对于成本达成而言，这个方案足够了。</a:t>
            </a:r>
            <a:endParaRPr lang="en-US" altLang="zh-CN" dirty="0"/>
          </a:p>
          <a:p>
            <a:r>
              <a:rPr lang="zh-CN" altLang="en-US" dirty="0"/>
              <a:t>由于不是调价达成和广告停投的瓶颈，我也也没有抽时间来进一步优化。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aid</a:t>
            </a:r>
            <a:r>
              <a:rPr lang="zh-CN" altLang="en-US" dirty="0"/>
              <a:t>版参数拟合方案在流量维度没有区分性，不满足风控需求，因此，我们使用</a:t>
            </a:r>
            <a:r>
              <a:rPr lang="en-US" altLang="zh-CN" dirty="0" err="1"/>
              <a:t>deepFM</a:t>
            </a:r>
            <a:r>
              <a:rPr lang="zh-CN" altLang="en-US" dirty="0"/>
              <a:t>升级扣费曝光率预估，同时扩展预估范围为朋友圈所有广告类型</a:t>
            </a:r>
            <a:endParaRPr lang="en-US" altLang="zh-CN" dirty="0"/>
          </a:p>
          <a:p>
            <a:r>
              <a:rPr lang="zh-CN" altLang="en-US" dirty="0"/>
              <a:t>对齐</a:t>
            </a:r>
            <a:r>
              <a:rPr lang="en-US" altLang="zh-CN" dirty="0" err="1"/>
              <a:t>pctr</a:t>
            </a:r>
            <a:r>
              <a:rPr lang="zh-CN" altLang="en-US" dirty="0"/>
              <a:t>预估，我们将扣费曝光作为正样本</a:t>
            </a:r>
            <a:endParaRPr lang="en-US" altLang="zh-CN" dirty="0"/>
          </a:p>
          <a:p>
            <a:r>
              <a:rPr lang="zh-CN" altLang="en-US" dirty="0"/>
              <a:t>在特征工程上，除了常规用户特征，广告基础属性特征，基于对朋友圈流量场景以及扣费业务的理解，我们还引入了朋友圈行为特征，广告统计特征，广告插入位置，</a:t>
            </a:r>
            <a:r>
              <a:rPr lang="en-US" altLang="zh-CN" dirty="0"/>
              <a:t>feeds</a:t>
            </a:r>
            <a:r>
              <a:rPr lang="zh-CN" altLang="en-US" dirty="0"/>
              <a:t>数，点赞数等朋友圈流量特征，并对时间特征和同时间行为特征组合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经过多轮参数调优，在测试集上，我们将模型的</a:t>
            </a:r>
            <a:r>
              <a:rPr lang="en-US" altLang="zh-CN" dirty="0" err="1"/>
              <a:t>auc</a:t>
            </a:r>
            <a:r>
              <a:rPr lang="zh-CN" altLang="en-US" dirty="0"/>
              <a:t>提升到</a:t>
            </a:r>
            <a:r>
              <a:rPr lang="en-US" altLang="zh-CN" dirty="0"/>
              <a:t>0.80</a:t>
            </a:r>
            <a:r>
              <a:rPr lang="zh-CN" altLang="en-US" dirty="0"/>
              <a:t>，将</a:t>
            </a:r>
            <a:r>
              <a:rPr lang="en-US" altLang="zh-CN" dirty="0"/>
              <a:t>bias</a:t>
            </a:r>
            <a:r>
              <a:rPr lang="zh-CN" altLang="en-US" dirty="0"/>
              <a:t>控制在</a:t>
            </a:r>
            <a:r>
              <a:rPr lang="en-US" altLang="zh-CN" dirty="0"/>
              <a:t>3%</a:t>
            </a:r>
            <a:r>
              <a:rPr lang="zh-CN" altLang="en-US" dirty="0"/>
              <a:t>以内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8340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19</a:t>
            </a:r>
            <a:r>
              <a:rPr lang="zh-CN" altLang="en-US" dirty="0"/>
              <a:t>年下半年开始，我们持续优化风控策略，在</a:t>
            </a:r>
            <a:r>
              <a:rPr lang="en-US" altLang="zh-CN" dirty="0" err="1"/>
              <a:t>oCPM</a:t>
            </a:r>
            <a:r>
              <a:rPr lang="zh-CN" altLang="en-US" dirty="0"/>
              <a:t>业务上取得了明显的效果，由于成本控制不再影响竞争力，二天消耗稳定广告占比从</a:t>
            </a:r>
            <a:r>
              <a:rPr lang="en-US" altLang="zh-CN" dirty="0"/>
              <a:t>27%</a:t>
            </a:r>
            <a:r>
              <a:rPr lang="zh-CN" altLang="en-US" dirty="0"/>
              <a:t>提升到</a:t>
            </a:r>
            <a:r>
              <a:rPr lang="en-US" altLang="zh-CN" dirty="0"/>
              <a:t>43%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天消耗稳定广告占比</a:t>
            </a:r>
            <a:r>
              <a:rPr lang="en-US" altLang="zh-CN" dirty="0"/>
              <a:t>13%</a:t>
            </a:r>
            <a:r>
              <a:rPr lang="zh-CN" altLang="en-US" dirty="0"/>
              <a:t>探索到</a:t>
            </a:r>
            <a:r>
              <a:rPr lang="en-US" altLang="zh-CN" dirty="0"/>
              <a:t>22%</a:t>
            </a:r>
            <a:r>
              <a:rPr lang="zh-CN" altLang="en-US" dirty="0"/>
              <a:t>，达到了预期的业务目标。</a:t>
            </a:r>
            <a:endParaRPr lang="en-US" altLang="zh-CN" dirty="0"/>
          </a:p>
          <a:p>
            <a:r>
              <a:rPr lang="zh-CN" altLang="en-US" dirty="0"/>
              <a:t>同时消耗波动归因到智能调价上的占比从</a:t>
            </a:r>
            <a:r>
              <a:rPr lang="en-US" altLang="zh-CN" dirty="0"/>
              <a:t>18%</a:t>
            </a:r>
            <a:r>
              <a:rPr lang="zh-CN" altLang="en-US" dirty="0"/>
              <a:t>下降到</a:t>
            </a:r>
            <a:r>
              <a:rPr lang="en-US" altLang="zh-CN" dirty="0"/>
              <a:t>1.9%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天消耗达成率提升</a:t>
            </a:r>
            <a:r>
              <a:rPr lang="en-US" altLang="zh-CN" dirty="0"/>
              <a:t>9%</a:t>
            </a:r>
            <a:r>
              <a:rPr lang="zh-CN" altLang="en-US" dirty="0"/>
              <a:t>，到达</a:t>
            </a:r>
            <a:r>
              <a:rPr lang="en-US" altLang="zh-CN" dirty="0"/>
              <a:t>85%</a:t>
            </a:r>
          </a:p>
          <a:p>
            <a:endParaRPr lang="en-US" altLang="zh-CN" dirty="0"/>
          </a:p>
          <a:p>
            <a:r>
              <a:rPr lang="zh-CN" altLang="en-US" dirty="0"/>
              <a:t>风控策略优化了流量分发，可以更灵活的改善少扣，因此，</a:t>
            </a:r>
            <a:r>
              <a:rPr lang="en-US" altLang="zh-CN" dirty="0" err="1"/>
              <a:t>gmv</a:t>
            </a:r>
            <a:r>
              <a:rPr lang="zh-CN" altLang="en-US" dirty="0"/>
              <a:t>提升</a:t>
            </a:r>
            <a:r>
              <a:rPr lang="en-US" altLang="zh-CN" dirty="0"/>
              <a:t>4.17%</a:t>
            </a:r>
            <a:r>
              <a:rPr lang="zh-CN" altLang="en-US" dirty="0"/>
              <a:t>，收入提升</a:t>
            </a:r>
            <a:r>
              <a:rPr lang="en-US" altLang="zh-CN" dirty="0"/>
              <a:t>6.23%</a:t>
            </a:r>
            <a:r>
              <a:rPr lang="zh-CN" altLang="en-US" dirty="0"/>
              <a:t>，</a:t>
            </a:r>
            <a:r>
              <a:rPr lang="en-US" altLang="zh-CN" dirty="0" err="1"/>
              <a:t>cpm</a:t>
            </a:r>
            <a:r>
              <a:rPr lang="zh-CN" altLang="en-US" dirty="0"/>
              <a:t>提升</a:t>
            </a:r>
            <a:r>
              <a:rPr lang="en-US" altLang="zh-CN" dirty="0"/>
              <a:t>3.12%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22823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最后，给评委老师复盘一下智能调价算法演进历程</a:t>
            </a:r>
            <a:endParaRPr lang="en-US" altLang="zh-CN" dirty="0"/>
          </a:p>
          <a:p>
            <a:r>
              <a:rPr lang="zh-CN" altLang="en-US" dirty="0"/>
              <a:t>基于三天达成的业务目标，我们设计了</a:t>
            </a:r>
            <a:r>
              <a:rPr lang="en-US" altLang="zh-CN" dirty="0"/>
              <a:t>V1</a:t>
            </a:r>
            <a:r>
              <a:rPr lang="zh-CN" altLang="en-US" dirty="0"/>
              <a:t>版算法，在评估指标上，</a:t>
            </a:r>
            <a:r>
              <a:rPr lang="en-US" altLang="zh-CN" dirty="0"/>
              <a:t>3</a:t>
            </a:r>
            <a:r>
              <a:rPr lang="zh-CN" altLang="en-US" dirty="0"/>
              <a:t>天消耗达成率从，</a:t>
            </a:r>
            <a:r>
              <a:rPr lang="en-US" altLang="zh-CN" dirty="0" err="1"/>
              <a:t>oCPM</a:t>
            </a:r>
            <a:r>
              <a:rPr lang="zh-CN" altLang="en-US" dirty="0"/>
              <a:t>日均收入从，取得了巨大的突破</a:t>
            </a:r>
            <a:endParaRPr lang="en-US" altLang="zh-CN" dirty="0"/>
          </a:p>
          <a:p>
            <a:r>
              <a:rPr lang="zh-CN" altLang="en-US" dirty="0"/>
              <a:t>之后我们修改历史偏差修正机制为最快修正，</a:t>
            </a:r>
            <a:r>
              <a:rPr lang="en-US" altLang="zh-CN" dirty="0"/>
              <a:t>v2</a:t>
            </a:r>
            <a:r>
              <a:rPr lang="zh-CN" altLang="en-US" dirty="0"/>
              <a:t>版最快修正明显改善了</a:t>
            </a:r>
            <a:r>
              <a:rPr lang="en-US" altLang="zh-CN" dirty="0"/>
              <a:t>V1</a:t>
            </a:r>
            <a:r>
              <a:rPr lang="zh-CN" altLang="en-US" dirty="0"/>
              <a:t>版三天达成的</a:t>
            </a:r>
            <a:r>
              <a:rPr lang="en-US" altLang="zh-CN" dirty="0" err="1"/>
              <a:t>badcase</a:t>
            </a:r>
            <a:r>
              <a:rPr lang="zh-CN" altLang="en-US" dirty="0"/>
              <a:t>，其中</a:t>
            </a:r>
            <a:r>
              <a:rPr lang="en-US" altLang="zh-CN" dirty="0"/>
              <a:t>2</a:t>
            </a:r>
            <a:r>
              <a:rPr lang="zh-CN" altLang="en-US" dirty="0"/>
              <a:t>天内停投新广告占比，</a:t>
            </a:r>
            <a:r>
              <a:rPr lang="en-US" altLang="zh-CN" dirty="0"/>
              <a:t>1</a:t>
            </a:r>
            <a:r>
              <a:rPr lang="zh-CN" altLang="en-US" dirty="0"/>
              <a:t>天消耗达成率</a:t>
            </a:r>
            <a:r>
              <a:rPr lang="en-US" altLang="zh-CN" dirty="0"/>
              <a:t>+4.7%</a:t>
            </a:r>
          </a:p>
          <a:p>
            <a:r>
              <a:rPr lang="zh-CN" altLang="en-US" dirty="0"/>
              <a:t>但也引发我们发现竞争时刻修正的缺陷。</a:t>
            </a:r>
            <a:endParaRPr lang="en-US" altLang="zh-CN" dirty="0"/>
          </a:p>
          <a:p>
            <a:r>
              <a:rPr lang="en-US" altLang="zh-CN" dirty="0"/>
              <a:t>19</a:t>
            </a:r>
            <a:r>
              <a:rPr lang="zh-CN" altLang="en-US" dirty="0"/>
              <a:t>年下半年，基于广告主消耗稳定诉求，我们升级策略为风控，通过</a:t>
            </a:r>
            <a:r>
              <a:rPr lang="en-US" altLang="zh-CN" dirty="0" err="1"/>
              <a:t>deepFm</a:t>
            </a:r>
            <a:r>
              <a:rPr lang="zh-CN" altLang="en-US" dirty="0"/>
              <a:t>预估扣费曝光率、变更最快修正为风控修正、引入拉取</a:t>
            </a:r>
            <a:r>
              <a:rPr lang="en-US" altLang="zh-CN" dirty="0" err="1"/>
              <a:t>gmv</a:t>
            </a:r>
            <a:r>
              <a:rPr lang="zh-CN" altLang="en-US" dirty="0"/>
              <a:t>排序，在评估指标上，</a:t>
            </a:r>
            <a:r>
              <a:rPr lang="en-US" altLang="zh-CN" dirty="0"/>
              <a:t>2</a:t>
            </a:r>
            <a:r>
              <a:rPr lang="zh-CN" altLang="en-US" dirty="0"/>
              <a:t>天</a:t>
            </a:r>
            <a:r>
              <a:rPr lang="en-US" altLang="zh-CN" dirty="0"/>
              <a:t>/3</a:t>
            </a:r>
            <a:r>
              <a:rPr lang="zh-CN" altLang="en-US" dirty="0"/>
              <a:t>天消耗稳定广告占比分别相对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天消耗达成率提升到</a:t>
            </a:r>
            <a:r>
              <a:rPr lang="en-US" altLang="zh-CN" dirty="0"/>
              <a:t>85%</a:t>
            </a:r>
            <a:r>
              <a:rPr lang="zh-CN" altLang="en-US" dirty="0"/>
              <a:t>的水平，获得了广告主好评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9859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未来我们计划进一步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在工作上，我也收获了一些感悟，也给各位老师分享下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379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最后，给各位评委老师简介一下项目影响力与个人影响力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其中</a:t>
            </a:r>
            <a:r>
              <a:rPr lang="en-US" altLang="zh-CN" dirty="0" err="1"/>
              <a:t>oCPM</a:t>
            </a:r>
            <a:r>
              <a:rPr lang="zh-CN" altLang="en-US" dirty="0"/>
              <a:t>获得</a:t>
            </a:r>
            <a:r>
              <a:rPr lang="en-US" altLang="zh-CN" dirty="0"/>
              <a:t>2019</a:t>
            </a:r>
            <a:r>
              <a:rPr lang="zh-CN" altLang="en-US" dirty="0"/>
              <a:t>年上半年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入职之后，我先后组织了多次分享，并沉淀了智能调价等引擎核心策略文档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我先后指导</a:t>
            </a:r>
            <a:r>
              <a:rPr lang="en-US" altLang="zh-CN" dirty="0"/>
              <a:t>4</a:t>
            </a:r>
            <a:r>
              <a:rPr lang="zh-CN" altLang="en-US" dirty="0"/>
              <a:t>名正式员工和</a:t>
            </a:r>
            <a:r>
              <a:rPr lang="en-US" altLang="zh-CN" dirty="0"/>
              <a:t>2</a:t>
            </a:r>
            <a:r>
              <a:rPr lang="zh-CN" altLang="en-US" dirty="0"/>
              <a:t>名实习生，并面试</a:t>
            </a:r>
            <a:r>
              <a:rPr lang="en-US" altLang="zh-CN" dirty="0"/>
              <a:t>8</a:t>
            </a:r>
            <a:r>
              <a:rPr lang="zh-CN" altLang="en-US" dirty="0"/>
              <a:t>人以上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897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自入职至今，本人作为朋友圈引擎技术</a:t>
            </a:r>
            <a:r>
              <a:rPr lang="en-US" altLang="zh-CN" dirty="0"/>
              <a:t>owner</a:t>
            </a:r>
            <a:r>
              <a:rPr lang="zh-CN" altLang="en-US" dirty="0"/>
              <a:t>先后主导了多项</a:t>
            </a:r>
            <a:r>
              <a:rPr lang="en-US" altLang="zh-CN" dirty="0" err="1"/>
              <a:t>oCPM</a:t>
            </a:r>
            <a:r>
              <a:rPr lang="zh-CN" altLang="en-US" dirty="0"/>
              <a:t>核心策略研发：比如智能调价，实时数据架构改进，两阶段策略优化，双出价次留策略优化</a:t>
            </a:r>
            <a:endParaRPr lang="en-US" altLang="zh-CN" dirty="0"/>
          </a:p>
          <a:p>
            <a:r>
              <a:rPr lang="en-US" altLang="zh-CN" dirty="0"/>
              <a:t>17~20</a:t>
            </a:r>
            <a:r>
              <a:rPr lang="zh-CN" altLang="en-US" dirty="0"/>
              <a:t>时朋友圈</a:t>
            </a:r>
            <a:r>
              <a:rPr lang="en-US" altLang="zh-CN" dirty="0" err="1"/>
              <a:t>oCPM</a:t>
            </a:r>
            <a:r>
              <a:rPr lang="zh-CN" altLang="en-US" dirty="0"/>
              <a:t>的高速发展期，引擎策略配合</a:t>
            </a:r>
            <a:r>
              <a:rPr lang="en-US" altLang="zh-CN" dirty="0"/>
              <a:t>1</a:t>
            </a:r>
            <a:r>
              <a:rPr lang="zh-CN" altLang="en-US" dirty="0"/>
              <a:t>天多条，模型升级，自动扩量，在各项业务上都取得了巨大的突破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380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最后，谢谢各位老师的聆听，请指正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7556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如上页</a:t>
            </a:r>
            <a:r>
              <a:rPr lang="en-US" altLang="zh-CN" dirty="0"/>
              <a:t>ppt</a:t>
            </a:r>
            <a:r>
              <a:rPr lang="zh-CN" altLang="en-US" dirty="0"/>
              <a:t>所示，</a:t>
            </a:r>
            <a:r>
              <a:rPr lang="en-US" altLang="zh-CN" dirty="0" err="1"/>
              <a:t>oCPM</a:t>
            </a:r>
            <a:r>
              <a:rPr lang="zh-CN" altLang="en-US" dirty="0"/>
              <a:t>智能调价的目标是保证</a:t>
            </a:r>
            <a:r>
              <a:rPr lang="en-US" altLang="zh-CN" dirty="0" err="1"/>
              <a:t>oCPM</a:t>
            </a:r>
            <a:r>
              <a:rPr lang="zh-CN" altLang="en-US" dirty="0"/>
              <a:t>广告成本达成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5477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我们也离线评估了</a:t>
            </a:r>
            <a:r>
              <a:rPr lang="en-US" altLang="zh-CN" dirty="0"/>
              <a:t>loss</a:t>
            </a:r>
            <a:r>
              <a:rPr lang="zh-CN" altLang="en-US" dirty="0"/>
              <a:t>收敛后的回归模型效果，</a:t>
            </a:r>
            <a:r>
              <a:rPr lang="en-US" altLang="zh-CN" dirty="0" err="1"/>
              <a:t>ecpm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840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oCPM</a:t>
            </a:r>
            <a:r>
              <a:rPr lang="zh-CN" altLang="en-US" dirty="0"/>
              <a:t>是一个数据密集型的广告产品，实时数据延时时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1321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做算法策略的同学都知道，数据处理，尤其是实时数据是耗时最长的一环，在做智能调价的过程中，我们也遇到了一系列挑战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8812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做算法策略的同学都知道，数据处理，尤其是实时数据是耗时最长的一环，在做智能调价的过程中，我们也遇到了一系列挑战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163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接下来是我的晋级陈述，本次答辩的内容是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98512A-6BA7-46D8-B330-706E15F3A3A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22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首先介绍下</a:t>
            </a:r>
            <a:r>
              <a:rPr lang="en-US" altLang="zh-CN" dirty="0" err="1"/>
              <a:t>oCPM</a:t>
            </a:r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传统的朋友圈广告产品以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5584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针对上述问题，</a:t>
            </a:r>
            <a:r>
              <a:rPr lang="en-US" altLang="zh-CN" dirty="0"/>
              <a:t>17</a:t>
            </a:r>
            <a:r>
              <a:rPr lang="zh-CN" altLang="en-US" dirty="0"/>
              <a:t>年朋友圈开始主推</a:t>
            </a:r>
            <a:r>
              <a:rPr lang="en-US" altLang="zh-CN" dirty="0" err="1"/>
              <a:t>oCPM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这样，受众广告体验好。。。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oCPM</a:t>
            </a:r>
            <a:r>
              <a:rPr lang="zh-CN" altLang="en-US" dirty="0"/>
              <a:t>我们同事解决了三方痛点，实现了三方诉求的一个实时匹配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575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8727DE-D099-4B54-9852-93FBA06C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oCPM</a:t>
            </a:r>
            <a:r>
              <a:rPr lang="zh-CN" altLang="en-US" dirty="0"/>
              <a:t>的一个核心业务目标是保证目标成本达成，即实际转化：</a:t>
            </a:r>
            <a:endParaRPr lang="en-US" altLang="zh-CN" dirty="0"/>
          </a:p>
          <a:p>
            <a:r>
              <a:rPr lang="zh-CN" altLang="en-US" dirty="0"/>
              <a:t>达成关系着广告主利益和平台收入，成本偏高时广告主受损，成本偏低时平台受损</a:t>
            </a:r>
            <a:r>
              <a:rPr lang="en-US" altLang="zh-CN" dirty="0"/>
              <a:t>,</a:t>
            </a:r>
            <a:r>
              <a:rPr lang="zh-CN" altLang="en-US" dirty="0"/>
              <a:t>是引擎核心指标</a:t>
            </a:r>
            <a:endParaRPr lang="en-US" altLang="zh-CN" dirty="0"/>
          </a:p>
          <a:p>
            <a:r>
              <a:rPr lang="zh-CN" altLang="en-US" dirty="0"/>
              <a:t>这三个原因共同导致偏差不断累计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同时即使后续成本收敛，但历史累计的偏差无法消除，投放期内成本仍然是不达成的</a:t>
            </a:r>
            <a:endParaRPr lang="en-US" altLang="zh-CN" dirty="0"/>
          </a:p>
          <a:p>
            <a:r>
              <a:rPr lang="zh-CN" altLang="en-US" dirty="0"/>
              <a:t>因此平台引入智能。。。</a:t>
            </a:r>
            <a:endParaRPr lang="en-US" altLang="zh-CN" dirty="0"/>
          </a:p>
          <a:p>
            <a:r>
              <a:rPr lang="zh-CN" altLang="en-US" dirty="0"/>
              <a:t>那么智能调价该如何设计？首次从理解朋友圈的业务场景着手，我具体分析了下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5B16FA5-93A6-4D2A-A2FB-07C1BEA5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与其他流量平台不同，朋友圈广告具有独特的场景，这些场景制约着我们策略设计与算法改进。我也向各位老师介绍一下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首先，用户打开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oCPM</a:t>
            </a:r>
            <a:r>
              <a:rPr lang="zh-CN" altLang="en-US" dirty="0"/>
              <a:t>，扣费金额时</a:t>
            </a:r>
            <a:r>
              <a:rPr lang="en-US" altLang="zh-CN" dirty="0" err="1"/>
              <a:t>ecpm</a:t>
            </a:r>
            <a:r>
              <a:rPr lang="zh-CN" altLang="en-US" dirty="0"/>
              <a:t>的二价，在竞争时刻确定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基于不达成分析和朋友圈流量场景，我们将智能调价的技术目标定义为</a:t>
            </a:r>
            <a:r>
              <a:rPr lang="en-US" altLang="zh-CN" dirty="0"/>
              <a:t>2</a:t>
            </a:r>
            <a:r>
              <a:rPr lang="zh-CN" altLang="en-US" dirty="0"/>
              <a:t>个，首先</a:t>
            </a:r>
            <a:endParaRPr lang="en-US" altLang="zh-CN" dirty="0"/>
          </a:p>
          <a:p>
            <a:r>
              <a:rPr lang="zh-CN" altLang="en-US" dirty="0"/>
              <a:t>将上述表述数学形式化，便推导获得我们最终的智能调价因子</a:t>
            </a:r>
            <a:endParaRPr lang="en-US" altLang="zh-CN" dirty="0"/>
          </a:p>
          <a:p>
            <a:r>
              <a:rPr lang="zh-CN" altLang="en-US" dirty="0"/>
              <a:t>在算法框架上，我们将</a:t>
            </a:r>
            <a:r>
              <a:rPr lang="en-US" altLang="zh-CN" dirty="0" err="1"/>
              <a:t>bidRatio</a:t>
            </a:r>
            <a:r>
              <a:rPr lang="zh-CN" altLang="en-US" dirty="0"/>
              <a:t>拆分为</a:t>
            </a:r>
            <a:r>
              <a:rPr lang="en-US" altLang="zh-CN" dirty="0"/>
              <a:t>4</a:t>
            </a:r>
            <a:r>
              <a:rPr lang="zh-CN" altLang="en-US" dirty="0"/>
              <a:t>个子因子</a:t>
            </a:r>
            <a:endParaRPr lang="en-US" altLang="zh-CN" dirty="0"/>
          </a:p>
          <a:p>
            <a:r>
              <a:rPr lang="zh-CN" altLang="en-US" dirty="0"/>
              <a:t>首先，我们通过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个因子相互独立：分别负责各自的技术目标，但又互相协同，共同优化成本达成，提升</a:t>
            </a:r>
            <a:r>
              <a:rPr lang="en-US" altLang="zh-CN" dirty="0" err="1"/>
              <a:t>oCPM</a:t>
            </a:r>
            <a:r>
              <a:rPr lang="zh-CN" altLang="en-US" dirty="0"/>
              <a:t>消耗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512A-6BA7-46D8-B330-706E15F3A3AF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646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122363"/>
            <a:ext cx="913923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3602038"/>
            <a:ext cx="91392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5B1E9-BC30-46AF-B610-CC2BDB6B94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3D592-F0CF-4D9D-BD7B-7F78C591C7A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002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2438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5F60C-7CF7-4953-BEB3-C660291F7C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FD2E5-B36E-4DF6-BDE0-476997CE6C5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076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076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469D-8FDD-40EC-9D3A-282951F0A51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5438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600200"/>
            <a:ext cx="5407025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76D7C-59B7-4A13-9293-52A76E662F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076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46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46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438" y="1681163"/>
            <a:ext cx="5180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7438" y="2505075"/>
            <a:ext cx="5180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E5B9-BC18-4CE4-980D-D8AFEC861C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7598D-38D8-42D3-96A2-3AB9D11948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3" y="987425"/>
            <a:ext cx="616743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2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D1EB-96A8-41E3-8D01-4DDA91CB190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0013" y="987425"/>
            <a:ext cx="616743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2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31241-D6A6-4FD1-8B7A-B1D840FE37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5"/>
          <p:cNvSpPr>
            <a:spLocks noChangeArrowheads="1"/>
          </p:cNvSpPr>
          <p:nvPr userDrawn="1"/>
        </p:nvSpPr>
        <p:spPr bwMode="auto">
          <a:xfrm>
            <a:off x="11685588" y="20002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600">
              <a:solidFill>
                <a:srgbClr val="33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4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648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3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2425" y="6356350"/>
            <a:ext cx="3859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5563" y="6356349"/>
            <a:ext cx="400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  <a:ea typeface="+mn-ea"/>
                <a:sym typeface="Calibri" panose="020F0502020204030204" pitchFamily="34" charset="0"/>
              </a:defRPr>
            </a:lvl1pPr>
          </a:lstStyle>
          <a:p>
            <a:fld id="{CA689005-1ABF-4047-8354-022BE71B589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713" r:id="rId1"/>
    <p:sldLayoutId id="2147494714" r:id="rId2"/>
    <p:sldLayoutId id="2147494715" r:id="rId3"/>
    <p:sldLayoutId id="2147494716" r:id="rId4"/>
    <p:sldLayoutId id="2147494717" r:id="rId5"/>
    <p:sldLayoutId id="2147494718" r:id="rId6"/>
    <p:sldLayoutId id="2147494719" r:id="rId7"/>
    <p:sldLayoutId id="2147494720" r:id="rId8"/>
    <p:sldLayoutId id="2147494721" r:id="rId9"/>
    <p:sldLayoutId id="2147494722" r:id="rId10"/>
    <p:sldLayoutId id="21474947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7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8.png"/><Relationship Id="rId21" Type="http://schemas.openxmlformats.org/officeDocument/2006/relationships/image" Target="../media/image59.png"/><Relationship Id="rId17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70.png"/><Relationship Id="rId20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60.png"/><Relationship Id="rId23" Type="http://schemas.openxmlformats.org/officeDocument/2006/relationships/image" Target="../media/image38.png"/><Relationship Id="rId19" Type="http://schemas.openxmlformats.org/officeDocument/2006/relationships/image" Target="../media/image500.png"/><Relationship Id="rId14" Type="http://schemas.openxmlformats.org/officeDocument/2006/relationships/image" Target="../media/image450.png"/><Relationship Id="rId22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610.png"/><Relationship Id="rId4" Type="http://schemas.openxmlformats.org/officeDocument/2006/relationships/image" Target="../media/image71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7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3.png"/><Relationship Id="rId5" Type="http://schemas.openxmlformats.org/officeDocument/2006/relationships/image" Target="../media/image812.png"/><Relationship Id="rId10" Type="http://schemas.openxmlformats.org/officeDocument/2006/relationships/image" Target="../media/image88.png"/><Relationship Id="rId9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68.png"/><Relationship Id="rId4" Type="http://schemas.openxmlformats.org/officeDocument/2006/relationships/chart" Target="../charts/char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07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 txBox="1">
            <a:spLocks noGrp="1" noChangeArrowheads="1"/>
          </p:cNvSpPr>
          <p:nvPr/>
        </p:nvSpPr>
        <p:spPr bwMode="auto">
          <a:xfrm>
            <a:off x="609600" y="6356350"/>
            <a:ext cx="2843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6EFA249D-5E22-42C7-8D9E-E8738B32A67B}" type="datetime1">
              <a:rPr lang="en-US" altLang="zh-CN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9/2/2020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4099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8772"/>
            <a:ext cx="12190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376863" y="4016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006692" y="2487682"/>
            <a:ext cx="10305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杨小东（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fredxdyang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）通道面试陈述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Picture 3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61938"/>
            <a:ext cx="1223963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31206" y="3801487"/>
            <a:ext cx="73286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申报目标：技术研究类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应用研究职位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T9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部       门：微信广告部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引擎策略研发中心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–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效果引擎开发组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时       间：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271639" y="112911"/>
            <a:ext cx="1830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CDG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企业发展事业群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261" b="79130" l="2529" r="1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5" t="25353" r="79670" b="17137"/>
          <a:stretch/>
        </p:blipFill>
        <p:spPr>
          <a:xfrm>
            <a:off x="9936973" y="66716"/>
            <a:ext cx="334666" cy="3904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9005-1ABF-4047-8354-022BE71B5895}" type="slidenum">
              <a:rPr lang="zh-CN" altLang="en-US" smtClean="0"/>
              <a:pPr/>
              <a:t>1</a:t>
            </a:fld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8"/>
    </mc:Choice>
    <mc:Fallback xmlns="">
      <p:transition spd="slow" advTm="64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oCPM</a:t>
            </a:r>
            <a:r>
              <a:rPr lang="zh-CN" altLang="en-US" sz="2800" b="1" dirty="0">
                <a:latin typeface="+mj-ea"/>
                <a:ea typeface="+mj-ea"/>
              </a:rPr>
              <a:t>业务目标演进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DB132A-B49D-4D57-82F3-92635385A558}"/>
              </a:ext>
            </a:extLst>
          </p:cNvPr>
          <p:cNvCxnSpPr>
            <a:cxnSpLocks/>
          </p:cNvCxnSpPr>
          <p:nvPr/>
        </p:nvCxnSpPr>
        <p:spPr bwMode="auto">
          <a:xfrm>
            <a:off x="1636734" y="3879030"/>
            <a:ext cx="8325555" cy="1"/>
          </a:xfrm>
          <a:prstGeom prst="straightConnector1">
            <a:avLst/>
          </a:prstGeom>
          <a:ln w="571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D046F66-1C38-45A6-A06B-CCC30FEFAC6F}"/>
              </a:ext>
            </a:extLst>
          </p:cNvPr>
          <p:cNvCxnSpPr>
            <a:cxnSpLocks/>
          </p:cNvCxnSpPr>
          <p:nvPr/>
        </p:nvCxnSpPr>
        <p:spPr bwMode="auto">
          <a:xfrm>
            <a:off x="2131767" y="3203985"/>
            <a:ext cx="0" cy="6750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C86BA4D-5BA5-40C5-AEF5-110D8D3A2051}"/>
              </a:ext>
            </a:extLst>
          </p:cNvPr>
          <p:cNvCxnSpPr>
            <a:cxnSpLocks/>
          </p:cNvCxnSpPr>
          <p:nvPr/>
        </p:nvCxnSpPr>
        <p:spPr bwMode="auto">
          <a:xfrm>
            <a:off x="4381917" y="3203985"/>
            <a:ext cx="0" cy="6750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50E42B4-7660-439B-A89C-BEB28EB28E6D}"/>
              </a:ext>
            </a:extLst>
          </p:cNvPr>
          <p:cNvSpPr txBox="1"/>
          <p:nvPr/>
        </p:nvSpPr>
        <p:spPr>
          <a:xfrm>
            <a:off x="1591731" y="3969036"/>
            <a:ext cx="11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2017.10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D0ED8F-83A1-4FEB-BCEA-FA182682D8CC}"/>
              </a:ext>
            </a:extLst>
          </p:cNvPr>
          <p:cNvSpPr txBox="1"/>
          <p:nvPr/>
        </p:nvSpPr>
        <p:spPr>
          <a:xfrm>
            <a:off x="3841881" y="3969036"/>
            <a:ext cx="11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2018.10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A75EF9-1474-446C-95A3-1F5F77CE238E}"/>
              </a:ext>
            </a:extLst>
          </p:cNvPr>
          <p:cNvSpPr txBox="1"/>
          <p:nvPr/>
        </p:nvSpPr>
        <p:spPr>
          <a:xfrm>
            <a:off x="6125668" y="3383997"/>
            <a:ext cx="11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2019.06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9AD5E7D-01E4-4A34-BBF2-674046C8DE50}"/>
              </a:ext>
            </a:extLst>
          </p:cNvPr>
          <p:cNvSpPr txBox="1"/>
          <p:nvPr/>
        </p:nvSpPr>
        <p:spPr>
          <a:xfrm>
            <a:off x="9017330" y="3446847"/>
            <a:ext cx="94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现在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4BC24D2-7FC1-4794-86A8-4B9F995444F8}"/>
              </a:ext>
            </a:extLst>
          </p:cNvPr>
          <p:cNvSpPr txBox="1"/>
          <p:nvPr/>
        </p:nvSpPr>
        <p:spPr>
          <a:xfrm>
            <a:off x="2229493" y="1501642"/>
            <a:ext cx="2827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业务目标：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三天成本达成</a:t>
            </a:r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智能调价算法</a:t>
            </a:r>
            <a:r>
              <a:rPr lang="en-US" altLang="zh-CN" b="1" dirty="0">
                <a:latin typeface="+mj-ea"/>
                <a:ea typeface="+mj-ea"/>
              </a:rPr>
              <a:t>V1</a:t>
            </a:r>
            <a:r>
              <a:rPr lang="zh-CN" altLang="en-US" b="1" dirty="0">
                <a:latin typeface="+mj-ea"/>
                <a:ea typeface="+mj-ea"/>
              </a:rPr>
              <a:t>版：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三天达成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AE50C6E-EE1C-462B-82A4-C45FC599CFE9}"/>
              </a:ext>
            </a:extLst>
          </p:cNvPr>
          <p:cNvCxnSpPr/>
          <p:nvPr/>
        </p:nvCxnSpPr>
        <p:spPr bwMode="auto">
          <a:xfrm flipV="1">
            <a:off x="6755710" y="3879029"/>
            <a:ext cx="0" cy="67504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F5DEEF5-743C-4A47-9421-5F89B79F3B65}"/>
              </a:ext>
            </a:extLst>
          </p:cNvPr>
          <p:cNvSpPr txBox="1"/>
          <p:nvPr/>
        </p:nvSpPr>
        <p:spPr>
          <a:xfrm>
            <a:off x="4415554" y="4509072"/>
            <a:ext cx="2576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业务目标：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自然天成本达成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短期成本迅速改善</a:t>
            </a:r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智能调价算法</a:t>
            </a:r>
            <a:r>
              <a:rPr lang="en-US" altLang="zh-CN" b="1" dirty="0">
                <a:latin typeface="+mj-ea"/>
                <a:ea typeface="+mj-ea"/>
              </a:rPr>
              <a:t>V2</a:t>
            </a:r>
            <a:r>
              <a:rPr lang="zh-CN" altLang="en-US" b="1" dirty="0">
                <a:latin typeface="+mj-ea"/>
                <a:ea typeface="+mj-ea"/>
              </a:rPr>
              <a:t>版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最快修正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E948E3A-7406-42DC-B9C1-AA4293C7B97A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2351" y="3879030"/>
            <a:ext cx="0" cy="67504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4DB1A51-9C06-46A3-BA96-590721A627BE}"/>
              </a:ext>
            </a:extLst>
          </p:cNvPr>
          <p:cNvSpPr txBox="1"/>
          <p:nvPr/>
        </p:nvSpPr>
        <p:spPr>
          <a:xfrm>
            <a:off x="6845716" y="1268856"/>
            <a:ext cx="257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业务目标：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自然天成本达成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短期成本迅速改善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消耗稳定</a:t>
            </a:r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智能调价算法</a:t>
            </a:r>
            <a:r>
              <a:rPr lang="en-US" altLang="zh-CN" b="1" dirty="0">
                <a:latin typeface="+mj-ea"/>
                <a:ea typeface="+mj-ea"/>
              </a:rPr>
              <a:t>V3</a:t>
            </a:r>
            <a:r>
              <a:rPr lang="zh-CN" altLang="en-US" b="1" dirty="0">
                <a:latin typeface="+mj-ea"/>
                <a:ea typeface="+mj-ea"/>
              </a:rPr>
              <a:t>版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风控策略</a:t>
            </a:r>
          </a:p>
        </p:txBody>
      </p:sp>
    </p:spTree>
    <p:extLst>
      <p:ext uri="{BB962C8B-B14F-4D97-AF65-F5344CB8AC3E}">
        <p14:creationId xmlns:p14="http://schemas.microsoft.com/office/powerpoint/2010/main" val="15817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"/>
    </mc:Choice>
    <mc:Fallback xmlns="">
      <p:transition spd="slow" advTm="1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65" grpId="0"/>
      <p:bldP spid="92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BB901-3A8C-4088-981B-67C1437A7152}"/>
              </a:ext>
            </a:extLst>
          </p:cNvPr>
          <p:cNvSpPr txBox="1"/>
          <p:nvPr/>
        </p:nvSpPr>
        <p:spPr>
          <a:xfrm>
            <a:off x="2401785" y="1622124"/>
            <a:ext cx="670544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朋友圈</a:t>
            </a:r>
            <a:r>
              <a:rPr lang="en-US" altLang="zh-CN" sz="3600" b="1" dirty="0" err="1">
                <a:latin typeface="+mj-ea"/>
                <a:ea typeface="+mj-ea"/>
              </a:rPr>
              <a:t>oCPM</a:t>
            </a:r>
            <a:r>
              <a:rPr lang="zh-CN" altLang="en-US" sz="3600" b="1" dirty="0">
                <a:latin typeface="+mj-ea"/>
                <a:ea typeface="+mj-ea"/>
              </a:rPr>
              <a:t>智能调价算法设计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C9DD6A-CA15-4FB8-B783-EAC381B362E6}"/>
              </a:ext>
            </a:extLst>
          </p:cNvPr>
          <p:cNvSpPr txBox="1"/>
          <p:nvPr/>
        </p:nvSpPr>
        <p:spPr>
          <a:xfrm>
            <a:off x="3207770" y="2322287"/>
            <a:ext cx="6394495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智能调价算法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版三天达成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版最快修正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版风控策略：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影响力和贡献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spd="slow" advTm="3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BAFD6B36-8EA4-4CEB-96F1-67AD65113CD6}"/>
              </a:ext>
            </a:extLst>
          </p:cNvPr>
          <p:cNvSpPr/>
          <p:nvPr/>
        </p:nvSpPr>
        <p:spPr bwMode="auto">
          <a:xfrm>
            <a:off x="4541036" y="1093894"/>
            <a:ext cx="1043282" cy="742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2B8147-106F-4EA0-8F2B-BD0C733AADD8}"/>
              </a:ext>
            </a:extLst>
          </p:cNvPr>
          <p:cNvSpPr/>
          <p:nvPr/>
        </p:nvSpPr>
        <p:spPr bwMode="auto">
          <a:xfrm>
            <a:off x="5762411" y="1076003"/>
            <a:ext cx="2030278" cy="7599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V1</a:t>
            </a:r>
            <a:r>
              <a:rPr lang="zh-CN" altLang="en-US" sz="2800" b="1" dirty="0">
                <a:latin typeface="+mj-ea"/>
                <a:ea typeface="+mj-ea"/>
              </a:rPr>
              <a:t>版三天达成：扣费曝光率预估与实时矫正因子计算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cxnSp>
        <p:nvCxnSpPr>
          <p:cNvPr id="30" name="直线箭头连接符 99">
            <a:extLst>
              <a:ext uri="{FF2B5EF4-FFF2-40B4-BE49-F238E27FC236}">
                <a16:creationId xmlns:a16="http://schemas.microsoft.com/office/drawing/2014/main" id="{486674E5-40A0-47EB-8A01-BA59B7DBC1AB}"/>
              </a:ext>
            </a:extLst>
          </p:cNvPr>
          <p:cNvCxnSpPr>
            <a:cxnSpLocks/>
          </p:cNvCxnSpPr>
          <p:nvPr/>
        </p:nvCxnSpPr>
        <p:spPr>
          <a:xfrm>
            <a:off x="7226420" y="5007345"/>
            <a:ext cx="27802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 114">
            <a:extLst>
              <a:ext uri="{FF2B5EF4-FFF2-40B4-BE49-F238E27FC236}">
                <a16:creationId xmlns:a16="http://schemas.microsoft.com/office/drawing/2014/main" id="{F758B59C-DEA7-4769-A8D8-D355B1D4A832}"/>
              </a:ext>
            </a:extLst>
          </p:cNvPr>
          <p:cNvSpPr/>
          <p:nvPr/>
        </p:nvSpPr>
        <p:spPr>
          <a:xfrm>
            <a:off x="9025344" y="4575297"/>
            <a:ext cx="894537" cy="792088"/>
          </a:xfrm>
          <a:prstGeom prst="arc">
            <a:avLst>
              <a:gd name="adj1" fmla="val 10545666"/>
              <a:gd name="adj2" fmla="val 14089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058FC51-8ECE-4292-B1BD-640B2A6B6590}"/>
              </a:ext>
            </a:extLst>
          </p:cNvPr>
          <p:cNvSpPr/>
          <p:nvPr/>
        </p:nvSpPr>
        <p:spPr>
          <a:xfrm>
            <a:off x="9820757" y="5043550"/>
            <a:ext cx="3479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j-ea"/>
                <a:ea typeface="+mj-ea"/>
              </a:rPr>
              <a:t>t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4A66B4-480F-4D24-BDE2-70FBC058830F}"/>
              </a:ext>
            </a:extLst>
          </p:cNvPr>
          <p:cNvSpPr/>
          <p:nvPr/>
        </p:nvSpPr>
        <p:spPr>
          <a:xfrm>
            <a:off x="8802661" y="5019769"/>
            <a:ext cx="427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j-ea"/>
                <a:ea typeface="+mj-ea"/>
              </a:rPr>
              <a:t>t-1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34" name="弧 117">
            <a:extLst>
              <a:ext uri="{FF2B5EF4-FFF2-40B4-BE49-F238E27FC236}">
                <a16:creationId xmlns:a16="http://schemas.microsoft.com/office/drawing/2014/main" id="{FC26BCDB-03DC-4783-93AA-F2A010E60C70}"/>
              </a:ext>
            </a:extLst>
          </p:cNvPr>
          <p:cNvSpPr/>
          <p:nvPr/>
        </p:nvSpPr>
        <p:spPr>
          <a:xfrm>
            <a:off x="7892152" y="4314427"/>
            <a:ext cx="2045389" cy="1385929"/>
          </a:xfrm>
          <a:prstGeom prst="arc">
            <a:avLst>
              <a:gd name="adj1" fmla="val 10677890"/>
              <a:gd name="adj2" fmla="val 17267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+mj-ea"/>
              <a:ea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926C17-5AAE-43DC-81FA-F69332307452}"/>
              </a:ext>
            </a:extLst>
          </p:cNvPr>
          <p:cNvSpPr/>
          <p:nvPr/>
        </p:nvSpPr>
        <p:spPr>
          <a:xfrm>
            <a:off x="7636687" y="5019768"/>
            <a:ext cx="427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j-ea"/>
                <a:ea typeface="+mj-ea"/>
              </a:rPr>
              <a:t>t-2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7EB381-2248-4DD7-B2FB-5940DF64C577}"/>
              </a:ext>
            </a:extLst>
          </p:cNvPr>
          <p:cNvSpPr/>
          <p:nvPr/>
        </p:nvSpPr>
        <p:spPr>
          <a:xfrm>
            <a:off x="9548709" y="5256535"/>
            <a:ext cx="773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j-ea"/>
                <a:ea typeface="+mj-ea"/>
              </a:rPr>
              <a:t>当前时间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2C87469-67BC-4C93-8231-E31FA53CCEA8}"/>
                  </a:ext>
                </a:extLst>
              </p:cNvPr>
              <p:cNvSpPr/>
              <p:nvPr/>
            </p:nvSpPr>
            <p:spPr>
              <a:xfrm>
                <a:off x="9170636" y="4575297"/>
                <a:ext cx="77360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i="1">
                              <a:latin typeface="Cambria Math" panose="02040503050406030204" pitchFamily="18" charset="0"/>
                              <a:ea typeface="+mj-ea"/>
                            </a:rPr>
                            <m:t>bias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2C87469-67BC-4C93-8231-E31FA53CC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36" y="4575297"/>
                <a:ext cx="77360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2737F89-6C39-42B8-BC98-B2055D43CF2E}"/>
                  </a:ext>
                </a:extLst>
              </p:cNvPr>
              <p:cNvSpPr/>
              <p:nvPr/>
            </p:nvSpPr>
            <p:spPr>
              <a:xfrm>
                <a:off x="8522564" y="4284057"/>
                <a:ext cx="77360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i="1">
                              <a:latin typeface="Cambria Math" panose="02040503050406030204" pitchFamily="18" charset="0"/>
                              <a:ea typeface="+mj-ea"/>
                            </a:rPr>
                            <m:t>bias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2737F89-6C39-42B8-BC98-B2055D43C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564" y="4284057"/>
                <a:ext cx="77360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E369E3B-1B6F-4D3E-B166-80BFB10B23CF}"/>
                  </a:ext>
                </a:extLst>
              </p:cNvPr>
              <p:cNvSpPr/>
              <p:nvPr/>
            </p:nvSpPr>
            <p:spPr>
              <a:xfrm>
                <a:off x="6239871" y="5502756"/>
                <a:ext cx="5837560" cy="1186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j-ea"/>
                    <a:ea typeface="+mj-ea"/>
                  </a:rPr>
                  <a:t>学习目标：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时刻的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𝑝𝑐𝑣𝑟𝐵𝑖𝑎𝑠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特征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𝑝𝑐𝑣𝑟𝐵𝑖𝑎𝑠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交叉类别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信息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𝑎𝑖𝑑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  <a:ea typeface="+mj-ea"/>
                          </a:rPr>
                          <m:t>、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𝑢𝑖𝑑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  <a:ea typeface="+mj-ea"/>
                          </a:rPr>
                          <m:t>、</m:t>
                        </m:r>
                        <m:r>
                          <a:rPr lang="zh-CN" altLang="en-US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类目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…</m:t>
                        </m:r>
                      </m:e>
                    </m:d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、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时间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窗口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、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类别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在窗口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中的转化量分级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得到</a:t>
                </a:r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E369E3B-1B6F-4D3E-B166-80BFB10B2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71" y="5502756"/>
                <a:ext cx="5837560" cy="1186479"/>
              </a:xfrm>
              <a:prstGeom prst="rect">
                <a:avLst/>
              </a:prstGeom>
              <a:blipFill>
                <a:blip r:embed="rId5"/>
                <a:stretch>
                  <a:fillRect l="-627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C935EEB-FECA-4E8E-AAF1-6D3B4C6C3F4E}"/>
              </a:ext>
            </a:extLst>
          </p:cNvPr>
          <p:cNvSpPr txBox="1"/>
          <p:nvPr/>
        </p:nvSpPr>
        <p:spPr>
          <a:xfrm>
            <a:off x="6677070" y="2145383"/>
            <a:ext cx="505117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实时矫正因子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786D92-2F94-44C7-B09F-26A7E76EFB63}"/>
              </a:ext>
            </a:extLst>
          </p:cNvPr>
          <p:cNvSpPr txBox="1"/>
          <p:nvPr/>
        </p:nvSpPr>
        <p:spPr>
          <a:xfrm>
            <a:off x="6677070" y="2709216"/>
            <a:ext cx="5051174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原则上相信预估值，实时</a:t>
            </a:r>
            <a:r>
              <a:rPr lang="en-US" altLang="zh-CN" sz="1600" dirty="0">
                <a:latin typeface="+mj-ea"/>
                <a:ea typeface="+mj-ea"/>
              </a:rPr>
              <a:t>bias</a:t>
            </a:r>
            <a:r>
              <a:rPr lang="zh-CN" altLang="en-US" sz="1600" dirty="0">
                <a:latin typeface="+mj-ea"/>
                <a:ea typeface="+mj-ea"/>
              </a:rPr>
              <a:t>异常才启用保护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转化置信且实时的</a:t>
            </a:r>
            <a:r>
              <a:rPr lang="en-US" altLang="zh-CN" sz="1600" dirty="0">
                <a:latin typeface="+mj-ea"/>
                <a:ea typeface="+mj-ea"/>
              </a:rPr>
              <a:t>bias</a:t>
            </a:r>
            <a:r>
              <a:rPr lang="zh-CN" altLang="en-US" sz="1600" dirty="0">
                <a:latin typeface="+mj-ea"/>
                <a:ea typeface="+mj-ea"/>
              </a:rPr>
              <a:t>更能反馈当前时刻预估偏差</a:t>
            </a:r>
            <a:endParaRPr lang="en-US" altLang="zh-CN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B635BD-D6D2-41CB-BFAD-57FEE5FDC9EF}"/>
                  </a:ext>
                </a:extLst>
              </p:cNvPr>
              <p:cNvSpPr txBox="1"/>
              <p:nvPr/>
            </p:nvSpPr>
            <p:spPr>
              <a:xfrm>
                <a:off x="6979337" y="3459372"/>
                <a:ext cx="4243036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𝑐𝑣𝑟𝐵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𝑖𝑎𝑠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𝑐𝑣𝑟𝐵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𝑖𝑎𝑠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B635BD-D6D2-41CB-BFAD-57FEE5FD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37" y="3459372"/>
                <a:ext cx="4243036" cy="689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6A0E4B7-A910-456A-9A88-66B35EE187FA}"/>
                  </a:ext>
                </a:extLst>
              </p:cNvPr>
              <p:cNvSpPr/>
              <p:nvPr/>
            </p:nvSpPr>
            <p:spPr>
              <a:xfrm>
                <a:off x="3121833" y="1076003"/>
                <a:ext cx="5795433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𝒃𝒊𝒅𝑹𝒂𝒕𝒊𝒐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𝑝𝑐𝑡𝑟𝐵𝑖𝑎𝑠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𝑝𝑐𝑣𝑟𝐵𝑖𝑎𝑠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𝑔𝑠𝑝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6A0E4B7-A910-456A-9A88-66B35EE18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33" y="1076003"/>
                <a:ext cx="5795433" cy="661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4373B23B-9938-4EA3-8C11-1D8EEEBD90BC}"/>
                  </a:ext>
                </a:extLst>
              </p:cNvPr>
              <p:cNvSpPr/>
              <p:nvPr/>
            </p:nvSpPr>
            <p:spPr>
              <a:xfrm>
                <a:off x="376649" y="2123913"/>
                <a:ext cx="513034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164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预估扣费曝光率：</a:t>
                </a:r>
                <a:r>
                  <a:rPr lang="en-US" altLang="zh-CN" sz="1600" dirty="0">
                    <a:solidFill>
                      <a:srgbClr val="0164A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𝑝𝑎𝑖𝑑𝑅𝑎𝑡𝑖𝑜</m:t>
                    </m:r>
                  </m:oMath>
                </a14:m>
                <a:endParaRPr lang="en-US" altLang="zh-CN" sz="1600" i="1" dirty="0">
                  <a:solidFill>
                    <a:srgbClr val="0164A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4373B23B-9938-4EA3-8C11-1D8EEEBD9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9" y="2123913"/>
                <a:ext cx="5130343" cy="338554"/>
              </a:xfrm>
              <a:prstGeom prst="rect">
                <a:avLst/>
              </a:prstGeom>
              <a:blipFill>
                <a:blip r:embed="rId8"/>
                <a:stretch>
                  <a:fillRect l="-713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62ADBE63-E719-47D3-983C-2322E5DE7C96}"/>
              </a:ext>
            </a:extLst>
          </p:cNvPr>
          <p:cNvSpPr txBox="1"/>
          <p:nvPr/>
        </p:nvSpPr>
        <p:spPr>
          <a:xfrm>
            <a:off x="444971" y="2703960"/>
            <a:ext cx="5062021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离线统计</a:t>
            </a:r>
            <a:r>
              <a:rPr lang="en-US" altLang="zh-CN" sz="1600" dirty="0">
                <a:latin typeface="+mj-ea"/>
                <a:ea typeface="+mj-ea"/>
              </a:rPr>
              <a:t>aid/</a:t>
            </a:r>
            <a:r>
              <a:rPr lang="en-US" altLang="zh-CN" sz="1600" dirty="0" err="1">
                <a:latin typeface="+mj-ea"/>
                <a:ea typeface="+mj-ea"/>
              </a:rPr>
              <a:t>uid</a:t>
            </a:r>
            <a:r>
              <a:rPr lang="zh-CN" altLang="en-US" sz="1600" dirty="0">
                <a:latin typeface="+mj-ea"/>
                <a:ea typeface="+mj-ea"/>
              </a:rPr>
              <a:t>在</a:t>
            </a:r>
            <a:r>
              <a:rPr lang="en-US" altLang="zh-CN" sz="1600" dirty="0">
                <a:latin typeface="+mj-ea"/>
                <a:ea typeface="+mj-ea"/>
              </a:rPr>
              <a:t>t</a:t>
            </a:r>
            <a:r>
              <a:rPr lang="zh-CN" altLang="en-US" sz="1600" dirty="0">
                <a:latin typeface="+mj-ea"/>
                <a:ea typeface="+mj-ea"/>
              </a:rPr>
              <a:t>时刻的扣费曝光率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使用分段二次函数拟合</a:t>
            </a:r>
            <a:r>
              <a:rPr lang="en-US" altLang="zh-CN" sz="1600" dirty="0">
                <a:latin typeface="+mj-ea"/>
                <a:ea typeface="+mj-ea"/>
              </a:rPr>
              <a:t>aid/</a:t>
            </a:r>
            <a:r>
              <a:rPr lang="en-US" altLang="zh-CN" sz="1600" dirty="0" err="1">
                <a:latin typeface="+mj-ea"/>
                <a:ea typeface="+mj-ea"/>
              </a:rPr>
              <a:t>uid</a:t>
            </a:r>
            <a:r>
              <a:rPr lang="zh-CN" altLang="en-US" sz="1600" dirty="0">
                <a:latin typeface="+mj-ea"/>
                <a:ea typeface="+mj-ea"/>
              </a:rPr>
              <a:t>分时变化趋势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D0150D-0DD2-476A-9D0D-D9D90C2F0F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9" y="3654015"/>
            <a:ext cx="4400981" cy="2084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5AE46D-ACCE-42DC-9B52-E53E423FE3B1}"/>
                  </a:ext>
                </a:extLst>
              </p:cNvPr>
              <p:cNvSpPr txBox="1"/>
              <p:nvPr/>
            </p:nvSpPr>
            <p:spPr>
              <a:xfrm>
                <a:off x="1269756" y="3383997"/>
                <a:ext cx="36485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𝑝𝑎𝑖𝑑𝑅𝑎𝑡𝑖𝑜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5AE46D-ACCE-42DC-9B52-E53E423F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6" y="3383997"/>
                <a:ext cx="3648563" cy="246221"/>
              </a:xfrm>
              <a:prstGeom prst="rect">
                <a:avLst/>
              </a:prstGeom>
              <a:blipFill>
                <a:blip r:embed="rId10"/>
                <a:stretch>
                  <a:fillRect l="-1169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DEDC170-1AEC-418D-AF91-4F9632BB8A92}"/>
                  </a:ext>
                </a:extLst>
              </p:cNvPr>
              <p:cNvSpPr/>
              <p:nvPr/>
            </p:nvSpPr>
            <p:spPr>
              <a:xfrm>
                <a:off x="406858" y="5643577"/>
                <a:ext cx="5345404" cy="116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1600" i="0" dirty="0" smtClean="0">
                        <a:latin typeface="Cambria Math" panose="02040503050406030204" pitchFamily="18" charset="0"/>
                        <a:ea typeface="+mj-ea"/>
                      </a:rPr>
                      <m:t>消除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部分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扣费</m:t>
                    </m:r>
                    <m:r>
                      <a:rPr lang="zh-CN" altLang="en-US" sz="1600" i="0" dirty="0" smtClean="0">
                        <a:latin typeface="Cambria Math" panose="02040503050406030204" pitchFamily="18" charset="0"/>
                        <a:ea typeface="+mj-ea"/>
                      </a:rPr>
                      <m:t>对</m:t>
                    </m:r>
                  </m:oMath>
                </a14:m>
                <a:r>
                  <a:rPr lang="zh-CN" altLang="en-US" sz="1600" i="0" dirty="0">
                    <a:latin typeface="+mj-lt"/>
                    <a:ea typeface="+mj-ea"/>
                  </a:rPr>
                  <a:t>成本达成的</a:t>
                </a:r>
                <a:r>
                  <a:rPr lang="zh-CN" altLang="en-US" sz="1600" dirty="0">
                    <a:latin typeface="+mj-lt"/>
                    <a:ea typeface="+mj-ea"/>
                  </a:rPr>
                  <a:t>负向影响</a:t>
                </a:r>
                <a:endParaRPr lang="en-US" altLang="zh-CN" sz="1600" i="0" dirty="0">
                  <a:latin typeface="+mj-lt"/>
                  <a:ea typeface="+mj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1600" dirty="0" err="1">
                    <a:latin typeface="+mj-lt"/>
                    <a:ea typeface="+mj-ea"/>
                  </a:rPr>
                  <a:t>eCPM</a:t>
                </a:r>
                <a:r>
                  <a:rPr lang="zh-CN" altLang="en-US" sz="1600" i="0" dirty="0">
                    <a:latin typeface="+mj-lt"/>
                    <a:ea typeface="+mj-ea"/>
                  </a:rPr>
                  <a:t>排序机制下，提升</a:t>
                </a:r>
                <a14:m>
                  <m:oMath xmlns:m="http://schemas.openxmlformats.org/officeDocument/2006/math"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  <m:r>
                      <a:rPr lang="zh-CN" altLang="en-US" sz="1600" i="1" dirty="0" err="1">
                        <a:latin typeface="Cambria Math" panose="02040503050406030204" pitchFamily="18" charset="0"/>
                        <a:ea typeface="+mj-ea"/>
                      </a:rPr>
                      <m:t>的竞争力</m:t>
                    </m:r>
                    <m:r>
                      <a:rPr lang="zh-CN" altLang="en-US" sz="1600" i="0" dirty="0" smtClean="0">
                        <a:latin typeface="Cambria Math" panose="02040503050406030204" pitchFamily="18" charset="0"/>
                        <a:ea typeface="+mj-ea"/>
                      </a:rPr>
                      <m:t>到扣费维度</m:t>
                    </m:r>
                  </m:oMath>
                </a14:m>
                <a:endParaRPr lang="en-US" altLang="zh-CN" sz="1600" i="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latin typeface="+mj-ea"/>
                    <a:ea typeface="+mj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+mj-ea"/>
                      </a:rPr>
                      <m:t>eCPM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+mj-ea"/>
                      </a:rPr>
                      <m:t>+67%)</m:t>
                    </m:r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DEDC170-1AEC-418D-AF91-4F9632BB8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8" y="5643577"/>
                <a:ext cx="5345404" cy="1162178"/>
              </a:xfrm>
              <a:prstGeom prst="rect">
                <a:avLst/>
              </a:prstGeom>
              <a:blipFill>
                <a:blip r:embed="rId11"/>
                <a:stretch>
                  <a:fillRect l="-912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7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31" grpId="0" animBg="1"/>
      <p:bldP spid="32" grpId="0"/>
      <p:bldP spid="33" grpId="0"/>
      <p:bldP spid="34" grpId="0" animBg="1"/>
      <p:bldP spid="35" grpId="0"/>
      <p:bldP spid="36" grpId="0"/>
      <p:bldP spid="38" grpId="0"/>
      <p:bldP spid="39" grpId="0"/>
      <p:bldP spid="45" grpId="0"/>
      <p:bldP spid="12" grpId="0" animBg="1"/>
      <p:bldP spid="13" grpId="0" animBg="1"/>
      <p:bldP spid="2" grpId="0"/>
      <p:bldP spid="42" grpId="0"/>
      <p:bldP spid="98" grpId="0" animBg="1"/>
      <p:bldP spid="100" grpId="0" animBg="1"/>
      <p:bldP spid="25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BAFD6B36-8EA4-4CEB-96F1-67AD65113CD6}"/>
              </a:ext>
            </a:extLst>
          </p:cNvPr>
          <p:cNvSpPr/>
          <p:nvPr/>
        </p:nvSpPr>
        <p:spPr bwMode="auto">
          <a:xfrm>
            <a:off x="7950327" y="951801"/>
            <a:ext cx="252486" cy="840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2B8147-106F-4EA0-8F2B-BD0C733AADD8}"/>
              </a:ext>
            </a:extLst>
          </p:cNvPr>
          <p:cNvSpPr/>
          <p:nvPr/>
        </p:nvSpPr>
        <p:spPr bwMode="auto">
          <a:xfrm>
            <a:off x="8375127" y="965997"/>
            <a:ext cx="514872" cy="826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V1</a:t>
            </a:r>
            <a:r>
              <a:rPr lang="zh-CN" altLang="en-US" sz="2800" b="1" dirty="0">
                <a:latin typeface="+mj-ea"/>
                <a:ea typeface="+mj-ea"/>
              </a:rPr>
              <a:t>版三天达成：成本修正因子与二价因子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6F28BE1-EF3C-4B99-96F1-4A91DEC11FDF}"/>
              </a:ext>
            </a:extLst>
          </p:cNvPr>
          <p:cNvSpPr txBox="1"/>
          <p:nvPr/>
        </p:nvSpPr>
        <p:spPr>
          <a:xfrm>
            <a:off x="6019631" y="1860629"/>
            <a:ext cx="551776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二价因子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24CBA5-2D27-4F6C-839F-1EE0118A9D5F}"/>
                  </a:ext>
                </a:extLst>
              </p:cNvPr>
              <p:cNvSpPr txBox="1"/>
              <p:nvPr/>
            </p:nvSpPr>
            <p:spPr>
              <a:xfrm>
                <a:off x="6032553" y="2346354"/>
                <a:ext cx="5504839" cy="60991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定义：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𝑔𝑠𝑝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𝑒𝑐𝑝𝑚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_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𝑔𝑠𝑝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𝑒𝑐𝑝𝑚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124CBA5-2D27-4F6C-839F-1EE0118A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3" y="2346354"/>
                <a:ext cx="5504839" cy="60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AD2363A-2663-4D2E-808D-4672E3F18A67}"/>
                  </a:ext>
                </a:extLst>
              </p:cNvPr>
              <p:cNvSpPr/>
              <p:nvPr/>
            </p:nvSpPr>
            <p:spPr>
              <a:xfrm>
                <a:off x="6019549" y="3154466"/>
                <a:ext cx="551784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j-ea"/>
                    <a:ea typeface="+mj-ea"/>
                  </a:rPr>
                  <a:t>离线统计统计主要定向下，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:r>
                  <a:rPr lang="zh-CN" altLang="en-US" sz="1600" dirty="0">
                    <a:latin typeface="+mj-ea"/>
                    <a:ea typeface="+mj-ea"/>
                  </a:rPr>
                  <a:t>映射关系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𝑐𝑝𝑚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𝑔𝑠𝑝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𝑔𝑠𝑝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j-ea"/>
                    <a:ea typeface="+mj-ea"/>
                  </a:rPr>
                  <a:t>线上加载为</a:t>
                </a:r>
                <a:r>
                  <a:rPr lang="en-US" altLang="zh-CN" sz="1600" dirty="0">
                    <a:latin typeface="+mj-ea"/>
                    <a:ea typeface="+mj-ea"/>
                  </a:rPr>
                  <a:t>K</a:t>
                </a:r>
                <a:r>
                  <a:rPr lang="zh-CN" altLang="en-US" sz="1600" dirty="0">
                    <a:latin typeface="+mj-ea"/>
                    <a:ea typeface="+mj-ea"/>
                  </a:rPr>
                  <a:t>叉树</a:t>
                </a:r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AD2363A-2663-4D2E-808D-4672E3F18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49" y="3154466"/>
                <a:ext cx="5517844" cy="787523"/>
              </a:xfrm>
              <a:prstGeom prst="rect">
                <a:avLst/>
              </a:prstGeom>
              <a:blipFill>
                <a:blip r:embed="rId4"/>
                <a:stretch>
                  <a:fillRect l="-552" b="-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1F57181-5FF0-45EB-9F7A-59F5A79BCF12}"/>
              </a:ext>
            </a:extLst>
          </p:cNvPr>
          <p:cNvGrpSpPr/>
          <p:nvPr/>
        </p:nvGrpSpPr>
        <p:grpSpPr>
          <a:xfrm>
            <a:off x="6581793" y="3816281"/>
            <a:ext cx="4194428" cy="2033429"/>
            <a:chOff x="6362049" y="3248988"/>
            <a:chExt cx="4329232" cy="203342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031789D-9067-4658-88BA-F26A04E2CDEF}"/>
                </a:ext>
              </a:extLst>
            </p:cNvPr>
            <p:cNvSpPr/>
            <p:nvPr/>
          </p:nvSpPr>
          <p:spPr bwMode="auto">
            <a:xfrm>
              <a:off x="8098305" y="3248988"/>
              <a:ext cx="391829" cy="30777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5835EA3-EB61-4631-98B7-72D06B1C17D7}"/>
                </a:ext>
              </a:extLst>
            </p:cNvPr>
            <p:cNvSpPr/>
            <p:nvPr/>
          </p:nvSpPr>
          <p:spPr bwMode="auto">
            <a:xfrm>
              <a:off x="7314083" y="3654015"/>
              <a:ext cx="650120" cy="289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核心城市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F807BF5-13EE-48FC-9881-2A0FB5658111}"/>
                </a:ext>
              </a:extLst>
            </p:cNvPr>
            <p:cNvSpPr/>
            <p:nvPr/>
          </p:nvSpPr>
          <p:spPr bwMode="auto">
            <a:xfrm>
              <a:off x="8940589" y="3670885"/>
              <a:ext cx="650119" cy="289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800" dirty="0">
                  <a:latin typeface="+mj-ea"/>
                  <a:ea typeface="+mj-ea"/>
                </a:rPr>
                <a:t>其他</a:t>
              </a: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城市</a:t>
              </a: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6B86FC2-5584-4BC4-8851-BB326FFF49EB}"/>
                </a:ext>
              </a:extLst>
            </p:cNvPr>
            <p:cNvSpPr/>
            <p:nvPr/>
          </p:nvSpPr>
          <p:spPr bwMode="auto">
            <a:xfrm>
              <a:off x="6759991" y="4390026"/>
              <a:ext cx="687867" cy="24433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800" dirty="0">
                  <a:latin typeface="+mj-ea"/>
                  <a:ea typeface="+mj-ea"/>
                </a:rPr>
                <a:t>年龄</a:t>
              </a:r>
              <a:r>
                <a:rPr lang="en-US" altLang="zh-CN" sz="800" dirty="0">
                  <a:latin typeface="+mj-ea"/>
                  <a:ea typeface="+mj-ea"/>
                </a:rPr>
                <a:t>1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3A9AE68-AEC0-40EB-8825-B99DB292CBF3}"/>
                </a:ext>
              </a:extLst>
            </p:cNvPr>
            <p:cNvSpPr/>
            <p:nvPr/>
          </p:nvSpPr>
          <p:spPr bwMode="auto">
            <a:xfrm>
              <a:off x="7791175" y="4390026"/>
              <a:ext cx="700963" cy="289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800" dirty="0">
                  <a:latin typeface="+mj-ea"/>
                  <a:ea typeface="+mj-ea"/>
                </a:rPr>
                <a:t>年龄</a:t>
              </a:r>
              <a:r>
                <a:rPr lang="en-US" altLang="zh-CN" sz="800" dirty="0">
                  <a:latin typeface="+mj-ea"/>
                  <a:ea typeface="+mj-ea"/>
                </a:rPr>
                <a:t>n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A946339-8A20-4B95-869E-4AB8AD70D425}"/>
                </a:ext>
              </a:extLst>
            </p:cNvPr>
            <p:cNvSpPr/>
            <p:nvPr/>
          </p:nvSpPr>
          <p:spPr bwMode="auto">
            <a:xfrm>
              <a:off x="8535003" y="4406895"/>
              <a:ext cx="673291" cy="29935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800" dirty="0">
                  <a:latin typeface="+mj-ea"/>
                  <a:ea typeface="+mj-ea"/>
                </a:rPr>
                <a:t>年龄</a:t>
              </a:r>
              <a:r>
                <a:rPr lang="en-US" altLang="zh-CN" sz="800" dirty="0">
                  <a:latin typeface="+mj-ea"/>
                  <a:ea typeface="+mj-ea"/>
                </a:rPr>
                <a:t>1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54D0B56-2B36-483A-8689-5414D9215ED4}"/>
                </a:ext>
              </a:extLst>
            </p:cNvPr>
            <p:cNvSpPr/>
            <p:nvPr/>
          </p:nvSpPr>
          <p:spPr bwMode="auto">
            <a:xfrm>
              <a:off x="9579281" y="4405601"/>
              <a:ext cx="759265" cy="27380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sz="800" dirty="0">
                  <a:latin typeface="+mj-ea"/>
                  <a:ea typeface="+mj-ea"/>
                </a:rPr>
                <a:t>年龄</a:t>
              </a:r>
              <a:r>
                <a:rPr lang="en-US" altLang="zh-CN" sz="800" dirty="0">
                  <a:latin typeface="+mj-ea"/>
                  <a:ea typeface="+mj-ea"/>
                </a:rPr>
                <a:t>n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29242D9-F55C-4974-9DA0-FF2345881DEA}"/>
                </a:ext>
              </a:extLst>
            </p:cNvPr>
            <p:cNvSpPr/>
            <p:nvPr/>
          </p:nvSpPr>
          <p:spPr bwMode="auto">
            <a:xfrm>
              <a:off x="6362049" y="4981347"/>
              <a:ext cx="753072" cy="2867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800" dirty="0">
                  <a:latin typeface="+mj-ea"/>
                  <a:ea typeface="+mj-ea"/>
                </a:rPr>
                <a:t>40</a:t>
              </a:r>
              <a:r>
                <a:rPr lang="zh-CN" altLang="en-US" sz="800" dirty="0">
                  <a:latin typeface="+mj-ea"/>
                  <a:ea typeface="+mj-ea"/>
                </a:rPr>
                <a:t>：</a:t>
              </a:r>
              <a:r>
                <a:rPr lang="en-US" altLang="zh-CN" sz="800" dirty="0">
                  <a:latin typeface="+mj-ea"/>
                  <a:ea typeface="+mj-ea"/>
                </a:rPr>
                <a:t>0.93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4564884-C72D-479F-93C0-56AF37563820}"/>
                </a:ext>
              </a:extLst>
            </p:cNvPr>
            <p:cNvSpPr/>
            <p:nvPr/>
          </p:nvSpPr>
          <p:spPr bwMode="auto">
            <a:xfrm>
              <a:off x="7132055" y="4981347"/>
              <a:ext cx="832149" cy="2867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800" dirty="0">
                  <a:solidFill>
                    <a:schemeClr val="tx1"/>
                  </a:solidFill>
                  <a:latin typeface="+mj-ea"/>
                  <a:ea typeface="+mj-ea"/>
                </a:rPr>
                <a:t>45</a:t>
              </a:r>
              <a:r>
                <a:rPr lang="zh-CN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：</a:t>
              </a: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0.95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5B87E47C-0966-4E9A-BCE6-BF086EFE7E0A}"/>
                </a:ext>
              </a:extLst>
            </p:cNvPr>
            <p:cNvSpPr/>
            <p:nvPr/>
          </p:nvSpPr>
          <p:spPr bwMode="auto">
            <a:xfrm>
              <a:off x="9113082" y="4995627"/>
              <a:ext cx="759267" cy="2867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800" dirty="0">
                  <a:latin typeface="+mj-ea"/>
                  <a:ea typeface="+mj-ea"/>
                </a:rPr>
                <a:t>20</a:t>
              </a:r>
              <a:r>
                <a:rPr lang="zh-CN" altLang="en-US" sz="800" dirty="0">
                  <a:latin typeface="+mj-ea"/>
                  <a:ea typeface="+mj-ea"/>
                </a:rPr>
                <a:t>：</a:t>
              </a:r>
              <a:r>
                <a:rPr lang="en-US" altLang="zh-CN" sz="800" dirty="0">
                  <a:latin typeface="+mj-ea"/>
                  <a:ea typeface="+mj-ea"/>
                </a:rPr>
                <a:t>0.77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572652A-43BE-47C3-99B7-EB6DFBB90B2E}"/>
                </a:ext>
              </a:extLst>
            </p:cNvPr>
            <p:cNvSpPr/>
            <p:nvPr/>
          </p:nvSpPr>
          <p:spPr bwMode="auto">
            <a:xfrm>
              <a:off x="9932015" y="4995627"/>
              <a:ext cx="759266" cy="2867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25</a:t>
              </a: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：</a:t>
              </a:r>
              <a:r>
                <a:rPr lang="en-US" altLang="zh-CN" sz="800" dirty="0">
                  <a:solidFill>
                    <a:schemeClr val="tx1"/>
                  </a:solidFill>
                  <a:latin typeface="+mj-ea"/>
                  <a:ea typeface="+mj-ea"/>
                </a:rPr>
                <a:t>0</a:t>
              </a:r>
              <a:r>
                <a: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.82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E3FE8FB-9E61-46A1-9959-F3CF888728BC}"/>
                </a:ext>
              </a:extLst>
            </p:cNvPr>
            <p:cNvCxnSpPr>
              <a:cxnSpLocks/>
              <a:stCxn id="14" idx="4"/>
              <a:endCxn id="88" idx="0"/>
            </p:cNvCxnSpPr>
            <p:nvPr/>
          </p:nvCxnSpPr>
          <p:spPr bwMode="auto">
            <a:xfrm flipH="1">
              <a:off x="7639143" y="3556765"/>
              <a:ext cx="655077" cy="97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D3AB829-F22D-4D3A-9926-E2B1C623F6A0}"/>
                </a:ext>
              </a:extLst>
            </p:cNvPr>
            <p:cNvCxnSpPr>
              <a:stCxn id="14" idx="4"/>
              <a:endCxn id="89" idx="0"/>
            </p:cNvCxnSpPr>
            <p:nvPr/>
          </p:nvCxnSpPr>
          <p:spPr bwMode="auto">
            <a:xfrm>
              <a:off x="8294220" y="3556765"/>
              <a:ext cx="971430" cy="114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356FA1A-630B-45F2-89FA-006965EF22CF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 bwMode="auto">
            <a:xfrm flipH="1">
              <a:off x="7103925" y="3943395"/>
              <a:ext cx="535219" cy="44663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FB3CD8-BA80-409E-8A4E-1C4A96D6EAF7}"/>
                </a:ext>
              </a:extLst>
            </p:cNvPr>
            <p:cNvCxnSpPr>
              <a:cxnSpLocks/>
              <a:stCxn id="88" idx="4"/>
              <a:endCxn id="91" idx="0"/>
            </p:cNvCxnSpPr>
            <p:nvPr/>
          </p:nvCxnSpPr>
          <p:spPr bwMode="auto">
            <a:xfrm>
              <a:off x="7639143" y="3943395"/>
              <a:ext cx="502513" cy="44663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55FFD76-B30C-4A79-BE83-4E35459D85AB}"/>
                </a:ext>
              </a:extLst>
            </p:cNvPr>
            <p:cNvCxnSpPr>
              <a:cxnSpLocks/>
              <a:stCxn id="90" idx="4"/>
              <a:endCxn id="94" idx="0"/>
            </p:cNvCxnSpPr>
            <p:nvPr/>
          </p:nvCxnSpPr>
          <p:spPr bwMode="auto">
            <a:xfrm flipH="1">
              <a:off x="6738586" y="4634362"/>
              <a:ext cx="365339" cy="34698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7DE2F63-C9FB-4205-801D-950EDEC73BB6}"/>
                </a:ext>
              </a:extLst>
            </p:cNvPr>
            <p:cNvCxnSpPr>
              <a:cxnSpLocks/>
              <a:stCxn id="90" idx="4"/>
              <a:endCxn id="95" idx="0"/>
            </p:cNvCxnSpPr>
            <p:nvPr/>
          </p:nvCxnSpPr>
          <p:spPr bwMode="auto">
            <a:xfrm>
              <a:off x="7103925" y="4634362"/>
              <a:ext cx="444205" cy="34698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81C60AA-9EA9-497E-88DF-0B80B9F663A6}"/>
                </a:ext>
              </a:extLst>
            </p:cNvPr>
            <p:cNvCxnSpPr>
              <a:cxnSpLocks/>
              <a:stCxn id="89" idx="4"/>
              <a:endCxn id="92" idx="0"/>
            </p:cNvCxnSpPr>
            <p:nvPr/>
          </p:nvCxnSpPr>
          <p:spPr bwMode="auto">
            <a:xfrm flipH="1">
              <a:off x="8871648" y="3960265"/>
              <a:ext cx="394000" cy="44663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FF32339-A756-46F7-BBBC-23CC1DE317A4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 bwMode="auto">
            <a:xfrm>
              <a:off x="9265649" y="3960265"/>
              <a:ext cx="693266" cy="44533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BA70D92-C5E8-43D3-A451-901EEBD14485}"/>
                </a:ext>
              </a:extLst>
            </p:cNvPr>
            <p:cNvCxnSpPr>
              <a:cxnSpLocks/>
              <a:stCxn id="93" idx="4"/>
              <a:endCxn id="96" idx="0"/>
            </p:cNvCxnSpPr>
            <p:nvPr/>
          </p:nvCxnSpPr>
          <p:spPr bwMode="auto">
            <a:xfrm flipH="1">
              <a:off x="9492716" y="4679402"/>
              <a:ext cx="466199" cy="316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828ECE8-41B4-4F8E-90AF-1AA797EEFF26}"/>
                </a:ext>
              </a:extLst>
            </p:cNvPr>
            <p:cNvCxnSpPr>
              <a:cxnSpLocks/>
              <a:stCxn id="93" idx="4"/>
              <a:endCxn id="97" idx="0"/>
            </p:cNvCxnSpPr>
            <p:nvPr/>
          </p:nvCxnSpPr>
          <p:spPr bwMode="auto">
            <a:xfrm>
              <a:off x="9958915" y="4679402"/>
              <a:ext cx="352733" cy="316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DCF4546-5D9E-44B4-A148-A1D86770DEC6}"/>
                </a:ext>
              </a:extLst>
            </p:cNvPr>
            <p:cNvSpPr txBox="1"/>
            <p:nvPr/>
          </p:nvSpPr>
          <p:spPr>
            <a:xfrm>
              <a:off x="8112664" y="3613825"/>
              <a:ext cx="38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22963BC-7F16-4388-AB59-14F90B48F41B}"/>
                </a:ext>
              </a:extLst>
            </p:cNvPr>
            <p:cNvSpPr txBox="1"/>
            <p:nvPr/>
          </p:nvSpPr>
          <p:spPr>
            <a:xfrm>
              <a:off x="7457587" y="4284384"/>
              <a:ext cx="38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4C40DB5-E437-4DB6-B813-AF79A948A348}"/>
                </a:ext>
              </a:extLst>
            </p:cNvPr>
            <p:cNvSpPr txBox="1"/>
            <p:nvPr/>
          </p:nvSpPr>
          <p:spPr>
            <a:xfrm>
              <a:off x="9235965" y="4301254"/>
              <a:ext cx="38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9B1E341-0F4B-4EE2-8B2C-40CD6E7A599E}"/>
              </a:ext>
            </a:extLst>
          </p:cNvPr>
          <p:cNvSpPr txBox="1"/>
          <p:nvPr/>
        </p:nvSpPr>
        <p:spPr>
          <a:xfrm>
            <a:off x="5947043" y="5973228"/>
            <a:ext cx="579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>
                <a:latin typeface="+mj-ea"/>
                <a:ea typeface="+mj-ea"/>
              </a:rPr>
              <a:t>eCPM</a:t>
            </a:r>
            <a:r>
              <a:rPr lang="zh-CN" altLang="en-US" sz="1600" dirty="0">
                <a:latin typeface="+mj-ea"/>
                <a:ea typeface="+mj-ea"/>
              </a:rPr>
              <a:t>排序机制下，提升</a:t>
            </a:r>
            <a:r>
              <a:rPr lang="en-US" altLang="zh-CN" sz="1600" dirty="0" err="1">
                <a:latin typeface="+mj-ea"/>
                <a:ea typeface="+mj-ea"/>
              </a:rPr>
              <a:t>oCPM</a:t>
            </a:r>
            <a:r>
              <a:rPr lang="zh-CN" altLang="en-US" sz="1600" dirty="0">
                <a:latin typeface="+mj-ea"/>
                <a:ea typeface="+mj-ea"/>
              </a:rPr>
              <a:t>竞争力到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价</a:t>
            </a:r>
            <a:r>
              <a:rPr lang="en-US" altLang="zh-CN" sz="1600" dirty="0">
                <a:latin typeface="+mj-ea"/>
                <a:ea typeface="+mj-ea"/>
              </a:rPr>
              <a:t>(eCPM+7%)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二价因子对宽松定向下高</a:t>
            </a:r>
            <a:r>
              <a:rPr lang="en-US" altLang="zh-CN" sz="1600" dirty="0" err="1">
                <a:latin typeface="+mj-ea"/>
                <a:ea typeface="+mj-ea"/>
              </a:rPr>
              <a:t>eCPM</a:t>
            </a:r>
            <a:r>
              <a:rPr lang="zh-CN" altLang="en-US" sz="1600" dirty="0">
                <a:latin typeface="+mj-ea"/>
                <a:ea typeface="+mj-ea"/>
              </a:rPr>
              <a:t>流量有很大的提升作用，间接鼓励广告主提升出价行为，优化平台生态</a:t>
            </a:r>
            <a:endParaRPr lang="en-US" altLang="zh-CN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6A0E4B7-A910-456A-9A88-66B35EE187FA}"/>
                  </a:ext>
                </a:extLst>
              </p:cNvPr>
              <p:cNvSpPr/>
              <p:nvPr/>
            </p:nvSpPr>
            <p:spPr>
              <a:xfrm>
                <a:off x="3121833" y="1057551"/>
                <a:ext cx="5795433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𝒃𝒊𝒅𝑹𝒂𝒕𝒊𝒐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𝑝𝑐𝑡𝑟𝐵𝑖𝑎𝑠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𝑝𝑐𝑣𝑟𝐵𝑖𝑎𝑠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𝑔𝑠𝑝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6A0E4B7-A910-456A-9A88-66B35EE18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33" y="1057551"/>
                <a:ext cx="5795433" cy="661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2">
            <a:extLst>
              <a:ext uri="{FF2B5EF4-FFF2-40B4-BE49-F238E27FC236}">
                <a16:creationId xmlns:a16="http://schemas.microsoft.com/office/drawing/2014/main" id="{3FEFB423-8C1B-40E8-81DA-0021C7C1AAF1}"/>
              </a:ext>
            </a:extLst>
          </p:cNvPr>
          <p:cNvCxnSpPr>
            <a:cxnSpLocks/>
          </p:cNvCxnSpPr>
          <p:nvPr/>
        </p:nvCxnSpPr>
        <p:spPr>
          <a:xfrm>
            <a:off x="466656" y="3786718"/>
            <a:ext cx="4542295" cy="2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5">
            <a:extLst>
              <a:ext uri="{FF2B5EF4-FFF2-40B4-BE49-F238E27FC236}">
                <a16:creationId xmlns:a16="http://schemas.microsoft.com/office/drawing/2014/main" id="{A419BBA1-3EFF-416E-BFD8-41E25E7CB34C}"/>
              </a:ext>
            </a:extLst>
          </p:cNvPr>
          <p:cNvCxnSpPr/>
          <p:nvPr/>
        </p:nvCxnSpPr>
        <p:spPr>
          <a:xfrm flipV="1">
            <a:off x="466656" y="3391833"/>
            <a:ext cx="0" cy="5760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31">
            <a:extLst>
              <a:ext uri="{FF2B5EF4-FFF2-40B4-BE49-F238E27FC236}">
                <a16:creationId xmlns:a16="http://schemas.microsoft.com/office/drawing/2014/main" id="{84768EE8-6F01-44EB-9EDF-18B966048348}"/>
              </a:ext>
            </a:extLst>
          </p:cNvPr>
          <p:cNvCxnSpPr/>
          <p:nvPr/>
        </p:nvCxnSpPr>
        <p:spPr>
          <a:xfrm flipV="1">
            <a:off x="2491791" y="3239965"/>
            <a:ext cx="0" cy="5040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32">
            <a:extLst>
              <a:ext uri="{FF2B5EF4-FFF2-40B4-BE49-F238E27FC236}">
                <a16:creationId xmlns:a16="http://schemas.microsoft.com/office/drawing/2014/main" id="{74F0CE9B-C8AB-4FEF-B907-8554FDBEA163}"/>
              </a:ext>
            </a:extLst>
          </p:cNvPr>
          <p:cNvCxnSpPr>
            <a:cxnSpLocks/>
          </p:cNvCxnSpPr>
          <p:nvPr/>
        </p:nvCxnSpPr>
        <p:spPr>
          <a:xfrm flipV="1">
            <a:off x="5008951" y="3391833"/>
            <a:ext cx="0" cy="5760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47">
            <a:extLst>
              <a:ext uri="{FF2B5EF4-FFF2-40B4-BE49-F238E27FC236}">
                <a16:creationId xmlns:a16="http://schemas.microsoft.com/office/drawing/2014/main" id="{07817BD9-D615-4556-8154-D432C136FFFF}"/>
              </a:ext>
            </a:extLst>
          </p:cNvPr>
          <p:cNvCxnSpPr>
            <a:cxnSpLocks/>
          </p:cNvCxnSpPr>
          <p:nvPr/>
        </p:nvCxnSpPr>
        <p:spPr>
          <a:xfrm>
            <a:off x="466656" y="3391833"/>
            <a:ext cx="6204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51">
            <a:extLst>
              <a:ext uri="{FF2B5EF4-FFF2-40B4-BE49-F238E27FC236}">
                <a16:creationId xmlns:a16="http://schemas.microsoft.com/office/drawing/2014/main" id="{5D22992F-BA13-4493-ACBD-F0AA6285C7A1}"/>
              </a:ext>
            </a:extLst>
          </p:cNvPr>
          <p:cNvCxnSpPr>
            <a:cxnSpLocks/>
          </p:cNvCxnSpPr>
          <p:nvPr/>
        </p:nvCxnSpPr>
        <p:spPr>
          <a:xfrm>
            <a:off x="4157482" y="3391833"/>
            <a:ext cx="8514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D28850C-BF02-4BFB-9B4D-CAFCA2AE937B}"/>
                  </a:ext>
                </a:extLst>
              </p:cNvPr>
              <p:cNvSpPr txBox="1"/>
              <p:nvPr/>
            </p:nvSpPr>
            <p:spPr>
              <a:xfrm>
                <a:off x="1087126" y="3225455"/>
                <a:ext cx="1584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𝑐𝑝𝑎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=14</m:t>
                      </m:r>
                    </m:oMath>
                  </m:oMathPara>
                </a14:m>
                <a:endParaRPr lang="en-US" altLang="zh-CN" sz="16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D28850C-BF02-4BFB-9B4D-CAFCA2AE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6" y="3225455"/>
                <a:ext cx="1584176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连接符 56">
            <a:extLst>
              <a:ext uri="{FF2B5EF4-FFF2-40B4-BE49-F238E27FC236}">
                <a16:creationId xmlns:a16="http://schemas.microsoft.com/office/drawing/2014/main" id="{ECE6A6C6-48A5-48CA-A711-2CFCD00A15AB}"/>
              </a:ext>
            </a:extLst>
          </p:cNvPr>
          <p:cNvCxnSpPr>
            <a:cxnSpLocks/>
          </p:cNvCxnSpPr>
          <p:nvPr/>
        </p:nvCxnSpPr>
        <p:spPr>
          <a:xfrm>
            <a:off x="466656" y="3967897"/>
            <a:ext cx="6819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67152E9-D53D-42BB-B2DC-7C2E204518F9}"/>
                  </a:ext>
                </a:extLst>
              </p:cNvPr>
              <p:cNvSpPr txBox="1"/>
              <p:nvPr/>
            </p:nvSpPr>
            <p:spPr>
              <a:xfrm>
                <a:off x="961689" y="3789024"/>
                <a:ext cx="26789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𝑐𝑝𝑎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𝑎𝑙𝑙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=10=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</m:oMath>
                  </m:oMathPara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67152E9-D53D-42BB-B2DC-7C2E2045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9" y="3789024"/>
                <a:ext cx="267890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579B770-DFAD-434B-B19F-E629352D17F9}"/>
                  </a:ext>
                </a:extLst>
              </p:cNvPr>
              <p:cNvSpPr txBox="1"/>
              <p:nvPr/>
            </p:nvSpPr>
            <p:spPr>
              <a:xfrm>
                <a:off x="2686066" y="3159246"/>
                <a:ext cx="12908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+mj-ea"/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修正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&lt;1</m:t>
                    </m:r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𝑐𝑝𝑎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1600" dirty="0">
                  <a:latin typeface="+mj-ea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579B770-DFAD-434B-B19F-E629352D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66" y="3159246"/>
                <a:ext cx="1290824" cy="584775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37">
            <a:extLst>
              <a:ext uri="{FF2B5EF4-FFF2-40B4-BE49-F238E27FC236}">
                <a16:creationId xmlns:a16="http://schemas.microsoft.com/office/drawing/2014/main" id="{7716A64A-D9C4-445A-ACE3-F9D932DA1677}"/>
              </a:ext>
            </a:extLst>
          </p:cNvPr>
          <p:cNvCxnSpPr>
            <a:cxnSpLocks/>
          </p:cNvCxnSpPr>
          <p:nvPr/>
        </p:nvCxnSpPr>
        <p:spPr>
          <a:xfrm>
            <a:off x="3442183" y="3965759"/>
            <a:ext cx="1566768" cy="2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58">
            <a:extLst>
              <a:ext uri="{FF2B5EF4-FFF2-40B4-BE49-F238E27FC236}">
                <a16:creationId xmlns:a16="http://schemas.microsoft.com/office/drawing/2014/main" id="{235CE5BB-E29B-459A-8105-F39599683033}"/>
              </a:ext>
            </a:extLst>
          </p:cNvPr>
          <p:cNvCxnSpPr>
            <a:cxnSpLocks/>
          </p:cNvCxnSpPr>
          <p:nvPr/>
        </p:nvCxnSpPr>
        <p:spPr>
          <a:xfrm>
            <a:off x="1565620" y="5769344"/>
            <a:ext cx="2245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59">
            <a:extLst>
              <a:ext uri="{FF2B5EF4-FFF2-40B4-BE49-F238E27FC236}">
                <a16:creationId xmlns:a16="http://schemas.microsoft.com/office/drawing/2014/main" id="{5DBC2589-0884-4EDB-BC92-7A8A663CE3A3}"/>
              </a:ext>
            </a:extLst>
          </p:cNvPr>
          <p:cNvCxnSpPr>
            <a:cxnSpLocks/>
          </p:cNvCxnSpPr>
          <p:nvPr/>
        </p:nvCxnSpPr>
        <p:spPr>
          <a:xfrm flipV="1">
            <a:off x="1565620" y="4715322"/>
            <a:ext cx="0" cy="1588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60">
            <a:extLst>
              <a:ext uri="{FF2B5EF4-FFF2-40B4-BE49-F238E27FC236}">
                <a16:creationId xmlns:a16="http://schemas.microsoft.com/office/drawing/2014/main" id="{7133EB5F-6EC8-43A5-B70B-446E7AE70C3D}"/>
              </a:ext>
            </a:extLst>
          </p:cNvPr>
          <p:cNvCxnSpPr>
            <a:cxnSpLocks/>
          </p:cNvCxnSpPr>
          <p:nvPr/>
        </p:nvCxnSpPr>
        <p:spPr>
          <a:xfrm>
            <a:off x="1565620" y="5441205"/>
            <a:ext cx="246742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BD10016F-8238-47E7-8C8E-F0857DFC5A45}"/>
              </a:ext>
            </a:extLst>
          </p:cNvPr>
          <p:cNvSpPr/>
          <p:nvPr/>
        </p:nvSpPr>
        <p:spPr>
          <a:xfrm>
            <a:off x="3256842" y="574998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时间</a:t>
            </a:r>
          </a:p>
        </p:txBody>
      </p:sp>
      <p:cxnSp>
        <p:nvCxnSpPr>
          <p:cNvPr id="135" name="直接连接符 63">
            <a:extLst>
              <a:ext uri="{FF2B5EF4-FFF2-40B4-BE49-F238E27FC236}">
                <a16:creationId xmlns:a16="http://schemas.microsoft.com/office/drawing/2014/main" id="{6A1707EE-7B95-46D0-A6D7-D593BE93ABA6}"/>
              </a:ext>
            </a:extLst>
          </p:cNvPr>
          <p:cNvCxnSpPr>
            <a:cxnSpLocks/>
          </p:cNvCxnSpPr>
          <p:nvPr/>
        </p:nvCxnSpPr>
        <p:spPr>
          <a:xfrm>
            <a:off x="2258668" y="4832996"/>
            <a:ext cx="0" cy="926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36DC38F5-9517-4AAF-BBFB-C97294FCE9F2}"/>
              </a:ext>
            </a:extLst>
          </p:cNvPr>
          <p:cNvSpPr/>
          <p:nvPr/>
        </p:nvSpPr>
        <p:spPr>
          <a:xfrm>
            <a:off x="2150560" y="5741903"/>
            <a:ext cx="261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t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F17448A-FDF3-42DE-9DC6-2350375E89ED}"/>
              </a:ext>
            </a:extLst>
          </p:cNvPr>
          <p:cNvSpPr/>
          <p:nvPr/>
        </p:nvSpPr>
        <p:spPr>
          <a:xfrm>
            <a:off x="3861024" y="5460359"/>
            <a:ext cx="430887" cy="91307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+mj-ea"/>
                <a:ea typeface="+mj-ea"/>
              </a:rPr>
              <a:t>成本达成</a:t>
            </a:r>
            <a:endParaRPr lang="zh-CN" altLang="en-US" sz="1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82042FF-CA6A-4C98-8245-094CE63A9932}"/>
              </a:ext>
            </a:extLst>
          </p:cNvPr>
          <p:cNvSpPr/>
          <p:nvPr/>
        </p:nvSpPr>
        <p:spPr>
          <a:xfrm>
            <a:off x="871683" y="4670732"/>
            <a:ext cx="430887" cy="132343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成本出价偏差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28FAA4F-491A-4302-A0B7-C1BA52747A1E}"/>
              </a:ext>
            </a:extLst>
          </p:cNvPr>
          <p:cNvSpPr/>
          <p:nvPr/>
        </p:nvSpPr>
        <p:spPr>
          <a:xfrm>
            <a:off x="1662353" y="4942952"/>
            <a:ext cx="762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超扣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689C8FF-17C6-4648-859D-59F3E00706AF}"/>
              </a:ext>
            </a:extLst>
          </p:cNvPr>
          <p:cNvSpPr/>
          <p:nvPr/>
        </p:nvSpPr>
        <p:spPr>
          <a:xfrm>
            <a:off x="1167561" y="638897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基于</a:t>
            </a:r>
            <a:r>
              <a:rPr lang="en-US" altLang="zh-CN" sz="1600" dirty="0">
                <a:latin typeface="+mj-ea"/>
                <a:ea typeface="+mj-ea"/>
              </a:rPr>
              <a:t>PID</a:t>
            </a:r>
            <a:r>
              <a:rPr lang="zh-CN" altLang="en-US" sz="1600" dirty="0">
                <a:latin typeface="+mj-ea"/>
                <a:ea typeface="+mj-ea"/>
              </a:rPr>
              <a:t>反馈调节拉回整体成本</a:t>
            </a:r>
          </a:p>
        </p:txBody>
      </p:sp>
      <p:cxnSp>
        <p:nvCxnSpPr>
          <p:cNvPr id="141" name="直接连接符 47">
            <a:extLst>
              <a:ext uri="{FF2B5EF4-FFF2-40B4-BE49-F238E27FC236}">
                <a16:creationId xmlns:a16="http://schemas.microsoft.com/office/drawing/2014/main" id="{8A870493-C3F2-40E2-8632-2F8E4EF49CBE}"/>
              </a:ext>
            </a:extLst>
          </p:cNvPr>
          <p:cNvCxnSpPr>
            <a:cxnSpLocks/>
          </p:cNvCxnSpPr>
          <p:nvPr/>
        </p:nvCxnSpPr>
        <p:spPr>
          <a:xfrm>
            <a:off x="1576506" y="6107618"/>
            <a:ext cx="2456535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直接箭头连接符 12">
            <a:extLst>
              <a:ext uri="{FF2B5EF4-FFF2-40B4-BE49-F238E27FC236}">
                <a16:creationId xmlns:a16="http://schemas.microsoft.com/office/drawing/2014/main" id="{A49C37E6-E504-422D-9DF8-3F272A219617}"/>
              </a:ext>
            </a:extLst>
          </p:cNvPr>
          <p:cNvCxnSpPr>
            <a:cxnSpLocks/>
          </p:cNvCxnSpPr>
          <p:nvPr/>
        </p:nvCxnSpPr>
        <p:spPr>
          <a:xfrm>
            <a:off x="3880251" y="5447558"/>
            <a:ext cx="0" cy="62790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任意多边形: 形状 25">
            <a:extLst>
              <a:ext uri="{FF2B5EF4-FFF2-40B4-BE49-F238E27FC236}">
                <a16:creationId xmlns:a16="http://schemas.microsoft.com/office/drawing/2014/main" id="{C68C0E36-166D-4ADB-9B23-D0286FF869AB}"/>
              </a:ext>
            </a:extLst>
          </p:cNvPr>
          <p:cNvSpPr/>
          <p:nvPr/>
        </p:nvSpPr>
        <p:spPr>
          <a:xfrm>
            <a:off x="1573082" y="5166479"/>
            <a:ext cx="1792404" cy="726786"/>
          </a:xfrm>
          <a:custGeom>
            <a:avLst/>
            <a:gdLst>
              <a:gd name="connsiteX0" fmla="*/ 0 w 1792404"/>
              <a:gd name="connsiteY0" fmla="*/ 592266 h 726786"/>
              <a:gd name="connsiteX1" fmla="*/ 141514 w 1792404"/>
              <a:gd name="connsiteY1" fmla="*/ 124180 h 726786"/>
              <a:gd name="connsiteX2" fmla="*/ 413657 w 1792404"/>
              <a:gd name="connsiteY2" fmla="*/ 222152 h 726786"/>
              <a:gd name="connsiteX3" fmla="*/ 685800 w 1792404"/>
              <a:gd name="connsiteY3" fmla="*/ 15323 h 726786"/>
              <a:gd name="connsiteX4" fmla="*/ 1001486 w 1792404"/>
              <a:gd name="connsiteY4" fmla="*/ 712009 h 726786"/>
              <a:gd name="connsiteX5" fmla="*/ 1338943 w 1792404"/>
              <a:gd name="connsiteY5" fmla="*/ 505180 h 726786"/>
              <a:gd name="connsiteX6" fmla="*/ 1752600 w 1792404"/>
              <a:gd name="connsiteY6" fmla="*/ 679352 h 726786"/>
              <a:gd name="connsiteX7" fmla="*/ 1752600 w 1792404"/>
              <a:gd name="connsiteY7" fmla="*/ 701123 h 7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2404" h="726786">
                <a:moveTo>
                  <a:pt x="0" y="592266"/>
                </a:moveTo>
                <a:cubicBezTo>
                  <a:pt x="36285" y="389066"/>
                  <a:pt x="72571" y="185866"/>
                  <a:pt x="141514" y="124180"/>
                </a:cubicBezTo>
                <a:cubicBezTo>
                  <a:pt x="210457" y="62494"/>
                  <a:pt x="322943" y="240295"/>
                  <a:pt x="413657" y="222152"/>
                </a:cubicBezTo>
                <a:cubicBezTo>
                  <a:pt x="504371" y="204009"/>
                  <a:pt x="587829" y="-66320"/>
                  <a:pt x="685800" y="15323"/>
                </a:cubicBezTo>
                <a:cubicBezTo>
                  <a:pt x="783771" y="96966"/>
                  <a:pt x="892629" y="630366"/>
                  <a:pt x="1001486" y="712009"/>
                </a:cubicBezTo>
                <a:cubicBezTo>
                  <a:pt x="1110343" y="793652"/>
                  <a:pt x="1213757" y="510623"/>
                  <a:pt x="1338943" y="505180"/>
                </a:cubicBezTo>
                <a:cubicBezTo>
                  <a:pt x="1464129" y="499737"/>
                  <a:pt x="1752600" y="679352"/>
                  <a:pt x="1752600" y="679352"/>
                </a:cubicBezTo>
                <a:cubicBezTo>
                  <a:pt x="1821543" y="712009"/>
                  <a:pt x="1787071" y="706566"/>
                  <a:pt x="1752600" y="7011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C4937481-DBF2-4304-9373-A2BB4479F49B}"/>
              </a:ext>
            </a:extLst>
          </p:cNvPr>
          <p:cNvSpPr/>
          <p:nvPr/>
        </p:nvSpPr>
        <p:spPr>
          <a:xfrm>
            <a:off x="1186704" y="5319195"/>
            <a:ext cx="474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0.2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4842673-370D-4A96-9D1C-F65E7D01ECC3}"/>
              </a:ext>
            </a:extLst>
          </p:cNvPr>
          <p:cNvSpPr/>
          <p:nvPr/>
        </p:nvSpPr>
        <p:spPr>
          <a:xfrm>
            <a:off x="1096698" y="5995250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-0.2</a:t>
            </a:r>
            <a:endParaRPr lang="zh-CN" altLang="en-US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C204277-2611-4148-9593-3B5C57F38F81}"/>
                  </a:ext>
                </a:extLst>
              </p:cNvPr>
              <p:cNvSpPr txBox="1"/>
              <p:nvPr/>
            </p:nvSpPr>
            <p:spPr>
              <a:xfrm>
                <a:off x="1148603" y="4208732"/>
                <a:ext cx="2415094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𝑃𝐼𝐷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𝑖𝑑𝐶𝑝𝑎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𝑐𝑝𝑎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−72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h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C204277-2611-4148-9593-3B5C57F3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03" y="4208732"/>
                <a:ext cx="2415094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42EBBEF-BA7F-4BF2-831D-0F54495C23C8}"/>
                  </a:ext>
                </a:extLst>
              </p:cNvPr>
              <p:cNvSpPr/>
              <p:nvPr/>
            </p:nvSpPr>
            <p:spPr>
              <a:xfrm>
                <a:off x="331647" y="1853895"/>
                <a:ext cx="4500300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164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成本偏差修正因子：</a:t>
                </a:r>
                <a:r>
                  <a:rPr lang="en-US" altLang="zh-CN" sz="1600" dirty="0">
                    <a:solidFill>
                      <a:srgbClr val="0164A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endParaRPr lang="en-US" altLang="zh-CN" sz="1600" i="1" dirty="0">
                  <a:solidFill>
                    <a:srgbClr val="0164A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42EBBEF-BA7F-4BF2-831D-0F54495C2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7" y="1853895"/>
                <a:ext cx="4500300" cy="338554"/>
              </a:xfrm>
              <a:prstGeom prst="rect">
                <a:avLst/>
              </a:prstGeom>
              <a:blipFill>
                <a:blip r:embed="rId10"/>
                <a:stretch>
                  <a:fillRect l="-67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EB9EDBE-9407-415E-ADC9-F3F9187A4643}"/>
                  </a:ext>
                </a:extLst>
              </p:cNvPr>
              <p:cNvSpPr txBox="1"/>
              <p:nvPr/>
            </p:nvSpPr>
            <p:spPr>
              <a:xfrm>
                <a:off x="342308" y="2396189"/>
                <a:ext cx="4666643" cy="58503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sz="1600" dirty="0">
                    <a:latin typeface="+mj-ea"/>
                    <a:ea typeface="+mj-ea"/>
                  </a:rPr>
                  <a:t>追踪实时的</a:t>
                </a:r>
                <a:r>
                  <a:rPr lang="en-US" altLang="zh-CN" sz="1600" dirty="0">
                    <a:latin typeface="+mj-ea"/>
                    <a:ea typeface="+mj-ea"/>
                  </a:rPr>
                  <a:t>3</a:t>
                </a:r>
                <a:r>
                  <a:rPr lang="zh-CN" altLang="en-US" sz="1600" dirty="0">
                    <a:latin typeface="+mj-ea"/>
                    <a:ea typeface="+mj-ea"/>
                  </a:rPr>
                  <a:t>天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𝑐𝑝𝑎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𝑏𝑖𝑑𝐶𝑝𝑎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偏差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𝑐𝑝𝑎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偏低上调，偏高下调</a:t>
                </a:r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EB9EDBE-9407-415E-ADC9-F3F9187A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8" y="2396189"/>
                <a:ext cx="4666643" cy="585032"/>
              </a:xfrm>
              <a:prstGeom prst="rect">
                <a:avLst/>
              </a:prstGeom>
              <a:blipFill>
                <a:blip r:embed="rId11"/>
                <a:stretch>
                  <a:fillRect l="-781" t="-6122" b="-11224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85" grpId="0" animBg="1"/>
      <p:bldP spid="86" grpId="0" animBg="1"/>
      <p:bldP spid="87" grpId="0"/>
      <p:bldP spid="3" grpId="0"/>
      <p:bldP spid="42" grpId="0"/>
      <p:bldP spid="125" grpId="0"/>
      <p:bldP spid="12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3" grpId="0" animBg="1"/>
      <p:bldP spid="144" grpId="0"/>
      <p:bldP spid="145" grpId="0"/>
      <p:bldP spid="146" grpId="0"/>
      <p:bldP spid="147" grpId="0" animBg="1"/>
      <p:bldP spid="1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712827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7102" y="70591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V1</a:t>
            </a:r>
            <a:r>
              <a:rPr lang="zh-CN" altLang="en-US" sz="2800" b="1" dirty="0">
                <a:latin typeface="+mj-ea"/>
                <a:ea typeface="+mj-ea"/>
              </a:rPr>
              <a:t>版三天达成效果与问题：达成率提升巨大，但停投广告多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CC44102E-6900-423C-9231-AC16EB448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997768"/>
              </p:ext>
            </p:extLst>
          </p:nvPr>
        </p:nvGraphicFramePr>
        <p:xfrm>
          <a:off x="527997" y="1043841"/>
          <a:ext cx="5479774" cy="259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4DA06E23-3F40-474B-9483-EF85CEBB6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93545"/>
              </p:ext>
            </p:extLst>
          </p:nvPr>
        </p:nvGraphicFramePr>
        <p:xfrm>
          <a:off x="511659" y="3808285"/>
          <a:ext cx="5592415" cy="278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4DB32FA-FD43-4F3C-8545-73DA383F236E}"/>
              </a:ext>
            </a:extLst>
          </p:cNvPr>
          <p:cNvSpPr/>
          <p:nvPr/>
        </p:nvSpPr>
        <p:spPr>
          <a:xfrm>
            <a:off x="6724050" y="740944"/>
            <a:ext cx="4580608" cy="55984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2782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不好的方面：停投广告占比多</a:t>
            </a:r>
            <a:endParaRPr kumimoji="1" lang="en-US" altLang="zh-CN" b="1" dirty="0">
              <a:solidFill>
                <a:srgbClr val="2782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E39365-BB99-485C-84CD-0C3F9D483E82}"/>
              </a:ext>
            </a:extLst>
          </p:cNvPr>
          <p:cNvSpPr/>
          <p:nvPr/>
        </p:nvSpPr>
        <p:spPr>
          <a:xfrm>
            <a:off x="6677070" y="1313859"/>
            <a:ext cx="5151498" cy="5040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Q1.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当天成本偏低时，为什么广告主选择停投？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74396A-FFAA-4FA3-B5B2-DA978A0D9F6F}"/>
              </a:ext>
            </a:extLst>
          </p:cNvPr>
          <p:cNvSpPr/>
          <p:nvPr/>
        </p:nvSpPr>
        <p:spPr>
          <a:xfrm>
            <a:off x="6677070" y="1805803"/>
            <a:ext cx="5295514" cy="977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广告主按天结算，首日成本偏低时，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天达成会让次日成本上升</a:t>
            </a:r>
            <a:endParaRPr kumimoji="1"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F1986B-99F5-4C35-B0D5-C155EA3B4E48}"/>
              </a:ext>
            </a:extLst>
          </p:cNvPr>
          <p:cNvSpPr/>
          <p:nvPr/>
        </p:nvSpPr>
        <p:spPr>
          <a:xfrm>
            <a:off x="6677070" y="2843960"/>
            <a:ext cx="5151498" cy="5040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Q2.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当天成本偏高时，为什么广告主选择停投？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D3A575-C1C1-4AAA-8833-7FF5D8F7A31C}"/>
              </a:ext>
            </a:extLst>
          </p:cNvPr>
          <p:cNvSpPr/>
          <p:nvPr/>
        </p:nvSpPr>
        <p:spPr>
          <a:xfrm>
            <a:off x="6677070" y="3464651"/>
            <a:ext cx="5151498" cy="99941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成本偏高时很担心影响投放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ROI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，因此，成本偏高且无明显改善时，就会停投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202EF9-168A-4A13-89F2-9DF6E6712242}"/>
              </a:ext>
            </a:extLst>
          </p:cNvPr>
          <p:cNvSpPr/>
          <p:nvPr/>
        </p:nvSpPr>
        <p:spPr>
          <a:xfrm>
            <a:off x="6722073" y="4644081"/>
            <a:ext cx="1260084" cy="400110"/>
          </a:xfrm>
          <a:prstGeom prst="rect">
            <a:avLst/>
          </a:prstGeom>
          <a:solidFill>
            <a:srgbClr val="2D6EC9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213A85-C4D3-4C11-A0BF-F1F3735E0170}"/>
              </a:ext>
            </a:extLst>
          </p:cNvPr>
          <p:cNvSpPr/>
          <p:nvPr/>
        </p:nvSpPr>
        <p:spPr>
          <a:xfrm>
            <a:off x="6677070" y="5329304"/>
            <a:ext cx="529551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版成本修正机制在成本偏高时，全流量统一力度下调，没有考虑竞争力，也没有通过差异化修正来提升成本改善速度</a:t>
            </a:r>
          </a:p>
        </p:txBody>
      </p:sp>
    </p:spTree>
    <p:extLst>
      <p:ext uri="{BB962C8B-B14F-4D97-AF65-F5344CB8AC3E}">
        <p14:creationId xmlns:p14="http://schemas.microsoft.com/office/powerpoint/2010/main" val="8193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7" grpId="0">
        <p:bldAsOne/>
      </p:bldGraphic>
      <p:bldP spid="28" grpId="0"/>
      <p:bldP spid="29" grpId="0" animBg="1"/>
      <p:bldP spid="30" grpId="0"/>
      <p:bldP spid="31" grpId="0" animBg="1"/>
      <p:bldP spid="32" grpId="0"/>
      <p:bldP spid="22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BB901-3A8C-4088-981B-67C1437A7152}"/>
              </a:ext>
            </a:extLst>
          </p:cNvPr>
          <p:cNvSpPr txBox="1"/>
          <p:nvPr/>
        </p:nvSpPr>
        <p:spPr>
          <a:xfrm>
            <a:off x="2401785" y="1637652"/>
            <a:ext cx="676717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朋友圈</a:t>
            </a:r>
            <a:r>
              <a:rPr lang="en-US" altLang="zh-CN" sz="3600" b="1" dirty="0" err="1">
                <a:latin typeface="+mj-ea"/>
                <a:ea typeface="+mj-ea"/>
              </a:rPr>
              <a:t>oCPM</a:t>
            </a:r>
            <a:r>
              <a:rPr lang="zh-CN" altLang="en-US" sz="3600" b="1" dirty="0">
                <a:latin typeface="+mj-ea"/>
                <a:ea typeface="+mj-ea"/>
              </a:rPr>
              <a:t>智能调价算法设计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C9DD6A-CA15-4FB8-B783-EAC381B362E6}"/>
              </a:ext>
            </a:extLst>
          </p:cNvPr>
          <p:cNvSpPr txBox="1"/>
          <p:nvPr/>
        </p:nvSpPr>
        <p:spPr>
          <a:xfrm>
            <a:off x="3207770" y="2322287"/>
            <a:ext cx="6394495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智能调价算法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版三天达成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版最快修正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版风控策略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影响力和贡献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spd="slow" advTm="3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B17A2FE-6C88-4644-8160-811605998537}"/>
              </a:ext>
            </a:extLst>
          </p:cNvPr>
          <p:cNvSpPr/>
          <p:nvPr/>
        </p:nvSpPr>
        <p:spPr bwMode="auto">
          <a:xfrm>
            <a:off x="4201905" y="908832"/>
            <a:ext cx="4005267" cy="7670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V2</a:t>
            </a:r>
            <a:r>
              <a:rPr lang="zh-CN" altLang="en-US" sz="2800" b="1" dirty="0">
                <a:latin typeface="+mj-ea"/>
                <a:ea typeface="+mj-ea"/>
              </a:rPr>
              <a:t>版最快修正：数学形式化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3503700-7248-4348-AC55-1331B4E7B316}"/>
                  </a:ext>
                </a:extLst>
              </p:cNvPr>
              <p:cNvSpPr txBox="1"/>
              <p:nvPr/>
            </p:nvSpPr>
            <p:spPr>
              <a:xfrm>
                <a:off x="8207173" y="5734152"/>
                <a:ext cx="327606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最快修正，即：</a:t>
                </a:r>
                <a:r>
                  <a:rPr lang="en-US" altLang="zh-CN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𝒂𝒓𝒈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𝑪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𝒎𝒂𝒙</m:t>
                    </m:r>
                    <m:r>
                      <a:rPr lang="en-US" altLang="zh-CN" b="1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∆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𝒆𝒄𝒑𝒎𝑶𝒓𝒊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3503700-7248-4348-AC55-1331B4E7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73" y="5734152"/>
                <a:ext cx="3276064" cy="646331"/>
              </a:xfrm>
              <a:prstGeom prst="rect">
                <a:avLst/>
              </a:prstGeom>
              <a:blipFill>
                <a:blip r:embed="rId3"/>
                <a:stretch>
                  <a:fillRect l="-1487"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99F08D-8484-4D0D-BB0D-4F4CCFBBF8B5}"/>
                  </a:ext>
                </a:extLst>
              </p:cNvPr>
              <p:cNvSpPr txBox="1"/>
              <p:nvPr/>
            </p:nvSpPr>
            <p:spPr>
              <a:xfrm>
                <a:off x="241641" y="5601185"/>
                <a:ext cx="162107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𝑒𝑐𝑝𝑚𝑂𝑟𝑖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99F08D-8484-4D0D-BB0D-4F4CCFBB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1" y="5601185"/>
                <a:ext cx="1621078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122442-BA17-4C4C-A824-601A8D00B231}"/>
                  </a:ext>
                </a:extLst>
              </p:cNvPr>
              <p:cNvSpPr txBox="1"/>
              <p:nvPr/>
            </p:nvSpPr>
            <p:spPr>
              <a:xfrm>
                <a:off x="2626800" y="5320990"/>
                <a:ext cx="1262402" cy="367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获胜概率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122442-BA17-4C4C-A824-601A8D00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0" y="5320990"/>
                <a:ext cx="1262402" cy="367469"/>
              </a:xfrm>
              <a:prstGeom prst="rect">
                <a:avLst/>
              </a:prstGeom>
              <a:blipFill>
                <a:blip r:embed="rId5"/>
                <a:stretch>
                  <a:fillRect l="-3828" t="-806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9663759-19AB-468C-8BC5-7C0CD1A728A8}"/>
                  </a:ext>
                </a:extLst>
              </p:cNvPr>
              <p:cNvSpPr txBox="1"/>
              <p:nvPr/>
            </p:nvSpPr>
            <p:spPr>
              <a:xfrm>
                <a:off x="2606719" y="5890895"/>
                <a:ext cx="177519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失败概率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9663759-19AB-468C-8BC5-7C0CD1A7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19" y="5890895"/>
                <a:ext cx="1775198" cy="369332"/>
              </a:xfrm>
              <a:prstGeom prst="rect">
                <a:avLst/>
              </a:prstGeom>
              <a:blipFill>
                <a:blip r:embed="rId6"/>
                <a:stretch>
                  <a:fillRect l="-2730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74806A6-B85D-4B09-BD71-A782033EB644}"/>
              </a:ext>
            </a:extLst>
          </p:cNvPr>
          <p:cNvSpPr txBox="1"/>
          <p:nvPr/>
        </p:nvSpPr>
        <p:spPr>
          <a:xfrm>
            <a:off x="4921953" y="5890895"/>
            <a:ext cx="10269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修正量</a:t>
            </a:r>
            <a:r>
              <a:rPr lang="en-US" altLang="zh-CN" dirty="0">
                <a:latin typeface="+mj-ea"/>
                <a:ea typeface="+mj-ea"/>
              </a:rPr>
              <a:t>0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897382-5A35-4C49-BEEB-2D14285060C6}"/>
                  </a:ext>
                </a:extLst>
              </p:cNvPr>
              <p:cNvSpPr txBox="1"/>
              <p:nvPr/>
            </p:nvSpPr>
            <p:spPr>
              <a:xfrm>
                <a:off x="4381917" y="5319126"/>
                <a:ext cx="270018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修正量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897382-5A35-4C49-BEEB-2D142850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7" y="5319126"/>
                <a:ext cx="2700180" cy="369332"/>
              </a:xfrm>
              <a:prstGeom prst="rect">
                <a:avLst/>
              </a:prstGeom>
              <a:blipFill>
                <a:blip r:embed="rId7"/>
                <a:stretch>
                  <a:fillRect l="-1798" t="-8065" r="-22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B7CB218-2927-4F61-A992-18EA512BAC0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1862719" y="5504725"/>
            <a:ext cx="764081" cy="281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75ED2E8-A109-44F0-A993-F189FC862EC8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1882799" y="5785851"/>
            <a:ext cx="723920" cy="2897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66C810-09C2-4DA8-80C0-5B35743F13D5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 bwMode="auto">
          <a:xfrm flipV="1">
            <a:off x="3889202" y="5503792"/>
            <a:ext cx="492715" cy="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786AA0-98E9-49D2-8CC5-CE4F8FCFB9B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>
            <a:off x="4381917" y="6075561"/>
            <a:ext cx="540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82B4811-FA46-4ECC-B273-DDA7E987FDE8}"/>
                  </a:ext>
                </a:extLst>
              </p:cNvPr>
              <p:cNvSpPr/>
              <p:nvPr/>
            </p:nvSpPr>
            <p:spPr>
              <a:xfrm>
                <a:off x="276054" y="6404231"/>
                <a:ext cx="3018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+mj-ea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𝑒𝑐𝑝𝑚𝑂𝑟𝑖</m:t>
                      </m:r>
                    </m:oMath>
                  </m:oMathPara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82B4811-FA46-4ECC-B273-DDA7E987F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4" y="6404231"/>
                <a:ext cx="3018199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39EA878-842A-4DFD-892A-93A673CE14EE}"/>
              </a:ext>
            </a:extLst>
          </p:cNvPr>
          <p:cNvSpPr/>
          <p:nvPr/>
        </p:nvSpPr>
        <p:spPr bwMode="auto">
          <a:xfrm>
            <a:off x="202652" y="1807662"/>
            <a:ext cx="11109727" cy="1254523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新的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成本</a:t>
            </a: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偏差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修正机制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C</a:t>
            </a:r>
            <a:r>
              <a:rPr kumimoji="0" lang="zh-CN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：</a:t>
            </a:r>
            <a:endParaRPr kumimoji="0" lang="en-US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1.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实时追踪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oCPM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广告自然</a:t>
            </a: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日</a:t>
            </a:r>
            <a:r>
              <a:rPr lang="en-US" altLang="zh-CN" b="0" i="0" dirty="0">
                <a:solidFill>
                  <a:schemeClr val="tx1"/>
                </a:solidFill>
                <a:latin typeface="+mj-lt"/>
                <a:ea typeface="+mj-ea"/>
              </a:rPr>
              <a:t>(</a:t>
            </a: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而不是三天</a:t>
            </a:r>
            <a:r>
              <a:rPr lang="en-US" altLang="zh-CN" b="0" i="0" dirty="0">
                <a:solidFill>
                  <a:schemeClr val="tx1"/>
                </a:solidFill>
                <a:latin typeface="+mj-lt"/>
                <a:ea typeface="+mj-ea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的成本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rPr>
              <a:t>变化趋势</a:t>
            </a:r>
            <a:r>
              <a:rPr kumimoji="0" lang="zh-CN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，避免前一天的成本偏差影响当前时刻修正因子</a:t>
            </a:r>
            <a:endParaRPr kumimoji="0" lang="en-US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zh-CN" altLang="en-US" b="0" i="0" dirty="0">
                <a:solidFill>
                  <a:schemeClr val="tx1"/>
                </a:solidFill>
                <a:latin typeface="+mj-lt"/>
                <a:ea typeface="+mj-ea"/>
              </a:rPr>
              <a:t>上调策略维持不变，下调时建模问题为最快修正：最大化流量维度修正量。</a:t>
            </a:r>
            <a:endParaRPr lang="en-US" altLang="zh-CN" b="0" i="0" dirty="0">
              <a:solidFill>
                <a:schemeClr val="tx1"/>
              </a:solidFill>
              <a:latin typeface="+mj-lt"/>
              <a:ea typeface="+mj-ea"/>
            </a:endParaRPr>
          </a:p>
          <a:p>
            <a:r>
              <a:rPr lang="zh-CN" altLang="en-US" b="1" i="0" dirty="0">
                <a:solidFill>
                  <a:srgbClr val="0164A1"/>
                </a:solidFill>
                <a:latin typeface="+mj-lt"/>
                <a:ea typeface="+mj-ea"/>
              </a:rPr>
              <a:t>通过</a:t>
            </a:r>
            <a:r>
              <a:rPr lang="zh-CN" altLang="en-US" b="1" dirty="0">
                <a:solidFill>
                  <a:srgbClr val="0164A1"/>
                </a:solidFill>
                <a:latin typeface="+mj-lt"/>
                <a:ea typeface="+mj-ea"/>
              </a:rPr>
              <a:t>最快修正</a:t>
            </a:r>
            <a:r>
              <a:rPr lang="zh-CN" altLang="en-US" b="1" i="0" dirty="0">
                <a:solidFill>
                  <a:srgbClr val="0164A1"/>
                </a:solidFill>
                <a:latin typeface="+mj-lt"/>
                <a:ea typeface="+mj-ea"/>
              </a:rPr>
              <a:t>，</a:t>
            </a:r>
            <a:r>
              <a:rPr lang="zh-CN" altLang="en-US" b="1" dirty="0">
                <a:solidFill>
                  <a:srgbClr val="0164A1"/>
                </a:solidFill>
                <a:latin typeface="+mj-lt"/>
                <a:ea typeface="+mj-ea"/>
              </a:rPr>
              <a:t>让</a:t>
            </a:r>
            <a:r>
              <a:rPr lang="zh-CN" altLang="en-US" b="1" i="0" dirty="0">
                <a:solidFill>
                  <a:srgbClr val="0164A1"/>
                </a:solidFill>
                <a:latin typeface="+mj-lt"/>
                <a:ea typeface="+mj-ea"/>
              </a:rPr>
              <a:t>成本快速改善，提升广告主信心与留存</a:t>
            </a:r>
            <a:endParaRPr lang="en-US" altLang="zh-CN" b="1" dirty="0">
              <a:solidFill>
                <a:srgbClr val="0164A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E4BF67-F01D-4E3F-B839-3ADE023CADE6}"/>
                  </a:ext>
                </a:extLst>
              </p:cNvPr>
              <p:cNvSpPr/>
              <p:nvPr/>
            </p:nvSpPr>
            <p:spPr>
              <a:xfrm>
                <a:off x="224160" y="3248988"/>
                <a:ext cx="6300421" cy="2049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+mj-ea"/>
                      </a:rPr>
                      <m:t>流量维度修正量为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+mj-ea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不考虑修正历史成本偏差时，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oCPM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广告的竞争力是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𝑒𝑐𝑝𝑚𝑂𝑟𝑖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𝑔𝑠𝑝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𝑝𝑐𝑡𝑟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𝑝𝑐𝑣𝑟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𝑝𝑐𝑡𝑟𝐵𝑖𝑎𝑠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𝑝𝑐𝑣𝑟𝐵𝑖𝑎𝑠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为消除过去的成本偏差，现在以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 参与排序竞争，这对应一个二项分布事件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E4BF67-F01D-4E3F-B839-3ADE023CA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0" y="3248988"/>
                <a:ext cx="6300421" cy="2049985"/>
              </a:xfrm>
              <a:prstGeom prst="rect">
                <a:avLst/>
              </a:prstGeom>
              <a:blipFill>
                <a:blip r:embed="rId9"/>
                <a:stretch>
                  <a:fillRect l="-871" t="-1488" r="-290" b="-3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EB5CE9F6-789B-4A9E-B47E-1633160435DB}"/>
              </a:ext>
            </a:extLst>
          </p:cNvPr>
          <p:cNvSpPr/>
          <p:nvPr/>
        </p:nvSpPr>
        <p:spPr bwMode="auto">
          <a:xfrm>
            <a:off x="8387184" y="908832"/>
            <a:ext cx="252486" cy="840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2901F3E-7591-4B20-92F6-CEFF743B4BC2}"/>
                  </a:ext>
                </a:extLst>
              </p:cNvPr>
              <p:cNvSpPr/>
              <p:nvPr/>
            </p:nvSpPr>
            <p:spPr>
              <a:xfrm>
                <a:off x="2896818" y="1014582"/>
                <a:ext cx="5795433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𝒃𝒊𝒅𝑹𝒂𝒕𝒊𝒐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𝑝𝑐𝑡𝑟𝐵𝑖𝑎𝑠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𝑝𝑐𝑣𝑟𝐵𝑖𝑎𝑠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𝑔𝑠𝑝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2901F3E-7591-4B20-92F6-CEFF743B4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18" y="1014582"/>
                <a:ext cx="5795433" cy="6613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72"/>
    </mc:Choice>
    <mc:Fallback xmlns="">
      <p:transition spd="slow" advTm="19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9" grpId="0"/>
      <p:bldP spid="2" grpId="0" animBg="1"/>
      <p:bldP spid="3" grpId="0" animBg="1"/>
      <p:bldP spid="26" grpId="0" animBg="1"/>
      <p:bldP spid="27" grpId="0" animBg="1"/>
      <p:bldP spid="29" grpId="0" animBg="1"/>
      <p:bldP spid="24" grpId="0"/>
      <p:bldP spid="12" grpId="0" animBg="1"/>
      <p:bldP spid="14" grpId="0"/>
      <p:bldP spid="33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V2</a:t>
            </a:r>
            <a:r>
              <a:rPr lang="zh-CN" altLang="en-US" sz="2800" b="1" dirty="0">
                <a:latin typeface="+mj-ea"/>
                <a:ea typeface="+mj-ea"/>
              </a:rPr>
              <a:t>版最快修正：使用回归模型预测修正能力</a:t>
            </a:r>
            <a:endParaRPr lang="zh-CN" altLang="en-US" sz="2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5B20BC-48B7-4F86-A7BC-1743E86696D2}"/>
                  </a:ext>
                </a:extLst>
              </p:cNvPr>
              <p:cNvSpPr txBox="1"/>
              <p:nvPr/>
            </p:nvSpPr>
            <p:spPr>
              <a:xfrm>
                <a:off x="174128" y="908832"/>
                <a:ext cx="4972718" cy="78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回归目标：给定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竞争环境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，预估在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修正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因子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下，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对应的修复量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5B20BC-48B7-4F86-A7BC-1743E866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8" y="908832"/>
                <a:ext cx="4972718" cy="789896"/>
              </a:xfrm>
              <a:prstGeom prst="rect">
                <a:avLst/>
              </a:prstGeom>
              <a:blipFill>
                <a:blip r:embed="rId3"/>
                <a:stretch>
                  <a:fillRect l="-491" b="-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8B4261D-3ACA-4C2D-B214-C19E5B384725}"/>
                  </a:ext>
                </a:extLst>
              </p:cNvPr>
              <p:cNvSpPr txBox="1"/>
              <p:nvPr/>
            </p:nvSpPr>
            <p:spPr>
              <a:xfrm>
                <a:off x="5819466" y="1134689"/>
                <a:ext cx="6075084" cy="485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特征工程</a:t>
                </a:r>
                <a:r>
                  <a:rPr lang="en-US" altLang="zh-CN" sz="16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en-US" altLang="zh-CN" sz="1600" dirty="0">
                    <a:latin typeface="+mj-ea"/>
                    <a:ea typeface="+mj-ea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j-ea"/>
                    <a:ea typeface="+mj-ea"/>
                  </a:rPr>
                  <a:t>    </a:t>
                </a:r>
                <a:r>
                  <a:rPr lang="zh-CN" altLang="en-US" sz="1600" dirty="0">
                    <a:latin typeface="+mj-ea"/>
                    <a:ea typeface="+mj-ea"/>
                  </a:rPr>
                  <a:t>修正因子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：约束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0.5,1.0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按照</a:t>
                </a:r>
                <a:r>
                  <a:rPr lang="en-US" altLang="zh-CN" sz="1600" dirty="0">
                    <a:latin typeface="+mj-ea"/>
                    <a:ea typeface="+mj-ea"/>
                  </a:rPr>
                  <a:t>0.05</a:t>
                </a:r>
                <a:r>
                  <a:rPr lang="zh-CN" altLang="en-US" sz="1600" dirty="0">
                    <a:latin typeface="+mj-ea"/>
                    <a:ea typeface="+mj-ea"/>
                  </a:rPr>
                  <a:t>的步长</a:t>
                </a:r>
                <a:r>
                  <a:rPr lang="en-US" altLang="zh-CN" sz="1600" dirty="0">
                    <a:latin typeface="+mj-ea"/>
                    <a:ea typeface="+mj-ea"/>
                  </a:rPr>
                  <a:t>one-hot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j-ea"/>
                    <a:ea typeface="+mj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𝑒𝑐𝑝𝑚𝑂𝑟𝑖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：</a:t>
                </a:r>
                <a:r>
                  <a:rPr lang="en-US" altLang="zh-CN" sz="1600" dirty="0">
                    <a:latin typeface="+mj-ea"/>
                    <a:ea typeface="+mj-ea"/>
                  </a:rPr>
                  <a:t>log</a:t>
                </a:r>
                <a:r>
                  <a:rPr lang="zh-CN" altLang="en-US" sz="1600" dirty="0">
                    <a:latin typeface="+mj-ea"/>
                    <a:ea typeface="+mj-ea"/>
                  </a:rPr>
                  <a:t>平滑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j-ea"/>
                    <a:ea typeface="+mj-ea"/>
                  </a:rPr>
                  <a:t>    </a:t>
                </a:r>
                <a:r>
                  <a:rPr lang="zh-CN" altLang="en-US" sz="1600" dirty="0">
                    <a:latin typeface="+mj-ea"/>
                    <a:ea typeface="+mj-ea"/>
                  </a:rPr>
                  <a:t>竞争环境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：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用户特征：用户基础画像特征、罗卡兴趣画像特征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广告基础属性：推广类型、优化目标、行业、</a:t>
                </a:r>
                <a:r>
                  <a:rPr lang="en-US" altLang="zh-CN" sz="1600" dirty="0">
                    <a:latin typeface="+mj-ea"/>
                    <a:ea typeface="+mj-ea"/>
                  </a:rPr>
                  <a:t>UID</a:t>
                </a:r>
                <a:r>
                  <a:rPr lang="zh-CN" altLang="en-US" sz="1600" dirty="0">
                    <a:latin typeface="+mj-ea"/>
                    <a:ea typeface="+mj-ea"/>
                  </a:rPr>
                  <a:t>、出价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上下文特征：时间，低</a:t>
                </a:r>
                <a:r>
                  <a:rPr lang="en-US" altLang="zh-CN" sz="1600" dirty="0" err="1">
                    <a:latin typeface="+mj-ea"/>
                    <a:ea typeface="+mj-ea"/>
                  </a:rPr>
                  <a:t>ecpm</a:t>
                </a:r>
                <a:r>
                  <a:rPr lang="zh-CN" altLang="en-US" sz="1600" dirty="0">
                    <a:latin typeface="+mj-ea"/>
                    <a:ea typeface="+mj-ea"/>
                  </a:rPr>
                  <a:t>过滤阈值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广告效果特征：广告</a:t>
                </a:r>
                <a:r>
                  <a:rPr lang="en-US" altLang="zh-CN" sz="1600" dirty="0">
                    <a:latin typeface="+mj-ea"/>
                    <a:ea typeface="+mj-ea"/>
                  </a:rPr>
                  <a:t>1h/…/1day</a:t>
                </a:r>
                <a:r>
                  <a:rPr lang="zh-CN" altLang="en-US" sz="1600" dirty="0">
                    <a:latin typeface="+mj-ea"/>
                    <a:ea typeface="+mj-ea"/>
                  </a:rPr>
                  <a:t>的拉取量、曝光量、转化量、扣费曝光转化量、扣费、历史投放偏差，以及拉取速率与成本偏差的交叉、转化量级与成本偏差的交叉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竞争队列特征：</a:t>
                </a:r>
                <a:r>
                  <a:rPr lang="en-US" altLang="zh-CN" sz="1600" dirty="0" err="1">
                    <a:latin typeface="+mj-ea"/>
                    <a:ea typeface="+mj-ea"/>
                  </a:rPr>
                  <a:t>ecpmOri</a:t>
                </a:r>
                <a:r>
                  <a:rPr lang="zh-CN" altLang="en-US" sz="1600" dirty="0">
                    <a:latin typeface="+mj-ea"/>
                    <a:ea typeface="+mj-ea"/>
                  </a:rPr>
                  <a:t>的</a:t>
                </a:r>
                <a:r>
                  <a:rPr lang="en-US" altLang="zh-CN" sz="1600" dirty="0">
                    <a:latin typeface="+mj-ea"/>
                    <a:ea typeface="+mj-ea"/>
                  </a:rPr>
                  <a:t>top1~top10</a:t>
                </a:r>
                <a:r>
                  <a:rPr lang="zh-CN" altLang="en-US" sz="1600" dirty="0">
                    <a:latin typeface="+mj-ea"/>
                    <a:ea typeface="+mj-ea"/>
                  </a:rPr>
                  <a:t>，十分位数，均值，标准差，队列长度，四分位距，队列长度，</a:t>
                </a:r>
                <a:r>
                  <a:rPr lang="en-US" altLang="zh-CN" sz="1600" dirty="0" err="1">
                    <a:latin typeface="+mj-ea"/>
                    <a:ea typeface="+mj-ea"/>
                  </a:rPr>
                  <a:t>ecpmOri</a:t>
                </a:r>
                <a:r>
                  <a:rPr lang="en-US" altLang="zh-CN" sz="1600" dirty="0">
                    <a:latin typeface="+mj-ea"/>
                    <a:ea typeface="+mj-ea"/>
                  </a:rPr>
                  <a:t>*C</a:t>
                </a:r>
                <a:r>
                  <a:rPr lang="zh-CN" altLang="en-US" sz="1600" dirty="0">
                    <a:latin typeface="+mj-ea"/>
                    <a:ea typeface="+mj-ea"/>
                  </a:rPr>
                  <a:t>上界，</a:t>
                </a:r>
                <a:r>
                  <a:rPr lang="en-US" altLang="zh-CN" sz="1600" dirty="0" err="1">
                    <a:latin typeface="+mj-ea"/>
                    <a:ea typeface="+mj-ea"/>
                  </a:rPr>
                  <a:t>ecpmOri</a:t>
                </a:r>
                <a:r>
                  <a:rPr lang="en-US" altLang="zh-CN" sz="1600" dirty="0">
                    <a:latin typeface="+mj-ea"/>
                    <a:ea typeface="+mj-ea"/>
                  </a:rPr>
                  <a:t>*C</a:t>
                </a:r>
                <a:r>
                  <a:rPr lang="zh-CN" altLang="en-US" sz="1600" dirty="0">
                    <a:latin typeface="+mj-ea"/>
                    <a:ea typeface="+mj-ea"/>
                  </a:rPr>
                  <a:t>下界</a:t>
                </a:r>
                <a:endParaRPr lang="en-US" altLang="zh-CN" sz="16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8B4261D-3ACA-4C2D-B214-C19E5B384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66" y="1134689"/>
                <a:ext cx="6075084" cy="4850174"/>
              </a:xfrm>
              <a:prstGeom prst="rect">
                <a:avLst/>
              </a:prstGeom>
              <a:blipFill>
                <a:blip r:embed="rId4"/>
                <a:stretch>
                  <a:fillRect l="-402" r="-502" b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KSO_Shape">
            <a:extLst>
              <a:ext uri="{FF2B5EF4-FFF2-40B4-BE49-F238E27FC236}">
                <a16:creationId xmlns:a16="http://schemas.microsoft.com/office/drawing/2014/main" id="{6E093014-ECC6-4243-83C3-531F40731B49}"/>
              </a:ext>
            </a:extLst>
          </p:cNvPr>
          <p:cNvSpPr>
            <a:spLocks/>
          </p:cNvSpPr>
          <p:nvPr/>
        </p:nvSpPr>
        <p:spPr bwMode="auto">
          <a:xfrm>
            <a:off x="954953" y="3272805"/>
            <a:ext cx="219021" cy="355240"/>
          </a:xfrm>
          <a:custGeom>
            <a:avLst/>
            <a:gdLst>
              <a:gd name="T0" fmla="*/ 599519 w 5888"/>
              <a:gd name="T1" fmla="*/ 45720 h 6750"/>
              <a:gd name="T2" fmla="*/ 848072 w 5888"/>
              <a:gd name="T3" fmla="*/ 1411 h 6750"/>
              <a:gd name="T4" fmla="*/ 963179 w 5888"/>
              <a:gd name="T5" fmla="*/ 101600 h 6750"/>
              <a:gd name="T6" fmla="*/ 1093522 w 5888"/>
              <a:gd name="T7" fmla="*/ 164253 h 6750"/>
              <a:gd name="T8" fmla="*/ 1121170 w 5888"/>
              <a:gd name="T9" fmla="*/ 228036 h 6750"/>
              <a:gd name="T10" fmla="*/ 1263362 w 5888"/>
              <a:gd name="T11" fmla="*/ 182880 h 6750"/>
              <a:gd name="T12" fmla="*/ 1215682 w 5888"/>
              <a:gd name="T13" fmla="*/ 222956 h 6750"/>
              <a:gd name="T14" fmla="*/ 1328251 w 5888"/>
              <a:gd name="T15" fmla="*/ 197838 h 6750"/>
              <a:gd name="T16" fmla="*/ 1289600 w 5888"/>
              <a:gd name="T17" fmla="*/ 219851 h 6750"/>
              <a:gd name="T18" fmla="*/ 1372827 w 5888"/>
              <a:gd name="T19" fmla="*/ 228036 h 6750"/>
              <a:gd name="T20" fmla="*/ 1343204 w 5888"/>
              <a:gd name="T21" fmla="*/ 248920 h 6750"/>
              <a:gd name="T22" fmla="*/ 1431227 w 5888"/>
              <a:gd name="T23" fmla="*/ 293793 h 6750"/>
              <a:gd name="T24" fmla="*/ 1338972 w 5888"/>
              <a:gd name="T25" fmla="*/ 290124 h 6750"/>
              <a:gd name="T26" fmla="*/ 1332765 w 5888"/>
              <a:gd name="T27" fmla="*/ 320604 h 6750"/>
              <a:gd name="T28" fmla="*/ 1259130 w 5888"/>
              <a:gd name="T29" fmla="*/ 300567 h 6750"/>
              <a:gd name="T30" fmla="*/ 1198755 w 5888"/>
              <a:gd name="T31" fmla="*/ 296051 h 6750"/>
              <a:gd name="T32" fmla="*/ 1210604 w 5888"/>
              <a:gd name="T33" fmla="*/ 328507 h 6750"/>
              <a:gd name="T34" fmla="*/ 1132173 w 5888"/>
              <a:gd name="T35" fmla="*/ 329918 h 6750"/>
              <a:gd name="T36" fmla="*/ 1106782 w 5888"/>
              <a:gd name="T37" fmla="*/ 408658 h 6750"/>
              <a:gd name="T38" fmla="*/ 793057 w 5888"/>
              <a:gd name="T39" fmla="*/ 283069 h 6750"/>
              <a:gd name="T40" fmla="*/ 3668 w 5888"/>
              <a:gd name="T41" fmla="*/ 168487 h 6750"/>
              <a:gd name="T42" fmla="*/ 171251 w 5888"/>
              <a:gd name="T43" fmla="*/ 270087 h 6750"/>
              <a:gd name="T44" fmla="*/ 419522 w 5888"/>
              <a:gd name="T45" fmla="*/ 389749 h 6750"/>
              <a:gd name="T46" fmla="*/ 387359 w 5888"/>
              <a:gd name="T47" fmla="*/ 389467 h 6750"/>
              <a:gd name="T48" fmla="*/ 397798 w 5888"/>
              <a:gd name="T49" fmla="*/ 461151 h 6750"/>
              <a:gd name="T50" fmla="*/ 338270 w 5888"/>
              <a:gd name="T51" fmla="*/ 514773 h 6750"/>
              <a:gd name="T52" fmla="*/ 375228 w 5888"/>
              <a:gd name="T53" fmla="*/ 569807 h 6750"/>
              <a:gd name="T54" fmla="*/ 373253 w 5888"/>
              <a:gd name="T55" fmla="*/ 609036 h 6750"/>
              <a:gd name="T56" fmla="*/ 372125 w 5888"/>
              <a:gd name="T57" fmla="*/ 671971 h 6750"/>
              <a:gd name="T58" fmla="*/ 382845 w 5888"/>
              <a:gd name="T59" fmla="*/ 772724 h 6750"/>
              <a:gd name="T60" fmla="*/ 454506 w 5888"/>
              <a:gd name="T61" fmla="*/ 831709 h 6750"/>
              <a:gd name="T62" fmla="*/ 546479 w 5888"/>
              <a:gd name="T63" fmla="*/ 908473 h 6750"/>
              <a:gd name="T64" fmla="*/ 527858 w 5888"/>
              <a:gd name="T65" fmla="*/ 1024467 h 6750"/>
              <a:gd name="T66" fmla="*/ 401184 w 5888"/>
              <a:gd name="T67" fmla="*/ 972538 h 6750"/>
              <a:gd name="T68" fmla="*/ 293976 w 5888"/>
              <a:gd name="T69" fmla="*/ 1006122 h 6750"/>
              <a:gd name="T70" fmla="*/ 198335 w 5888"/>
              <a:gd name="T71" fmla="*/ 1177431 h 6750"/>
              <a:gd name="T72" fmla="*/ 199463 w 5888"/>
              <a:gd name="T73" fmla="*/ 1735102 h 6750"/>
              <a:gd name="T74" fmla="*/ 308646 w 5888"/>
              <a:gd name="T75" fmla="*/ 1784209 h 6750"/>
              <a:gd name="T76" fmla="*/ 736350 w 5888"/>
              <a:gd name="T77" fmla="*/ 1357489 h 6750"/>
              <a:gd name="T78" fmla="*/ 986878 w 5888"/>
              <a:gd name="T79" fmla="*/ 1166142 h 6750"/>
              <a:gd name="T80" fmla="*/ 1180417 w 5888"/>
              <a:gd name="T81" fmla="*/ 1091071 h 6750"/>
              <a:gd name="T82" fmla="*/ 971643 w 5888"/>
              <a:gd name="T83" fmla="*/ 950807 h 6750"/>
              <a:gd name="T84" fmla="*/ 946252 w 5888"/>
              <a:gd name="T85" fmla="*/ 802640 h 6750"/>
              <a:gd name="T86" fmla="*/ 1081955 w 5888"/>
              <a:gd name="T87" fmla="*/ 833684 h 6750"/>
              <a:gd name="T88" fmla="*/ 1192830 w 5888"/>
              <a:gd name="T89" fmla="*/ 777804 h 6750"/>
              <a:gd name="T90" fmla="*/ 1209194 w 5888"/>
              <a:gd name="T91" fmla="*/ 677051 h 6750"/>
              <a:gd name="T92" fmla="*/ 1435177 w 5888"/>
              <a:gd name="T93" fmla="*/ 708096 h 6750"/>
              <a:gd name="T94" fmla="*/ 1649875 w 5888"/>
              <a:gd name="T95" fmla="*/ 700476 h 6750"/>
              <a:gd name="T96" fmla="*/ 1631537 w 5888"/>
              <a:gd name="T97" fmla="*/ 642902 h 6750"/>
              <a:gd name="T98" fmla="*/ 1219632 w 5888"/>
              <a:gd name="T99" fmla="*/ 464820 h 6750"/>
              <a:gd name="T100" fmla="*/ 655380 w 5888"/>
              <a:gd name="T101" fmla="*/ 261620 h 6750"/>
              <a:gd name="T102" fmla="*/ 130060 w 5888"/>
              <a:gd name="T103" fmla="*/ 108373 h 6750"/>
              <a:gd name="T104" fmla="*/ 8464 w 5888"/>
              <a:gd name="T105" fmla="*/ 129258 h 6750"/>
              <a:gd name="T106" fmla="*/ 1280854 w 5888"/>
              <a:gd name="T107" fmla="*/ 1134816 h 6750"/>
              <a:gd name="T108" fmla="*/ 1410914 w 5888"/>
              <a:gd name="T109" fmla="*/ 1247140 h 6750"/>
              <a:gd name="T110" fmla="*/ 1548309 w 5888"/>
              <a:gd name="T111" fmla="*/ 1709420 h 6750"/>
              <a:gd name="T112" fmla="*/ 387359 w 5888"/>
              <a:gd name="T113" fmla="*/ 1855329 h 6750"/>
              <a:gd name="T114" fmla="*/ 793057 w 5888"/>
              <a:gd name="T115" fmla="*/ 1461347 h 6750"/>
              <a:gd name="T116" fmla="*/ 1106500 w 5888"/>
              <a:gd name="T117" fmla="*/ 1170940 h 6750"/>
              <a:gd name="T118" fmla="*/ 1254052 w 5888"/>
              <a:gd name="T119" fmla="*/ 1132276 h 6750"/>
              <a:gd name="T120" fmla="*/ 899419 w 5888"/>
              <a:gd name="T121" fmla="*/ 712893 h 6750"/>
              <a:gd name="T122" fmla="*/ 876002 w 5888"/>
              <a:gd name="T123" fmla="*/ 741962 h 6750"/>
              <a:gd name="T124" fmla="*/ 854843 w 5888"/>
              <a:gd name="T125" fmla="*/ 706684 h 67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888" h="6750">
                <a:moveTo>
                  <a:pt x="1467" y="529"/>
                </a:moveTo>
                <a:lnTo>
                  <a:pt x="1467" y="529"/>
                </a:lnTo>
                <a:lnTo>
                  <a:pt x="1497" y="503"/>
                </a:lnTo>
                <a:lnTo>
                  <a:pt x="1530" y="478"/>
                </a:lnTo>
                <a:lnTo>
                  <a:pt x="1564" y="454"/>
                </a:lnTo>
                <a:lnTo>
                  <a:pt x="1599" y="429"/>
                </a:lnTo>
                <a:lnTo>
                  <a:pt x="1635" y="405"/>
                </a:lnTo>
                <a:lnTo>
                  <a:pt x="1672" y="382"/>
                </a:lnTo>
                <a:lnTo>
                  <a:pt x="1711" y="358"/>
                </a:lnTo>
                <a:lnTo>
                  <a:pt x="1752" y="335"/>
                </a:lnTo>
                <a:lnTo>
                  <a:pt x="1794" y="312"/>
                </a:lnTo>
                <a:lnTo>
                  <a:pt x="1837" y="290"/>
                </a:lnTo>
                <a:lnTo>
                  <a:pt x="1882" y="268"/>
                </a:lnTo>
                <a:lnTo>
                  <a:pt x="1927" y="246"/>
                </a:lnTo>
                <a:lnTo>
                  <a:pt x="1976" y="224"/>
                </a:lnTo>
                <a:lnTo>
                  <a:pt x="2024" y="204"/>
                </a:lnTo>
                <a:lnTo>
                  <a:pt x="2074" y="183"/>
                </a:lnTo>
                <a:lnTo>
                  <a:pt x="2125" y="162"/>
                </a:lnTo>
                <a:lnTo>
                  <a:pt x="2178" y="142"/>
                </a:lnTo>
                <a:lnTo>
                  <a:pt x="2230" y="124"/>
                </a:lnTo>
                <a:lnTo>
                  <a:pt x="2281" y="107"/>
                </a:lnTo>
                <a:lnTo>
                  <a:pt x="2333" y="91"/>
                </a:lnTo>
                <a:lnTo>
                  <a:pt x="2384" y="77"/>
                </a:lnTo>
                <a:lnTo>
                  <a:pt x="2435" y="64"/>
                </a:lnTo>
                <a:lnTo>
                  <a:pt x="2486" y="52"/>
                </a:lnTo>
                <a:lnTo>
                  <a:pt x="2536" y="41"/>
                </a:lnTo>
                <a:lnTo>
                  <a:pt x="2586" y="31"/>
                </a:lnTo>
                <a:lnTo>
                  <a:pt x="2636" y="23"/>
                </a:lnTo>
                <a:lnTo>
                  <a:pt x="2687" y="17"/>
                </a:lnTo>
                <a:lnTo>
                  <a:pt x="2736" y="11"/>
                </a:lnTo>
                <a:lnTo>
                  <a:pt x="2785" y="6"/>
                </a:lnTo>
                <a:lnTo>
                  <a:pt x="2834" y="4"/>
                </a:lnTo>
                <a:lnTo>
                  <a:pt x="2882" y="2"/>
                </a:lnTo>
                <a:lnTo>
                  <a:pt x="2930" y="0"/>
                </a:lnTo>
                <a:lnTo>
                  <a:pt x="2968" y="2"/>
                </a:lnTo>
                <a:lnTo>
                  <a:pt x="3006" y="5"/>
                </a:lnTo>
                <a:lnTo>
                  <a:pt x="3041" y="9"/>
                </a:lnTo>
                <a:lnTo>
                  <a:pt x="3073" y="16"/>
                </a:lnTo>
                <a:lnTo>
                  <a:pt x="3106" y="24"/>
                </a:lnTo>
                <a:lnTo>
                  <a:pt x="3136" y="35"/>
                </a:lnTo>
                <a:lnTo>
                  <a:pt x="3164" y="48"/>
                </a:lnTo>
                <a:lnTo>
                  <a:pt x="3191" y="63"/>
                </a:lnTo>
                <a:lnTo>
                  <a:pt x="3216" y="79"/>
                </a:lnTo>
                <a:lnTo>
                  <a:pt x="3239" y="98"/>
                </a:lnTo>
                <a:lnTo>
                  <a:pt x="3261" y="117"/>
                </a:lnTo>
                <a:lnTo>
                  <a:pt x="3282" y="139"/>
                </a:lnTo>
                <a:lnTo>
                  <a:pt x="3300" y="164"/>
                </a:lnTo>
                <a:lnTo>
                  <a:pt x="3317" y="189"/>
                </a:lnTo>
                <a:lnTo>
                  <a:pt x="3333" y="218"/>
                </a:lnTo>
                <a:lnTo>
                  <a:pt x="3346" y="248"/>
                </a:lnTo>
                <a:lnTo>
                  <a:pt x="3361" y="278"/>
                </a:lnTo>
                <a:lnTo>
                  <a:pt x="3377" y="307"/>
                </a:lnTo>
                <a:lnTo>
                  <a:pt x="3394" y="335"/>
                </a:lnTo>
                <a:lnTo>
                  <a:pt x="3414" y="360"/>
                </a:lnTo>
                <a:lnTo>
                  <a:pt x="3436" y="384"/>
                </a:lnTo>
                <a:lnTo>
                  <a:pt x="3459" y="407"/>
                </a:lnTo>
                <a:lnTo>
                  <a:pt x="3484" y="429"/>
                </a:lnTo>
                <a:lnTo>
                  <a:pt x="3511" y="448"/>
                </a:lnTo>
                <a:lnTo>
                  <a:pt x="3540" y="467"/>
                </a:lnTo>
                <a:lnTo>
                  <a:pt x="3571" y="483"/>
                </a:lnTo>
                <a:lnTo>
                  <a:pt x="3604" y="499"/>
                </a:lnTo>
                <a:lnTo>
                  <a:pt x="3639" y="513"/>
                </a:lnTo>
                <a:lnTo>
                  <a:pt x="3675" y="525"/>
                </a:lnTo>
                <a:lnTo>
                  <a:pt x="3713" y="536"/>
                </a:lnTo>
                <a:lnTo>
                  <a:pt x="3754" y="546"/>
                </a:lnTo>
                <a:lnTo>
                  <a:pt x="3796" y="553"/>
                </a:lnTo>
                <a:lnTo>
                  <a:pt x="3813" y="556"/>
                </a:lnTo>
                <a:lnTo>
                  <a:pt x="3827" y="561"/>
                </a:lnTo>
                <a:lnTo>
                  <a:pt x="3841" y="565"/>
                </a:lnTo>
                <a:lnTo>
                  <a:pt x="3854" y="570"/>
                </a:lnTo>
                <a:lnTo>
                  <a:pt x="3865" y="575"/>
                </a:lnTo>
                <a:lnTo>
                  <a:pt x="3876" y="582"/>
                </a:lnTo>
                <a:lnTo>
                  <a:pt x="3886" y="588"/>
                </a:lnTo>
                <a:lnTo>
                  <a:pt x="3896" y="596"/>
                </a:lnTo>
                <a:lnTo>
                  <a:pt x="3903" y="603"/>
                </a:lnTo>
                <a:lnTo>
                  <a:pt x="3910" y="612"/>
                </a:lnTo>
                <a:lnTo>
                  <a:pt x="3915" y="621"/>
                </a:lnTo>
                <a:lnTo>
                  <a:pt x="3921" y="631"/>
                </a:lnTo>
                <a:lnTo>
                  <a:pt x="3925" y="641"/>
                </a:lnTo>
                <a:lnTo>
                  <a:pt x="3927" y="651"/>
                </a:lnTo>
                <a:lnTo>
                  <a:pt x="3930" y="663"/>
                </a:lnTo>
                <a:lnTo>
                  <a:pt x="3931" y="676"/>
                </a:lnTo>
                <a:lnTo>
                  <a:pt x="3934" y="764"/>
                </a:lnTo>
                <a:lnTo>
                  <a:pt x="3934" y="827"/>
                </a:lnTo>
                <a:lnTo>
                  <a:pt x="3935" y="828"/>
                </a:lnTo>
                <a:lnTo>
                  <a:pt x="3937" y="828"/>
                </a:lnTo>
                <a:lnTo>
                  <a:pt x="3945" y="825"/>
                </a:lnTo>
                <a:lnTo>
                  <a:pt x="3957" y="819"/>
                </a:lnTo>
                <a:lnTo>
                  <a:pt x="3974" y="808"/>
                </a:lnTo>
                <a:lnTo>
                  <a:pt x="4024" y="776"/>
                </a:lnTo>
                <a:lnTo>
                  <a:pt x="4093" y="729"/>
                </a:lnTo>
                <a:lnTo>
                  <a:pt x="4113" y="716"/>
                </a:lnTo>
                <a:lnTo>
                  <a:pt x="4134" y="704"/>
                </a:lnTo>
                <a:lnTo>
                  <a:pt x="4155" y="693"/>
                </a:lnTo>
                <a:lnTo>
                  <a:pt x="4176" y="683"/>
                </a:lnTo>
                <a:lnTo>
                  <a:pt x="4199" y="674"/>
                </a:lnTo>
                <a:lnTo>
                  <a:pt x="4221" y="666"/>
                </a:lnTo>
                <a:lnTo>
                  <a:pt x="4245" y="659"/>
                </a:lnTo>
                <a:lnTo>
                  <a:pt x="4268" y="654"/>
                </a:lnTo>
                <a:lnTo>
                  <a:pt x="4293" y="649"/>
                </a:lnTo>
                <a:lnTo>
                  <a:pt x="4317" y="646"/>
                </a:lnTo>
                <a:lnTo>
                  <a:pt x="4343" y="644"/>
                </a:lnTo>
                <a:lnTo>
                  <a:pt x="4369" y="643"/>
                </a:lnTo>
                <a:lnTo>
                  <a:pt x="4395" y="643"/>
                </a:lnTo>
                <a:lnTo>
                  <a:pt x="4422" y="643"/>
                </a:lnTo>
                <a:lnTo>
                  <a:pt x="4450" y="645"/>
                </a:lnTo>
                <a:lnTo>
                  <a:pt x="4478" y="648"/>
                </a:lnTo>
                <a:lnTo>
                  <a:pt x="4436" y="671"/>
                </a:lnTo>
                <a:lnTo>
                  <a:pt x="4396" y="695"/>
                </a:lnTo>
                <a:lnTo>
                  <a:pt x="4358" y="720"/>
                </a:lnTo>
                <a:lnTo>
                  <a:pt x="4321" y="747"/>
                </a:lnTo>
                <a:lnTo>
                  <a:pt x="4304" y="760"/>
                </a:lnTo>
                <a:lnTo>
                  <a:pt x="4290" y="773"/>
                </a:lnTo>
                <a:lnTo>
                  <a:pt x="4278" y="785"/>
                </a:lnTo>
                <a:lnTo>
                  <a:pt x="4268" y="797"/>
                </a:lnTo>
                <a:lnTo>
                  <a:pt x="4263" y="808"/>
                </a:lnTo>
                <a:lnTo>
                  <a:pt x="4258" y="819"/>
                </a:lnTo>
                <a:lnTo>
                  <a:pt x="4257" y="828"/>
                </a:lnTo>
                <a:lnTo>
                  <a:pt x="4257" y="834"/>
                </a:lnTo>
                <a:lnTo>
                  <a:pt x="4258" y="838"/>
                </a:lnTo>
                <a:lnTo>
                  <a:pt x="4275" y="821"/>
                </a:lnTo>
                <a:lnTo>
                  <a:pt x="4292" y="804"/>
                </a:lnTo>
                <a:lnTo>
                  <a:pt x="4309" y="790"/>
                </a:lnTo>
                <a:lnTo>
                  <a:pt x="4326" y="776"/>
                </a:lnTo>
                <a:lnTo>
                  <a:pt x="4345" y="763"/>
                </a:lnTo>
                <a:lnTo>
                  <a:pt x="4362" y="751"/>
                </a:lnTo>
                <a:lnTo>
                  <a:pt x="4381" y="740"/>
                </a:lnTo>
                <a:lnTo>
                  <a:pt x="4399" y="730"/>
                </a:lnTo>
                <a:lnTo>
                  <a:pt x="4418" y="722"/>
                </a:lnTo>
                <a:lnTo>
                  <a:pt x="4438" y="715"/>
                </a:lnTo>
                <a:lnTo>
                  <a:pt x="4457" y="708"/>
                </a:lnTo>
                <a:lnTo>
                  <a:pt x="4477" y="703"/>
                </a:lnTo>
                <a:lnTo>
                  <a:pt x="4498" y="698"/>
                </a:lnTo>
                <a:lnTo>
                  <a:pt x="4518" y="695"/>
                </a:lnTo>
                <a:lnTo>
                  <a:pt x="4539" y="694"/>
                </a:lnTo>
                <a:lnTo>
                  <a:pt x="4561" y="693"/>
                </a:lnTo>
                <a:lnTo>
                  <a:pt x="4600" y="692"/>
                </a:lnTo>
                <a:lnTo>
                  <a:pt x="4635" y="693"/>
                </a:lnTo>
                <a:lnTo>
                  <a:pt x="4665" y="694"/>
                </a:lnTo>
                <a:lnTo>
                  <a:pt x="4689" y="697"/>
                </a:lnTo>
                <a:lnTo>
                  <a:pt x="4708" y="701"/>
                </a:lnTo>
                <a:lnTo>
                  <a:pt x="4715" y="703"/>
                </a:lnTo>
                <a:lnTo>
                  <a:pt x="4722" y="705"/>
                </a:lnTo>
                <a:lnTo>
                  <a:pt x="4726" y="708"/>
                </a:lnTo>
                <a:lnTo>
                  <a:pt x="4729" y="710"/>
                </a:lnTo>
                <a:lnTo>
                  <a:pt x="4731" y="714"/>
                </a:lnTo>
                <a:lnTo>
                  <a:pt x="4732" y="718"/>
                </a:lnTo>
                <a:lnTo>
                  <a:pt x="4730" y="720"/>
                </a:lnTo>
                <a:lnTo>
                  <a:pt x="4727" y="724"/>
                </a:lnTo>
                <a:lnTo>
                  <a:pt x="4720" y="727"/>
                </a:lnTo>
                <a:lnTo>
                  <a:pt x="4712" y="730"/>
                </a:lnTo>
                <a:lnTo>
                  <a:pt x="4687" y="737"/>
                </a:lnTo>
                <a:lnTo>
                  <a:pt x="4652" y="745"/>
                </a:lnTo>
                <a:lnTo>
                  <a:pt x="4632" y="750"/>
                </a:lnTo>
                <a:lnTo>
                  <a:pt x="4614" y="755"/>
                </a:lnTo>
                <a:lnTo>
                  <a:pt x="4598" y="762"/>
                </a:lnTo>
                <a:lnTo>
                  <a:pt x="4584" y="771"/>
                </a:lnTo>
                <a:lnTo>
                  <a:pt x="4571" y="779"/>
                </a:lnTo>
                <a:lnTo>
                  <a:pt x="4560" y="789"/>
                </a:lnTo>
                <a:lnTo>
                  <a:pt x="4550" y="800"/>
                </a:lnTo>
                <a:lnTo>
                  <a:pt x="4542" y="812"/>
                </a:lnTo>
                <a:lnTo>
                  <a:pt x="4552" y="807"/>
                </a:lnTo>
                <a:lnTo>
                  <a:pt x="4563" y="801"/>
                </a:lnTo>
                <a:lnTo>
                  <a:pt x="4574" y="796"/>
                </a:lnTo>
                <a:lnTo>
                  <a:pt x="4586" y="791"/>
                </a:lnTo>
                <a:lnTo>
                  <a:pt x="4598" y="788"/>
                </a:lnTo>
                <a:lnTo>
                  <a:pt x="4611" y="785"/>
                </a:lnTo>
                <a:lnTo>
                  <a:pt x="4639" y="780"/>
                </a:lnTo>
                <a:lnTo>
                  <a:pt x="4668" y="778"/>
                </a:lnTo>
                <a:lnTo>
                  <a:pt x="4700" y="778"/>
                </a:lnTo>
                <a:lnTo>
                  <a:pt x="4732" y="780"/>
                </a:lnTo>
                <a:lnTo>
                  <a:pt x="4769" y="785"/>
                </a:lnTo>
                <a:lnTo>
                  <a:pt x="4803" y="791"/>
                </a:lnTo>
                <a:lnTo>
                  <a:pt x="4835" y="799"/>
                </a:lnTo>
                <a:lnTo>
                  <a:pt x="4866" y="808"/>
                </a:lnTo>
                <a:lnTo>
                  <a:pt x="4893" y="818"/>
                </a:lnTo>
                <a:lnTo>
                  <a:pt x="4917" y="828"/>
                </a:lnTo>
                <a:lnTo>
                  <a:pt x="4940" y="840"/>
                </a:lnTo>
                <a:lnTo>
                  <a:pt x="4959" y="852"/>
                </a:lnTo>
                <a:lnTo>
                  <a:pt x="4976" y="867"/>
                </a:lnTo>
                <a:lnTo>
                  <a:pt x="4929" y="861"/>
                </a:lnTo>
                <a:lnTo>
                  <a:pt x="4888" y="857"/>
                </a:lnTo>
                <a:lnTo>
                  <a:pt x="4852" y="856"/>
                </a:lnTo>
                <a:lnTo>
                  <a:pt x="4822" y="856"/>
                </a:lnTo>
                <a:lnTo>
                  <a:pt x="4809" y="857"/>
                </a:lnTo>
                <a:lnTo>
                  <a:pt x="4798" y="859"/>
                </a:lnTo>
                <a:lnTo>
                  <a:pt x="4788" y="861"/>
                </a:lnTo>
                <a:lnTo>
                  <a:pt x="4779" y="864"/>
                </a:lnTo>
                <a:lnTo>
                  <a:pt x="4773" y="868"/>
                </a:lnTo>
                <a:lnTo>
                  <a:pt x="4767" y="872"/>
                </a:lnTo>
                <a:lnTo>
                  <a:pt x="4763" y="876"/>
                </a:lnTo>
                <a:lnTo>
                  <a:pt x="4761" y="882"/>
                </a:lnTo>
                <a:lnTo>
                  <a:pt x="4760" y="882"/>
                </a:lnTo>
                <a:lnTo>
                  <a:pt x="4764" y="883"/>
                </a:lnTo>
                <a:lnTo>
                  <a:pt x="4785" y="889"/>
                </a:lnTo>
                <a:lnTo>
                  <a:pt x="4879" y="909"/>
                </a:lnTo>
                <a:lnTo>
                  <a:pt x="4895" y="913"/>
                </a:lnTo>
                <a:lnTo>
                  <a:pt x="4911" y="918"/>
                </a:lnTo>
                <a:lnTo>
                  <a:pt x="4927" y="925"/>
                </a:lnTo>
                <a:lnTo>
                  <a:pt x="4942" y="931"/>
                </a:lnTo>
                <a:lnTo>
                  <a:pt x="4957" y="939"/>
                </a:lnTo>
                <a:lnTo>
                  <a:pt x="4973" y="949"/>
                </a:lnTo>
                <a:lnTo>
                  <a:pt x="4988" y="958"/>
                </a:lnTo>
                <a:lnTo>
                  <a:pt x="5002" y="969"/>
                </a:lnTo>
                <a:lnTo>
                  <a:pt x="5018" y="982"/>
                </a:lnTo>
                <a:lnTo>
                  <a:pt x="5032" y="996"/>
                </a:lnTo>
                <a:lnTo>
                  <a:pt x="5046" y="1010"/>
                </a:lnTo>
                <a:lnTo>
                  <a:pt x="5060" y="1025"/>
                </a:lnTo>
                <a:lnTo>
                  <a:pt x="5073" y="1041"/>
                </a:lnTo>
                <a:lnTo>
                  <a:pt x="5087" y="1059"/>
                </a:lnTo>
                <a:lnTo>
                  <a:pt x="5101" y="1077"/>
                </a:lnTo>
                <a:lnTo>
                  <a:pt x="5114" y="1097"/>
                </a:lnTo>
                <a:lnTo>
                  <a:pt x="5008" y="1065"/>
                </a:lnTo>
                <a:lnTo>
                  <a:pt x="4953" y="1049"/>
                </a:lnTo>
                <a:lnTo>
                  <a:pt x="4897" y="1031"/>
                </a:lnTo>
                <a:lnTo>
                  <a:pt x="4871" y="1023"/>
                </a:lnTo>
                <a:lnTo>
                  <a:pt x="4846" y="1016"/>
                </a:lnTo>
                <a:lnTo>
                  <a:pt x="4824" y="1012"/>
                </a:lnTo>
                <a:lnTo>
                  <a:pt x="4805" y="1009"/>
                </a:lnTo>
                <a:lnTo>
                  <a:pt x="4787" y="1008"/>
                </a:lnTo>
                <a:lnTo>
                  <a:pt x="4771" y="1009"/>
                </a:lnTo>
                <a:lnTo>
                  <a:pt x="4758" y="1012"/>
                </a:lnTo>
                <a:lnTo>
                  <a:pt x="4747" y="1016"/>
                </a:lnTo>
                <a:lnTo>
                  <a:pt x="4746" y="1022"/>
                </a:lnTo>
                <a:lnTo>
                  <a:pt x="4746" y="1028"/>
                </a:lnTo>
                <a:lnTo>
                  <a:pt x="4747" y="1034"/>
                </a:lnTo>
                <a:lnTo>
                  <a:pt x="4751" y="1041"/>
                </a:lnTo>
                <a:lnTo>
                  <a:pt x="4756" y="1048"/>
                </a:lnTo>
                <a:lnTo>
                  <a:pt x="4765" y="1056"/>
                </a:lnTo>
                <a:lnTo>
                  <a:pt x="4775" y="1064"/>
                </a:lnTo>
                <a:lnTo>
                  <a:pt x="4787" y="1073"/>
                </a:lnTo>
                <a:lnTo>
                  <a:pt x="4881" y="1136"/>
                </a:lnTo>
                <a:lnTo>
                  <a:pt x="4874" y="1141"/>
                </a:lnTo>
                <a:lnTo>
                  <a:pt x="4867" y="1144"/>
                </a:lnTo>
                <a:lnTo>
                  <a:pt x="4859" y="1146"/>
                </a:lnTo>
                <a:lnTo>
                  <a:pt x="4850" y="1149"/>
                </a:lnTo>
                <a:lnTo>
                  <a:pt x="4841" y="1150"/>
                </a:lnTo>
                <a:lnTo>
                  <a:pt x="4831" y="1151"/>
                </a:lnTo>
                <a:lnTo>
                  <a:pt x="4808" y="1151"/>
                </a:lnTo>
                <a:lnTo>
                  <a:pt x="4783" y="1149"/>
                </a:lnTo>
                <a:lnTo>
                  <a:pt x="4754" y="1144"/>
                </a:lnTo>
                <a:lnTo>
                  <a:pt x="4724" y="1136"/>
                </a:lnTo>
                <a:lnTo>
                  <a:pt x="4690" y="1128"/>
                </a:lnTo>
                <a:lnTo>
                  <a:pt x="4655" y="1117"/>
                </a:lnTo>
                <a:lnTo>
                  <a:pt x="4620" y="1104"/>
                </a:lnTo>
                <a:lnTo>
                  <a:pt x="4585" y="1090"/>
                </a:lnTo>
                <a:lnTo>
                  <a:pt x="4549" y="1074"/>
                </a:lnTo>
                <a:lnTo>
                  <a:pt x="4514" y="1058"/>
                </a:lnTo>
                <a:lnTo>
                  <a:pt x="4479" y="1040"/>
                </a:lnTo>
                <a:lnTo>
                  <a:pt x="4443" y="1022"/>
                </a:lnTo>
                <a:lnTo>
                  <a:pt x="4408" y="1002"/>
                </a:lnTo>
                <a:lnTo>
                  <a:pt x="4409" y="1010"/>
                </a:lnTo>
                <a:lnTo>
                  <a:pt x="4411" y="1019"/>
                </a:lnTo>
                <a:lnTo>
                  <a:pt x="4416" y="1026"/>
                </a:lnTo>
                <a:lnTo>
                  <a:pt x="4421" y="1034"/>
                </a:lnTo>
                <a:lnTo>
                  <a:pt x="4429" y="1041"/>
                </a:lnTo>
                <a:lnTo>
                  <a:pt x="4439" y="1050"/>
                </a:lnTo>
                <a:lnTo>
                  <a:pt x="4450" y="1058"/>
                </a:lnTo>
                <a:lnTo>
                  <a:pt x="4463" y="1065"/>
                </a:lnTo>
                <a:lnTo>
                  <a:pt x="4490" y="1081"/>
                </a:lnTo>
                <a:lnTo>
                  <a:pt x="4517" y="1098"/>
                </a:lnTo>
                <a:lnTo>
                  <a:pt x="4545" y="1117"/>
                </a:lnTo>
                <a:lnTo>
                  <a:pt x="4572" y="1136"/>
                </a:lnTo>
                <a:lnTo>
                  <a:pt x="4545" y="1141"/>
                </a:lnTo>
                <a:lnTo>
                  <a:pt x="4518" y="1143"/>
                </a:lnTo>
                <a:lnTo>
                  <a:pt x="4491" y="1142"/>
                </a:lnTo>
                <a:lnTo>
                  <a:pt x="4463" y="1140"/>
                </a:lnTo>
                <a:lnTo>
                  <a:pt x="4434" y="1134"/>
                </a:lnTo>
                <a:lnTo>
                  <a:pt x="4406" y="1127"/>
                </a:lnTo>
                <a:lnTo>
                  <a:pt x="4377" y="1117"/>
                </a:lnTo>
                <a:lnTo>
                  <a:pt x="4348" y="1105"/>
                </a:lnTo>
                <a:lnTo>
                  <a:pt x="4320" y="1092"/>
                </a:lnTo>
                <a:lnTo>
                  <a:pt x="4293" y="1079"/>
                </a:lnTo>
                <a:lnTo>
                  <a:pt x="4270" y="1064"/>
                </a:lnTo>
                <a:lnTo>
                  <a:pt x="4249" y="1049"/>
                </a:lnTo>
                <a:lnTo>
                  <a:pt x="4230" y="1035"/>
                </a:lnTo>
                <a:lnTo>
                  <a:pt x="4215" y="1020"/>
                </a:lnTo>
                <a:lnTo>
                  <a:pt x="4201" y="1003"/>
                </a:lnTo>
                <a:lnTo>
                  <a:pt x="4190" y="987"/>
                </a:lnTo>
                <a:lnTo>
                  <a:pt x="4186" y="991"/>
                </a:lnTo>
                <a:lnTo>
                  <a:pt x="4185" y="997"/>
                </a:lnTo>
                <a:lnTo>
                  <a:pt x="4185" y="1003"/>
                </a:lnTo>
                <a:lnTo>
                  <a:pt x="4186" y="1012"/>
                </a:lnTo>
                <a:lnTo>
                  <a:pt x="4191" y="1034"/>
                </a:lnTo>
                <a:lnTo>
                  <a:pt x="4199" y="1063"/>
                </a:lnTo>
                <a:lnTo>
                  <a:pt x="4205" y="1080"/>
                </a:lnTo>
                <a:lnTo>
                  <a:pt x="4214" y="1095"/>
                </a:lnTo>
                <a:lnTo>
                  <a:pt x="4223" y="1110"/>
                </a:lnTo>
                <a:lnTo>
                  <a:pt x="4238" y="1124"/>
                </a:lnTo>
                <a:lnTo>
                  <a:pt x="4253" y="1139"/>
                </a:lnTo>
                <a:lnTo>
                  <a:pt x="4270" y="1152"/>
                </a:lnTo>
                <a:lnTo>
                  <a:pt x="4291" y="1164"/>
                </a:lnTo>
                <a:lnTo>
                  <a:pt x="4313" y="1176"/>
                </a:lnTo>
                <a:lnTo>
                  <a:pt x="4300" y="1177"/>
                </a:lnTo>
                <a:lnTo>
                  <a:pt x="4286" y="1177"/>
                </a:lnTo>
                <a:lnTo>
                  <a:pt x="4270" y="1176"/>
                </a:lnTo>
                <a:lnTo>
                  <a:pt x="4254" y="1173"/>
                </a:lnTo>
                <a:lnTo>
                  <a:pt x="4238" y="1169"/>
                </a:lnTo>
                <a:lnTo>
                  <a:pt x="4219" y="1165"/>
                </a:lnTo>
                <a:lnTo>
                  <a:pt x="4201" y="1158"/>
                </a:lnTo>
                <a:lnTo>
                  <a:pt x="4180" y="1152"/>
                </a:lnTo>
                <a:lnTo>
                  <a:pt x="4159" y="1144"/>
                </a:lnTo>
                <a:lnTo>
                  <a:pt x="4137" y="1134"/>
                </a:lnTo>
                <a:lnTo>
                  <a:pt x="4090" y="1112"/>
                </a:lnTo>
                <a:lnTo>
                  <a:pt x="4040" y="1086"/>
                </a:lnTo>
                <a:lnTo>
                  <a:pt x="3985" y="1056"/>
                </a:lnTo>
                <a:lnTo>
                  <a:pt x="3997" y="1094"/>
                </a:lnTo>
                <a:lnTo>
                  <a:pt x="4006" y="1132"/>
                </a:lnTo>
                <a:lnTo>
                  <a:pt x="4013" y="1169"/>
                </a:lnTo>
                <a:lnTo>
                  <a:pt x="4017" y="1206"/>
                </a:lnTo>
                <a:lnTo>
                  <a:pt x="4019" y="1242"/>
                </a:lnTo>
                <a:lnTo>
                  <a:pt x="4018" y="1278"/>
                </a:lnTo>
                <a:lnTo>
                  <a:pt x="4015" y="1313"/>
                </a:lnTo>
                <a:lnTo>
                  <a:pt x="4009" y="1348"/>
                </a:lnTo>
                <a:lnTo>
                  <a:pt x="4005" y="1366"/>
                </a:lnTo>
                <a:lnTo>
                  <a:pt x="4002" y="1381"/>
                </a:lnTo>
                <a:lnTo>
                  <a:pt x="3996" y="1395"/>
                </a:lnTo>
                <a:lnTo>
                  <a:pt x="3992" y="1407"/>
                </a:lnTo>
                <a:lnTo>
                  <a:pt x="3986" y="1418"/>
                </a:lnTo>
                <a:lnTo>
                  <a:pt x="3980" y="1427"/>
                </a:lnTo>
                <a:lnTo>
                  <a:pt x="3973" y="1435"/>
                </a:lnTo>
                <a:lnTo>
                  <a:pt x="3966" y="1440"/>
                </a:lnTo>
                <a:lnTo>
                  <a:pt x="3958" y="1446"/>
                </a:lnTo>
                <a:lnTo>
                  <a:pt x="3950" y="1448"/>
                </a:lnTo>
                <a:lnTo>
                  <a:pt x="3942" y="1450"/>
                </a:lnTo>
                <a:lnTo>
                  <a:pt x="3933" y="1450"/>
                </a:lnTo>
                <a:lnTo>
                  <a:pt x="3923" y="1448"/>
                </a:lnTo>
                <a:lnTo>
                  <a:pt x="3913" y="1446"/>
                </a:lnTo>
                <a:lnTo>
                  <a:pt x="3902" y="1440"/>
                </a:lnTo>
                <a:lnTo>
                  <a:pt x="3891" y="1435"/>
                </a:lnTo>
                <a:lnTo>
                  <a:pt x="3828" y="1402"/>
                </a:lnTo>
                <a:lnTo>
                  <a:pt x="3764" y="1370"/>
                </a:lnTo>
                <a:lnTo>
                  <a:pt x="3698" y="1339"/>
                </a:lnTo>
                <a:lnTo>
                  <a:pt x="3631" y="1308"/>
                </a:lnTo>
                <a:lnTo>
                  <a:pt x="3563" y="1277"/>
                </a:lnTo>
                <a:lnTo>
                  <a:pt x="3494" y="1248"/>
                </a:lnTo>
                <a:lnTo>
                  <a:pt x="3423" y="1218"/>
                </a:lnTo>
                <a:lnTo>
                  <a:pt x="3351" y="1190"/>
                </a:lnTo>
                <a:lnTo>
                  <a:pt x="3278" y="1162"/>
                </a:lnTo>
                <a:lnTo>
                  <a:pt x="3203" y="1134"/>
                </a:lnTo>
                <a:lnTo>
                  <a:pt x="3128" y="1107"/>
                </a:lnTo>
                <a:lnTo>
                  <a:pt x="3050" y="1080"/>
                </a:lnTo>
                <a:lnTo>
                  <a:pt x="2972" y="1053"/>
                </a:lnTo>
                <a:lnTo>
                  <a:pt x="2892" y="1028"/>
                </a:lnTo>
                <a:lnTo>
                  <a:pt x="2811" y="1003"/>
                </a:lnTo>
                <a:lnTo>
                  <a:pt x="2729" y="979"/>
                </a:lnTo>
                <a:lnTo>
                  <a:pt x="2564" y="929"/>
                </a:lnTo>
                <a:lnTo>
                  <a:pt x="2403" y="878"/>
                </a:lnTo>
                <a:lnTo>
                  <a:pt x="2242" y="824"/>
                </a:lnTo>
                <a:lnTo>
                  <a:pt x="2083" y="768"/>
                </a:lnTo>
                <a:lnTo>
                  <a:pt x="1926" y="712"/>
                </a:lnTo>
                <a:lnTo>
                  <a:pt x="1771" y="653"/>
                </a:lnTo>
                <a:lnTo>
                  <a:pt x="1618" y="591"/>
                </a:lnTo>
                <a:lnTo>
                  <a:pt x="1467" y="529"/>
                </a:lnTo>
                <a:close/>
                <a:moveTo>
                  <a:pt x="4" y="514"/>
                </a:moveTo>
                <a:lnTo>
                  <a:pt x="4" y="514"/>
                </a:lnTo>
                <a:lnTo>
                  <a:pt x="1" y="528"/>
                </a:lnTo>
                <a:lnTo>
                  <a:pt x="0" y="541"/>
                </a:lnTo>
                <a:lnTo>
                  <a:pt x="1" y="555"/>
                </a:lnTo>
                <a:lnTo>
                  <a:pt x="3" y="568"/>
                </a:lnTo>
                <a:lnTo>
                  <a:pt x="7" y="583"/>
                </a:lnTo>
                <a:lnTo>
                  <a:pt x="13" y="597"/>
                </a:lnTo>
                <a:lnTo>
                  <a:pt x="19" y="610"/>
                </a:lnTo>
                <a:lnTo>
                  <a:pt x="29" y="624"/>
                </a:lnTo>
                <a:lnTo>
                  <a:pt x="40" y="638"/>
                </a:lnTo>
                <a:lnTo>
                  <a:pt x="52" y="651"/>
                </a:lnTo>
                <a:lnTo>
                  <a:pt x="66" y="666"/>
                </a:lnTo>
                <a:lnTo>
                  <a:pt x="81" y="680"/>
                </a:lnTo>
                <a:lnTo>
                  <a:pt x="99" y="694"/>
                </a:lnTo>
                <a:lnTo>
                  <a:pt x="119" y="708"/>
                </a:lnTo>
                <a:lnTo>
                  <a:pt x="139" y="722"/>
                </a:lnTo>
                <a:lnTo>
                  <a:pt x="162" y="737"/>
                </a:lnTo>
                <a:lnTo>
                  <a:pt x="210" y="764"/>
                </a:lnTo>
                <a:lnTo>
                  <a:pt x="260" y="792"/>
                </a:lnTo>
                <a:lnTo>
                  <a:pt x="312" y="820"/>
                </a:lnTo>
                <a:lnTo>
                  <a:pt x="367" y="848"/>
                </a:lnTo>
                <a:lnTo>
                  <a:pt x="423" y="875"/>
                </a:lnTo>
                <a:lnTo>
                  <a:pt x="482" y="903"/>
                </a:lnTo>
                <a:lnTo>
                  <a:pt x="544" y="930"/>
                </a:lnTo>
                <a:lnTo>
                  <a:pt x="607" y="957"/>
                </a:lnTo>
                <a:lnTo>
                  <a:pt x="737" y="1012"/>
                </a:lnTo>
                <a:lnTo>
                  <a:pt x="867" y="1064"/>
                </a:lnTo>
                <a:lnTo>
                  <a:pt x="998" y="1116"/>
                </a:lnTo>
                <a:lnTo>
                  <a:pt x="1130" y="1165"/>
                </a:lnTo>
                <a:lnTo>
                  <a:pt x="1193" y="1189"/>
                </a:lnTo>
                <a:lnTo>
                  <a:pt x="1254" y="1213"/>
                </a:lnTo>
                <a:lnTo>
                  <a:pt x="1308" y="1236"/>
                </a:lnTo>
                <a:lnTo>
                  <a:pt x="1359" y="1258"/>
                </a:lnTo>
                <a:lnTo>
                  <a:pt x="1406" y="1280"/>
                </a:lnTo>
                <a:lnTo>
                  <a:pt x="1449" y="1300"/>
                </a:lnTo>
                <a:lnTo>
                  <a:pt x="1487" y="1321"/>
                </a:lnTo>
                <a:lnTo>
                  <a:pt x="1521" y="1341"/>
                </a:lnTo>
                <a:lnTo>
                  <a:pt x="1509" y="1353"/>
                </a:lnTo>
                <a:lnTo>
                  <a:pt x="1499" y="1364"/>
                </a:lnTo>
                <a:lnTo>
                  <a:pt x="1492" y="1374"/>
                </a:lnTo>
                <a:lnTo>
                  <a:pt x="1487" y="1381"/>
                </a:lnTo>
                <a:lnTo>
                  <a:pt x="1485" y="1387"/>
                </a:lnTo>
                <a:lnTo>
                  <a:pt x="1484" y="1391"/>
                </a:lnTo>
                <a:lnTo>
                  <a:pt x="1485" y="1393"/>
                </a:lnTo>
                <a:lnTo>
                  <a:pt x="1487" y="1394"/>
                </a:lnTo>
                <a:lnTo>
                  <a:pt x="1492" y="1395"/>
                </a:lnTo>
                <a:lnTo>
                  <a:pt x="1480" y="1400"/>
                </a:lnTo>
                <a:lnTo>
                  <a:pt x="1468" y="1403"/>
                </a:lnTo>
                <a:lnTo>
                  <a:pt x="1457" y="1406"/>
                </a:lnTo>
                <a:lnTo>
                  <a:pt x="1447" y="1407"/>
                </a:lnTo>
                <a:lnTo>
                  <a:pt x="1437" y="1407"/>
                </a:lnTo>
                <a:lnTo>
                  <a:pt x="1428" y="1405"/>
                </a:lnTo>
                <a:lnTo>
                  <a:pt x="1420" y="1403"/>
                </a:lnTo>
                <a:lnTo>
                  <a:pt x="1412" y="1399"/>
                </a:lnTo>
                <a:lnTo>
                  <a:pt x="1399" y="1390"/>
                </a:lnTo>
                <a:lnTo>
                  <a:pt x="1388" y="1384"/>
                </a:lnTo>
                <a:lnTo>
                  <a:pt x="1379" y="1381"/>
                </a:lnTo>
                <a:lnTo>
                  <a:pt x="1373" y="1380"/>
                </a:lnTo>
                <a:lnTo>
                  <a:pt x="1413" y="1406"/>
                </a:lnTo>
                <a:lnTo>
                  <a:pt x="1442" y="1426"/>
                </a:lnTo>
                <a:lnTo>
                  <a:pt x="1453" y="1435"/>
                </a:lnTo>
                <a:lnTo>
                  <a:pt x="1461" y="1441"/>
                </a:lnTo>
                <a:lnTo>
                  <a:pt x="1465" y="1446"/>
                </a:lnTo>
                <a:lnTo>
                  <a:pt x="1467" y="1450"/>
                </a:lnTo>
                <a:lnTo>
                  <a:pt x="1468" y="1470"/>
                </a:lnTo>
                <a:lnTo>
                  <a:pt x="1468" y="1489"/>
                </a:lnTo>
                <a:lnTo>
                  <a:pt x="1465" y="1508"/>
                </a:lnTo>
                <a:lnTo>
                  <a:pt x="1463" y="1526"/>
                </a:lnTo>
                <a:lnTo>
                  <a:pt x="1459" y="1543"/>
                </a:lnTo>
                <a:lnTo>
                  <a:pt x="1453" y="1560"/>
                </a:lnTo>
                <a:lnTo>
                  <a:pt x="1447" y="1576"/>
                </a:lnTo>
                <a:lnTo>
                  <a:pt x="1439" y="1591"/>
                </a:lnTo>
                <a:lnTo>
                  <a:pt x="1430" y="1606"/>
                </a:lnTo>
                <a:lnTo>
                  <a:pt x="1421" y="1620"/>
                </a:lnTo>
                <a:lnTo>
                  <a:pt x="1410" y="1634"/>
                </a:lnTo>
                <a:lnTo>
                  <a:pt x="1398" y="1646"/>
                </a:lnTo>
                <a:lnTo>
                  <a:pt x="1383" y="1658"/>
                </a:lnTo>
                <a:lnTo>
                  <a:pt x="1368" y="1668"/>
                </a:lnTo>
                <a:lnTo>
                  <a:pt x="1353" y="1679"/>
                </a:lnTo>
                <a:lnTo>
                  <a:pt x="1335" y="1689"/>
                </a:lnTo>
                <a:lnTo>
                  <a:pt x="1318" y="1699"/>
                </a:lnTo>
                <a:lnTo>
                  <a:pt x="1302" y="1709"/>
                </a:lnTo>
                <a:lnTo>
                  <a:pt x="1287" y="1719"/>
                </a:lnTo>
                <a:lnTo>
                  <a:pt x="1273" y="1729"/>
                </a:lnTo>
                <a:lnTo>
                  <a:pt x="1260" y="1738"/>
                </a:lnTo>
                <a:lnTo>
                  <a:pt x="1249" y="1749"/>
                </a:lnTo>
                <a:lnTo>
                  <a:pt x="1238" y="1759"/>
                </a:lnTo>
                <a:lnTo>
                  <a:pt x="1229" y="1770"/>
                </a:lnTo>
                <a:lnTo>
                  <a:pt x="1221" y="1780"/>
                </a:lnTo>
                <a:lnTo>
                  <a:pt x="1213" y="1791"/>
                </a:lnTo>
                <a:lnTo>
                  <a:pt x="1208" y="1802"/>
                </a:lnTo>
                <a:lnTo>
                  <a:pt x="1202" y="1813"/>
                </a:lnTo>
                <a:lnTo>
                  <a:pt x="1199" y="1824"/>
                </a:lnTo>
                <a:lnTo>
                  <a:pt x="1196" y="1835"/>
                </a:lnTo>
                <a:lnTo>
                  <a:pt x="1195" y="1845"/>
                </a:lnTo>
                <a:lnTo>
                  <a:pt x="1193" y="1857"/>
                </a:lnTo>
                <a:lnTo>
                  <a:pt x="1195" y="1872"/>
                </a:lnTo>
                <a:lnTo>
                  <a:pt x="1197" y="1886"/>
                </a:lnTo>
                <a:lnTo>
                  <a:pt x="1201" y="1898"/>
                </a:lnTo>
                <a:lnTo>
                  <a:pt x="1208" y="1910"/>
                </a:lnTo>
                <a:lnTo>
                  <a:pt x="1215" y="1920"/>
                </a:lnTo>
                <a:lnTo>
                  <a:pt x="1224" y="1930"/>
                </a:lnTo>
                <a:lnTo>
                  <a:pt x="1236" y="1937"/>
                </a:lnTo>
                <a:lnTo>
                  <a:pt x="1248" y="1944"/>
                </a:lnTo>
                <a:lnTo>
                  <a:pt x="1262" y="1951"/>
                </a:lnTo>
                <a:lnTo>
                  <a:pt x="1275" y="1961"/>
                </a:lnTo>
                <a:lnTo>
                  <a:pt x="1290" y="1972"/>
                </a:lnTo>
                <a:lnTo>
                  <a:pt x="1303" y="1986"/>
                </a:lnTo>
                <a:lnTo>
                  <a:pt x="1317" y="2002"/>
                </a:lnTo>
                <a:lnTo>
                  <a:pt x="1330" y="2019"/>
                </a:lnTo>
                <a:lnTo>
                  <a:pt x="1344" y="2039"/>
                </a:lnTo>
                <a:lnTo>
                  <a:pt x="1357" y="2061"/>
                </a:lnTo>
                <a:lnTo>
                  <a:pt x="1366" y="2078"/>
                </a:lnTo>
                <a:lnTo>
                  <a:pt x="1370" y="2095"/>
                </a:lnTo>
                <a:lnTo>
                  <a:pt x="1373" y="2101"/>
                </a:lnTo>
                <a:lnTo>
                  <a:pt x="1373" y="2109"/>
                </a:lnTo>
                <a:lnTo>
                  <a:pt x="1373" y="2115"/>
                </a:lnTo>
                <a:lnTo>
                  <a:pt x="1371" y="2121"/>
                </a:lnTo>
                <a:lnTo>
                  <a:pt x="1369" y="2127"/>
                </a:lnTo>
                <a:lnTo>
                  <a:pt x="1366" y="2133"/>
                </a:lnTo>
                <a:lnTo>
                  <a:pt x="1363" y="2137"/>
                </a:lnTo>
                <a:lnTo>
                  <a:pt x="1358" y="2141"/>
                </a:lnTo>
                <a:lnTo>
                  <a:pt x="1353" y="2146"/>
                </a:lnTo>
                <a:lnTo>
                  <a:pt x="1346" y="2149"/>
                </a:lnTo>
                <a:lnTo>
                  <a:pt x="1340" y="2152"/>
                </a:lnTo>
                <a:lnTo>
                  <a:pt x="1331" y="2156"/>
                </a:lnTo>
                <a:lnTo>
                  <a:pt x="1323" y="2158"/>
                </a:lnTo>
                <a:lnTo>
                  <a:pt x="1318" y="2162"/>
                </a:lnTo>
                <a:lnTo>
                  <a:pt x="1312" y="2167"/>
                </a:lnTo>
                <a:lnTo>
                  <a:pt x="1308" y="2171"/>
                </a:lnTo>
                <a:lnTo>
                  <a:pt x="1306" y="2176"/>
                </a:lnTo>
                <a:lnTo>
                  <a:pt x="1305" y="2183"/>
                </a:lnTo>
                <a:lnTo>
                  <a:pt x="1305" y="2190"/>
                </a:lnTo>
                <a:lnTo>
                  <a:pt x="1305" y="2196"/>
                </a:lnTo>
                <a:lnTo>
                  <a:pt x="1307" y="2204"/>
                </a:lnTo>
                <a:lnTo>
                  <a:pt x="1311" y="2212"/>
                </a:lnTo>
                <a:lnTo>
                  <a:pt x="1316" y="2221"/>
                </a:lnTo>
                <a:lnTo>
                  <a:pt x="1321" y="2231"/>
                </a:lnTo>
                <a:lnTo>
                  <a:pt x="1338" y="2253"/>
                </a:lnTo>
                <a:lnTo>
                  <a:pt x="1357" y="2276"/>
                </a:lnTo>
                <a:lnTo>
                  <a:pt x="1338" y="2327"/>
                </a:lnTo>
                <a:lnTo>
                  <a:pt x="1321" y="2371"/>
                </a:lnTo>
                <a:lnTo>
                  <a:pt x="1320" y="2375"/>
                </a:lnTo>
                <a:lnTo>
                  <a:pt x="1319" y="2381"/>
                </a:lnTo>
                <a:lnTo>
                  <a:pt x="1319" y="2393"/>
                </a:lnTo>
                <a:lnTo>
                  <a:pt x="1322" y="2405"/>
                </a:lnTo>
                <a:lnTo>
                  <a:pt x="1327" y="2418"/>
                </a:lnTo>
                <a:lnTo>
                  <a:pt x="1334" y="2432"/>
                </a:lnTo>
                <a:lnTo>
                  <a:pt x="1344" y="2447"/>
                </a:lnTo>
                <a:lnTo>
                  <a:pt x="1357" y="2463"/>
                </a:lnTo>
                <a:lnTo>
                  <a:pt x="1373" y="2480"/>
                </a:lnTo>
                <a:lnTo>
                  <a:pt x="1390" y="2494"/>
                </a:lnTo>
                <a:lnTo>
                  <a:pt x="1402" y="2507"/>
                </a:lnTo>
                <a:lnTo>
                  <a:pt x="1410" y="2516"/>
                </a:lnTo>
                <a:lnTo>
                  <a:pt x="1412" y="2521"/>
                </a:lnTo>
                <a:lnTo>
                  <a:pt x="1413" y="2523"/>
                </a:lnTo>
                <a:lnTo>
                  <a:pt x="1413" y="2529"/>
                </a:lnTo>
                <a:lnTo>
                  <a:pt x="1411" y="2540"/>
                </a:lnTo>
                <a:lnTo>
                  <a:pt x="1400" y="2583"/>
                </a:lnTo>
                <a:lnTo>
                  <a:pt x="1382" y="2648"/>
                </a:lnTo>
                <a:lnTo>
                  <a:pt x="1357" y="2738"/>
                </a:lnTo>
                <a:lnTo>
                  <a:pt x="1353" y="2759"/>
                </a:lnTo>
                <a:lnTo>
                  <a:pt x="1351" y="2777"/>
                </a:lnTo>
                <a:lnTo>
                  <a:pt x="1352" y="2795"/>
                </a:lnTo>
                <a:lnTo>
                  <a:pt x="1354" y="2812"/>
                </a:lnTo>
                <a:lnTo>
                  <a:pt x="1358" y="2829"/>
                </a:lnTo>
                <a:lnTo>
                  <a:pt x="1365" y="2843"/>
                </a:lnTo>
                <a:lnTo>
                  <a:pt x="1374" y="2857"/>
                </a:lnTo>
                <a:lnTo>
                  <a:pt x="1385" y="2870"/>
                </a:lnTo>
                <a:lnTo>
                  <a:pt x="1398" y="2882"/>
                </a:lnTo>
                <a:lnTo>
                  <a:pt x="1413" y="2893"/>
                </a:lnTo>
                <a:lnTo>
                  <a:pt x="1432" y="2903"/>
                </a:lnTo>
                <a:lnTo>
                  <a:pt x="1451" y="2913"/>
                </a:lnTo>
                <a:lnTo>
                  <a:pt x="1473" y="2920"/>
                </a:lnTo>
                <a:lnTo>
                  <a:pt x="1497" y="2927"/>
                </a:lnTo>
                <a:lnTo>
                  <a:pt x="1524" y="2933"/>
                </a:lnTo>
                <a:lnTo>
                  <a:pt x="1553" y="2938"/>
                </a:lnTo>
                <a:lnTo>
                  <a:pt x="1611" y="2947"/>
                </a:lnTo>
                <a:lnTo>
                  <a:pt x="1664" y="2952"/>
                </a:lnTo>
                <a:lnTo>
                  <a:pt x="1716" y="2956"/>
                </a:lnTo>
                <a:lnTo>
                  <a:pt x="1763" y="2957"/>
                </a:lnTo>
                <a:lnTo>
                  <a:pt x="1805" y="2957"/>
                </a:lnTo>
                <a:lnTo>
                  <a:pt x="1846" y="2954"/>
                </a:lnTo>
                <a:lnTo>
                  <a:pt x="1864" y="2952"/>
                </a:lnTo>
                <a:lnTo>
                  <a:pt x="1882" y="2949"/>
                </a:lnTo>
                <a:lnTo>
                  <a:pt x="1898" y="2945"/>
                </a:lnTo>
                <a:lnTo>
                  <a:pt x="1914" y="2942"/>
                </a:lnTo>
                <a:lnTo>
                  <a:pt x="1914" y="2979"/>
                </a:lnTo>
                <a:lnTo>
                  <a:pt x="1915" y="3016"/>
                </a:lnTo>
                <a:lnTo>
                  <a:pt x="1918" y="3053"/>
                </a:lnTo>
                <a:lnTo>
                  <a:pt x="1921" y="3087"/>
                </a:lnTo>
                <a:lnTo>
                  <a:pt x="1924" y="3121"/>
                </a:lnTo>
                <a:lnTo>
                  <a:pt x="1927" y="3155"/>
                </a:lnTo>
                <a:lnTo>
                  <a:pt x="1933" y="3187"/>
                </a:lnTo>
                <a:lnTo>
                  <a:pt x="1937" y="3219"/>
                </a:lnTo>
                <a:lnTo>
                  <a:pt x="1941" y="3235"/>
                </a:lnTo>
                <a:lnTo>
                  <a:pt x="1943" y="3251"/>
                </a:lnTo>
                <a:lnTo>
                  <a:pt x="1945" y="3290"/>
                </a:lnTo>
                <a:lnTo>
                  <a:pt x="1946" y="3331"/>
                </a:lnTo>
                <a:lnTo>
                  <a:pt x="1944" y="3377"/>
                </a:lnTo>
                <a:lnTo>
                  <a:pt x="1941" y="3427"/>
                </a:lnTo>
                <a:lnTo>
                  <a:pt x="1934" y="3482"/>
                </a:lnTo>
                <a:lnTo>
                  <a:pt x="1925" y="3541"/>
                </a:lnTo>
                <a:lnTo>
                  <a:pt x="1914" y="3604"/>
                </a:lnTo>
                <a:lnTo>
                  <a:pt x="1912" y="3610"/>
                </a:lnTo>
                <a:lnTo>
                  <a:pt x="1910" y="3614"/>
                </a:lnTo>
                <a:lnTo>
                  <a:pt x="1908" y="3617"/>
                </a:lnTo>
                <a:lnTo>
                  <a:pt x="1905" y="3621"/>
                </a:lnTo>
                <a:lnTo>
                  <a:pt x="1900" y="3624"/>
                </a:lnTo>
                <a:lnTo>
                  <a:pt x="1896" y="3626"/>
                </a:lnTo>
                <a:lnTo>
                  <a:pt x="1890" y="3628"/>
                </a:lnTo>
                <a:lnTo>
                  <a:pt x="1885" y="3629"/>
                </a:lnTo>
                <a:lnTo>
                  <a:pt x="1871" y="3630"/>
                </a:lnTo>
                <a:lnTo>
                  <a:pt x="1855" y="3629"/>
                </a:lnTo>
                <a:lnTo>
                  <a:pt x="1837" y="3626"/>
                </a:lnTo>
                <a:lnTo>
                  <a:pt x="1816" y="3621"/>
                </a:lnTo>
                <a:lnTo>
                  <a:pt x="1793" y="3613"/>
                </a:lnTo>
                <a:lnTo>
                  <a:pt x="1768" y="3603"/>
                </a:lnTo>
                <a:lnTo>
                  <a:pt x="1740" y="3591"/>
                </a:lnTo>
                <a:lnTo>
                  <a:pt x="1710" y="3577"/>
                </a:lnTo>
                <a:lnTo>
                  <a:pt x="1677" y="3562"/>
                </a:lnTo>
                <a:lnTo>
                  <a:pt x="1642" y="3543"/>
                </a:lnTo>
                <a:lnTo>
                  <a:pt x="1605" y="3523"/>
                </a:lnTo>
                <a:lnTo>
                  <a:pt x="1565" y="3501"/>
                </a:lnTo>
                <a:lnTo>
                  <a:pt x="1544" y="3489"/>
                </a:lnTo>
                <a:lnTo>
                  <a:pt x="1524" y="3480"/>
                </a:lnTo>
                <a:lnTo>
                  <a:pt x="1504" y="3471"/>
                </a:lnTo>
                <a:lnTo>
                  <a:pt x="1483" y="3463"/>
                </a:lnTo>
                <a:lnTo>
                  <a:pt x="1463" y="3456"/>
                </a:lnTo>
                <a:lnTo>
                  <a:pt x="1442" y="3450"/>
                </a:lnTo>
                <a:lnTo>
                  <a:pt x="1422" y="3446"/>
                </a:lnTo>
                <a:lnTo>
                  <a:pt x="1402" y="3442"/>
                </a:lnTo>
                <a:lnTo>
                  <a:pt x="1381" y="3439"/>
                </a:lnTo>
                <a:lnTo>
                  <a:pt x="1362" y="3438"/>
                </a:lnTo>
                <a:lnTo>
                  <a:pt x="1341" y="3438"/>
                </a:lnTo>
                <a:lnTo>
                  <a:pt x="1321" y="3439"/>
                </a:lnTo>
                <a:lnTo>
                  <a:pt x="1300" y="3440"/>
                </a:lnTo>
                <a:lnTo>
                  <a:pt x="1281" y="3444"/>
                </a:lnTo>
                <a:lnTo>
                  <a:pt x="1261" y="3448"/>
                </a:lnTo>
                <a:lnTo>
                  <a:pt x="1240" y="3453"/>
                </a:lnTo>
                <a:lnTo>
                  <a:pt x="1221" y="3460"/>
                </a:lnTo>
                <a:lnTo>
                  <a:pt x="1201" y="3467"/>
                </a:lnTo>
                <a:lnTo>
                  <a:pt x="1180" y="3475"/>
                </a:lnTo>
                <a:lnTo>
                  <a:pt x="1161" y="3485"/>
                </a:lnTo>
                <a:lnTo>
                  <a:pt x="1141" y="3496"/>
                </a:lnTo>
                <a:lnTo>
                  <a:pt x="1121" y="3507"/>
                </a:lnTo>
                <a:lnTo>
                  <a:pt x="1102" y="3520"/>
                </a:lnTo>
                <a:lnTo>
                  <a:pt x="1081" y="3534"/>
                </a:lnTo>
                <a:lnTo>
                  <a:pt x="1061" y="3550"/>
                </a:lnTo>
                <a:lnTo>
                  <a:pt x="1042" y="3565"/>
                </a:lnTo>
                <a:lnTo>
                  <a:pt x="1022" y="3582"/>
                </a:lnTo>
                <a:lnTo>
                  <a:pt x="1002" y="3601"/>
                </a:lnTo>
                <a:lnTo>
                  <a:pt x="983" y="3621"/>
                </a:lnTo>
                <a:lnTo>
                  <a:pt x="963" y="3640"/>
                </a:lnTo>
                <a:lnTo>
                  <a:pt x="943" y="3662"/>
                </a:lnTo>
                <a:lnTo>
                  <a:pt x="924" y="3685"/>
                </a:lnTo>
                <a:lnTo>
                  <a:pt x="899" y="3717"/>
                </a:lnTo>
                <a:lnTo>
                  <a:pt x="874" y="3751"/>
                </a:lnTo>
                <a:lnTo>
                  <a:pt x="850" y="3787"/>
                </a:lnTo>
                <a:lnTo>
                  <a:pt x="830" y="3823"/>
                </a:lnTo>
                <a:lnTo>
                  <a:pt x="809" y="3861"/>
                </a:lnTo>
                <a:lnTo>
                  <a:pt x="789" y="3901"/>
                </a:lnTo>
                <a:lnTo>
                  <a:pt x="772" y="3943"/>
                </a:lnTo>
                <a:lnTo>
                  <a:pt x="755" y="3985"/>
                </a:lnTo>
                <a:lnTo>
                  <a:pt x="740" y="4029"/>
                </a:lnTo>
                <a:lnTo>
                  <a:pt x="727" y="4075"/>
                </a:lnTo>
                <a:lnTo>
                  <a:pt x="714" y="4123"/>
                </a:lnTo>
                <a:lnTo>
                  <a:pt x="703" y="4172"/>
                </a:lnTo>
                <a:lnTo>
                  <a:pt x="693" y="4222"/>
                </a:lnTo>
                <a:lnTo>
                  <a:pt x="684" y="4275"/>
                </a:lnTo>
                <a:lnTo>
                  <a:pt x="678" y="4328"/>
                </a:lnTo>
                <a:lnTo>
                  <a:pt x="671" y="4383"/>
                </a:lnTo>
                <a:lnTo>
                  <a:pt x="663" y="4496"/>
                </a:lnTo>
                <a:lnTo>
                  <a:pt x="655" y="4608"/>
                </a:lnTo>
                <a:lnTo>
                  <a:pt x="648" y="4722"/>
                </a:lnTo>
                <a:lnTo>
                  <a:pt x="645" y="4835"/>
                </a:lnTo>
                <a:lnTo>
                  <a:pt x="644" y="4949"/>
                </a:lnTo>
                <a:lnTo>
                  <a:pt x="645" y="5065"/>
                </a:lnTo>
                <a:lnTo>
                  <a:pt x="647" y="5179"/>
                </a:lnTo>
                <a:lnTo>
                  <a:pt x="652" y="5295"/>
                </a:lnTo>
                <a:lnTo>
                  <a:pt x="663" y="5522"/>
                </a:lnTo>
                <a:lnTo>
                  <a:pt x="676" y="5741"/>
                </a:lnTo>
                <a:lnTo>
                  <a:pt x="691" y="5950"/>
                </a:lnTo>
                <a:lnTo>
                  <a:pt x="700" y="6050"/>
                </a:lnTo>
                <a:lnTo>
                  <a:pt x="707" y="6148"/>
                </a:lnTo>
                <a:lnTo>
                  <a:pt x="715" y="6242"/>
                </a:lnTo>
                <a:lnTo>
                  <a:pt x="720" y="6327"/>
                </a:lnTo>
                <a:lnTo>
                  <a:pt x="723" y="6405"/>
                </a:lnTo>
                <a:lnTo>
                  <a:pt x="723" y="6440"/>
                </a:lnTo>
                <a:lnTo>
                  <a:pt x="722" y="6474"/>
                </a:lnTo>
                <a:lnTo>
                  <a:pt x="720" y="6506"/>
                </a:lnTo>
                <a:lnTo>
                  <a:pt x="719" y="6535"/>
                </a:lnTo>
                <a:lnTo>
                  <a:pt x="717" y="6562"/>
                </a:lnTo>
                <a:lnTo>
                  <a:pt x="714" y="6589"/>
                </a:lnTo>
                <a:lnTo>
                  <a:pt x="710" y="6611"/>
                </a:lnTo>
                <a:lnTo>
                  <a:pt x="706" y="6633"/>
                </a:lnTo>
                <a:lnTo>
                  <a:pt x="701" y="6652"/>
                </a:lnTo>
                <a:lnTo>
                  <a:pt x="695" y="6669"/>
                </a:lnTo>
                <a:lnTo>
                  <a:pt x="859" y="6530"/>
                </a:lnTo>
                <a:lnTo>
                  <a:pt x="939" y="6460"/>
                </a:lnTo>
                <a:lnTo>
                  <a:pt x="1018" y="6391"/>
                </a:lnTo>
                <a:lnTo>
                  <a:pt x="1094" y="6322"/>
                </a:lnTo>
                <a:lnTo>
                  <a:pt x="1169" y="6254"/>
                </a:lnTo>
                <a:lnTo>
                  <a:pt x="1244" y="6187"/>
                </a:lnTo>
                <a:lnTo>
                  <a:pt x="1316" y="6120"/>
                </a:lnTo>
                <a:lnTo>
                  <a:pt x="1387" y="6052"/>
                </a:lnTo>
                <a:lnTo>
                  <a:pt x="1456" y="5987"/>
                </a:lnTo>
                <a:lnTo>
                  <a:pt x="1523" y="5920"/>
                </a:lnTo>
                <a:lnTo>
                  <a:pt x="1589" y="5854"/>
                </a:lnTo>
                <a:lnTo>
                  <a:pt x="1654" y="5790"/>
                </a:lnTo>
                <a:lnTo>
                  <a:pt x="1717" y="5726"/>
                </a:lnTo>
                <a:lnTo>
                  <a:pt x="1779" y="5661"/>
                </a:lnTo>
                <a:lnTo>
                  <a:pt x="1838" y="5597"/>
                </a:lnTo>
                <a:lnTo>
                  <a:pt x="1956" y="5472"/>
                </a:lnTo>
                <a:lnTo>
                  <a:pt x="2071" y="5352"/>
                </a:lnTo>
                <a:lnTo>
                  <a:pt x="2183" y="5235"/>
                </a:lnTo>
                <a:lnTo>
                  <a:pt x="2293" y="5123"/>
                </a:lnTo>
                <a:lnTo>
                  <a:pt x="2402" y="5014"/>
                </a:lnTo>
                <a:lnTo>
                  <a:pt x="2507" y="4911"/>
                </a:lnTo>
                <a:lnTo>
                  <a:pt x="2610" y="4810"/>
                </a:lnTo>
                <a:lnTo>
                  <a:pt x="2712" y="4715"/>
                </a:lnTo>
                <a:lnTo>
                  <a:pt x="2762" y="4669"/>
                </a:lnTo>
                <a:lnTo>
                  <a:pt x="2812" y="4623"/>
                </a:lnTo>
                <a:lnTo>
                  <a:pt x="2861" y="4581"/>
                </a:lnTo>
                <a:lnTo>
                  <a:pt x="2912" y="4538"/>
                </a:lnTo>
                <a:lnTo>
                  <a:pt x="2961" y="4497"/>
                </a:lnTo>
                <a:lnTo>
                  <a:pt x="3010" y="4457"/>
                </a:lnTo>
                <a:lnTo>
                  <a:pt x="3059" y="4419"/>
                </a:lnTo>
                <a:lnTo>
                  <a:pt x="3109" y="4382"/>
                </a:lnTo>
                <a:lnTo>
                  <a:pt x="3157" y="4346"/>
                </a:lnTo>
                <a:lnTo>
                  <a:pt x="3207" y="4311"/>
                </a:lnTo>
                <a:lnTo>
                  <a:pt x="3256" y="4278"/>
                </a:lnTo>
                <a:lnTo>
                  <a:pt x="3305" y="4246"/>
                </a:lnTo>
                <a:lnTo>
                  <a:pt x="3353" y="4216"/>
                </a:lnTo>
                <a:lnTo>
                  <a:pt x="3402" y="4186"/>
                </a:lnTo>
                <a:lnTo>
                  <a:pt x="3450" y="4159"/>
                </a:lnTo>
                <a:lnTo>
                  <a:pt x="3498" y="4132"/>
                </a:lnTo>
                <a:lnTo>
                  <a:pt x="3547" y="4108"/>
                </a:lnTo>
                <a:lnTo>
                  <a:pt x="3596" y="4085"/>
                </a:lnTo>
                <a:lnTo>
                  <a:pt x="3647" y="4063"/>
                </a:lnTo>
                <a:lnTo>
                  <a:pt x="3698" y="4043"/>
                </a:lnTo>
                <a:lnTo>
                  <a:pt x="3750" y="4026"/>
                </a:lnTo>
                <a:lnTo>
                  <a:pt x="3803" y="4011"/>
                </a:lnTo>
                <a:lnTo>
                  <a:pt x="3856" y="3997"/>
                </a:lnTo>
                <a:lnTo>
                  <a:pt x="3911" y="3985"/>
                </a:lnTo>
                <a:lnTo>
                  <a:pt x="3967" y="3974"/>
                </a:lnTo>
                <a:lnTo>
                  <a:pt x="4024" y="3967"/>
                </a:lnTo>
                <a:lnTo>
                  <a:pt x="4080" y="3960"/>
                </a:lnTo>
                <a:lnTo>
                  <a:pt x="4138" y="3956"/>
                </a:lnTo>
                <a:lnTo>
                  <a:pt x="4197" y="3954"/>
                </a:lnTo>
                <a:lnTo>
                  <a:pt x="4257" y="3953"/>
                </a:lnTo>
                <a:lnTo>
                  <a:pt x="4317" y="3954"/>
                </a:lnTo>
                <a:lnTo>
                  <a:pt x="4380" y="3957"/>
                </a:lnTo>
                <a:lnTo>
                  <a:pt x="4305" y="3922"/>
                </a:lnTo>
                <a:lnTo>
                  <a:pt x="4184" y="3866"/>
                </a:lnTo>
                <a:lnTo>
                  <a:pt x="4017" y="3792"/>
                </a:lnTo>
                <a:lnTo>
                  <a:pt x="3804" y="3697"/>
                </a:lnTo>
                <a:lnTo>
                  <a:pt x="3775" y="3684"/>
                </a:lnTo>
                <a:lnTo>
                  <a:pt x="3747" y="3670"/>
                </a:lnTo>
                <a:lnTo>
                  <a:pt x="3719" y="3654"/>
                </a:lnTo>
                <a:lnTo>
                  <a:pt x="3693" y="3638"/>
                </a:lnTo>
                <a:lnTo>
                  <a:pt x="3667" y="3621"/>
                </a:lnTo>
                <a:lnTo>
                  <a:pt x="3642" y="3602"/>
                </a:lnTo>
                <a:lnTo>
                  <a:pt x="3618" y="3583"/>
                </a:lnTo>
                <a:lnTo>
                  <a:pt x="3595" y="3563"/>
                </a:lnTo>
                <a:lnTo>
                  <a:pt x="3574" y="3542"/>
                </a:lnTo>
                <a:lnTo>
                  <a:pt x="3553" y="3520"/>
                </a:lnTo>
                <a:lnTo>
                  <a:pt x="3532" y="3497"/>
                </a:lnTo>
                <a:lnTo>
                  <a:pt x="3512" y="3474"/>
                </a:lnTo>
                <a:lnTo>
                  <a:pt x="3494" y="3449"/>
                </a:lnTo>
                <a:lnTo>
                  <a:pt x="3476" y="3424"/>
                </a:lnTo>
                <a:lnTo>
                  <a:pt x="3459" y="3397"/>
                </a:lnTo>
                <a:lnTo>
                  <a:pt x="3444" y="3369"/>
                </a:lnTo>
                <a:lnTo>
                  <a:pt x="3428" y="3341"/>
                </a:lnTo>
                <a:lnTo>
                  <a:pt x="3414" y="3311"/>
                </a:lnTo>
                <a:lnTo>
                  <a:pt x="3401" y="3282"/>
                </a:lnTo>
                <a:lnTo>
                  <a:pt x="3389" y="3250"/>
                </a:lnTo>
                <a:lnTo>
                  <a:pt x="3377" y="3219"/>
                </a:lnTo>
                <a:lnTo>
                  <a:pt x="3366" y="3185"/>
                </a:lnTo>
                <a:lnTo>
                  <a:pt x="3356" y="3151"/>
                </a:lnTo>
                <a:lnTo>
                  <a:pt x="3347" y="3116"/>
                </a:lnTo>
                <a:lnTo>
                  <a:pt x="3340" y="3081"/>
                </a:lnTo>
                <a:lnTo>
                  <a:pt x="3332" y="3044"/>
                </a:lnTo>
                <a:lnTo>
                  <a:pt x="3327" y="3007"/>
                </a:lnTo>
                <a:lnTo>
                  <a:pt x="3321" y="2967"/>
                </a:lnTo>
                <a:lnTo>
                  <a:pt x="3317" y="2928"/>
                </a:lnTo>
                <a:lnTo>
                  <a:pt x="3312" y="2888"/>
                </a:lnTo>
                <a:lnTo>
                  <a:pt x="3310" y="2846"/>
                </a:lnTo>
                <a:lnTo>
                  <a:pt x="3308" y="2803"/>
                </a:lnTo>
                <a:lnTo>
                  <a:pt x="3331" y="2824"/>
                </a:lnTo>
                <a:lnTo>
                  <a:pt x="3354" y="2844"/>
                </a:lnTo>
                <a:lnTo>
                  <a:pt x="3377" y="2861"/>
                </a:lnTo>
                <a:lnTo>
                  <a:pt x="3401" y="2879"/>
                </a:lnTo>
                <a:lnTo>
                  <a:pt x="3425" y="2893"/>
                </a:lnTo>
                <a:lnTo>
                  <a:pt x="3450" y="2907"/>
                </a:lnTo>
                <a:lnTo>
                  <a:pt x="3475" y="2919"/>
                </a:lnTo>
                <a:lnTo>
                  <a:pt x="3501" y="2930"/>
                </a:lnTo>
                <a:lnTo>
                  <a:pt x="3528" y="2939"/>
                </a:lnTo>
                <a:lnTo>
                  <a:pt x="3554" y="2948"/>
                </a:lnTo>
                <a:lnTo>
                  <a:pt x="3581" y="2954"/>
                </a:lnTo>
                <a:lnTo>
                  <a:pt x="3608" y="2959"/>
                </a:lnTo>
                <a:lnTo>
                  <a:pt x="3636" y="2963"/>
                </a:lnTo>
                <a:lnTo>
                  <a:pt x="3664" y="2965"/>
                </a:lnTo>
                <a:lnTo>
                  <a:pt x="3693" y="2966"/>
                </a:lnTo>
                <a:lnTo>
                  <a:pt x="3722" y="2965"/>
                </a:lnTo>
                <a:lnTo>
                  <a:pt x="3752" y="2964"/>
                </a:lnTo>
                <a:lnTo>
                  <a:pt x="3780" y="2962"/>
                </a:lnTo>
                <a:lnTo>
                  <a:pt x="3807" y="2959"/>
                </a:lnTo>
                <a:lnTo>
                  <a:pt x="3835" y="2954"/>
                </a:lnTo>
                <a:lnTo>
                  <a:pt x="3862" y="2950"/>
                </a:lnTo>
                <a:lnTo>
                  <a:pt x="3888" y="2944"/>
                </a:lnTo>
                <a:lnTo>
                  <a:pt x="3914" y="2938"/>
                </a:lnTo>
                <a:lnTo>
                  <a:pt x="3939" y="2931"/>
                </a:lnTo>
                <a:lnTo>
                  <a:pt x="3963" y="2924"/>
                </a:lnTo>
                <a:lnTo>
                  <a:pt x="3989" y="2915"/>
                </a:lnTo>
                <a:lnTo>
                  <a:pt x="4012" y="2905"/>
                </a:lnTo>
                <a:lnTo>
                  <a:pt x="4034" y="2895"/>
                </a:lnTo>
                <a:lnTo>
                  <a:pt x="4057" y="2884"/>
                </a:lnTo>
                <a:lnTo>
                  <a:pt x="4079" y="2873"/>
                </a:lnTo>
                <a:lnTo>
                  <a:pt x="4101" y="2860"/>
                </a:lnTo>
                <a:lnTo>
                  <a:pt x="4122" y="2847"/>
                </a:lnTo>
                <a:lnTo>
                  <a:pt x="4143" y="2833"/>
                </a:lnTo>
                <a:lnTo>
                  <a:pt x="4161" y="2819"/>
                </a:lnTo>
                <a:lnTo>
                  <a:pt x="4180" y="2803"/>
                </a:lnTo>
                <a:lnTo>
                  <a:pt x="4196" y="2788"/>
                </a:lnTo>
                <a:lnTo>
                  <a:pt x="4213" y="2773"/>
                </a:lnTo>
                <a:lnTo>
                  <a:pt x="4228" y="2756"/>
                </a:lnTo>
                <a:lnTo>
                  <a:pt x="4241" y="2740"/>
                </a:lnTo>
                <a:lnTo>
                  <a:pt x="4254" y="2723"/>
                </a:lnTo>
                <a:lnTo>
                  <a:pt x="4266" y="2704"/>
                </a:lnTo>
                <a:lnTo>
                  <a:pt x="4277" y="2687"/>
                </a:lnTo>
                <a:lnTo>
                  <a:pt x="4287" y="2668"/>
                </a:lnTo>
                <a:lnTo>
                  <a:pt x="4294" y="2648"/>
                </a:lnTo>
                <a:lnTo>
                  <a:pt x="4302" y="2629"/>
                </a:lnTo>
                <a:lnTo>
                  <a:pt x="4309" y="2608"/>
                </a:lnTo>
                <a:lnTo>
                  <a:pt x="4314" y="2588"/>
                </a:lnTo>
                <a:lnTo>
                  <a:pt x="4318" y="2566"/>
                </a:lnTo>
                <a:lnTo>
                  <a:pt x="4322" y="2546"/>
                </a:lnTo>
                <a:lnTo>
                  <a:pt x="4322" y="2524"/>
                </a:lnTo>
                <a:lnTo>
                  <a:pt x="4321" y="2503"/>
                </a:lnTo>
                <a:lnTo>
                  <a:pt x="4318" y="2482"/>
                </a:lnTo>
                <a:lnTo>
                  <a:pt x="4313" y="2462"/>
                </a:lnTo>
                <a:lnTo>
                  <a:pt x="4305" y="2441"/>
                </a:lnTo>
                <a:lnTo>
                  <a:pt x="4297" y="2420"/>
                </a:lnTo>
                <a:lnTo>
                  <a:pt x="4286" y="2399"/>
                </a:lnTo>
                <a:lnTo>
                  <a:pt x="4273" y="2379"/>
                </a:lnTo>
                <a:lnTo>
                  <a:pt x="4257" y="2358"/>
                </a:lnTo>
                <a:lnTo>
                  <a:pt x="4240" y="2337"/>
                </a:lnTo>
                <a:lnTo>
                  <a:pt x="4221" y="2317"/>
                </a:lnTo>
                <a:lnTo>
                  <a:pt x="4199" y="2297"/>
                </a:lnTo>
                <a:lnTo>
                  <a:pt x="4176" y="2276"/>
                </a:lnTo>
                <a:lnTo>
                  <a:pt x="4151" y="2256"/>
                </a:lnTo>
                <a:lnTo>
                  <a:pt x="4124" y="2237"/>
                </a:lnTo>
                <a:lnTo>
                  <a:pt x="4240" y="2275"/>
                </a:lnTo>
                <a:lnTo>
                  <a:pt x="4351" y="2311"/>
                </a:lnTo>
                <a:lnTo>
                  <a:pt x="4458" y="2344"/>
                </a:lnTo>
                <a:lnTo>
                  <a:pt x="4561" y="2375"/>
                </a:lnTo>
                <a:lnTo>
                  <a:pt x="4659" y="2404"/>
                </a:lnTo>
                <a:lnTo>
                  <a:pt x="4753" y="2429"/>
                </a:lnTo>
                <a:lnTo>
                  <a:pt x="4844" y="2453"/>
                </a:lnTo>
                <a:lnTo>
                  <a:pt x="4929" y="2474"/>
                </a:lnTo>
                <a:lnTo>
                  <a:pt x="5011" y="2492"/>
                </a:lnTo>
                <a:lnTo>
                  <a:pt x="5087" y="2509"/>
                </a:lnTo>
                <a:lnTo>
                  <a:pt x="5161" y="2523"/>
                </a:lnTo>
                <a:lnTo>
                  <a:pt x="5229" y="2534"/>
                </a:lnTo>
                <a:lnTo>
                  <a:pt x="5293" y="2542"/>
                </a:lnTo>
                <a:lnTo>
                  <a:pt x="5353" y="2549"/>
                </a:lnTo>
                <a:lnTo>
                  <a:pt x="5409" y="2553"/>
                </a:lnTo>
                <a:lnTo>
                  <a:pt x="5460" y="2554"/>
                </a:lnTo>
                <a:lnTo>
                  <a:pt x="5508" y="2554"/>
                </a:lnTo>
                <a:lnTo>
                  <a:pt x="5553" y="2552"/>
                </a:lnTo>
                <a:lnTo>
                  <a:pt x="5595" y="2550"/>
                </a:lnTo>
                <a:lnTo>
                  <a:pt x="5635" y="2547"/>
                </a:lnTo>
                <a:lnTo>
                  <a:pt x="5671" y="2542"/>
                </a:lnTo>
                <a:lnTo>
                  <a:pt x="5705" y="2537"/>
                </a:lnTo>
                <a:lnTo>
                  <a:pt x="5735" y="2530"/>
                </a:lnTo>
                <a:lnTo>
                  <a:pt x="5764" y="2523"/>
                </a:lnTo>
                <a:lnTo>
                  <a:pt x="5789" y="2514"/>
                </a:lnTo>
                <a:lnTo>
                  <a:pt x="5811" y="2504"/>
                </a:lnTo>
                <a:lnTo>
                  <a:pt x="5830" y="2493"/>
                </a:lnTo>
                <a:lnTo>
                  <a:pt x="5848" y="2482"/>
                </a:lnTo>
                <a:lnTo>
                  <a:pt x="5854" y="2476"/>
                </a:lnTo>
                <a:lnTo>
                  <a:pt x="5861" y="2469"/>
                </a:lnTo>
                <a:lnTo>
                  <a:pt x="5867" y="2463"/>
                </a:lnTo>
                <a:lnTo>
                  <a:pt x="5873" y="2455"/>
                </a:lnTo>
                <a:lnTo>
                  <a:pt x="5877" y="2448"/>
                </a:lnTo>
                <a:lnTo>
                  <a:pt x="5880" y="2441"/>
                </a:lnTo>
                <a:lnTo>
                  <a:pt x="5884" y="2433"/>
                </a:lnTo>
                <a:lnTo>
                  <a:pt x="5886" y="2424"/>
                </a:lnTo>
                <a:lnTo>
                  <a:pt x="5888" y="2412"/>
                </a:lnTo>
                <a:lnTo>
                  <a:pt x="5886" y="2399"/>
                </a:lnTo>
                <a:lnTo>
                  <a:pt x="5883" y="2386"/>
                </a:lnTo>
                <a:lnTo>
                  <a:pt x="5876" y="2372"/>
                </a:lnTo>
                <a:lnTo>
                  <a:pt x="5867" y="2358"/>
                </a:lnTo>
                <a:lnTo>
                  <a:pt x="5855" y="2342"/>
                </a:lnTo>
                <a:lnTo>
                  <a:pt x="5841" y="2327"/>
                </a:lnTo>
                <a:lnTo>
                  <a:pt x="5825" y="2312"/>
                </a:lnTo>
                <a:lnTo>
                  <a:pt x="5805" y="2296"/>
                </a:lnTo>
                <a:lnTo>
                  <a:pt x="5783" y="2278"/>
                </a:lnTo>
                <a:lnTo>
                  <a:pt x="5759" y="2262"/>
                </a:lnTo>
                <a:lnTo>
                  <a:pt x="5732" y="2244"/>
                </a:lnTo>
                <a:lnTo>
                  <a:pt x="5702" y="2226"/>
                </a:lnTo>
                <a:lnTo>
                  <a:pt x="5670" y="2207"/>
                </a:lnTo>
                <a:lnTo>
                  <a:pt x="5636" y="2188"/>
                </a:lnTo>
                <a:lnTo>
                  <a:pt x="5598" y="2169"/>
                </a:lnTo>
                <a:lnTo>
                  <a:pt x="5519" y="2129"/>
                </a:lnTo>
                <a:lnTo>
                  <a:pt x="5438" y="2090"/>
                </a:lnTo>
                <a:lnTo>
                  <a:pt x="5354" y="2051"/>
                </a:lnTo>
                <a:lnTo>
                  <a:pt x="5268" y="2011"/>
                </a:lnTo>
                <a:lnTo>
                  <a:pt x="5178" y="1973"/>
                </a:lnTo>
                <a:lnTo>
                  <a:pt x="5085" y="1934"/>
                </a:lnTo>
                <a:lnTo>
                  <a:pt x="4991" y="1896"/>
                </a:lnTo>
                <a:lnTo>
                  <a:pt x="4894" y="1857"/>
                </a:lnTo>
                <a:lnTo>
                  <a:pt x="4699" y="1783"/>
                </a:lnTo>
                <a:lnTo>
                  <a:pt x="4509" y="1712"/>
                </a:lnTo>
                <a:lnTo>
                  <a:pt x="4323" y="1647"/>
                </a:lnTo>
                <a:lnTo>
                  <a:pt x="4142" y="1583"/>
                </a:lnTo>
                <a:lnTo>
                  <a:pt x="3982" y="1530"/>
                </a:lnTo>
                <a:lnTo>
                  <a:pt x="3858" y="1487"/>
                </a:lnTo>
                <a:lnTo>
                  <a:pt x="3769" y="1455"/>
                </a:lnTo>
                <a:lnTo>
                  <a:pt x="3716" y="1435"/>
                </a:lnTo>
                <a:lnTo>
                  <a:pt x="3626" y="1406"/>
                </a:lnTo>
                <a:lnTo>
                  <a:pt x="3529" y="1375"/>
                </a:lnTo>
                <a:lnTo>
                  <a:pt x="3424" y="1339"/>
                </a:lnTo>
                <a:lnTo>
                  <a:pt x="3309" y="1298"/>
                </a:lnTo>
                <a:lnTo>
                  <a:pt x="3188" y="1253"/>
                </a:lnTo>
                <a:lnTo>
                  <a:pt x="3058" y="1205"/>
                </a:lnTo>
                <a:lnTo>
                  <a:pt x="2920" y="1153"/>
                </a:lnTo>
                <a:lnTo>
                  <a:pt x="2774" y="1097"/>
                </a:lnTo>
                <a:lnTo>
                  <a:pt x="2623" y="1039"/>
                </a:lnTo>
                <a:lnTo>
                  <a:pt x="2474" y="982"/>
                </a:lnTo>
                <a:lnTo>
                  <a:pt x="2323" y="927"/>
                </a:lnTo>
                <a:lnTo>
                  <a:pt x="2173" y="872"/>
                </a:lnTo>
                <a:lnTo>
                  <a:pt x="2024" y="820"/>
                </a:lnTo>
                <a:lnTo>
                  <a:pt x="1874" y="767"/>
                </a:lnTo>
                <a:lnTo>
                  <a:pt x="1723" y="716"/>
                </a:lnTo>
                <a:lnTo>
                  <a:pt x="1574" y="667"/>
                </a:lnTo>
                <a:lnTo>
                  <a:pt x="1426" y="620"/>
                </a:lnTo>
                <a:lnTo>
                  <a:pt x="1283" y="576"/>
                </a:lnTo>
                <a:lnTo>
                  <a:pt x="1144" y="537"/>
                </a:lnTo>
                <a:lnTo>
                  <a:pt x="1010" y="500"/>
                </a:lnTo>
                <a:lnTo>
                  <a:pt x="880" y="468"/>
                </a:lnTo>
                <a:lnTo>
                  <a:pt x="817" y="453"/>
                </a:lnTo>
                <a:lnTo>
                  <a:pt x="754" y="438"/>
                </a:lnTo>
                <a:lnTo>
                  <a:pt x="693" y="425"/>
                </a:lnTo>
                <a:lnTo>
                  <a:pt x="633" y="413"/>
                </a:lnTo>
                <a:lnTo>
                  <a:pt x="574" y="402"/>
                </a:lnTo>
                <a:lnTo>
                  <a:pt x="516" y="393"/>
                </a:lnTo>
                <a:lnTo>
                  <a:pt x="461" y="384"/>
                </a:lnTo>
                <a:lnTo>
                  <a:pt x="408" y="377"/>
                </a:lnTo>
                <a:lnTo>
                  <a:pt x="359" y="373"/>
                </a:lnTo>
                <a:lnTo>
                  <a:pt x="312" y="371"/>
                </a:lnTo>
                <a:lnTo>
                  <a:pt x="269" y="371"/>
                </a:lnTo>
                <a:lnTo>
                  <a:pt x="229" y="373"/>
                </a:lnTo>
                <a:lnTo>
                  <a:pt x="193" y="377"/>
                </a:lnTo>
                <a:lnTo>
                  <a:pt x="175" y="381"/>
                </a:lnTo>
                <a:lnTo>
                  <a:pt x="159" y="384"/>
                </a:lnTo>
                <a:lnTo>
                  <a:pt x="143" y="388"/>
                </a:lnTo>
                <a:lnTo>
                  <a:pt x="128" y="393"/>
                </a:lnTo>
                <a:lnTo>
                  <a:pt x="114" y="397"/>
                </a:lnTo>
                <a:lnTo>
                  <a:pt x="101" y="403"/>
                </a:lnTo>
                <a:lnTo>
                  <a:pt x="88" y="409"/>
                </a:lnTo>
                <a:lnTo>
                  <a:pt x="77" y="417"/>
                </a:lnTo>
                <a:lnTo>
                  <a:pt x="66" y="423"/>
                </a:lnTo>
                <a:lnTo>
                  <a:pt x="55" y="432"/>
                </a:lnTo>
                <a:lnTo>
                  <a:pt x="47" y="440"/>
                </a:lnTo>
                <a:lnTo>
                  <a:pt x="38" y="448"/>
                </a:lnTo>
                <a:lnTo>
                  <a:pt x="30" y="458"/>
                </a:lnTo>
                <a:lnTo>
                  <a:pt x="24" y="468"/>
                </a:lnTo>
                <a:lnTo>
                  <a:pt x="17" y="479"/>
                </a:lnTo>
                <a:lnTo>
                  <a:pt x="12" y="490"/>
                </a:lnTo>
                <a:lnTo>
                  <a:pt x="7" y="502"/>
                </a:lnTo>
                <a:lnTo>
                  <a:pt x="4" y="514"/>
                </a:lnTo>
                <a:close/>
                <a:moveTo>
                  <a:pt x="3093" y="2644"/>
                </a:moveTo>
                <a:lnTo>
                  <a:pt x="3308" y="3008"/>
                </a:lnTo>
                <a:lnTo>
                  <a:pt x="2890" y="3023"/>
                </a:lnTo>
                <a:lnTo>
                  <a:pt x="3093" y="2644"/>
                </a:lnTo>
                <a:close/>
                <a:moveTo>
                  <a:pt x="3093" y="2738"/>
                </a:moveTo>
                <a:lnTo>
                  <a:pt x="3214" y="2967"/>
                </a:lnTo>
                <a:lnTo>
                  <a:pt x="2985" y="2967"/>
                </a:lnTo>
                <a:lnTo>
                  <a:pt x="3093" y="2738"/>
                </a:lnTo>
                <a:close/>
                <a:moveTo>
                  <a:pt x="4502" y="4012"/>
                </a:moveTo>
                <a:lnTo>
                  <a:pt x="4502" y="4012"/>
                </a:lnTo>
                <a:lnTo>
                  <a:pt x="4540" y="4021"/>
                </a:lnTo>
                <a:lnTo>
                  <a:pt x="4577" y="4032"/>
                </a:lnTo>
                <a:lnTo>
                  <a:pt x="4613" y="4044"/>
                </a:lnTo>
                <a:lnTo>
                  <a:pt x="4647" y="4059"/>
                </a:lnTo>
                <a:lnTo>
                  <a:pt x="4681" y="4074"/>
                </a:lnTo>
                <a:lnTo>
                  <a:pt x="4713" y="4090"/>
                </a:lnTo>
                <a:lnTo>
                  <a:pt x="4742" y="4108"/>
                </a:lnTo>
                <a:lnTo>
                  <a:pt x="4772" y="4126"/>
                </a:lnTo>
                <a:lnTo>
                  <a:pt x="4799" y="4147"/>
                </a:lnTo>
                <a:lnTo>
                  <a:pt x="4825" y="4168"/>
                </a:lnTo>
                <a:lnTo>
                  <a:pt x="4849" y="4191"/>
                </a:lnTo>
                <a:lnTo>
                  <a:pt x="4872" y="4215"/>
                </a:lnTo>
                <a:lnTo>
                  <a:pt x="4895" y="4241"/>
                </a:lnTo>
                <a:lnTo>
                  <a:pt x="4915" y="4267"/>
                </a:lnTo>
                <a:lnTo>
                  <a:pt x="4935" y="4296"/>
                </a:lnTo>
                <a:lnTo>
                  <a:pt x="4952" y="4325"/>
                </a:lnTo>
                <a:lnTo>
                  <a:pt x="4968" y="4356"/>
                </a:lnTo>
                <a:lnTo>
                  <a:pt x="4986" y="4387"/>
                </a:lnTo>
                <a:lnTo>
                  <a:pt x="5001" y="4419"/>
                </a:lnTo>
                <a:lnTo>
                  <a:pt x="5018" y="4453"/>
                </a:lnTo>
                <a:lnTo>
                  <a:pt x="5033" y="4487"/>
                </a:lnTo>
                <a:lnTo>
                  <a:pt x="5048" y="4523"/>
                </a:lnTo>
                <a:lnTo>
                  <a:pt x="5063" y="4559"/>
                </a:lnTo>
                <a:lnTo>
                  <a:pt x="5078" y="4596"/>
                </a:lnTo>
                <a:lnTo>
                  <a:pt x="5106" y="4674"/>
                </a:lnTo>
                <a:lnTo>
                  <a:pt x="5132" y="4756"/>
                </a:lnTo>
                <a:lnTo>
                  <a:pt x="5157" y="4841"/>
                </a:lnTo>
                <a:lnTo>
                  <a:pt x="5181" y="4930"/>
                </a:lnTo>
                <a:lnTo>
                  <a:pt x="5229" y="5118"/>
                </a:lnTo>
                <a:lnTo>
                  <a:pt x="5281" y="5319"/>
                </a:lnTo>
                <a:lnTo>
                  <a:pt x="5395" y="5761"/>
                </a:lnTo>
                <a:lnTo>
                  <a:pt x="5412" y="5818"/>
                </a:lnTo>
                <a:lnTo>
                  <a:pt x="5429" y="5877"/>
                </a:lnTo>
                <a:lnTo>
                  <a:pt x="5447" y="5936"/>
                </a:lnTo>
                <a:lnTo>
                  <a:pt x="5468" y="5996"/>
                </a:lnTo>
                <a:lnTo>
                  <a:pt x="5488" y="6057"/>
                </a:lnTo>
                <a:lnTo>
                  <a:pt x="5510" y="6118"/>
                </a:lnTo>
                <a:lnTo>
                  <a:pt x="5534" y="6179"/>
                </a:lnTo>
                <a:lnTo>
                  <a:pt x="5558" y="6240"/>
                </a:lnTo>
                <a:lnTo>
                  <a:pt x="5584" y="6302"/>
                </a:lnTo>
                <a:lnTo>
                  <a:pt x="5612" y="6365"/>
                </a:lnTo>
                <a:lnTo>
                  <a:pt x="5640" y="6428"/>
                </a:lnTo>
                <a:lnTo>
                  <a:pt x="5671" y="6491"/>
                </a:lnTo>
                <a:lnTo>
                  <a:pt x="5701" y="6556"/>
                </a:lnTo>
                <a:lnTo>
                  <a:pt x="5734" y="6620"/>
                </a:lnTo>
                <a:lnTo>
                  <a:pt x="5767" y="6685"/>
                </a:lnTo>
                <a:lnTo>
                  <a:pt x="5802" y="6750"/>
                </a:lnTo>
                <a:lnTo>
                  <a:pt x="994" y="6750"/>
                </a:lnTo>
                <a:lnTo>
                  <a:pt x="1058" y="6726"/>
                </a:lnTo>
                <a:lnTo>
                  <a:pt x="1122" y="6700"/>
                </a:lnTo>
                <a:lnTo>
                  <a:pt x="1186" y="6672"/>
                </a:lnTo>
                <a:lnTo>
                  <a:pt x="1249" y="6642"/>
                </a:lnTo>
                <a:lnTo>
                  <a:pt x="1311" y="6609"/>
                </a:lnTo>
                <a:lnTo>
                  <a:pt x="1373" y="6574"/>
                </a:lnTo>
                <a:lnTo>
                  <a:pt x="1434" y="6537"/>
                </a:lnTo>
                <a:lnTo>
                  <a:pt x="1495" y="6499"/>
                </a:lnTo>
                <a:lnTo>
                  <a:pt x="1555" y="6457"/>
                </a:lnTo>
                <a:lnTo>
                  <a:pt x="1614" y="6414"/>
                </a:lnTo>
                <a:lnTo>
                  <a:pt x="1673" y="6369"/>
                </a:lnTo>
                <a:lnTo>
                  <a:pt x="1731" y="6321"/>
                </a:lnTo>
                <a:lnTo>
                  <a:pt x="1788" y="6272"/>
                </a:lnTo>
                <a:lnTo>
                  <a:pt x="1844" y="6219"/>
                </a:lnTo>
                <a:lnTo>
                  <a:pt x="1901" y="6166"/>
                </a:lnTo>
                <a:lnTo>
                  <a:pt x="1956" y="6109"/>
                </a:lnTo>
                <a:lnTo>
                  <a:pt x="2066" y="5994"/>
                </a:lnTo>
                <a:lnTo>
                  <a:pt x="2175" y="5879"/>
                </a:lnTo>
                <a:lnTo>
                  <a:pt x="2284" y="5764"/>
                </a:lnTo>
                <a:lnTo>
                  <a:pt x="2392" y="5647"/>
                </a:lnTo>
                <a:lnTo>
                  <a:pt x="2498" y="5530"/>
                </a:lnTo>
                <a:lnTo>
                  <a:pt x="2604" y="5413"/>
                </a:lnTo>
                <a:lnTo>
                  <a:pt x="2707" y="5296"/>
                </a:lnTo>
                <a:lnTo>
                  <a:pt x="2811" y="5178"/>
                </a:lnTo>
                <a:lnTo>
                  <a:pt x="2915" y="5062"/>
                </a:lnTo>
                <a:lnTo>
                  <a:pt x="3018" y="4950"/>
                </a:lnTo>
                <a:lnTo>
                  <a:pt x="3121" y="4841"/>
                </a:lnTo>
                <a:lnTo>
                  <a:pt x="3224" y="4736"/>
                </a:lnTo>
                <a:lnTo>
                  <a:pt x="3327" y="4634"/>
                </a:lnTo>
                <a:lnTo>
                  <a:pt x="3429" y="4536"/>
                </a:lnTo>
                <a:lnTo>
                  <a:pt x="3532" y="4442"/>
                </a:lnTo>
                <a:lnTo>
                  <a:pt x="3634" y="4351"/>
                </a:lnTo>
                <a:lnTo>
                  <a:pt x="3685" y="4308"/>
                </a:lnTo>
                <a:lnTo>
                  <a:pt x="3737" y="4267"/>
                </a:lnTo>
                <a:lnTo>
                  <a:pt x="3764" y="4249"/>
                </a:lnTo>
                <a:lnTo>
                  <a:pt x="3790" y="4230"/>
                </a:lnTo>
                <a:lnTo>
                  <a:pt x="3816" y="4213"/>
                </a:lnTo>
                <a:lnTo>
                  <a:pt x="3842" y="4195"/>
                </a:lnTo>
                <a:lnTo>
                  <a:pt x="3868" y="4180"/>
                </a:lnTo>
                <a:lnTo>
                  <a:pt x="3895" y="4165"/>
                </a:lnTo>
                <a:lnTo>
                  <a:pt x="3922" y="4149"/>
                </a:lnTo>
                <a:lnTo>
                  <a:pt x="3948" y="4136"/>
                </a:lnTo>
                <a:lnTo>
                  <a:pt x="3976" y="4123"/>
                </a:lnTo>
                <a:lnTo>
                  <a:pt x="4002" y="4110"/>
                </a:lnTo>
                <a:lnTo>
                  <a:pt x="4029" y="4099"/>
                </a:lnTo>
                <a:lnTo>
                  <a:pt x="4056" y="4088"/>
                </a:lnTo>
                <a:lnTo>
                  <a:pt x="4084" y="4077"/>
                </a:lnTo>
                <a:lnTo>
                  <a:pt x="4111" y="4068"/>
                </a:lnTo>
                <a:lnTo>
                  <a:pt x="4138" y="4060"/>
                </a:lnTo>
                <a:lnTo>
                  <a:pt x="4166" y="4051"/>
                </a:lnTo>
                <a:lnTo>
                  <a:pt x="4193" y="4044"/>
                </a:lnTo>
                <a:lnTo>
                  <a:pt x="4220" y="4038"/>
                </a:lnTo>
                <a:lnTo>
                  <a:pt x="4249" y="4031"/>
                </a:lnTo>
                <a:lnTo>
                  <a:pt x="4276" y="4027"/>
                </a:lnTo>
                <a:lnTo>
                  <a:pt x="4304" y="4023"/>
                </a:lnTo>
                <a:lnTo>
                  <a:pt x="4332" y="4018"/>
                </a:lnTo>
                <a:lnTo>
                  <a:pt x="4360" y="4016"/>
                </a:lnTo>
                <a:lnTo>
                  <a:pt x="4388" y="4014"/>
                </a:lnTo>
                <a:lnTo>
                  <a:pt x="4417" y="4012"/>
                </a:lnTo>
                <a:lnTo>
                  <a:pt x="4445" y="4012"/>
                </a:lnTo>
                <a:lnTo>
                  <a:pt x="4474" y="4011"/>
                </a:lnTo>
                <a:lnTo>
                  <a:pt x="4502" y="4012"/>
                </a:lnTo>
                <a:close/>
                <a:moveTo>
                  <a:pt x="3105" y="2465"/>
                </a:moveTo>
                <a:lnTo>
                  <a:pt x="3105" y="2465"/>
                </a:lnTo>
                <a:lnTo>
                  <a:pt x="3125" y="2466"/>
                </a:lnTo>
                <a:lnTo>
                  <a:pt x="3133" y="2467"/>
                </a:lnTo>
                <a:lnTo>
                  <a:pt x="3141" y="2469"/>
                </a:lnTo>
                <a:lnTo>
                  <a:pt x="3149" y="2471"/>
                </a:lnTo>
                <a:lnTo>
                  <a:pt x="3155" y="2475"/>
                </a:lnTo>
                <a:lnTo>
                  <a:pt x="3162" y="2478"/>
                </a:lnTo>
                <a:lnTo>
                  <a:pt x="3167" y="2482"/>
                </a:lnTo>
                <a:lnTo>
                  <a:pt x="3173" y="2487"/>
                </a:lnTo>
                <a:lnTo>
                  <a:pt x="3177" y="2492"/>
                </a:lnTo>
                <a:lnTo>
                  <a:pt x="3180" y="2498"/>
                </a:lnTo>
                <a:lnTo>
                  <a:pt x="3184" y="2504"/>
                </a:lnTo>
                <a:lnTo>
                  <a:pt x="3186" y="2511"/>
                </a:lnTo>
                <a:lnTo>
                  <a:pt x="3188" y="2518"/>
                </a:lnTo>
                <a:lnTo>
                  <a:pt x="3188" y="2526"/>
                </a:lnTo>
                <a:lnTo>
                  <a:pt x="3189" y="2535"/>
                </a:lnTo>
                <a:lnTo>
                  <a:pt x="3188" y="2546"/>
                </a:lnTo>
                <a:lnTo>
                  <a:pt x="3188" y="2557"/>
                </a:lnTo>
                <a:lnTo>
                  <a:pt x="3186" y="2566"/>
                </a:lnTo>
                <a:lnTo>
                  <a:pt x="3184" y="2576"/>
                </a:lnTo>
                <a:lnTo>
                  <a:pt x="3180" y="2584"/>
                </a:lnTo>
                <a:lnTo>
                  <a:pt x="3177" y="2592"/>
                </a:lnTo>
                <a:lnTo>
                  <a:pt x="3173" y="2599"/>
                </a:lnTo>
                <a:lnTo>
                  <a:pt x="3167" y="2606"/>
                </a:lnTo>
                <a:lnTo>
                  <a:pt x="3162" y="2611"/>
                </a:lnTo>
                <a:lnTo>
                  <a:pt x="3155" y="2616"/>
                </a:lnTo>
                <a:lnTo>
                  <a:pt x="3149" y="2620"/>
                </a:lnTo>
                <a:lnTo>
                  <a:pt x="3141" y="2623"/>
                </a:lnTo>
                <a:lnTo>
                  <a:pt x="3133" y="2625"/>
                </a:lnTo>
                <a:lnTo>
                  <a:pt x="3125" y="2628"/>
                </a:lnTo>
                <a:lnTo>
                  <a:pt x="3115" y="2629"/>
                </a:lnTo>
                <a:lnTo>
                  <a:pt x="3105" y="2629"/>
                </a:lnTo>
                <a:lnTo>
                  <a:pt x="3095" y="2629"/>
                </a:lnTo>
                <a:lnTo>
                  <a:pt x="3085" y="2628"/>
                </a:lnTo>
                <a:lnTo>
                  <a:pt x="3078" y="2625"/>
                </a:lnTo>
                <a:lnTo>
                  <a:pt x="3070" y="2623"/>
                </a:lnTo>
                <a:lnTo>
                  <a:pt x="3062" y="2620"/>
                </a:lnTo>
                <a:lnTo>
                  <a:pt x="3056" y="2616"/>
                </a:lnTo>
                <a:lnTo>
                  <a:pt x="3050" y="2611"/>
                </a:lnTo>
                <a:lnTo>
                  <a:pt x="3045" y="2606"/>
                </a:lnTo>
                <a:lnTo>
                  <a:pt x="3041" y="2599"/>
                </a:lnTo>
                <a:lnTo>
                  <a:pt x="3036" y="2592"/>
                </a:lnTo>
                <a:lnTo>
                  <a:pt x="3033" y="2584"/>
                </a:lnTo>
                <a:lnTo>
                  <a:pt x="3030" y="2576"/>
                </a:lnTo>
                <a:lnTo>
                  <a:pt x="3027" y="2566"/>
                </a:lnTo>
                <a:lnTo>
                  <a:pt x="3026" y="2557"/>
                </a:lnTo>
                <a:lnTo>
                  <a:pt x="3025" y="2535"/>
                </a:lnTo>
                <a:lnTo>
                  <a:pt x="3026" y="2518"/>
                </a:lnTo>
                <a:lnTo>
                  <a:pt x="3027" y="2511"/>
                </a:lnTo>
                <a:lnTo>
                  <a:pt x="3030" y="2504"/>
                </a:lnTo>
                <a:lnTo>
                  <a:pt x="3033" y="2498"/>
                </a:lnTo>
                <a:lnTo>
                  <a:pt x="3036" y="2492"/>
                </a:lnTo>
                <a:lnTo>
                  <a:pt x="3041" y="2487"/>
                </a:lnTo>
                <a:lnTo>
                  <a:pt x="3045" y="2482"/>
                </a:lnTo>
                <a:lnTo>
                  <a:pt x="3050" y="2478"/>
                </a:lnTo>
                <a:lnTo>
                  <a:pt x="3056" y="2475"/>
                </a:lnTo>
                <a:lnTo>
                  <a:pt x="3062" y="2471"/>
                </a:lnTo>
                <a:lnTo>
                  <a:pt x="3070" y="2469"/>
                </a:lnTo>
                <a:lnTo>
                  <a:pt x="3078" y="2467"/>
                </a:lnTo>
                <a:lnTo>
                  <a:pt x="3085" y="2466"/>
                </a:lnTo>
                <a:lnTo>
                  <a:pt x="3105" y="24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KSO_Shape">
            <a:extLst>
              <a:ext uri="{FF2B5EF4-FFF2-40B4-BE49-F238E27FC236}">
                <a16:creationId xmlns:a16="http://schemas.microsoft.com/office/drawing/2014/main" id="{40860FA9-294B-48F5-8BD8-5E5E9DBF85D9}"/>
              </a:ext>
            </a:extLst>
          </p:cNvPr>
          <p:cNvSpPr>
            <a:spLocks/>
          </p:cNvSpPr>
          <p:nvPr/>
        </p:nvSpPr>
        <p:spPr bwMode="auto">
          <a:xfrm>
            <a:off x="943773" y="4602987"/>
            <a:ext cx="219021" cy="356972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流程图: 可选过程 163">
                <a:extLst>
                  <a:ext uri="{FF2B5EF4-FFF2-40B4-BE49-F238E27FC236}">
                    <a16:creationId xmlns:a16="http://schemas.microsoft.com/office/drawing/2014/main" id="{9B906F7D-A03F-45C9-99D9-5654C2A4B1E6}"/>
                  </a:ext>
                </a:extLst>
              </p:cNvPr>
              <p:cNvSpPr/>
              <p:nvPr/>
            </p:nvSpPr>
            <p:spPr bwMode="auto">
              <a:xfrm>
                <a:off x="1174942" y="4059125"/>
                <a:ext cx="1260084" cy="405729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竞争环境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4" name="流程图: 可选过程 163">
                <a:extLst>
                  <a:ext uri="{FF2B5EF4-FFF2-40B4-BE49-F238E27FC236}">
                    <a16:creationId xmlns:a16="http://schemas.microsoft.com/office/drawing/2014/main" id="{9B906F7D-A03F-45C9-99D9-5654C2A4B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942" y="4059125"/>
                <a:ext cx="1260084" cy="405729"/>
              </a:xfrm>
              <a:prstGeom prst="flowChartAlternateProcess">
                <a:avLst/>
              </a:prstGeom>
              <a:blipFill>
                <a:blip r:embed="rId5"/>
                <a:stretch>
                  <a:fillRect l="-962" b="-588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8986FEE-AECE-4FFC-8681-34636A2FD02B}"/>
                  </a:ext>
                </a:extLst>
              </p:cNvPr>
              <p:cNvSpPr txBox="1"/>
              <p:nvPr/>
            </p:nvSpPr>
            <p:spPr>
              <a:xfrm>
                <a:off x="2134502" y="3458454"/>
                <a:ext cx="7257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zh-CN" altLang="en-US" sz="1600" dirty="0">
                  <a:solidFill>
                    <a:srgbClr val="0164A1"/>
                  </a:solidFill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8986FEE-AECE-4FFC-8681-34636A2FD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02" y="3458454"/>
                <a:ext cx="725776" cy="246221"/>
              </a:xfrm>
              <a:prstGeom prst="rect">
                <a:avLst/>
              </a:prstGeom>
              <a:blipFill>
                <a:blip r:embed="rId6"/>
                <a:stretch>
                  <a:fillRect l="-5042" r="-5882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0E2836CA-0BBD-4ABD-A4B0-ED26894D3654}"/>
                  </a:ext>
                </a:extLst>
              </p:cNvPr>
              <p:cNvSpPr txBox="1"/>
              <p:nvPr/>
            </p:nvSpPr>
            <p:spPr>
              <a:xfrm>
                <a:off x="2116958" y="4763273"/>
                <a:ext cx="7257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0E2836CA-0BBD-4ABD-A4B0-ED26894D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958" y="4763273"/>
                <a:ext cx="725776" cy="246221"/>
              </a:xfrm>
              <a:prstGeom prst="rect">
                <a:avLst/>
              </a:prstGeom>
              <a:blipFill>
                <a:blip r:embed="rId7"/>
                <a:stretch>
                  <a:fillRect l="-5042" r="-5882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A4AA476E-53D7-4E4B-B9F5-39FCA0C4EC97}"/>
                  </a:ext>
                </a:extLst>
              </p:cNvPr>
              <p:cNvSpPr txBox="1"/>
              <p:nvPr/>
            </p:nvSpPr>
            <p:spPr>
              <a:xfrm>
                <a:off x="353556" y="3699018"/>
                <a:ext cx="14590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𝑒𝑐𝑝𝑚𝑂𝑟𝑖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A4AA476E-53D7-4E4B-B9F5-39FCA0C4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" y="3699018"/>
                <a:ext cx="1459054" cy="246221"/>
              </a:xfrm>
              <a:prstGeom prst="rect">
                <a:avLst/>
              </a:prstGeom>
              <a:blipFill>
                <a:blip r:embed="rId8"/>
                <a:stretch>
                  <a:fillRect l="-3766" r="-167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CD315856-1F3F-482F-BEB3-B0D8C080D123}"/>
                  </a:ext>
                </a:extLst>
              </p:cNvPr>
              <p:cNvSpPr txBox="1"/>
              <p:nvPr/>
            </p:nvSpPr>
            <p:spPr>
              <a:xfrm>
                <a:off x="378730" y="5084369"/>
                <a:ext cx="13452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𝑒𝑐𝑝𝑚𝑂𝑟𝑖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CD315856-1F3F-482F-BEB3-B0D8C080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30" y="5084369"/>
                <a:ext cx="1345240" cy="246221"/>
              </a:xfrm>
              <a:prstGeom prst="rect">
                <a:avLst/>
              </a:prstGeom>
              <a:blipFill>
                <a:blip r:embed="rId9"/>
                <a:stretch>
                  <a:fillRect l="-4072" r="-22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流程图: 可选过程 168">
                <a:extLst>
                  <a:ext uri="{FF2B5EF4-FFF2-40B4-BE49-F238E27FC236}">
                    <a16:creationId xmlns:a16="http://schemas.microsoft.com/office/drawing/2014/main" id="{B040D5CF-F9CB-4C3A-8978-8F78A5BD94AB}"/>
                  </a:ext>
                </a:extLst>
              </p:cNvPr>
              <p:cNvSpPr/>
              <p:nvPr/>
            </p:nvSpPr>
            <p:spPr bwMode="auto">
              <a:xfrm>
                <a:off x="3304580" y="3034500"/>
                <a:ext cx="1198693" cy="590404"/>
              </a:xfrm>
              <a:prstGeom prst="flowChartAlternate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竞争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获胜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修正量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10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9" name="流程图: 可选过程 168">
                <a:extLst>
                  <a:ext uri="{FF2B5EF4-FFF2-40B4-BE49-F238E27FC236}">
                    <a16:creationId xmlns:a16="http://schemas.microsoft.com/office/drawing/2014/main" id="{B040D5CF-F9CB-4C3A-8978-8F78A5BD9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4580" y="3034500"/>
                <a:ext cx="1198693" cy="590404"/>
              </a:xfrm>
              <a:prstGeom prst="flowChartAlternateProcess">
                <a:avLst/>
              </a:prstGeom>
              <a:blipFill>
                <a:blip r:embed="rId10"/>
                <a:stretch>
                  <a:fillRect b="-1515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流程图: 可选过程 169">
                <a:extLst>
                  <a:ext uri="{FF2B5EF4-FFF2-40B4-BE49-F238E27FC236}">
                    <a16:creationId xmlns:a16="http://schemas.microsoft.com/office/drawing/2014/main" id="{6A8F292F-5CB8-4AE4-BD30-193EF52E16E0}"/>
                  </a:ext>
                </a:extLst>
              </p:cNvPr>
              <p:cNvSpPr/>
              <p:nvPr/>
            </p:nvSpPr>
            <p:spPr bwMode="auto">
              <a:xfrm>
                <a:off x="3303954" y="4856454"/>
                <a:ext cx="1199319" cy="563205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竞争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失败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修正量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0</a:t>
                </a: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0" name="流程图: 可选过程 169">
                <a:extLst>
                  <a:ext uri="{FF2B5EF4-FFF2-40B4-BE49-F238E27FC236}">
                    <a16:creationId xmlns:a16="http://schemas.microsoft.com/office/drawing/2014/main" id="{6A8F292F-5CB8-4AE4-BD30-193EF52E1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3954" y="4856454"/>
                <a:ext cx="1199319" cy="563205"/>
              </a:xfrm>
              <a:prstGeom prst="flowChartAlternateProcess">
                <a:avLst/>
              </a:prstGeom>
              <a:blipFill>
                <a:blip r:embed="rId11"/>
                <a:stretch>
                  <a:fillRect b="-2021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75377899-12EB-4349-9141-21000F8DA4C7}"/>
              </a:ext>
            </a:extLst>
          </p:cNvPr>
          <p:cNvCxnSpPr>
            <a:cxnSpLocks/>
            <a:endCxn id="164" idx="0"/>
          </p:cNvCxnSpPr>
          <p:nvPr/>
        </p:nvCxnSpPr>
        <p:spPr bwMode="auto">
          <a:xfrm>
            <a:off x="1131114" y="3405256"/>
            <a:ext cx="673870" cy="653869"/>
          </a:xfrm>
          <a:prstGeom prst="bent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9686EA08-7219-4DAF-90B1-7FDC36224DA6}"/>
              </a:ext>
            </a:extLst>
          </p:cNvPr>
          <p:cNvCxnSpPr>
            <a:cxnSpLocks/>
            <a:stCxn id="168" idx="2"/>
            <a:endCxn id="164" idx="2"/>
          </p:cNvCxnSpPr>
          <p:nvPr/>
        </p:nvCxnSpPr>
        <p:spPr bwMode="auto">
          <a:xfrm rot="5400000" flipH="1" flipV="1">
            <a:off x="995299" y="4520905"/>
            <a:ext cx="865736" cy="753634"/>
          </a:xfrm>
          <a:prstGeom prst="bentConnector3">
            <a:avLst>
              <a:gd name="adj1" fmla="val -26405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F7B8DEB6-79F6-4E64-81C9-08A3C7BE546E}"/>
              </a:ext>
            </a:extLst>
          </p:cNvPr>
          <p:cNvCxnSpPr>
            <a:stCxn id="164" idx="3"/>
            <a:endCxn id="169" idx="1"/>
          </p:cNvCxnSpPr>
          <p:nvPr/>
        </p:nvCxnSpPr>
        <p:spPr bwMode="auto">
          <a:xfrm flipV="1">
            <a:off x="2435026" y="3329702"/>
            <a:ext cx="869554" cy="9322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9C4E90C8-8649-4EB5-8486-D1A382F62E84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 bwMode="auto">
          <a:xfrm>
            <a:off x="2435026" y="4261990"/>
            <a:ext cx="868928" cy="87606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02E29CC-8964-451E-BC1E-6CDE536F05CF}"/>
                  </a:ext>
                </a:extLst>
              </p:cNvPr>
              <p:cNvSpPr txBox="1"/>
              <p:nvPr/>
            </p:nvSpPr>
            <p:spPr>
              <a:xfrm>
                <a:off x="3304961" y="3732701"/>
                <a:ext cx="1977016" cy="27796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+mj-ea"/>
                        </a:rPr>
                        <m:t>样本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0.9,100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02E29CC-8964-451E-BC1E-6CDE536F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1" y="3732701"/>
                <a:ext cx="1977016" cy="277961"/>
              </a:xfrm>
              <a:prstGeom prst="rect">
                <a:avLst/>
              </a:prstGeom>
              <a:blipFill>
                <a:blip r:embed="rId12"/>
                <a:stretch>
                  <a:fillRect l="-4908" b="-22917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1677790-EEDC-4696-AB5F-55247013F52A}"/>
                  </a:ext>
                </a:extLst>
              </p:cNvPr>
              <p:cNvSpPr txBox="1"/>
              <p:nvPr/>
            </p:nvSpPr>
            <p:spPr>
              <a:xfrm>
                <a:off x="3303954" y="5491195"/>
                <a:ext cx="1825243" cy="2779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+mj-ea"/>
                        </a:rPr>
                        <m:t>样本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,0.5,50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1677790-EEDC-4696-AB5F-55247013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54" y="5491195"/>
                <a:ext cx="1825243" cy="277961"/>
              </a:xfrm>
              <a:prstGeom prst="rect">
                <a:avLst/>
              </a:prstGeom>
              <a:blipFill>
                <a:blip r:embed="rId13"/>
                <a:stretch>
                  <a:fillRect l="-5686" t="-444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3AED670-C493-4167-A871-50DF701FB142}"/>
                  </a:ext>
                </a:extLst>
              </p:cNvPr>
              <p:cNvSpPr txBox="1"/>
              <p:nvPr/>
            </p:nvSpPr>
            <p:spPr>
              <a:xfrm>
                <a:off x="190684" y="1777285"/>
                <a:ext cx="5850595" cy="124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latin typeface="+mj-ea"/>
                    <a:ea typeface="+mj-ea"/>
                  </a:rPr>
                  <a:t>Label</a:t>
                </a:r>
                <a:r>
                  <a:rPr lang="zh-CN" altLang="en-US" sz="1600" dirty="0">
                    <a:latin typeface="+mj-ea"/>
                    <a:ea typeface="+mj-ea"/>
                  </a:rPr>
                  <a:t>设计：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+mj-ea"/>
                        </a:rPr>
                        <m:t>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1−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+mj-ea"/>
                              </a:rPr>
                              <m:t>𝑒𝑐𝑝𝑚𝑂𝑟𝑖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  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𝑓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+mj-ea"/>
                              </a:rPr>
                              <m:t>竞争</m:t>
                            </m:r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成功</m:t>
                            </m:r>
                          </m:e>
                        </m:mr>
                        <m:m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0                                   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𝑖𝑓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+mj-ea"/>
                              </a:rPr>
                              <m:t>竞争</m:t>
                            </m:r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失败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1600" i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3AED670-C493-4167-A871-50DF701F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4" y="1777285"/>
                <a:ext cx="5850595" cy="1246688"/>
              </a:xfrm>
              <a:prstGeom prst="rect">
                <a:avLst/>
              </a:prstGeom>
              <a:blipFill>
                <a:blip r:embed="rId1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F60C9C41-DEBE-429B-99FE-0B64AF8476B2}"/>
              </a:ext>
            </a:extLst>
          </p:cNvPr>
          <p:cNvSpPr txBox="1"/>
          <p:nvPr/>
        </p:nvSpPr>
        <p:spPr>
          <a:xfrm>
            <a:off x="156478" y="5905474"/>
            <a:ext cx="544051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样本处理：过滤随机流量，新广告</a:t>
            </a:r>
            <a:r>
              <a:rPr lang="en-US" altLang="zh-CN" sz="1600" dirty="0">
                <a:latin typeface="+mj-ea"/>
                <a:ea typeface="+mj-ea"/>
              </a:rPr>
              <a:t>EE</a:t>
            </a:r>
            <a:r>
              <a:rPr lang="zh-CN" altLang="en-US" sz="1600" dirty="0">
                <a:latin typeface="+mj-ea"/>
                <a:ea typeface="+mj-ea"/>
              </a:rPr>
              <a:t>流量；过滤队列中非</a:t>
            </a:r>
            <a:r>
              <a:rPr lang="en-US" altLang="zh-CN" sz="1600" dirty="0" err="1">
                <a:latin typeface="+mj-ea"/>
                <a:ea typeface="+mj-ea"/>
              </a:rPr>
              <a:t>oCPM</a:t>
            </a:r>
            <a:r>
              <a:rPr lang="zh-CN" altLang="en-US" sz="1600" dirty="0">
                <a:latin typeface="+mj-ea"/>
                <a:ea typeface="+mj-ea"/>
              </a:rPr>
              <a:t>广告；样本采样</a:t>
            </a:r>
            <a:r>
              <a:rPr lang="en-US" altLang="zh-CN" sz="1600" dirty="0">
                <a:latin typeface="+mj-ea"/>
                <a:ea typeface="+mj-ea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7534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1" grpId="0"/>
      <p:bldP spid="162" grpId="0" animBg="1"/>
      <p:bldP spid="163" grpId="0" animBg="1"/>
      <p:bldP spid="164" grpId="0" animBg="1"/>
      <p:bldP spid="165" grpId="0"/>
      <p:bldP spid="166" grpId="0"/>
      <p:bldP spid="167" grpId="0"/>
      <p:bldP spid="168" grpId="0"/>
      <p:bldP spid="169" grpId="0" animBg="1"/>
      <p:bldP spid="170" grpId="0" animBg="1"/>
      <p:bldP spid="175" grpId="0" animBg="1"/>
      <p:bldP spid="176" grpId="0" animBg="1"/>
      <p:bldP spid="180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9B0467F-1D8E-4B37-8448-9A5CB4580B11}"/>
              </a:ext>
            </a:extLst>
          </p:cNvPr>
          <p:cNvSpPr/>
          <p:nvPr/>
        </p:nvSpPr>
        <p:spPr bwMode="auto">
          <a:xfrm>
            <a:off x="6281883" y="2802305"/>
            <a:ext cx="3050364" cy="546556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V2</a:t>
            </a:r>
            <a:r>
              <a:rPr lang="zh-CN" altLang="en-US" sz="2800" b="1" dirty="0">
                <a:latin typeface="+mj-ea"/>
                <a:ea typeface="+mj-ea"/>
              </a:rPr>
              <a:t>版最快修正：使用回归模型预测修正能力</a:t>
            </a:r>
            <a:endParaRPr lang="zh-CN" altLang="en-US" sz="2000" b="1" dirty="0">
              <a:latin typeface="+mj-ea"/>
              <a:ea typeface="+mj-ea"/>
            </a:endParaRPr>
          </a:p>
        </p:txBody>
      </p:sp>
      <p:cxnSp>
        <p:nvCxnSpPr>
          <p:cNvPr id="525" name="直接箭头连接符 524">
            <a:extLst>
              <a:ext uri="{FF2B5EF4-FFF2-40B4-BE49-F238E27FC236}">
                <a16:creationId xmlns:a16="http://schemas.microsoft.com/office/drawing/2014/main" id="{B01E580B-6A37-47B4-97A0-1ECA4D66E207}"/>
              </a:ext>
            </a:extLst>
          </p:cNvPr>
          <p:cNvCxnSpPr>
            <a:cxnSpLocks/>
            <a:stCxn id="605" idx="0"/>
            <a:endCxn id="531" idx="2"/>
          </p:cNvCxnSpPr>
          <p:nvPr/>
        </p:nvCxnSpPr>
        <p:spPr>
          <a:xfrm flipV="1">
            <a:off x="10615367" y="4397955"/>
            <a:ext cx="2" cy="2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D0392131-24D2-47F5-A2D4-88D8A1BB409E}"/>
              </a:ext>
            </a:extLst>
          </p:cNvPr>
          <p:cNvGrpSpPr/>
          <p:nvPr/>
        </p:nvGrpSpPr>
        <p:grpSpPr>
          <a:xfrm>
            <a:off x="5084429" y="902134"/>
            <a:ext cx="6647893" cy="4310515"/>
            <a:chOff x="2057658" y="1034331"/>
            <a:chExt cx="6691689" cy="4313323"/>
          </a:xfrm>
        </p:grpSpPr>
        <p:grpSp>
          <p:nvGrpSpPr>
            <p:cNvPr id="529" name="组合 528">
              <a:extLst>
                <a:ext uri="{FF2B5EF4-FFF2-40B4-BE49-F238E27FC236}">
                  <a16:creationId xmlns:a16="http://schemas.microsoft.com/office/drawing/2014/main" id="{3A3FDA0F-6EDA-46B6-AC48-B151F7B8345F}"/>
                </a:ext>
              </a:extLst>
            </p:cNvPr>
            <p:cNvGrpSpPr/>
            <p:nvPr/>
          </p:nvGrpSpPr>
          <p:grpSpPr>
            <a:xfrm>
              <a:off x="2057658" y="1034331"/>
              <a:ext cx="6691689" cy="4313323"/>
              <a:chOff x="628830" y="1688184"/>
              <a:chExt cx="8008635" cy="4717065"/>
            </a:xfrm>
          </p:grpSpPr>
          <p:sp>
            <p:nvSpPr>
              <p:cNvPr id="531" name="矩形: 圆角 530">
                <a:extLst>
                  <a:ext uri="{FF2B5EF4-FFF2-40B4-BE49-F238E27FC236}">
                    <a16:creationId xmlns:a16="http://schemas.microsoft.com/office/drawing/2014/main" id="{53B98A66-1F70-4267-B5C2-CE73852B6445}"/>
                  </a:ext>
                </a:extLst>
              </p:cNvPr>
              <p:cNvSpPr/>
              <p:nvPr/>
            </p:nvSpPr>
            <p:spPr>
              <a:xfrm>
                <a:off x="6904041" y="5300338"/>
                <a:ext cx="775686" cy="213378"/>
              </a:xfrm>
              <a:prstGeom prst="roundRect">
                <a:avLst/>
              </a:prstGeom>
              <a:solidFill>
                <a:srgbClr val="FFB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2" name="直接箭头连接符 531">
                <a:extLst>
                  <a:ext uri="{FF2B5EF4-FFF2-40B4-BE49-F238E27FC236}">
                    <a16:creationId xmlns:a16="http://schemas.microsoft.com/office/drawing/2014/main" id="{33EE7661-4E37-40BF-97F3-7C7D02FA93E0}"/>
                  </a:ext>
                </a:extLst>
              </p:cNvPr>
              <p:cNvCxnSpPr>
                <a:cxnSpLocks/>
                <a:stCxn id="544" idx="0"/>
              </p:cNvCxnSpPr>
              <p:nvPr/>
            </p:nvCxnSpPr>
            <p:spPr>
              <a:xfrm flipH="1" flipV="1">
                <a:off x="6415371" y="3055518"/>
                <a:ext cx="28705" cy="2676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0486967E-522C-40A4-A865-DDF0760F568C}"/>
                  </a:ext>
                </a:extLst>
              </p:cNvPr>
              <p:cNvSpPr/>
              <p:nvPr/>
            </p:nvSpPr>
            <p:spPr>
              <a:xfrm>
                <a:off x="5771549" y="6102265"/>
                <a:ext cx="2446571" cy="3029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altLang="en-US" sz="1199" dirty="0">
                    <a:latin typeface="+mn-ea"/>
                  </a:rPr>
                  <a:t>上下文特征    用户</a:t>
                </a:r>
                <a:r>
                  <a:rPr lang="zh-CN" altLang="en-US" sz="1199" dirty="0"/>
                  <a:t>特征</a:t>
                </a:r>
                <a:endParaRPr lang="zh-CN" altLang="en-US" sz="1199" dirty="0">
                  <a:latin typeface="+mn-ea"/>
                </a:endParaRPr>
              </a:p>
            </p:txBody>
          </p:sp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28CAE206-C0CB-4747-AF95-F341912176FB}"/>
                  </a:ext>
                </a:extLst>
              </p:cNvPr>
              <p:cNvGrpSpPr/>
              <p:nvPr/>
            </p:nvGrpSpPr>
            <p:grpSpPr>
              <a:xfrm>
                <a:off x="1639044" y="5450121"/>
                <a:ext cx="836129" cy="541761"/>
                <a:chOff x="2014314" y="4725144"/>
                <a:chExt cx="836129" cy="541761"/>
              </a:xfrm>
            </p:grpSpPr>
            <p:sp>
              <p:nvSpPr>
                <p:cNvPr id="648" name="矩形: 圆角 647">
                  <a:extLst>
                    <a:ext uri="{FF2B5EF4-FFF2-40B4-BE49-F238E27FC236}">
                      <a16:creationId xmlns:a16="http://schemas.microsoft.com/office/drawing/2014/main" id="{A248EF63-92DC-4C04-B542-DAC0BEE4081A}"/>
                    </a:ext>
                  </a:extLst>
                </p:cNvPr>
                <p:cNvSpPr/>
                <p:nvPr/>
              </p:nvSpPr>
              <p:spPr>
                <a:xfrm>
                  <a:off x="2014314" y="4725144"/>
                  <a:ext cx="836129" cy="12772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9" name="椭圆 648">
                  <a:extLst>
                    <a:ext uri="{FF2B5EF4-FFF2-40B4-BE49-F238E27FC236}">
                      <a16:creationId xmlns:a16="http://schemas.microsoft.com/office/drawing/2014/main" id="{B520F05A-CD36-4967-80D7-326CD5BA1D1E}"/>
                    </a:ext>
                  </a:extLst>
                </p:cNvPr>
                <p:cNvSpPr/>
                <p:nvPr/>
              </p:nvSpPr>
              <p:spPr>
                <a:xfrm>
                  <a:off x="2076714" y="5096890"/>
                  <a:ext cx="162679" cy="162679"/>
                </a:xfrm>
                <a:prstGeom prst="ellipse">
                  <a:avLst/>
                </a:prstGeom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0" name="椭圆 649">
                  <a:extLst>
                    <a:ext uri="{FF2B5EF4-FFF2-40B4-BE49-F238E27FC236}">
                      <a16:creationId xmlns:a16="http://schemas.microsoft.com/office/drawing/2014/main" id="{DC28B489-84E7-4A70-B342-6B764C4CE9FD}"/>
                    </a:ext>
                  </a:extLst>
                </p:cNvPr>
                <p:cNvSpPr/>
                <p:nvPr/>
              </p:nvSpPr>
              <p:spPr>
                <a:xfrm>
                  <a:off x="2352269" y="5096890"/>
                  <a:ext cx="162679" cy="162679"/>
                </a:xfrm>
                <a:prstGeom prst="ellipse">
                  <a:avLst/>
                </a:prstGeom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1" name="椭圆 650">
                  <a:extLst>
                    <a:ext uri="{FF2B5EF4-FFF2-40B4-BE49-F238E27FC236}">
                      <a16:creationId xmlns:a16="http://schemas.microsoft.com/office/drawing/2014/main" id="{CE7658E8-245C-4A78-99FE-F9768AE6B1E6}"/>
                    </a:ext>
                  </a:extLst>
                </p:cNvPr>
                <p:cNvSpPr/>
                <p:nvPr/>
              </p:nvSpPr>
              <p:spPr>
                <a:xfrm>
                  <a:off x="2626595" y="5104226"/>
                  <a:ext cx="162679" cy="162679"/>
                </a:xfrm>
                <a:prstGeom prst="ellipse">
                  <a:avLst/>
                </a:prstGeom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2" name="直接箭头连接符 651">
                  <a:extLst>
                    <a:ext uri="{FF2B5EF4-FFF2-40B4-BE49-F238E27FC236}">
                      <a16:creationId xmlns:a16="http://schemas.microsoft.com/office/drawing/2014/main" id="{B941C42B-5084-4FA6-9F12-72170AB4CDBE}"/>
                    </a:ext>
                  </a:extLst>
                </p:cNvPr>
                <p:cNvCxnSpPr>
                  <a:cxnSpLocks/>
                  <a:stCxn id="649" idx="0"/>
                  <a:endCxn id="648" idx="2"/>
                </p:cNvCxnSpPr>
                <p:nvPr/>
              </p:nvCxnSpPr>
              <p:spPr>
                <a:xfrm flipV="1">
                  <a:off x="2158053" y="4852869"/>
                  <a:ext cx="274326" cy="2440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箭头连接符 652">
                  <a:extLst>
                    <a:ext uri="{FF2B5EF4-FFF2-40B4-BE49-F238E27FC236}">
                      <a16:creationId xmlns:a16="http://schemas.microsoft.com/office/drawing/2014/main" id="{BE5A22F2-565D-4B4A-AB4C-1ABCF5E4CFD2}"/>
                    </a:ext>
                  </a:extLst>
                </p:cNvPr>
                <p:cNvCxnSpPr>
                  <a:cxnSpLocks/>
                  <a:stCxn id="650" idx="0"/>
                  <a:endCxn id="648" idx="2"/>
                </p:cNvCxnSpPr>
                <p:nvPr/>
              </p:nvCxnSpPr>
              <p:spPr>
                <a:xfrm flipH="1" flipV="1">
                  <a:off x="2432379" y="4852869"/>
                  <a:ext cx="1229" cy="2440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直接箭头连接符 653">
                  <a:extLst>
                    <a:ext uri="{FF2B5EF4-FFF2-40B4-BE49-F238E27FC236}">
                      <a16:creationId xmlns:a16="http://schemas.microsoft.com/office/drawing/2014/main" id="{CB3C4EE9-A709-4F7B-A858-F50E07EC69F6}"/>
                    </a:ext>
                  </a:extLst>
                </p:cNvPr>
                <p:cNvCxnSpPr>
                  <a:cxnSpLocks/>
                  <a:stCxn id="651" idx="0"/>
                  <a:endCxn id="648" idx="2"/>
                </p:cNvCxnSpPr>
                <p:nvPr/>
              </p:nvCxnSpPr>
              <p:spPr>
                <a:xfrm flipH="1" flipV="1">
                  <a:off x="2432379" y="4852869"/>
                  <a:ext cx="275555" cy="2513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C174B19F-71BD-4EF7-AD07-F4CF8233E008}"/>
                  </a:ext>
                </a:extLst>
              </p:cNvPr>
              <p:cNvSpPr/>
              <p:nvPr/>
            </p:nvSpPr>
            <p:spPr>
              <a:xfrm>
                <a:off x="628830" y="5327093"/>
                <a:ext cx="942773" cy="30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/>
                  <a:t>FM layer</a:t>
                </a:r>
                <a:endParaRPr lang="zh-CN" altLang="en-US" sz="1199" dirty="0"/>
              </a:p>
            </p:txBody>
          </p:sp>
          <p:grpSp>
            <p:nvGrpSpPr>
              <p:cNvPr id="536" name="组合 535">
                <a:extLst>
                  <a:ext uri="{FF2B5EF4-FFF2-40B4-BE49-F238E27FC236}">
                    <a16:creationId xmlns:a16="http://schemas.microsoft.com/office/drawing/2014/main" id="{78F82D0F-2419-4472-9E5E-AB2304FB12D8}"/>
                  </a:ext>
                </a:extLst>
              </p:cNvPr>
              <p:cNvGrpSpPr/>
              <p:nvPr/>
            </p:nvGrpSpPr>
            <p:grpSpPr>
              <a:xfrm>
                <a:off x="3101900" y="5454421"/>
                <a:ext cx="916863" cy="523237"/>
                <a:chOff x="4108530" y="4768270"/>
                <a:chExt cx="916863" cy="523237"/>
              </a:xfrm>
            </p:grpSpPr>
            <p:sp>
              <p:nvSpPr>
                <p:cNvPr id="641" name="矩形: 圆角 640">
                  <a:extLst>
                    <a:ext uri="{FF2B5EF4-FFF2-40B4-BE49-F238E27FC236}">
                      <a16:creationId xmlns:a16="http://schemas.microsoft.com/office/drawing/2014/main" id="{B0FB6957-6855-469B-80B3-E78EA9A79BB7}"/>
                    </a:ext>
                  </a:extLst>
                </p:cNvPr>
                <p:cNvSpPr/>
                <p:nvPr/>
              </p:nvSpPr>
              <p:spPr>
                <a:xfrm>
                  <a:off x="4108530" y="4768270"/>
                  <a:ext cx="916863" cy="12539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2" name="椭圆 641">
                  <a:extLst>
                    <a:ext uri="{FF2B5EF4-FFF2-40B4-BE49-F238E27FC236}">
                      <a16:creationId xmlns:a16="http://schemas.microsoft.com/office/drawing/2014/main" id="{15A345F0-41BA-4D24-ABBF-7E2934C22745}"/>
                    </a:ext>
                  </a:extLst>
                </p:cNvPr>
                <p:cNvSpPr/>
                <p:nvPr/>
              </p:nvSpPr>
              <p:spPr>
                <a:xfrm>
                  <a:off x="4245249" y="5128645"/>
                  <a:ext cx="162679" cy="162678"/>
                </a:xfrm>
                <a:prstGeom prst="ellips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椭圆 642">
                  <a:extLst>
                    <a:ext uri="{FF2B5EF4-FFF2-40B4-BE49-F238E27FC236}">
                      <a16:creationId xmlns:a16="http://schemas.microsoft.com/office/drawing/2014/main" id="{8AD582B2-8168-458C-9F72-CAB699509735}"/>
                    </a:ext>
                  </a:extLst>
                </p:cNvPr>
                <p:cNvSpPr/>
                <p:nvPr/>
              </p:nvSpPr>
              <p:spPr>
                <a:xfrm>
                  <a:off x="4497346" y="5125366"/>
                  <a:ext cx="162679" cy="162678"/>
                </a:xfrm>
                <a:prstGeom prst="ellips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椭圆 643">
                  <a:extLst>
                    <a:ext uri="{FF2B5EF4-FFF2-40B4-BE49-F238E27FC236}">
                      <a16:creationId xmlns:a16="http://schemas.microsoft.com/office/drawing/2014/main" id="{317C67FF-EF03-4E64-BC54-805D4D77D32C}"/>
                    </a:ext>
                  </a:extLst>
                </p:cNvPr>
                <p:cNvSpPr/>
                <p:nvPr/>
              </p:nvSpPr>
              <p:spPr>
                <a:xfrm>
                  <a:off x="4747454" y="5128828"/>
                  <a:ext cx="162679" cy="162679"/>
                </a:xfrm>
                <a:prstGeom prst="ellips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5" name="直接箭头连接符 644">
                  <a:extLst>
                    <a:ext uri="{FF2B5EF4-FFF2-40B4-BE49-F238E27FC236}">
                      <a16:creationId xmlns:a16="http://schemas.microsoft.com/office/drawing/2014/main" id="{8CCB9F16-8192-4841-B6A7-AB5B131E40D9}"/>
                    </a:ext>
                  </a:extLst>
                </p:cNvPr>
                <p:cNvCxnSpPr>
                  <a:cxnSpLocks/>
                  <a:stCxn id="642" idx="0"/>
                  <a:endCxn id="641" idx="2"/>
                </p:cNvCxnSpPr>
                <p:nvPr/>
              </p:nvCxnSpPr>
              <p:spPr>
                <a:xfrm flipV="1">
                  <a:off x="4326588" y="4893665"/>
                  <a:ext cx="240374" cy="234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直接箭头连接符 645">
                  <a:extLst>
                    <a:ext uri="{FF2B5EF4-FFF2-40B4-BE49-F238E27FC236}">
                      <a16:creationId xmlns:a16="http://schemas.microsoft.com/office/drawing/2014/main" id="{3D64C624-DBBF-45BB-95B6-96AD96E79FB5}"/>
                    </a:ext>
                  </a:extLst>
                </p:cNvPr>
                <p:cNvCxnSpPr>
                  <a:cxnSpLocks/>
                  <a:stCxn id="643" idx="0"/>
                  <a:endCxn id="641" idx="2"/>
                </p:cNvCxnSpPr>
                <p:nvPr/>
              </p:nvCxnSpPr>
              <p:spPr>
                <a:xfrm flipH="1" flipV="1">
                  <a:off x="4566962" y="4893665"/>
                  <a:ext cx="11724" cy="2317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箭头连接符 646">
                  <a:extLst>
                    <a:ext uri="{FF2B5EF4-FFF2-40B4-BE49-F238E27FC236}">
                      <a16:creationId xmlns:a16="http://schemas.microsoft.com/office/drawing/2014/main" id="{1D45F5DC-068C-4A76-AB40-1AE19D2C2A5C}"/>
                    </a:ext>
                  </a:extLst>
                </p:cNvPr>
                <p:cNvCxnSpPr>
                  <a:cxnSpLocks/>
                  <a:stCxn id="644" idx="0"/>
                  <a:endCxn id="641" idx="2"/>
                </p:cNvCxnSpPr>
                <p:nvPr/>
              </p:nvCxnSpPr>
              <p:spPr>
                <a:xfrm flipH="1" flipV="1">
                  <a:off x="4566962" y="4893665"/>
                  <a:ext cx="261831" cy="235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B79BCE4B-7163-4D08-93FF-51CC2914AC20}"/>
                  </a:ext>
                </a:extLst>
              </p:cNvPr>
              <p:cNvGrpSpPr/>
              <p:nvPr/>
            </p:nvGrpSpPr>
            <p:grpSpPr>
              <a:xfrm>
                <a:off x="4530587" y="5464718"/>
                <a:ext cx="823714" cy="514865"/>
                <a:chOff x="5964546" y="4745223"/>
                <a:chExt cx="823714" cy="514865"/>
              </a:xfrm>
            </p:grpSpPr>
            <p:sp>
              <p:nvSpPr>
                <p:cNvPr id="634" name="矩形: 圆角 633">
                  <a:extLst>
                    <a:ext uri="{FF2B5EF4-FFF2-40B4-BE49-F238E27FC236}">
                      <a16:creationId xmlns:a16="http://schemas.microsoft.com/office/drawing/2014/main" id="{CB2A3DC2-E02D-4851-8CDB-7FEBAF53C73D}"/>
                    </a:ext>
                  </a:extLst>
                </p:cNvPr>
                <p:cNvSpPr/>
                <p:nvPr/>
              </p:nvSpPr>
              <p:spPr>
                <a:xfrm>
                  <a:off x="5964546" y="4745223"/>
                  <a:ext cx="823714" cy="126081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" name="椭圆 634">
                  <a:extLst>
                    <a:ext uri="{FF2B5EF4-FFF2-40B4-BE49-F238E27FC236}">
                      <a16:creationId xmlns:a16="http://schemas.microsoft.com/office/drawing/2014/main" id="{F6F0C62F-5C6A-4F77-A5C6-6D74F075C62B}"/>
                    </a:ext>
                  </a:extLst>
                </p:cNvPr>
                <p:cNvSpPr/>
                <p:nvPr/>
              </p:nvSpPr>
              <p:spPr>
                <a:xfrm>
                  <a:off x="6048794" y="5092021"/>
                  <a:ext cx="162679" cy="162679"/>
                </a:xfrm>
                <a:prstGeom prst="ellips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6" name="椭圆 635">
                  <a:extLst>
                    <a:ext uri="{FF2B5EF4-FFF2-40B4-BE49-F238E27FC236}">
                      <a16:creationId xmlns:a16="http://schemas.microsoft.com/office/drawing/2014/main" id="{F005BABD-DE3B-45FD-8729-5F72B5843BC7}"/>
                    </a:ext>
                  </a:extLst>
                </p:cNvPr>
                <p:cNvSpPr/>
                <p:nvPr/>
              </p:nvSpPr>
              <p:spPr>
                <a:xfrm>
                  <a:off x="6296637" y="5089710"/>
                  <a:ext cx="162679" cy="162679"/>
                </a:xfrm>
                <a:prstGeom prst="ellips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7" name="椭圆 636">
                  <a:extLst>
                    <a:ext uri="{FF2B5EF4-FFF2-40B4-BE49-F238E27FC236}">
                      <a16:creationId xmlns:a16="http://schemas.microsoft.com/office/drawing/2014/main" id="{8DE4DA74-3EE8-4AE1-B77B-C5E02906BFD5}"/>
                    </a:ext>
                  </a:extLst>
                </p:cNvPr>
                <p:cNvSpPr/>
                <p:nvPr/>
              </p:nvSpPr>
              <p:spPr>
                <a:xfrm>
                  <a:off x="6548698" y="5097409"/>
                  <a:ext cx="162679" cy="162679"/>
                </a:xfrm>
                <a:prstGeom prst="ellips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8" name="直接箭头连接符 637">
                  <a:extLst>
                    <a:ext uri="{FF2B5EF4-FFF2-40B4-BE49-F238E27FC236}">
                      <a16:creationId xmlns:a16="http://schemas.microsoft.com/office/drawing/2014/main" id="{E5C6B58C-7D6F-4170-94A4-6CE8FA0F96F6}"/>
                    </a:ext>
                  </a:extLst>
                </p:cNvPr>
                <p:cNvCxnSpPr>
                  <a:cxnSpLocks/>
                  <a:stCxn id="635" idx="0"/>
                  <a:endCxn id="634" idx="2"/>
                </p:cNvCxnSpPr>
                <p:nvPr/>
              </p:nvCxnSpPr>
              <p:spPr>
                <a:xfrm flipV="1">
                  <a:off x="6130133" y="4871305"/>
                  <a:ext cx="246269" cy="2207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直接箭头连接符 638">
                  <a:extLst>
                    <a:ext uri="{FF2B5EF4-FFF2-40B4-BE49-F238E27FC236}">
                      <a16:creationId xmlns:a16="http://schemas.microsoft.com/office/drawing/2014/main" id="{793C3011-37B4-43FA-A820-AEC9226E2BBC}"/>
                    </a:ext>
                  </a:extLst>
                </p:cNvPr>
                <p:cNvCxnSpPr>
                  <a:cxnSpLocks/>
                  <a:stCxn id="636" idx="0"/>
                  <a:endCxn id="634" idx="2"/>
                </p:cNvCxnSpPr>
                <p:nvPr/>
              </p:nvCxnSpPr>
              <p:spPr>
                <a:xfrm flipH="1" flipV="1">
                  <a:off x="6376403" y="4871305"/>
                  <a:ext cx="1574" cy="2184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直接箭头连接符 639">
                  <a:extLst>
                    <a:ext uri="{FF2B5EF4-FFF2-40B4-BE49-F238E27FC236}">
                      <a16:creationId xmlns:a16="http://schemas.microsoft.com/office/drawing/2014/main" id="{A0205C86-44D8-4EA3-99D8-07D3339808B7}"/>
                    </a:ext>
                  </a:extLst>
                </p:cNvPr>
                <p:cNvCxnSpPr>
                  <a:cxnSpLocks/>
                  <a:stCxn id="637" idx="0"/>
                  <a:endCxn id="634" idx="2"/>
                </p:cNvCxnSpPr>
                <p:nvPr/>
              </p:nvCxnSpPr>
              <p:spPr>
                <a:xfrm flipH="1" flipV="1">
                  <a:off x="6376404" y="4871304"/>
                  <a:ext cx="253633" cy="2261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D39122AA-E594-44FC-82E5-C459BEE6E22D}"/>
                  </a:ext>
                </a:extLst>
              </p:cNvPr>
              <p:cNvSpPr/>
              <p:nvPr/>
            </p:nvSpPr>
            <p:spPr>
              <a:xfrm>
                <a:off x="7330409" y="4184059"/>
                <a:ext cx="878717" cy="3029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1199" dirty="0">
                    <a:latin typeface="+mj-ea"/>
                    <a:ea typeface="+mj-ea"/>
                  </a:rPr>
                  <a:t> id</a:t>
                </a:r>
                <a:r>
                  <a:rPr lang="zh-CN" altLang="en-US" sz="1199" dirty="0">
                    <a:latin typeface="+mj-ea"/>
                    <a:ea typeface="+mj-ea"/>
                  </a:rPr>
                  <a:t>特征  </a:t>
                </a:r>
                <a:endParaRPr lang="en-US" altLang="zh-CN" sz="1199" dirty="0">
                  <a:latin typeface="+mj-ea"/>
                  <a:ea typeface="+mj-ea"/>
                </a:endParaRPr>
              </a:p>
            </p:txBody>
          </p:sp>
          <p:grpSp>
            <p:nvGrpSpPr>
              <p:cNvPr id="539" name="组合 538">
                <a:extLst>
                  <a:ext uri="{FF2B5EF4-FFF2-40B4-BE49-F238E27FC236}">
                    <a16:creationId xmlns:a16="http://schemas.microsoft.com/office/drawing/2014/main" id="{12876444-30A6-429C-A106-F9C595EC9321}"/>
                  </a:ext>
                </a:extLst>
              </p:cNvPr>
              <p:cNvGrpSpPr/>
              <p:nvPr/>
            </p:nvGrpSpPr>
            <p:grpSpPr>
              <a:xfrm>
                <a:off x="7334335" y="3440248"/>
                <a:ext cx="900257" cy="666489"/>
                <a:chOff x="5916625" y="4644544"/>
                <a:chExt cx="900257" cy="666489"/>
              </a:xfrm>
            </p:grpSpPr>
            <p:sp>
              <p:nvSpPr>
                <p:cNvPr id="627" name="矩形: 圆角 626">
                  <a:extLst>
                    <a:ext uri="{FF2B5EF4-FFF2-40B4-BE49-F238E27FC236}">
                      <a16:creationId xmlns:a16="http://schemas.microsoft.com/office/drawing/2014/main" id="{D4C79B98-40F9-4BE6-A65D-18471393AC9A}"/>
                    </a:ext>
                  </a:extLst>
                </p:cNvPr>
                <p:cNvSpPr/>
                <p:nvPr/>
              </p:nvSpPr>
              <p:spPr>
                <a:xfrm>
                  <a:off x="5916625" y="4644544"/>
                  <a:ext cx="898585" cy="211326"/>
                </a:xfrm>
                <a:prstGeom prst="roundRect">
                  <a:avLst/>
                </a:prstGeom>
                <a:solidFill>
                  <a:srgbClr val="F754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8" name="椭圆 627">
                  <a:extLst>
                    <a:ext uri="{FF2B5EF4-FFF2-40B4-BE49-F238E27FC236}">
                      <a16:creationId xmlns:a16="http://schemas.microsoft.com/office/drawing/2014/main" id="{71E3BC8D-C08A-4D11-8EC5-171989F9BE47}"/>
                    </a:ext>
                  </a:extLst>
                </p:cNvPr>
                <p:cNvSpPr/>
                <p:nvPr/>
              </p:nvSpPr>
              <p:spPr>
                <a:xfrm>
                  <a:off x="6003613" y="509500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9" name="椭圆 628">
                  <a:extLst>
                    <a:ext uri="{FF2B5EF4-FFF2-40B4-BE49-F238E27FC236}">
                      <a16:creationId xmlns:a16="http://schemas.microsoft.com/office/drawing/2014/main" id="{69E599E0-F240-4ACB-A58E-0098D3658FC0}"/>
                    </a:ext>
                  </a:extLst>
                </p:cNvPr>
                <p:cNvSpPr/>
                <p:nvPr/>
              </p:nvSpPr>
              <p:spPr>
                <a:xfrm>
                  <a:off x="6291645" y="509500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0" name="椭圆 629">
                  <a:extLst>
                    <a:ext uri="{FF2B5EF4-FFF2-40B4-BE49-F238E27FC236}">
                      <a16:creationId xmlns:a16="http://schemas.microsoft.com/office/drawing/2014/main" id="{79D0D33B-4582-4D11-8272-10F161800A54}"/>
                    </a:ext>
                  </a:extLst>
                </p:cNvPr>
                <p:cNvSpPr/>
                <p:nvPr/>
              </p:nvSpPr>
              <p:spPr>
                <a:xfrm>
                  <a:off x="6600858" y="5095009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31" name="直接箭头连接符 630">
                  <a:extLst>
                    <a:ext uri="{FF2B5EF4-FFF2-40B4-BE49-F238E27FC236}">
                      <a16:creationId xmlns:a16="http://schemas.microsoft.com/office/drawing/2014/main" id="{9E9828BC-C37F-4511-99EB-6777722D64CB}"/>
                    </a:ext>
                  </a:extLst>
                </p:cNvPr>
                <p:cNvCxnSpPr>
                  <a:cxnSpLocks/>
                  <a:stCxn id="628" idx="0"/>
                  <a:endCxn id="627" idx="2"/>
                </p:cNvCxnSpPr>
                <p:nvPr/>
              </p:nvCxnSpPr>
              <p:spPr>
                <a:xfrm flipV="1">
                  <a:off x="6111625" y="4855870"/>
                  <a:ext cx="254293" cy="239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直接箭头连接符 631">
                  <a:extLst>
                    <a:ext uri="{FF2B5EF4-FFF2-40B4-BE49-F238E27FC236}">
                      <a16:creationId xmlns:a16="http://schemas.microsoft.com/office/drawing/2014/main" id="{735DAD16-8801-4BD9-A6AC-6885E5D6492E}"/>
                    </a:ext>
                  </a:extLst>
                </p:cNvPr>
                <p:cNvCxnSpPr>
                  <a:cxnSpLocks/>
                  <a:stCxn id="629" idx="0"/>
                  <a:endCxn id="627" idx="2"/>
                </p:cNvCxnSpPr>
                <p:nvPr/>
              </p:nvCxnSpPr>
              <p:spPr>
                <a:xfrm flipH="1" flipV="1">
                  <a:off x="6365918" y="4855870"/>
                  <a:ext cx="33738" cy="239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直接箭头连接符 632">
                  <a:extLst>
                    <a:ext uri="{FF2B5EF4-FFF2-40B4-BE49-F238E27FC236}">
                      <a16:creationId xmlns:a16="http://schemas.microsoft.com/office/drawing/2014/main" id="{2C5ACD9C-BFB4-401C-B9D0-5DCF044EF647}"/>
                    </a:ext>
                  </a:extLst>
                </p:cNvPr>
                <p:cNvCxnSpPr>
                  <a:cxnSpLocks/>
                  <a:stCxn id="630" idx="0"/>
                  <a:endCxn id="627" idx="2"/>
                </p:cNvCxnSpPr>
                <p:nvPr/>
              </p:nvCxnSpPr>
              <p:spPr>
                <a:xfrm flipH="1" flipV="1">
                  <a:off x="6365918" y="4855870"/>
                  <a:ext cx="342952" cy="239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0" name="矩形: 圆角 539">
                <a:extLst>
                  <a:ext uri="{FF2B5EF4-FFF2-40B4-BE49-F238E27FC236}">
                    <a16:creationId xmlns:a16="http://schemas.microsoft.com/office/drawing/2014/main" id="{D9C88A28-8672-41CD-B984-70680F5FD538}"/>
                  </a:ext>
                </a:extLst>
              </p:cNvPr>
              <p:cNvSpPr/>
              <p:nvPr/>
            </p:nvSpPr>
            <p:spPr>
              <a:xfrm>
                <a:off x="4673230" y="2722449"/>
                <a:ext cx="387333" cy="11085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左大括号 540">
                <a:extLst>
                  <a:ext uri="{FF2B5EF4-FFF2-40B4-BE49-F238E27FC236}">
                    <a16:creationId xmlns:a16="http://schemas.microsoft.com/office/drawing/2014/main" id="{0450A0BB-D5BD-48D4-B6CA-0805909E7586}"/>
                  </a:ext>
                </a:extLst>
              </p:cNvPr>
              <p:cNvSpPr/>
              <p:nvPr/>
            </p:nvSpPr>
            <p:spPr>
              <a:xfrm rot="5400000">
                <a:off x="5785264" y="282083"/>
                <a:ext cx="199438" cy="5504965"/>
              </a:xfrm>
              <a:prstGeom prst="leftBrace">
                <a:avLst>
                  <a:gd name="adj1" fmla="val 3965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2A34BC28-6451-4EFC-8FBA-9BC02CF86922}"/>
                  </a:ext>
                </a:extLst>
              </p:cNvPr>
              <p:cNvSpPr/>
              <p:nvPr/>
            </p:nvSpPr>
            <p:spPr>
              <a:xfrm>
                <a:off x="6167805" y="2635803"/>
                <a:ext cx="807068" cy="30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 err="1"/>
                  <a:t>Concat</a:t>
                </a:r>
                <a:endParaRPr lang="zh-CN" altLang="en-US" sz="1199" dirty="0"/>
              </a:p>
            </p:txBody>
          </p:sp>
          <p:sp>
            <p:nvSpPr>
              <p:cNvPr id="543" name="矩形: 圆角 542">
                <a:extLst>
                  <a:ext uri="{FF2B5EF4-FFF2-40B4-BE49-F238E27FC236}">
                    <a16:creationId xmlns:a16="http://schemas.microsoft.com/office/drawing/2014/main" id="{3721040E-5FCF-45D1-9C84-64343ADC8E0E}"/>
                  </a:ext>
                </a:extLst>
              </p:cNvPr>
              <p:cNvSpPr/>
              <p:nvPr/>
            </p:nvSpPr>
            <p:spPr>
              <a:xfrm>
                <a:off x="5841300" y="2721691"/>
                <a:ext cx="378815" cy="110852"/>
              </a:xfrm>
              <a:prstGeom prst="roundRect">
                <a:avLst/>
              </a:prstGeom>
              <a:solidFill>
                <a:srgbClr val="F75462"/>
              </a:solidFill>
              <a:ln>
                <a:solidFill>
                  <a:srgbClr val="F762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矩形: 圆角 543">
                <a:extLst>
                  <a:ext uri="{FF2B5EF4-FFF2-40B4-BE49-F238E27FC236}">
                    <a16:creationId xmlns:a16="http://schemas.microsoft.com/office/drawing/2014/main" id="{48450FBD-A018-4FA9-87C2-C0B5088F55D6}"/>
                  </a:ext>
                </a:extLst>
              </p:cNvPr>
              <p:cNvSpPr/>
              <p:nvPr/>
            </p:nvSpPr>
            <p:spPr>
              <a:xfrm>
                <a:off x="5976024" y="5732350"/>
                <a:ext cx="936104" cy="28803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71B81AF8-FB58-4A68-9A1F-C530D7F701FF}"/>
                  </a:ext>
                </a:extLst>
              </p:cNvPr>
              <p:cNvSpPr/>
              <p:nvPr/>
            </p:nvSpPr>
            <p:spPr>
              <a:xfrm>
                <a:off x="6048033" y="576835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20AE60BE-9493-4192-862B-0956022F62FD}"/>
                  </a:ext>
                </a:extLst>
              </p:cNvPr>
              <p:cNvSpPr/>
              <p:nvPr/>
            </p:nvSpPr>
            <p:spPr>
              <a:xfrm>
                <a:off x="6336065" y="576835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913A76C1-173A-4D7E-A50B-0E9F258930B9}"/>
                  </a:ext>
                </a:extLst>
              </p:cNvPr>
              <p:cNvSpPr/>
              <p:nvPr/>
            </p:nvSpPr>
            <p:spPr>
              <a:xfrm>
                <a:off x="6645278" y="5768355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矩形: 圆角 547">
                <a:extLst>
                  <a:ext uri="{FF2B5EF4-FFF2-40B4-BE49-F238E27FC236}">
                    <a16:creationId xmlns:a16="http://schemas.microsoft.com/office/drawing/2014/main" id="{623DC054-213F-4828-833E-B77570DF1B31}"/>
                  </a:ext>
                </a:extLst>
              </p:cNvPr>
              <p:cNvSpPr/>
              <p:nvPr/>
            </p:nvSpPr>
            <p:spPr>
              <a:xfrm>
                <a:off x="5189374" y="2439668"/>
                <a:ext cx="525237" cy="8507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5610E6FD-BA68-4773-9357-30A27545EB44}"/>
                  </a:ext>
                </a:extLst>
              </p:cNvPr>
              <p:cNvSpPr/>
              <p:nvPr/>
            </p:nvSpPr>
            <p:spPr>
              <a:xfrm>
                <a:off x="6110573" y="2301594"/>
                <a:ext cx="921531" cy="30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/>
                  <a:t>FC layer</a:t>
                </a:r>
                <a:endParaRPr lang="zh-CN" altLang="en-US" sz="1199" dirty="0"/>
              </a:p>
            </p:txBody>
          </p:sp>
          <p:sp>
            <p:nvSpPr>
              <p:cNvPr id="550" name="矩形: 圆角 549">
                <a:extLst>
                  <a:ext uri="{FF2B5EF4-FFF2-40B4-BE49-F238E27FC236}">
                    <a16:creationId xmlns:a16="http://schemas.microsoft.com/office/drawing/2014/main" id="{E04E8BFB-9A0D-4AF5-88BB-B946A9D0DE5D}"/>
                  </a:ext>
                </a:extLst>
              </p:cNvPr>
              <p:cNvSpPr/>
              <p:nvPr/>
            </p:nvSpPr>
            <p:spPr>
              <a:xfrm>
                <a:off x="5277417" y="2210407"/>
                <a:ext cx="349376" cy="626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70DBBCF7-0B15-48AF-A788-DFD8E0F92423}"/>
                  </a:ext>
                </a:extLst>
              </p:cNvPr>
              <p:cNvSpPr/>
              <p:nvPr/>
            </p:nvSpPr>
            <p:spPr>
              <a:xfrm>
                <a:off x="1217559" y="1688184"/>
                <a:ext cx="222398" cy="403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EBCB0C8A-EAB1-4688-84FA-2A52FBD57FF3}"/>
                  </a:ext>
                </a:extLst>
              </p:cNvPr>
              <p:cNvSpPr/>
              <p:nvPr/>
            </p:nvSpPr>
            <p:spPr>
              <a:xfrm flipH="1">
                <a:off x="5262966" y="4938546"/>
                <a:ext cx="320514" cy="302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99" dirty="0"/>
                  <a:t>Q</a:t>
                </a:r>
                <a:endParaRPr lang="zh-CN" altLang="en-US" sz="1199" dirty="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AD255F50-60E4-4283-9E05-2264E694CEF8}"/>
                  </a:ext>
                </a:extLst>
              </p:cNvPr>
              <p:cNvSpPr/>
              <p:nvPr/>
            </p:nvSpPr>
            <p:spPr>
              <a:xfrm>
                <a:off x="2005849" y="4947285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K</a:t>
                </a: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7DD98D11-4E1C-48C1-992F-057515AA0A26}"/>
                  </a:ext>
                </a:extLst>
              </p:cNvPr>
              <p:cNvSpPr/>
              <p:nvPr/>
            </p:nvSpPr>
            <p:spPr>
              <a:xfrm>
                <a:off x="5751229" y="2062719"/>
                <a:ext cx="1606031" cy="30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/>
                  <a:t>Regression layer</a:t>
                </a:r>
                <a:endParaRPr lang="zh-CN" altLang="en-US" sz="1199" dirty="0"/>
              </a:p>
            </p:txBody>
          </p:sp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B3A2610E-B125-4C43-B46C-F43C8263C04F}"/>
                  </a:ext>
                </a:extLst>
              </p:cNvPr>
              <p:cNvCxnSpPr>
                <a:cxnSpLocks/>
                <a:stCxn id="611" idx="3"/>
              </p:cNvCxnSpPr>
              <p:nvPr/>
            </p:nvCxnSpPr>
            <p:spPr>
              <a:xfrm flipV="1">
                <a:off x="5442215" y="2517938"/>
                <a:ext cx="5877" cy="258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>
                <a:extLst>
                  <a:ext uri="{FF2B5EF4-FFF2-40B4-BE49-F238E27FC236}">
                    <a16:creationId xmlns:a16="http://schemas.microsoft.com/office/drawing/2014/main" id="{1CC0E7E3-330F-4EA3-BA62-E6D8CB467243}"/>
                  </a:ext>
                </a:extLst>
              </p:cNvPr>
              <p:cNvCxnSpPr>
                <a:cxnSpLocks/>
                <a:stCxn id="627" idx="0"/>
              </p:cNvCxnSpPr>
              <p:nvPr/>
            </p:nvCxnSpPr>
            <p:spPr>
              <a:xfrm flipV="1">
                <a:off x="7783628" y="3108491"/>
                <a:ext cx="0" cy="331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7" name="连接符: 肘形 556">
                <a:extLst>
                  <a:ext uri="{FF2B5EF4-FFF2-40B4-BE49-F238E27FC236}">
                    <a16:creationId xmlns:a16="http://schemas.microsoft.com/office/drawing/2014/main" id="{5344C0A5-DB64-4463-86BA-E409137683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59030" y="4377665"/>
                <a:ext cx="1409499" cy="191626"/>
              </a:xfrm>
              <a:prstGeom prst="bentConnector3">
                <a:avLst>
                  <a:gd name="adj1" fmla="val -1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6EAAA825-10F3-41C4-B5B4-E7FDBCECD0BC}"/>
                  </a:ext>
                </a:extLst>
              </p:cNvPr>
              <p:cNvSpPr/>
              <p:nvPr/>
            </p:nvSpPr>
            <p:spPr>
              <a:xfrm>
                <a:off x="1603639" y="4962236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V</a:t>
                </a:r>
              </a:p>
            </p:txBody>
          </p: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90AE38AF-CDC4-4EAD-9DE8-4CE24A7CD5D0}"/>
                  </a:ext>
                </a:extLst>
              </p:cNvPr>
              <p:cNvGrpSpPr/>
              <p:nvPr/>
            </p:nvGrpSpPr>
            <p:grpSpPr>
              <a:xfrm>
                <a:off x="1816468" y="4495095"/>
                <a:ext cx="1297938" cy="269268"/>
                <a:chOff x="4263552" y="2533307"/>
                <a:chExt cx="931665" cy="262617"/>
              </a:xfrm>
            </p:grpSpPr>
            <p:sp>
              <p:nvSpPr>
                <p:cNvPr id="625" name="矩形: 圆角 624">
                  <a:extLst>
                    <a:ext uri="{FF2B5EF4-FFF2-40B4-BE49-F238E27FC236}">
                      <a16:creationId xmlns:a16="http://schemas.microsoft.com/office/drawing/2014/main" id="{ABD247F3-2CFF-4B49-9076-AC965B4EF70D}"/>
                    </a:ext>
                  </a:extLst>
                </p:cNvPr>
                <p:cNvSpPr/>
                <p:nvPr/>
              </p:nvSpPr>
              <p:spPr>
                <a:xfrm>
                  <a:off x="4416324" y="2586517"/>
                  <a:ext cx="625760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B0BF3829-890E-4AF5-8306-D534D5EAB785}"/>
                    </a:ext>
                  </a:extLst>
                </p:cNvPr>
                <p:cNvSpPr/>
                <p:nvPr/>
              </p:nvSpPr>
              <p:spPr>
                <a:xfrm>
                  <a:off x="4263552" y="2533307"/>
                  <a:ext cx="931665" cy="2626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Attention unit </a:t>
                  </a:r>
                  <a:endParaRPr lang="zh-CN" altLang="en-US" sz="999" dirty="0"/>
                </a:p>
              </p:txBody>
            </p:sp>
          </p:grpSp>
          <p:grpSp>
            <p:nvGrpSpPr>
              <p:cNvPr id="561" name="组合 560">
                <a:extLst>
                  <a:ext uri="{FF2B5EF4-FFF2-40B4-BE49-F238E27FC236}">
                    <a16:creationId xmlns:a16="http://schemas.microsoft.com/office/drawing/2014/main" id="{B9747047-D3DC-4FD7-821C-EDE145C42DB9}"/>
                  </a:ext>
                </a:extLst>
              </p:cNvPr>
              <p:cNvGrpSpPr/>
              <p:nvPr/>
            </p:nvGrpSpPr>
            <p:grpSpPr>
              <a:xfrm>
                <a:off x="3294160" y="4478181"/>
                <a:ext cx="1297938" cy="269128"/>
                <a:chOff x="4263552" y="2533307"/>
                <a:chExt cx="931665" cy="262480"/>
              </a:xfrm>
            </p:grpSpPr>
            <p:sp>
              <p:nvSpPr>
                <p:cNvPr id="623" name="矩形: 圆角 622">
                  <a:extLst>
                    <a:ext uri="{FF2B5EF4-FFF2-40B4-BE49-F238E27FC236}">
                      <a16:creationId xmlns:a16="http://schemas.microsoft.com/office/drawing/2014/main" id="{CE6CD586-8752-4ED7-86BE-8136F06F7D67}"/>
                    </a:ext>
                  </a:extLst>
                </p:cNvPr>
                <p:cNvSpPr/>
                <p:nvPr/>
              </p:nvSpPr>
              <p:spPr>
                <a:xfrm>
                  <a:off x="4416324" y="2586517"/>
                  <a:ext cx="630889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979C1021-7378-4EA8-86F0-B2C369E2262F}"/>
                    </a:ext>
                  </a:extLst>
                </p:cNvPr>
                <p:cNvSpPr/>
                <p:nvPr/>
              </p:nvSpPr>
              <p:spPr>
                <a:xfrm>
                  <a:off x="4263552" y="2533307"/>
                  <a:ext cx="931665" cy="262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Attention unit </a:t>
                  </a:r>
                  <a:endParaRPr lang="zh-CN" altLang="en-US" sz="999" dirty="0"/>
                </a:p>
              </p:txBody>
            </p:sp>
          </p:grpSp>
          <p:grpSp>
            <p:nvGrpSpPr>
              <p:cNvPr id="562" name="组合 561">
                <a:extLst>
                  <a:ext uri="{FF2B5EF4-FFF2-40B4-BE49-F238E27FC236}">
                    <a16:creationId xmlns:a16="http://schemas.microsoft.com/office/drawing/2014/main" id="{AA5FA987-2A52-45AB-9BFC-531BA09A193E}"/>
                  </a:ext>
                </a:extLst>
              </p:cNvPr>
              <p:cNvGrpSpPr/>
              <p:nvPr/>
            </p:nvGrpSpPr>
            <p:grpSpPr>
              <a:xfrm>
                <a:off x="4685891" y="4471368"/>
                <a:ext cx="1297938" cy="269128"/>
                <a:chOff x="4256882" y="2538092"/>
                <a:chExt cx="931665" cy="262480"/>
              </a:xfrm>
            </p:grpSpPr>
            <p:sp>
              <p:nvSpPr>
                <p:cNvPr id="621" name="矩形: 圆角 620">
                  <a:extLst>
                    <a:ext uri="{FF2B5EF4-FFF2-40B4-BE49-F238E27FC236}">
                      <a16:creationId xmlns:a16="http://schemas.microsoft.com/office/drawing/2014/main" id="{167EFD14-6989-4DC1-B440-D440B561B4F2}"/>
                    </a:ext>
                  </a:extLst>
                </p:cNvPr>
                <p:cNvSpPr/>
                <p:nvPr/>
              </p:nvSpPr>
              <p:spPr>
                <a:xfrm>
                  <a:off x="4409257" y="2586517"/>
                  <a:ext cx="626915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5D59BA07-4FA5-4CFA-863B-F01628753C0C}"/>
                    </a:ext>
                  </a:extLst>
                </p:cNvPr>
                <p:cNvSpPr/>
                <p:nvPr/>
              </p:nvSpPr>
              <p:spPr>
                <a:xfrm>
                  <a:off x="4256882" y="2538092"/>
                  <a:ext cx="931665" cy="262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Attention unit </a:t>
                  </a:r>
                  <a:endParaRPr lang="zh-CN" altLang="en-US" sz="999" dirty="0"/>
                </a:p>
              </p:txBody>
            </p:sp>
          </p:grpSp>
          <p:cxnSp>
            <p:nvCxnSpPr>
              <p:cNvPr id="565" name="连接符: 肘形 564">
                <a:extLst>
                  <a:ext uri="{FF2B5EF4-FFF2-40B4-BE49-F238E27FC236}">
                    <a16:creationId xmlns:a16="http://schemas.microsoft.com/office/drawing/2014/main" id="{ABCCD7A7-F234-4AAB-AFDA-D9644A94B1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60592" y="4891789"/>
                <a:ext cx="395337" cy="197335"/>
              </a:xfrm>
              <a:prstGeom prst="bentConnector3">
                <a:avLst>
                  <a:gd name="adj1" fmla="val 1813"/>
                </a:avLst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6" name="直接连接符 565">
                <a:extLst>
                  <a:ext uri="{FF2B5EF4-FFF2-40B4-BE49-F238E27FC236}">
                    <a16:creationId xmlns:a16="http://schemas.microsoft.com/office/drawing/2014/main" id="{DAC0B00D-9DB0-4A73-9F2C-773C2E362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9500" y="5188124"/>
                <a:ext cx="7484" cy="261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7" name="组合 566">
                <a:extLst>
                  <a:ext uri="{FF2B5EF4-FFF2-40B4-BE49-F238E27FC236}">
                    <a16:creationId xmlns:a16="http://schemas.microsoft.com/office/drawing/2014/main" id="{F0E71BC9-0C50-4E0F-89C5-2C4B6F332A45}"/>
                  </a:ext>
                </a:extLst>
              </p:cNvPr>
              <p:cNvGrpSpPr/>
              <p:nvPr/>
            </p:nvGrpSpPr>
            <p:grpSpPr>
              <a:xfrm>
                <a:off x="2052987" y="4050076"/>
                <a:ext cx="828297" cy="269129"/>
                <a:chOff x="4329634" y="2533307"/>
                <a:chExt cx="828297" cy="269129"/>
              </a:xfrm>
            </p:grpSpPr>
            <p:sp>
              <p:nvSpPr>
                <p:cNvPr id="619" name="矩形: 圆角 618">
                  <a:extLst>
                    <a:ext uri="{FF2B5EF4-FFF2-40B4-BE49-F238E27FC236}">
                      <a16:creationId xmlns:a16="http://schemas.microsoft.com/office/drawing/2014/main" id="{972D83F1-712E-4BD2-B80C-B97BC94643AF}"/>
                    </a:ext>
                  </a:extLst>
                </p:cNvPr>
                <p:cNvSpPr/>
                <p:nvPr/>
              </p:nvSpPr>
              <p:spPr>
                <a:xfrm>
                  <a:off x="4416324" y="2586517"/>
                  <a:ext cx="598241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1F935414-CEB8-40DC-9D43-E997EA97FA91}"/>
                    </a:ext>
                  </a:extLst>
                </p:cNvPr>
                <p:cNvSpPr/>
                <p:nvPr/>
              </p:nvSpPr>
              <p:spPr>
                <a:xfrm>
                  <a:off x="4329634" y="2533307"/>
                  <a:ext cx="828297" cy="269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Softmax </a:t>
                  </a:r>
                  <a:endParaRPr lang="zh-CN" altLang="en-US" sz="999" dirty="0"/>
                </a:p>
              </p:txBody>
            </p:sp>
          </p:grpSp>
          <p:cxnSp>
            <p:nvCxnSpPr>
              <p:cNvPr id="568" name="直接箭头连接符 567">
                <a:extLst>
                  <a:ext uri="{FF2B5EF4-FFF2-40B4-BE49-F238E27FC236}">
                    <a16:creationId xmlns:a16="http://schemas.microsoft.com/office/drawing/2014/main" id="{1CA20F38-A813-45E6-BAE4-718F0FD49CEE}"/>
                  </a:ext>
                </a:extLst>
              </p:cNvPr>
              <p:cNvCxnSpPr>
                <a:cxnSpLocks/>
                <a:stCxn id="626" idx="0"/>
                <a:endCxn id="620" idx="2"/>
              </p:cNvCxnSpPr>
              <p:nvPr/>
            </p:nvCxnSpPr>
            <p:spPr>
              <a:xfrm flipV="1">
                <a:off x="2465436" y="4319206"/>
                <a:ext cx="1700" cy="175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035A59F0-D99F-4799-910C-A388F3622864}"/>
                  </a:ext>
                </a:extLst>
              </p:cNvPr>
              <p:cNvGrpSpPr/>
              <p:nvPr/>
            </p:nvGrpSpPr>
            <p:grpSpPr>
              <a:xfrm>
                <a:off x="3515467" y="4056426"/>
                <a:ext cx="828297" cy="269129"/>
                <a:chOff x="4315234" y="2533307"/>
                <a:chExt cx="828297" cy="269129"/>
              </a:xfrm>
            </p:grpSpPr>
            <p:sp>
              <p:nvSpPr>
                <p:cNvPr id="617" name="矩形: 圆角 616">
                  <a:extLst>
                    <a:ext uri="{FF2B5EF4-FFF2-40B4-BE49-F238E27FC236}">
                      <a16:creationId xmlns:a16="http://schemas.microsoft.com/office/drawing/2014/main" id="{16FDB347-8C94-426E-B0EE-5B200B2BACB3}"/>
                    </a:ext>
                  </a:extLst>
                </p:cNvPr>
                <p:cNvSpPr/>
                <p:nvPr/>
              </p:nvSpPr>
              <p:spPr>
                <a:xfrm>
                  <a:off x="4416324" y="2586517"/>
                  <a:ext cx="598241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09E31C74-A4A6-4319-B922-C479B682DB94}"/>
                    </a:ext>
                  </a:extLst>
                </p:cNvPr>
                <p:cNvSpPr/>
                <p:nvPr/>
              </p:nvSpPr>
              <p:spPr>
                <a:xfrm>
                  <a:off x="4315234" y="2533307"/>
                  <a:ext cx="828297" cy="269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Softmax </a:t>
                  </a:r>
                  <a:endParaRPr lang="zh-CN" altLang="en-US" sz="999" dirty="0"/>
                </a:p>
              </p:txBody>
            </p:sp>
          </p:grpSp>
          <p:cxnSp>
            <p:nvCxnSpPr>
              <p:cNvPr id="570" name="直接箭头连接符 569">
                <a:extLst>
                  <a:ext uri="{FF2B5EF4-FFF2-40B4-BE49-F238E27FC236}">
                    <a16:creationId xmlns:a16="http://schemas.microsoft.com/office/drawing/2014/main" id="{DE6467E1-A3B6-4A71-BF56-D3DF8A5BF58F}"/>
                  </a:ext>
                </a:extLst>
              </p:cNvPr>
              <p:cNvCxnSpPr>
                <a:cxnSpLocks/>
                <a:endCxn id="618" idx="2"/>
              </p:cNvCxnSpPr>
              <p:nvPr/>
            </p:nvCxnSpPr>
            <p:spPr>
              <a:xfrm flipH="1" flipV="1">
                <a:off x="3929615" y="4325556"/>
                <a:ext cx="2832" cy="176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1" name="组合 570">
                <a:extLst>
                  <a:ext uri="{FF2B5EF4-FFF2-40B4-BE49-F238E27FC236}">
                    <a16:creationId xmlns:a16="http://schemas.microsoft.com/office/drawing/2014/main" id="{3058FEB6-3200-4FCC-BD0B-1D7B169F56E1}"/>
                  </a:ext>
                </a:extLst>
              </p:cNvPr>
              <p:cNvGrpSpPr/>
              <p:nvPr/>
            </p:nvGrpSpPr>
            <p:grpSpPr>
              <a:xfrm>
                <a:off x="4895311" y="4050398"/>
                <a:ext cx="828297" cy="269129"/>
                <a:chOff x="4315234" y="2533307"/>
                <a:chExt cx="828297" cy="269129"/>
              </a:xfrm>
            </p:grpSpPr>
            <p:sp>
              <p:nvSpPr>
                <p:cNvPr id="615" name="矩形: 圆角 614">
                  <a:extLst>
                    <a:ext uri="{FF2B5EF4-FFF2-40B4-BE49-F238E27FC236}">
                      <a16:creationId xmlns:a16="http://schemas.microsoft.com/office/drawing/2014/main" id="{8624E179-7E7D-44C0-8A3E-4B53F729A778}"/>
                    </a:ext>
                  </a:extLst>
                </p:cNvPr>
                <p:cNvSpPr/>
                <p:nvPr/>
              </p:nvSpPr>
              <p:spPr>
                <a:xfrm>
                  <a:off x="4416324" y="2586517"/>
                  <a:ext cx="598241" cy="168822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CF20EA1B-BA8B-4F55-B2FB-5161ADE1F39B}"/>
                    </a:ext>
                  </a:extLst>
                </p:cNvPr>
                <p:cNvSpPr/>
                <p:nvPr/>
              </p:nvSpPr>
              <p:spPr>
                <a:xfrm>
                  <a:off x="4315234" y="2533307"/>
                  <a:ext cx="828297" cy="269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Softmax </a:t>
                  </a:r>
                  <a:endParaRPr lang="zh-CN" altLang="en-US" sz="999" dirty="0"/>
                </a:p>
              </p:txBody>
            </p:sp>
          </p:grpSp>
          <p:cxnSp>
            <p:nvCxnSpPr>
              <p:cNvPr id="572" name="直接箭头连接符 571">
                <a:extLst>
                  <a:ext uri="{FF2B5EF4-FFF2-40B4-BE49-F238E27FC236}">
                    <a16:creationId xmlns:a16="http://schemas.microsoft.com/office/drawing/2014/main" id="{C01EB7CD-C386-4F46-B47D-2F7196D288F2}"/>
                  </a:ext>
                </a:extLst>
              </p:cNvPr>
              <p:cNvCxnSpPr>
                <a:cxnSpLocks/>
                <a:endCxn id="616" idx="2"/>
              </p:cNvCxnSpPr>
              <p:nvPr/>
            </p:nvCxnSpPr>
            <p:spPr>
              <a:xfrm flipH="1" flipV="1">
                <a:off x="5309460" y="4319527"/>
                <a:ext cx="2832" cy="176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C1D07309-ED74-492C-BE57-52067F39AA2D}"/>
                  </a:ext>
                </a:extLst>
              </p:cNvPr>
              <p:cNvSpPr/>
              <p:nvPr/>
            </p:nvSpPr>
            <p:spPr>
              <a:xfrm>
                <a:off x="2075918" y="3754202"/>
                <a:ext cx="784838" cy="269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999" dirty="0"/>
                  <a:t>weight1</a:t>
                </a:r>
                <a:endParaRPr lang="zh-CN" altLang="en-US" sz="999" dirty="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43903D0B-80F5-4E72-A1C7-02D787E5D2B7}"/>
                  </a:ext>
                </a:extLst>
              </p:cNvPr>
              <p:cNvSpPr/>
              <p:nvPr/>
            </p:nvSpPr>
            <p:spPr>
              <a:xfrm flipH="1">
                <a:off x="1990934" y="3822448"/>
                <a:ext cx="950869" cy="1409500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1DFA4A9A-E9CC-4B61-92AC-CD0A61121E69}"/>
                  </a:ext>
                </a:extLst>
              </p:cNvPr>
              <p:cNvSpPr/>
              <p:nvPr/>
            </p:nvSpPr>
            <p:spPr>
              <a:xfrm>
                <a:off x="3583167" y="3761812"/>
                <a:ext cx="751102" cy="269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99" dirty="0"/>
                  <a:t>weight2</a:t>
                </a:r>
                <a:endParaRPr lang="zh-CN" altLang="en-US" sz="999" dirty="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9C2B53F3-B1C9-49E1-BE28-2CCF49936A4F}"/>
                  </a:ext>
                </a:extLst>
              </p:cNvPr>
              <p:cNvSpPr/>
              <p:nvPr/>
            </p:nvSpPr>
            <p:spPr>
              <a:xfrm flipH="1">
                <a:off x="3477705" y="3817961"/>
                <a:ext cx="957781" cy="1403875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34FA13D9-4BCE-4179-9189-CDF796F40CFA}"/>
                  </a:ext>
                </a:extLst>
              </p:cNvPr>
              <p:cNvSpPr/>
              <p:nvPr/>
            </p:nvSpPr>
            <p:spPr>
              <a:xfrm>
                <a:off x="4942634" y="3759228"/>
                <a:ext cx="701382" cy="269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99" dirty="0" err="1"/>
                  <a:t>weighti</a:t>
                </a:r>
                <a:endParaRPr lang="zh-CN" altLang="en-US" sz="999" dirty="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3B06A927-4146-49E4-84EA-ABD15B1A3F95}"/>
                  </a:ext>
                </a:extLst>
              </p:cNvPr>
              <p:cNvSpPr/>
              <p:nvPr/>
            </p:nvSpPr>
            <p:spPr>
              <a:xfrm flipH="1">
                <a:off x="4841040" y="3822448"/>
                <a:ext cx="957781" cy="1401908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2C2B129E-0AE9-47D6-A4A1-F2EF877A3E97}"/>
                  </a:ext>
                </a:extLst>
              </p:cNvPr>
              <p:cNvSpPr/>
              <p:nvPr/>
            </p:nvSpPr>
            <p:spPr>
              <a:xfrm flipH="1">
                <a:off x="741158" y="3583185"/>
                <a:ext cx="5218101" cy="168398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10C4EE7D-888A-45F5-A0A1-CFFC2311A2B1}"/>
                  </a:ext>
                </a:extLst>
              </p:cNvPr>
              <p:cNvSpPr/>
              <p:nvPr/>
            </p:nvSpPr>
            <p:spPr>
              <a:xfrm>
                <a:off x="674535" y="4234242"/>
                <a:ext cx="1384999" cy="50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/>
                  <a:t>self-attention </a:t>
                </a:r>
              </a:p>
              <a:p>
                <a:pPr algn="ctr"/>
                <a:r>
                  <a:rPr lang="en-US" altLang="zh-CN" sz="1199" dirty="0"/>
                  <a:t>layers</a:t>
                </a:r>
                <a:endParaRPr lang="zh-CN" altLang="en-US" sz="1199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矩形 580">
                    <a:extLst>
                      <a:ext uri="{FF2B5EF4-FFF2-40B4-BE49-F238E27FC236}">
                        <a16:creationId xmlns:a16="http://schemas.microsoft.com/office/drawing/2014/main" id="{274C45F7-2A81-4078-8F88-DA5171EAEFF6}"/>
                      </a:ext>
                    </a:extLst>
                  </p:cNvPr>
                  <p:cNvSpPr/>
                  <p:nvPr/>
                </p:nvSpPr>
                <p:spPr>
                  <a:xfrm>
                    <a:off x="1674643" y="3550611"/>
                    <a:ext cx="457763" cy="3027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99" i="1">
                              <a:latin typeface="Cambria Math" panose="02040503050406030204" pitchFamily="18" charset="0"/>
                            </a:rPr>
                            <m:t>⊙</m:t>
                          </m:r>
                        </m:oMath>
                      </m:oMathPara>
                    </a14:m>
                    <a:endParaRPr lang="zh-CN" altLang="en-US" sz="1199" dirty="0"/>
                  </a:p>
                </p:txBody>
              </p:sp>
            </mc:Choice>
            <mc:Fallback xmlns="">
              <p:sp>
                <p:nvSpPr>
                  <p:cNvPr id="581" name="矩形 580">
                    <a:extLst>
                      <a:ext uri="{FF2B5EF4-FFF2-40B4-BE49-F238E27FC236}">
                        <a16:creationId xmlns:a16="http://schemas.microsoft.com/office/drawing/2014/main" id="{274C45F7-2A81-4078-8F88-DA5171EAEF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643" y="3550611"/>
                    <a:ext cx="457763" cy="3027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2" name="直接箭头连接符 581">
                <a:extLst>
                  <a:ext uri="{FF2B5EF4-FFF2-40B4-BE49-F238E27FC236}">
                    <a16:creationId xmlns:a16="http://schemas.microsoft.com/office/drawing/2014/main" id="{FC03D470-74AE-4DA5-8263-DAC63B1EE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325" y="3435949"/>
                <a:ext cx="2831" cy="199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连接符: 肘形 582">
                <a:extLst>
                  <a:ext uri="{FF2B5EF4-FFF2-40B4-BE49-F238E27FC236}">
                    <a16:creationId xmlns:a16="http://schemas.microsoft.com/office/drawing/2014/main" id="{D557CCCA-0379-4F19-A680-955B637A1C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926844" y="3705183"/>
                <a:ext cx="506591" cy="136402"/>
              </a:xfrm>
              <a:prstGeom prst="bentConnector3">
                <a:avLst>
                  <a:gd name="adj1" fmla="val 1115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4" name="连接符: 肘形 583">
                <a:extLst>
                  <a:ext uri="{FF2B5EF4-FFF2-40B4-BE49-F238E27FC236}">
                    <a16:creationId xmlns:a16="http://schemas.microsoft.com/office/drawing/2014/main" id="{CEA97B42-A0CF-4D15-822D-0436F91B1C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770170" y="4381964"/>
                <a:ext cx="1409499" cy="191626"/>
              </a:xfrm>
              <a:prstGeom prst="bentConnector3">
                <a:avLst>
                  <a:gd name="adj1" fmla="val -1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5" name="连接符: 肘形 584">
                <a:extLst>
                  <a:ext uri="{FF2B5EF4-FFF2-40B4-BE49-F238E27FC236}">
                    <a16:creationId xmlns:a16="http://schemas.microsoft.com/office/drawing/2014/main" id="{25A370C9-EB79-496F-83DD-384215620D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471732" y="4896088"/>
                <a:ext cx="395337" cy="197335"/>
              </a:xfrm>
              <a:prstGeom prst="bentConnector3">
                <a:avLst>
                  <a:gd name="adj1" fmla="val 1813"/>
                </a:avLst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6" name="直接连接符 585">
                <a:extLst>
                  <a:ext uri="{FF2B5EF4-FFF2-40B4-BE49-F238E27FC236}">
                    <a16:creationId xmlns:a16="http://schemas.microsoft.com/office/drawing/2014/main" id="{1E6705A8-B852-4E7A-872C-E78E8F95F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640" y="5192423"/>
                <a:ext cx="7484" cy="261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7" name="矩形 586">
                    <a:extLst>
                      <a:ext uri="{FF2B5EF4-FFF2-40B4-BE49-F238E27FC236}">
                        <a16:creationId xmlns:a16="http://schemas.microsoft.com/office/drawing/2014/main" id="{7315EA38-760E-497E-A834-A0771D2F9BBC}"/>
                      </a:ext>
                    </a:extLst>
                  </p:cNvPr>
                  <p:cNvSpPr/>
                  <p:nvPr/>
                </p:nvSpPr>
                <p:spPr>
                  <a:xfrm>
                    <a:off x="3185782" y="3554910"/>
                    <a:ext cx="457763" cy="3027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99" i="1">
                              <a:latin typeface="Cambria Math" panose="02040503050406030204" pitchFamily="18" charset="0"/>
                            </a:rPr>
                            <m:t>⊙</m:t>
                          </m:r>
                        </m:oMath>
                      </m:oMathPara>
                    </a14:m>
                    <a:endParaRPr lang="zh-CN" altLang="en-US" sz="1199" dirty="0"/>
                  </a:p>
                </p:txBody>
              </p:sp>
            </mc:Choice>
            <mc:Fallback xmlns="">
              <p:sp>
                <p:nvSpPr>
                  <p:cNvPr id="587" name="矩形 586">
                    <a:extLst>
                      <a:ext uri="{FF2B5EF4-FFF2-40B4-BE49-F238E27FC236}">
                        <a16:creationId xmlns:a16="http://schemas.microsoft.com/office/drawing/2014/main" id="{7315EA38-760E-497E-A834-A0771D2F9B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782" y="3554910"/>
                    <a:ext cx="457763" cy="3027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8" name="直接箭头连接符 587">
                <a:extLst>
                  <a:ext uri="{FF2B5EF4-FFF2-40B4-BE49-F238E27FC236}">
                    <a16:creationId xmlns:a16="http://schemas.microsoft.com/office/drawing/2014/main" id="{C8832337-0C09-4309-A91D-6C2651D0C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71465" y="3440248"/>
                <a:ext cx="2831" cy="199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连接符: 肘形 588">
                <a:extLst>
                  <a:ext uri="{FF2B5EF4-FFF2-40B4-BE49-F238E27FC236}">
                    <a16:creationId xmlns:a16="http://schemas.microsoft.com/office/drawing/2014/main" id="{89E20E48-66C4-4EF6-ACE1-52F2FA61F0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37984" y="3709482"/>
                <a:ext cx="506591" cy="136402"/>
              </a:xfrm>
              <a:prstGeom prst="bentConnector3">
                <a:avLst>
                  <a:gd name="adj1" fmla="val 1115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0" name="连接符: 肘形 589">
                <a:extLst>
                  <a:ext uri="{FF2B5EF4-FFF2-40B4-BE49-F238E27FC236}">
                    <a16:creationId xmlns:a16="http://schemas.microsoft.com/office/drawing/2014/main" id="{FDF03199-B6CB-4950-89B5-A4C8A4D9C6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35506" y="4382366"/>
                <a:ext cx="1409499" cy="191626"/>
              </a:xfrm>
              <a:prstGeom prst="bentConnector3">
                <a:avLst>
                  <a:gd name="adj1" fmla="val -1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1" name="连接符: 肘形 590">
                <a:extLst>
                  <a:ext uri="{FF2B5EF4-FFF2-40B4-BE49-F238E27FC236}">
                    <a16:creationId xmlns:a16="http://schemas.microsoft.com/office/drawing/2014/main" id="{49DE5BCB-7A91-4840-B3E3-8E4B08068E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837068" y="4896490"/>
                <a:ext cx="395337" cy="197335"/>
              </a:xfrm>
              <a:prstGeom prst="bentConnector3">
                <a:avLst>
                  <a:gd name="adj1" fmla="val 1813"/>
                </a:avLst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302EB4B-D545-498A-9A13-E44A6E3B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5976" y="5192825"/>
                <a:ext cx="7484" cy="261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3" name="矩形 592">
                    <a:extLst>
                      <a:ext uri="{FF2B5EF4-FFF2-40B4-BE49-F238E27FC236}">
                        <a16:creationId xmlns:a16="http://schemas.microsoft.com/office/drawing/2014/main" id="{2981FDBA-672D-446C-AB51-881DE13B75E1}"/>
                      </a:ext>
                    </a:extLst>
                  </p:cNvPr>
                  <p:cNvSpPr/>
                  <p:nvPr/>
                </p:nvSpPr>
                <p:spPr>
                  <a:xfrm>
                    <a:off x="4551118" y="3555312"/>
                    <a:ext cx="457763" cy="3027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99" i="1">
                              <a:latin typeface="Cambria Math" panose="02040503050406030204" pitchFamily="18" charset="0"/>
                            </a:rPr>
                            <m:t>⊙</m:t>
                          </m:r>
                        </m:oMath>
                      </m:oMathPara>
                    </a14:m>
                    <a:endParaRPr lang="zh-CN" altLang="en-US" sz="1199" dirty="0"/>
                  </a:p>
                </p:txBody>
              </p:sp>
            </mc:Choice>
            <mc:Fallback xmlns="">
              <p:sp>
                <p:nvSpPr>
                  <p:cNvPr id="593" name="矩形 592">
                    <a:extLst>
                      <a:ext uri="{FF2B5EF4-FFF2-40B4-BE49-F238E27FC236}">
                        <a16:creationId xmlns:a16="http://schemas.microsoft.com/office/drawing/2014/main" id="{2981FDBA-672D-446C-AB51-881DE13B75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118" y="3555312"/>
                    <a:ext cx="457763" cy="3027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4" name="直接箭头连接符 593">
                <a:extLst>
                  <a:ext uri="{FF2B5EF4-FFF2-40B4-BE49-F238E27FC236}">
                    <a16:creationId xmlns:a16="http://schemas.microsoft.com/office/drawing/2014/main" id="{0D0F53E1-1A8B-4973-ACD5-D6BCD274E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6801" y="3440650"/>
                <a:ext cx="2831" cy="199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连接符: 肘形 594">
                <a:extLst>
                  <a:ext uri="{FF2B5EF4-FFF2-40B4-BE49-F238E27FC236}">
                    <a16:creationId xmlns:a16="http://schemas.microsoft.com/office/drawing/2014/main" id="{6C925BBB-8FB1-4AED-A832-454D82C9CD2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03320" y="3709884"/>
                <a:ext cx="506591" cy="136402"/>
              </a:xfrm>
              <a:prstGeom prst="bentConnector3">
                <a:avLst>
                  <a:gd name="adj1" fmla="val 1115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597" name="组合 596">
                <a:extLst>
                  <a:ext uri="{FF2B5EF4-FFF2-40B4-BE49-F238E27FC236}">
                    <a16:creationId xmlns:a16="http://schemas.microsoft.com/office/drawing/2014/main" id="{CDF83F28-2798-4476-8BED-2FD0B3E631AE}"/>
                  </a:ext>
                </a:extLst>
              </p:cNvPr>
              <p:cNvGrpSpPr/>
              <p:nvPr/>
            </p:nvGrpSpPr>
            <p:grpSpPr>
              <a:xfrm>
                <a:off x="2661477" y="3055518"/>
                <a:ext cx="1139411" cy="269268"/>
                <a:chOff x="4206303" y="2533586"/>
                <a:chExt cx="841896" cy="269268"/>
              </a:xfrm>
            </p:grpSpPr>
            <p:sp>
              <p:nvSpPr>
                <p:cNvPr id="613" name="矩形: 圆角 612">
                  <a:extLst>
                    <a:ext uri="{FF2B5EF4-FFF2-40B4-BE49-F238E27FC236}">
                      <a16:creationId xmlns:a16="http://schemas.microsoft.com/office/drawing/2014/main" id="{14924BE9-3470-4050-BD7F-50C49AFEACB8}"/>
                    </a:ext>
                  </a:extLst>
                </p:cNvPr>
                <p:cNvSpPr/>
                <p:nvPr/>
              </p:nvSpPr>
              <p:spPr>
                <a:xfrm>
                  <a:off x="4216142" y="2574909"/>
                  <a:ext cx="816191" cy="163405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99" dirty="0">
                    <a:solidFill>
                      <a:schemeClr val="tx1"/>
                    </a:solidFill>
                    <a:highlight>
                      <a:srgbClr val="00FFFF"/>
                    </a:highlight>
                  </a:endParaRPr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863A125F-9AB4-4722-AC0F-F64AD1422287}"/>
                    </a:ext>
                  </a:extLst>
                </p:cNvPr>
                <p:cNvSpPr/>
                <p:nvPr/>
              </p:nvSpPr>
              <p:spPr>
                <a:xfrm>
                  <a:off x="4206303" y="2533586"/>
                  <a:ext cx="841896" cy="2692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999" dirty="0"/>
                    <a:t>Sum pooling</a:t>
                  </a:r>
                  <a:endParaRPr lang="zh-CN" altLang="en-US" sz="999" dirty="0"/>
                </a:p>
              </p:txBody>
            </p:sp>
          </p:grpSp>
          <p:sp>
            <p:nvSpPr>
              <p:cNvPr id="598" name="左大括号 597">
                <a:extLst>
                  <a:ext uri="{FF2B5EF4-FFF2-40B4-BE49-F238E27FC236}">
                    <a16:creationId xmlns:a16="http://schemas.microsoft.com/office/drawing/2014/main" id="{9D2C016A-24C8-4F03-9DC4-4590BC56927D}"/>
                  </a:ext>
                </a:extLst>
              </p:cNvPr>
              <p:cNvSpPr/>
              <p:nvPr/>
            </p:nvSpPr>
            <p:spPr>
              <a:xfrm rot="5400000">
                <a:off x="3226678" y="1827469"/>
                <a:ext cx="104242" cy="2980676"/>
              </a:xfrm>
              <a:prstGeom prst="leftBrace">
                <a:avLst>
                  <a:gd name="adj1" fmla="val 8333"/>
                  <a:gd name="adj2" fmla="val 4877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AD899699-4B10-4402-A57A-1913CCC7F381}"/>
                  </a:ext>
                </a:extLst>
              </p:cNvPr>
              <p:cNvSpPr/>
              <p:nvPr/>
            </p:nvSpPr>
            <p:spPr>
              <a:xfrm>
                <a:off x="3522735" y="4960189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K</a:t>
                </a:r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C2E8F70A-5684-45A3-BC8A-8F4845BEDC92}"/>
                  </a:ext>
                </a:extLst>
              </p:cNvPr>
              <p:cNvSpPr/>
              <p:nvPr/>
            </p:nvSpPr>
            <p:spPr>
              <a:xfrm>
                <a:off x="3117844" y="4956635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V</a:t>
                </a: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8378657C-BABC-4003-BEF1-23FFE45CEE36}"/>
                  </a:ext>
                </a:extLst>
              </p:cNvPr>
              <p:cNvSpPr/>
              <p:nvPr/>
            </p:nvSpPr>
            <p:spPr>
              <a:xfrm>
                <a:off x="4883848" y="4928503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K</a:t>
                </a: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B1D384D2-33FE-4966-82B1-65EDCD3DAB5A}"/>
                  </a:ext>
                </a:extLst>
              </p:cNvPr>
              <p:cNvSpPr/>
              <p:nvPr/>
            </p:nvSpPr>
            <p:spPr>
              <a:xfrm>
                <a:off x="4503104" y="4986785"/>
                <a:ext cx="336183" cy="28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99" dirty="0"/>
                  <a:t>V</a:t>
                </a:r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6DD4B73C-CC0A-4F57-820E-BF3E69571089}"/>
                  </a:ext>
                </a:extLst>
              </p:cNvPr>
              <p:cNvSpPr/>
              <p:nvPr/>
            </p:nvSpPr>
            <p:spPr>
              <a:xfrm flipH="1">
                <a:off x="3848615" y="4945849"/>
                <a:ext cx="320514" cy="286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99" dirty="0"/>
                  <a:t>Q</a:t>
                </a:r>
                <a:endParaRPr lang="zh-CN" altLang="en-US" sz="1099" dirty="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66502E38-0C0F-4023-874A-BDC482E4F354}"/>
                  </a:ext>
                </a:extLst>
              </p:cNvPr>
              <p:cNvSpPr/>
              <p:nvPr/>
            </p:nvSpPr>
            <p:spPr>
              <a:xfrm flipH="1">
                <a:off x="2379169" y="4951707"/>
                <a:ext cx="320514" cy="286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99" dirty="0"/>
                  <a:t>Q</a:t>
                </a:r>
                <a:endParaRPr lang="zh-CN" altLang="en-US" sz="1099" dirty="0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637EEBE4-A09D-48C0-B3E7-5F99101A9D6A}"/>
                  </a:ext>
                </a:extLst>
              </p:cNvPr>
              <p:cNvSpPr/>
              <p:nvPr/>
            </p:nvSpPr>
            <p:spPr>
              <a:xfrm>
                <a:off x="7183872" y="5756524"/>
                <a:ext cx="216024" cy="21602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0599BBDE-3BA3-49F7-88E8-A11CCE40F25C}"/>
                  </a:ext>
                </a:extLst>
              </p:cNvPr>
              <p:cNvSpPr/>
              <p:nvPr/>
            </p:nvSpPr>
            <p:spPr>
              <a:xfrm>
                <a:off x="7391851" y="5254243"/>
                <a:ext cx="221087" cy="30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1199" dirty="0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A065D423-CE99-4D17-A6E2-3BAD6DFF2325}"/>
                  </a:ext>
                </a:extLst>
              </p:cNvPr>
              <p:cNvSpPr/>
              <p:nvPr/>
            </p:nvSpPr>
            <p:spPr>
              <a:xfrm>
                <a:off x="5358952" y="1853947"/>
                <a:ext cx="162671" cy="162671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8" name="直接箭头连接符 607">
                <a:extLst>
                  <a:ext uri="{FF2B5EF4-FFF2-40B4-BE49-F238E27FC236}">
                    <a16:creationId xmlns:a16="http://schemas.microsoft.com/office/drawing/2014/main" id="{026C893B-1B72-4F83-BFBB-47DD326F3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4190" y="2266056"/>
                <a:ext cx="3902" cy="202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9" name="直接箭头连接符 608">
                <a:extLst>
                  <a:ext uri="{FF2B5EF4-FFF2-40B4-BE49-F238E27FC236}">
                    <a16:creationId xmlns:a16="http://schemas.microsoft.com/office/drawing/2014/main" id="{36CFF30C-4E5A-44D4-8A82-FD776B98F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288" y="2017301"/>
                <a:ext cx="3902" cy="202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06CEF213-E77A-426A-85E0-C10CB8952535}"/>
                  </a:ext>
                </a:extLst>
              </p:cNvPr>
              <p:cNvSpPr/>
              <p:nvPr/>
            </p:nvSpPr>
            <p:spPr>
              <a:xfrm>
                <a:off x="6055456" y="1769792"/>
                <a:ext cx="735664" cy="30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99" dirty="0"/>
                  <a:t>output</a:t>
                </a:r>
                <a:endParaRPr lang="zh-CN" altLang="en-US" sz="1199" dirty="0"/>
              </a:p>
            </p:txBody>
          </p:sp>
          <p:sp>
            <p:nvSpPr>
              <p:cNvPr id="611" name="矩形: 圆角 610">
                <a:extLst>
                  <a:ext uri="{FF2B5EF4-FFF2-40B4-BE49-F238E27FC236}">
                    <a16:creationId xmlns:a16="http://schemas.microsoft.com/office/drawing/2014/main" id="{911F80E6-DBA2-40A8-B7B9-82AD1DC99D41}"/>
                  </a:ext>
                </a:extLst>
              </p:cNvPr>
              <p:cNvSpPr/>
              <p:nvPr/>
            </p:nvSpPr>
            <p:spPr>
              <a:xfrm>
                <a:off x="5066439" y="2721283"/>
                <a:ext cx="375776" cy="110852"/>
              </a:xfrm>
              <a:prstGeom prst="roundRect">
                <a:avLst/>
              </a:prstGeom>
              <a:solidFill>
                <a:srgbClr val="2BA245"/>
              </a:solidFill>
              <a:ln>
                <a:solidFill>
                  <a:srgbClr val="2BA2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矩形: 圆角 611">
                <a:extLst>
                  <a:ext uri="{FF2B5EF4-FFF2-40B4-BE49-F238E27FC236}">
                    <a16:creationId xmlns:a16="http://schemas.microsoft.com/office/drawing/2014/main" id="{193EE765-EA77-4BAA-9628-3FD53DD5CE78}"/>
                  </a:ext>
                </a:extLst>
              </p:cNvPr>
              <p:cNvSpPr/>
              <p:nvPr/>
            </p:nvSpPr>
            <p:spPr>
              <a:xfrm>
                <a:off x="5448091" y="2721283"/>
                <a:ext cx="387333" cy="110852"/>
              </a:xfrm>
              <a:prstGeom prst="roundRect">
                <a:avLst/>
              </a:prstGeom>
              <a:solidFill>
                <a:srgbClr val="FFBE00"/>
              </a:solidFill>
              <a:ln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0" name="直接箭头连接符 529">
              <a:extLst>
                <a:ext uri="{FF2B5EF4-FFF2-40B4-BE49-F238E27FC236}">
                  <a16:creationId xmlns:a16="http://schemas.microsoft.com/office/drawing/2014/main" id="{7A7E52D1-3F65-4A65-88A0-5B113954B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7470" y="2377190"/>
              <a:ext cx="24068" cy="1960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28" name="矩形 527">
            <a:extLst>
              <a:ext uri="{FF2B5EF4-FFF2-40B4-BE49-F238E27FC236}">
                <a16:creationId xmlns:a16="http://schemas.microsoft.com/office/drawing/2014/main" id="{706E78C8-9D26-4D1D-AE40-860DB79AB864}"/>
              </a:ext>
            </a:extLst>
          </p:cNvPr>
          <p:cNvSpPr/>
          <p:nvPr/>
        </p:nvSpPr>
        <p:spPr>
          <a:xfrm>
            <a:off x="10205584" y="4170078"/>
            <a:ext cx="828534" cy="245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99" dirty="0"/>
              <a:t>Embedding</a:t>
            </a:r>
            <a:endParaRPr lang="zh-CN" altLang="en-US" sz="999" dirty="0"/>
          </a:p>
        </p:txBody>
      </p:sp>
      <p:sp>
        <p:nvSpPr>
          <p:cNvPr id="655" name="矩形 654">
            <a:extLst>
              <a:ext uri="{FF2B5EF4-FFF2-40B4-BE49-F238E27FC236}">
                <a16:creationId xmlns:a16="http://schemas.microsoft.com/office/drawing/2014/main" id="{44EE6904-1B85-446D-8CD7-51AFCFEC229F}"/>
              </a:ext>
            </a:extLst>
          </p:cNvPr>
          <p:cNvSpPr/>
          <p:nvPr/>
        </p:nvSpPr>
        <p:spPr>
          <a:xfrm>
            <a:off x="10625717" y="2487698"/>
            <a:ext cx="823659" cy="246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99" dirty="0"/>
              <a:t>Embedding</a:t>
            </a:r>
            <a:endParaRPr lang="zh-CN" altLang="en-US" sz="999" dirty="0"/>
          </a:p>
        </p:txBody>
      </p:sp>
      <p:sp>
        <p:nvSpPr>
          <p:cNvPr id="656" name="矩形: 圆角 655">
            <a:extLst>
              <a:ext uri="{FF2B5EF4-FFF2-40B4-BE49-F238E27FC236}">
                <a16:creationId xmlns:a16="http://schemas.microsoft.com/office/drawing/2014/main" id="{89D95B9D-EC1D-4FD6-A889-A2C1E67965AF}"/>
              </a:ext>
            </a:extLst>
          </p:cNvPr>
          <p:cNvSpPr/>
          <p:nvPr/>
        </p:nvSpPr>
        <p:spPr>
          <a:xfrm>
            <a:off x="7213006" y="4655563"/>
            <a:ext cx="632996" cy="174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矩形: 圆角 656">
            <a:extLst>
              <a:ext uri="{FF2B5EF4-FFF2-40B4-BE49-F238E27FC236}">
                <a16:creationId xmlns:a16="http://schemas.microsoft.com/office/drawing/2014/main" id="{B68E3798-301B-4FED-91D3-9D07DE28A290}"/>
              </a:ext>
            </a:extLst>
          </p:cNvPr>
          <p:cNvSpPr/>
          <p:nvPr/>
        </p:nvSpPr>
        <p:spPr>
          <a:xfrm>
            <a:off x="5949017" y="4673307"/>
            <a:ext cx="632996" cy="174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矩形: 圆角 657">
            <a:extLst>
              <a:ext uri="{FF2B5EF4-FFF2-40B4-BE49-F238E27FC236}">
                <a16:creationId xmlns:a16="http://schemas.microsoft.com/office/drawing/2014/main" id="{7CD1118A-E833-47BE-BF24-651C91B411B5}"/>
              </a:ext>
            </a:extLst>
          </p:cNvPr>
          <p:cNvSpPr/>
          <p:nvPr/>
        </p:nvSpPr>
        <p:spPr>
          <a:xfrm>
            <a:off x="10688900" y="2901106"/>
            <a:ext cx="767270" cy="2362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矩形: 圆角 658">
            <a:extLst>
              <a:ext uri="{FF2B5EF4-FFF2-40B4-BE49-F238E27FC236}">
                <a16:creationId xmlns:a16="http://schemas.microsoft.com/office/drawing/2014/main" id="{641DD7C3-E023-4667-A52F-43550A80768E}"/>
              </a:ext>
            </a:extLst>
          </p:cNvPr>
          <p:cNvSpPr/>
          <p:nvPr/>
        </p:nvSpPr>
        <p:spPr>
          <a:xfrm>
            <a:off x="8358839" y="4655563"/>
            <a:ext cx="632996" cy="174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矩形 659">
            <a:extLst>
              <a:ext uri="{FF2B5EF4-FFF2-40B4-BE49-F238E27FC236}">
                <a16:creationId xmlns:a16="http://schemas.microsoft.com/office/drawing/2014/main" id="{10EBE7F5-9834-49A4-AA52-058379E01710}"/>
              </a:ext>
            </a:extLst>
          </p:cNvPr>
          <p:cNvSpPr/>
          <p:nvPr/>
        </p:nvSpPr>
        <p:spPr>
          <a:xfrm>
            <a:off x="5682129" y="4948004"/>
            <a:ext cx="3785127" cy="2832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99" dirty="0">
                <a:latin typeface="+mn-ea"/>
              </a:rPr>
              <a:t>1h</a:t>
            </a:r>
            <a:r>
              <a:rPr lang="zh-CN" altLang="en-US" sz="1199" dirty="0">
                <a:latin typeface="+mn-ea"/>
              </a:rPr>
              <a:t>转化</a:t>
            </a:r>
            <a:r>
              <a:rPr lang="en-US" altLang="zh-CN" sz="1199" dirty="0">
                <a:latin typeface="+mn-ea"/>
              </a:rPr>
              <a:t>/…/</a:t>
            </a:r>
            <a:r>
              <a:rPr lang="zh-CN" altLang="en-US" sz="1199" dirty="0">
                <a:latin typeface="+mn-ea"/>
              </a:rPr>
              <a:t>拉取               </a:t>
            </a:r>
            <a:r>
              <a:rPr lang="en-US" altLang="zh-CN" sz="1199" dirty="0">
                <a:latin typeface="+mn-ea"/>
              </a:rPr>
              <a:t>…</a:t>
            </a:r>
            <a:r>
              <a:rPr lang="zh-CN" altLang="en-US" sz="1199" dirty="0">
                <a:latin typeface="+mn-ea"/>
              </a:rPr>
              <a:t>           </a:t>
            </a:r>
            <a:r>
              <a:rPr lang="en-US" altLang="zh-CN" sz="1199" dirty="0">
                <a:latin typeface="+mn-ea"/>
              </a:rPr>
              <a:t>1day</a:t>
            </a:r>
            <a:r>
              <a:rPr lang="zh-CN" altLang="en-US" sz="1199" dirty="0">
                <a:latin typeface="+mn-ea"/>
              </a:rPr>
              <a:t>转化</a:t>
            </a:r>
            <a:r>
              <a:rPr lang="en-US" altLang="zh-CN" sz="1199" dirty="0">
                <a:latin typeface="+mn-ea"/>
              </a:rPr>
              <a:t>/…/</a:t>
            </a:r>
            <a:r>
              <a:rPr lang="zh-CN" altLang="en-US" sz="1199" dirty="0">
                <a:latin typeface="+mn-ea"/>
              </a:rPr>
              <a:t>拉取 </a:t>
            </a:r>
          </a:p>
        </p:txBody>
      </p:sp>
      <p:sp>
        <p:nvSpPr>
          <p:cNvPr id="670" name="椭圆 669">
            <a:extLst>
              <a:ext uri="{FF2B5EF4-FFF2-40B4-BE49-F238E27FC236}">
                <a16:creationId xmlns:a16="http://schemas.microsoft.com/office/drawing/2014/main" id="{33BE9196-11D5-446D-88A6-3D3F6C870462}"/>
              </a:ext>
            </a:extLst>
          </p:cNvPr>
          <p:cNvSpPr/>
          <p:nvPr/>
        </p:nvSpPr>
        <p:spPr>
          <a:xfrm>
            <a:off x="11537394" y="3366604"/>
            <a:ext cx="179320" cy="197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71" name="直接箭头连接符 670">
            <a:extLst>
              <a:ext uri="{FF2B5EF4-FFF2-40B4-BE49-F238E27FC236}">
                <a16:creationId xmlns:a16="http://schemas.microsoft.com/office/drawing/2014/main" id="{29A49A85-36E4-406B-AF46-7EA18C4D2132}"/>
              </a:ext>
            </a:extLst>
          </p:cNvPr>
          <p:cNvCxnSpPr>
            <a:cxnSpLocks/>
            <a:stCxn id="670" idx="0"/>
          </p:cNvCxnSpPr>
          <p:nvPr/>
        </p:nvCxnSpPr>
        <p:spPr>
          <a:xfrm flipV="1">
            <a:off x="11627054" y="2151622"/>
            <a:ext cx="346" cy="12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72" name="组合 671">
            <a:extLst>
              <a:ext uri="{FF2B5EF4-FFF2-40B4-BE49-F238E27FC236}">
                <a16:creationId xmlns:a16="http://schemas.microsoft.com/office/drawing/2014/main" id="{8346688F-0D4A-47EC-86B0-5F36EF49CE40}"/>
              </a:ext>
            </a:extLst>
          </p:cNvPr>
          <p:cNvGrpSpPr/>
          <p:nvPr/>
        </p:nvGrpSpPr>
        <p:grpSpPr>
          <a:xfrm>
            <a:off x="7442121" y="5589144"/>
            <a:ext cx="3552600" cy="1117830"/>
            <a:chOff x="5789063" y="3868621"/>
            <a:chExt cx="5196718" cy="1735818"/>
          </a:xfrm>
        </p:grpSpPr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510279F7-473A-4B80-9BC0-DDE914EF98EC}"/>
                </a:ext>
              </a:extLst>
            </p:cNvPr>
            <p:cNvSpPr/>
            <p:nvPr/>
          </p:nvSpPr>
          <p:spPr>
            <a:xfrm>
              <a:off x="5789063" y="3868621"/>
              <a:ext cx="5196718" cy="1735818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文本框 673">
                  <a:extLst>
                    <a:ext uri="{FF2B5EF4-FFF2-40B4-BE49-F238E27FC236}">
                      <a16:creationId xmlns:a16="http://schemas.microsoft.com/office/drawing/2014/main" id="{257E1968-9A11-43B5-B01E-A74DEEEFFE38}"/>
                    </a:ext>
                  </a:extLst>
                </p:cNvPr>
                <p:cNvSpPr txBox="1"/>
                <p:nvPr/>
              </p:nvSpPr>
              <p:spPr>
                <a:xfrm>
                  <a:off x="5889753" y="4018096"/>
                  <a:ext cx="5087598" cy="3823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74" name="文本框 673">
                  <a:extLst>
                    <a:ext uri="{FF2B5EF4-FFF2-40B4-BE49-F238E27FC236}">
                      <a16:creationId xmlns:a16="http://schemas.microsoft.com/office/drawing/2014/main" id="{257E1968-9A11-43B5-B01E-A74DEEEFF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753" y="4018096"/>
                  <a:ext cx="5087598" cy="382343"/>
                </a:xfrm>
                <a:prstGeom prst="rect">
                  <a:avLst/>
                </a:prstGeom>
                <a:blipFill>
                  <a:blip r:embed="rId17"/>
                  <a:stretch>
                    <a:fillRect l="-175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9AEFDBA0-8DCE-4C37-96C1-086B014A5FEF}"/>
                    </a:ext>
                  </a:extLst>
                </p:cNvPr>
                <p:cNvSpPr/>
                <p:nvPr/>
              </p:nvSpPr>
              <p:spPr>
                <a:xfrm>
                  <a:off x="6004690" y="4395273"/>
                  <a:ext cx="4255885" cy="10427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9AEFDBA0-8DCE-4C37-96C1-086B014A5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690" y="4395273"/>
                  <a:ext cx="4255885" cy="10427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EED3E6F-DA45-4CC0-9285-8CB374F4D416}"/>
              </a:ext>
            </a:extLst>
          </p:cNvPr>
          <p:cNvCxnSpPr/>
          <p:nvPr/>
        </p:nvCxnSpPr>
        <p:spPr bwMode="auto">
          <a:xfrm>
            <a:off x="5067931" y="818826"/>
            <a:ext cx="0" cy="6039174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92E6379-666F-4A93-86AC-693544CDA8BD}"/>
              </a:ext>
            </a:extLst>
          </p:cNvPr>
          <p:cNvSpPr/>
          <p:nvPr/>
        </p:nvSpPr>
        <p:spPr>
          <a:xfrm>
            <a:off x="10952355" y="3578304"/>
            <a:ext cx="1133115" cy="276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广告静态特征 </a:t>
            </a: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E69125CB-FC0F-4ED8-871E-850A5A912D1E}"/>
              </a:ext>
            </a:extLst>
          </p:cNvPr>
          <p:cNvSpPr/>
          <p:nvPr/>
        </p:nvSpPr>
        <p:spPr>
          <a:xfrm>
            <a:off x="10128968" y="3321600"/>
            <a:ext cx="179319" cy="1974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5629B4B-4750-48FA-863D-D5E396871339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10205096" y="2181324"/>
            <a:ext cx="13532" cy="114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7404C10-9657-4913-A784-986C8AD2E877}"/>
                  </a:ext>
                </a:extLst>
              </p:cNvPr>
              <p:cNvSpPr/>
              <p:nvPr/>
            </p:nvSpPr>
            <p:spPr>
              <a:xfrm>
                <a:off x="10052295" y="3519006"/>
                <a:ext cx="3260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7404C10-9657-4913-A784-986C8AD2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295" y="3519006"/>
                <a:ext cx="32605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A438ED8E-709A-45A2-976C-9E215B2CDF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7909" y="3791453"/>
            <a:ext cx="589728" cy="485486"/>
          </a:xfrm>
          <a:prstGeom prst="bentConnector3">
            <a:avLst>
              <a:gd name="adj1" fmla="val 3876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3CA058FE-B4AF-42EF-8B8B-702CAB31BC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9791" y="3785644"/>
            <a:ext cx="589728" cy="485486"/>
          </a:xfrm>
          <a:prstGeom prst="bentConnector3">
            <a:avLst>
              <a:gd name="adj1" fmla="val 3876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4FD6340C-44C1-4744-8B90-1C3CFB748E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9242" y="3785428"/>
            <a:ext cx="589728" cy="485486"/>
          </a:xfrm>
          <a:prstGeom prst="bentConnector3">
            <a:avLst>
              <a:gd name="adj1" fmla="val 3876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B40D47-28C3-4A3F-8CA7-A0D15B85B3F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55036" y="3872357"/>
            <a:ext cx="2697199" cy="798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3E0CE0-50A0-4281-B203-DA730ECDB6EF}"/>
              </a:ext>
            </a:extLst>
          </p:cNvPr>
          <p:cNvCxnSpPr>
            <a:cxnSpLocks/>
          </p:cNvCxnSpPr>
          <p:nvPr/>
        </p:nvCxnSpPr>
        <p:spPr bwMode="auto">
          <a:xfrm>
            <a:off x="6673636" y="4149048"/>
            <a:ext cx="694063" cy="199901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dash"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E58554-F58E-45A0-900A-76C82CC51BFD}"/>
                  </a:ext>
                </a:extLst>
              </p:cNvPr>
              <p:cNvSpPr/>
              <p:nvPr/>
            </p:nvSpPr>
            <p:spPr>
              <a:xfrm>
                <a:off x="305627" y="1911755"/>
                <a:ext cx="4571323" cy="1067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+mn-ea"/>
                      </a:rPr>
                      <m:t>𝑙𝑜𝑠𝑠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+mn-ea"/>
                      </a:rPr>
                      <m:t>选择</m:t>
                    </m:r>
                  </m:oMath>
                </a14:m>
                <a:r>
                  <a:rPr lang="zh-CN" altLang="en-US" sz="1600" i="1" dirty="0">
                    <a:latin typeface="+mn-ea"/>
                    <a:ea typeface="+mn-ea"/>
                  </a:rPr>
                  <a:t>：</a:t>
                </a:r>
                <a:r>
                  <a:rPr lang="en-US" altLang="zh-CN" sz="1600" i="1" dirty="0" err="1">
                    <a:latin typeface="+mn-ea"/>
                    <a:ea typeface="+mn-ea"/>
                    <a:sym typeface="Wingdings" panose="05000000000000000000" pitchFamily="2" charset="2"/>
                  </a:rPr>
                  <a:t>msle</a:t>
                </a:r>
                <a:endParaRPr lang="en-US" altLang="zh-CN" sz="1600" i="1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𝑙𝑜𝑠𝑠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log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𝑙𝑜𝑔𝑦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E58554-F58E-45A0-900A-76C82CC51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27" y="1911755"/>
                <a:ext cx="4571323" cy="1067215"/>
              </a:xfrm>
              <a:prstGeom prst="rect">
                <a:avLst/>
              </a:prstGeom>
              <a:blipFill>
                <a:blip r:embed="rId20"/>
                <a:stretch>
                  <a:fillRect l="-533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3F2A26F-799D-4798-99F8-DE1BFBEAB1B0}"/>
                  </a:ext>
                </a:extLst>
              </p:cNvPr>
              <p:cNvSpPr txBox="1"/>
              <p:nvPr/>
            </p:nvSpPr>
            <p:spPr>
              <a:xfrm>
                <a:off x="304252" y="999102"/>
                <a:ext cx="4290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模型选择：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𝐷𝑁𝑁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𝐷𝑁𝑁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𝐹𝑀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ea typeface="+mj-ea"/>
                  <a:sym typeface="Wingdings" panose="05000000000000000000" pitchFamily="2" charset="2"/>
                </a:endParaRPr>
              </a:p>
              <a:p>
                <a:r>
                  <a:rPr lang="en-US" altLang="zh-CN" sz="1600" dirty="0">
                    <a:sym typeface="Wingdings" panose="05000000000000000000" pitchFamily="2" charset="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𝐷𝑁𝑁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𝐹𝑀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𝑎𝑡𝑡𝑒𝑛𝑡𝑖𝑜𝑛</m:t>
                    </m:r>
                  </m:oMath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3F2A26F-799D-4798-99F8-DE1BFBEA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2" y="999102"/>
                <a:ext cx="4290488" cy="584775"/>
              </a:xfrm>
              <a:prstGeom prst="rect">
                <a:avLst/>
              </a:prstGeom>
              <a:blipFill>
                <a:blip r:embed="rId21"/>
                <a:stretch>
                  <a:fillRect l="-568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B1254C5-E4F8-4493-B1A0-413EA9BE4B7D}"/>
                  </a:ext>
                </a:extLst>
              </p:cNvPr>
              <p:cNvSpPr/>
              <p:nvPr/>
            </p:nvSpPr>
            <p:spPr>
              <a:xfrm>
                <a:off x="244431" y="5054553"/>
                <a:ext cx="4436689" cy="1613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+mj-ea"/>
                    <a:ea typeface="+mj-ea"/>
                  </a:rPr>
                  <a:t>线上使用：我们预估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𝑒𝑐𝑝𝑚𝑂𝑟𝑖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在竞争环境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下，依次采取</a:t>
                </a:r>
                <a:r>
                  <a:rPr lang="en-US" altLang="zh-CN" sz="16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j-ea"/>
                    <a:ea typeface="+mj-ea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j-ea"/>
                    <a:ea typeface="+mj-ea"/>
                  </a:rPr>
                  <a:t>)</a:t>
                </a:r>
                <a:r>
                  <a:rPr lang="zh-CN" altLang="en-US" sz="1600" dirty="0">
                    <a:latin typeface="+mj-ea"/>
                    <a:ea typeface="+mj-ea"/>
                  </a:rPr>
                  <a:t>时，对于的修复量</a:t>
                </a:r>
                <a:r>
                  <a:rPr lang="en-US" altLang="zh-CN" sz="16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,…,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600" dirty="0">
                    <a:latin typeface="+mj-ea"/>
                    <a:ea typeface="+mj-ea"/>
                  </a:rPr>
                  <a:t>)</a:t>
                </a:r>
                <a:r>
                  <a:rPr lang="zh-CN" altLang="en-US" sz="1600" dirty="0">
                    <a:latin typeface="+mj-ea"/>
                    <a:ea typeface="+mj-ea"/>
                  </a:rPr>
                  <a:t>，选择最快修正因子即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𝑎𝑟𝑔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max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i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B1254C5-E4F8-4493-B1A0-413EA9BE4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1" y="5054553"/>
                <a:ext cx="4436689" cy="1613903"/>
              </a:xfrm>
              <a:prstGeom prst="rect">
                <a:avLst/>
              </a:prstGeom>
              <a:blipFill>
                <a:blip r:embed="rId2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Picture 2" descr="C://Users/jennicali/AppData/Local/YNote/data/weixinobU7VjnkOgmypEW5nNTgs_u6o3QI/985f2632cce34d86be5e49de2840b024/clipboard.png">
            <a:extLst>
              <a:ext uri="{FF2B5EF4-FFF2-40B4-BE49-F238E27FC236}">
                <a16:creationId xmlns:a16="http://schemas.microsoft.com/office/drawing/2014/main" id="{2885D2C8-C993-4B02-AB70-F742D72BF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4033" r="5419" b="4615"/>
          <a:stretch/>
        </p:blipFill>
        <p:spPr bwMode="auto">
          <a:xfrm>
            <a:off x="1186959" y="2978970"/>
            <a:ext cx="2632451" cy="17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矩形 163">
            <a:extLst>
              <a:ext uri="{FF2B5EF4-FFF2-40B4-BE49-F238E27FC236}">
                <a16:creationId xmlns:a16="http://schemas.microsoft.com/office/drawing/2014/main" id="{190FFE5B-7508-4E11-8F66-46F4A24B059E}"/>
              </a:ext>
            </a:extLst>
          </p:cNvPr>
          <p:cNvSpPr/>
          <p:nvPr/>
        </p:nvSpPr>
        <p:spPr>
          <a:xfrm>
            <a:off x="1546728" y="4800560"/>
            <a:ext cx="2018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28" grpId="0"/>
      <p:bldP spid="655" grpId="0"/>
      <p:bldP spid="656" grpId="0" animBg="1"/>
      <p:bldP spid="657" grpId="0" animBg="1"/>
      <p:bldP spid="658" grpId="0" animBg="1"/>
      <p:bldP spid="659" grpId="0" animBg="1"/>
      <p:bldP spid="660" grpId="0" animBg="1"/>
      <p:bldP spid="670" grpId="0" animBg="1"/>
      <p:bldP spid="16" grpId="0" animBg="1"/>
      <p:bldP spid="177" grpId="0" animBg="1"/>
      <p:bldP spid="18" grpId="0"/>
      <p:bldP spid="2" grpId="0"/>
      <p:bldP spid="179" grpId="0"/>
      <p:bldP spid="12" grpId="0"/>
      <p:bldP spid="1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V2</a:t>
            </a:r>
            <a:r>
              <a:rPr lang="zh-CN" altLang="en-US" sz="2800" b="1" dirty="0">
                <a:latin typeface="+mj-ea"/>
                <a:ea typeface="+mj-ea"/>
              </a:rPr>
              <a:t>版最快修正效果：明显改进</a:t>
            </a:r>
            <a:r>
              <a:rPr lang="en-US" altLang="zh-CN" sz="2800" b="1" dirty="0">
                <a:latin typeface="+mj-ea"/>
                <a:ea typeface="+mj-ea"/>
              </a:rPr>
              <a:t>V1</a:t>
            </a:r>
            <a:r>
              <a:rPr lang="zh-CN" altLang="en-US" sz="2800" b="1" dirty="0">
                <a:latin typeface="+mj-ea"/>
                <a:ea typeface="+mj-ea"/>
              </a:rPr>
              <a:t>版</a:t>
            </a:r>
            <a:r>
              <a:rPr lang="en-US" altLang="zh-CN" sz="2800" b="1" dirty="0" err="1">
                <a:latin typeface="+mj-ea"/>
                <a:ea typeface="+mj-ea"/>
              </a:rPr>
              <a:t>badcase</a:t>
            </a:r>
            <a:r>
              <a:rPr lang="zh-CN" altLang="en-US" sz="2800" b="1" dirty="0">
                <a:latin typeface="+mj-ea"/>
                <a:ea typeface="+mj-ea"/>
              </a:rPr>
              <a:t>，同时提升天消耗达成率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4B5BDC-3FBD-4A8B-96CE-B4AC104C3F57}"/>
              </a:ext>
            </a:extLst>
          </p:cNvPr>
          <p:cNvGrpSpPr/>
          <p:nvPr/>
        </p:nvGrpSpPr>
        <p:grpSpPr>
          <a:xfrm>
            <a:off x="449117" y="1268856"/>
            <a:ext cx="3437767" cy="1862505"/>
            <a:chOff x="884484" y="445164"/>
            <a:chExt cx="2699089" cy="1297482"/>
          </a:xfrm>
        </p:grpSpPr>
        <p:sp>
          <p:nvSpPr>
            <p:cNvPr id="28" name="圆角矩形 4">
              <a:extLst>
                <a:ext uri="{FF2B5EF4-FFF2-40B4-BE49-F238E27FC236}">
                  <a16:creationId xmlns:a16="http://schemas.microsoft.com/office/drawing/2014/main" id="{B70F9CB5-5C9C-4496-BC9F-56B5AFAC1301}"/>
                </a:ext>
              </a:extLst>
            </p:cNvPr>
            <p:cNvSpPr/>
            <p:nvPr/>
          </p:nvSpPr>
          <p:spPr>
            <a:xfrm>
              <a:off x="884484" y="445164"/>
              <a:ext cx="2523562" cy="1297475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87F696-D1CC-4BA1-A635-78A44673D508}"/>
                </a:ext>
              </a:extLst>
            </p:cNvPr>
            <p:cNvSpPr/>
            <p:nvPr/>
          </p:nvSpPr>
          <p:spPr>
            <a:xfrm>
              <a:off x="991309" y="496910"/>
              <a:ext cx="2592264" cy="1245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+mj-ea"/>
                  <a:ea typeface="+mj-ea"/>
                </a:rPr>
                <a:t>离线评估</a:t>
              </a:r>
              <a:endParaRPr lang="en-US" altLang="zh-CN" sz="1600" dirty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prstClr val="black"/>
                  </a:solidFill>
                  <a:latin typeface="+mj-ea"/>
                  <a:ea typeface="+mj-ea"/>
                </a:rPr>
                <a:t>MSLE</a:t>
              </a:r>
              <a:r>
                <a:rPr lang="zh-CN" altLang="en-US" sz="1600" dirty="0">
                  <a:solidFill>
                    <a:prstClr val="black"/>
                  </a:solidFill>
                  <a:latin typeface="+mj-ea"/>
                  <a:ea typeface="+mj-ea"/>
                </a:rPr>
                <a:t>：</a:t>
              </a:r>
              <a:r>
                <a:rPr lang="en-US" altLang="zh-CN" sz="1600" b="1" dirty="0">
                  <a:solidFill>
                    <a:srgbClr val="FF0000"/>
                  </a:solidFill>
                  <a:latin typeface="+mj-ea"/>
                  <a:ea typeface="+mj-ea"/>
                </a:rPr>
                <a:t>0.379</a:t>
              </a:r>
            </a:p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prstClr val="black"/>
                  </a:solidFill>
                  <a:latin typeface="+mj-ea"/>
                  <a:ea typeface="+mj-ea"/>
                </a:rPr>
                <a:t>1</a:t>
              </a:r>
              <a:r>
                <a:rPr lang="zh-CN" altLang="en-US" sz="1600" dirty="0">
                  <a:solidFill>
                    <a:prstClr val="black"/>
                  </a:solidFill>
                  <a:latin typeface="+mj-ea"/>
                  <a:ea typeface="+mj-ea"/>
                </a:rPr>
                <a:t>天消耗达成率 </a:t>
              </a:r>
              <a:r>
                <a:rPr lang="en-US" altLang="zh-CN" sz="1600" b="1" dirty="0">
                  <a:solidFill>
                    <a:srgbClr val="FF0000"/>
                  </a:solidFill>
                  <a:latin typeface="+mj-ea"/>
                  <a:ea typeface="+mj-ea"/>
                </a:rPr>
                <a:t>3.9%↑</a:t>
              </a:r>
            </a:p>
            <a:p>
              <a:pPr marL="285750" indent="-28575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prstClr val="black"/>
                  </a:solidFill>
                  <a:latin typeface="+mj-ea"/>
                  <a:ea typeface="+mj-ea"/>
                </a:rPr>
                <a:t>评估集上收入</a:t>
              </a:r>
              <a:r>
                <a:rPr lang="en-US" altLang="zh-CN" sz="1600" b="1" dirty="0">
                  <a:solidFill>
                    <a:srgbClr val="FF0000"/>
                  </a:solidFill>
                  <a:latin typeface="+mj-ea"/>
                  <a:ea typeface="+mj-ea"/>
                </a:rPr>
                <a:t>+1.9%</a:t>
              </a:r>
              <a:r>
                <a:rPr lang="en-US" altLang="zh-CN" sz="1600" b="1" dirty="0">
                  <a:solidFill>
                    <a:srgbClr val="FF0000"/>
                  </a:solidFill>
                  <a:latin typeface="+mj-ea"/>
                </a:rPr>
                <a:t>↑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7F6A3F0-A050-4B99-9276-C6AE66C663D0}"/>
              </a:ext>
            </a:extLst>
          </p:cNvPr>
          <p:cNvGrpSpPr/>
          <p:nvPr/>
        </p:nvGrpSpPr>
        <p:grpSpPr>
          <a:xfrm>
            <a:off x="7982157" y="4644080"/>
            <a:ext cx="4098117" cy="1755118"/>
            <a:chOff x="937774" y="339072"/>
            <a:chExt cx="3180369" cy="2395838"/>
          </a:xfrm>
        </p:grpSpPr>
        <p:sp>
          <p:nvSpPr>
            <p:cNvPr id="41" name="圆角矩形 4">
              <a:extLst>
                <a:ext uri="{FF2B5EF4-FFF2-40B4-BE49-F238E27FC236}">
                  <a16:creationId xmlns:a16="http://schemas.microsoft.com/office/drawing/2014/main" id="{E60CBD35-191D-490D-8992-6711D5906B54}"/>
                </a:ext>
              </a:extLst>
            </p:cNvPr>
            <p:cNvSpPr/>
            <p:nvPr/>
          </p:nvSpPr>
          <p:spPr>
            <a:xfrm>
              <a:off x="937774" y="339072"/>
              <a:ext cx="2958968" cy="2395838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iti SC Light" panose="02000000000000000000" pitchFamily="2" charset="-128"/>
                <a:ea typeface="Heiti SC Light" panose="02000000000000000000" pitchFamily="2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C3D3477-46C2-4128-958D-45C97014F634}"/>
                    </a:ext>
                  </a:extLst>
                </p:cNvPr>
                <p:cNvSpPr/>
                <p:nvPr/>
              </p:nvSpPr>
              <p:spPr>
                <a:xfrm>
                  <a:off x="984630" y="443259"/>
                  <a:ext cx="3133513" cy="17517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在线实验：对比</m:t>
                        </m:r>
                        <m:r>
                          <a:rPr lang="en-US" altLang="zh-CN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𝑃𝐼𝐷</m:t>
                        </m:r>
                        <m:r>
                          <a:rPr lang="zh-CN" altLang="en-US" sz="1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版</m:t>
                        </m:r>
                      </m:oMath>
                    </m:oMathPara>
                  </a14:m>
                  <a:endParaRPr lang="en-US" altLang="zh-CN" sz="1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  <a:p>
                  <a:pPr marL="742950" lvl="1" indent="-28575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zh-CN" alt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天消耗达成率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%↑(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𝟗𝟒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%)</m:t>
                      </m:r>
                    </m:oMath>
                  </a14:m>
                  <a:endParaRPr lang="en-US" altLang="zh-CN" sz="1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  <a:p>
                  <a:pPr marL="742950" lvl="1" indent="-28575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大盘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𝐶𝑃𝑀</m:t>
                      </m:r>
                      <m:r>
                        <a:rPr lang="zh-CN" alt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𝟓𝟑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% ↑ </m:t>
                      </m:r>
                    </m:oMath>
                  </a14:m>
                  <a:endParaRPr lang="en-US" altLang="zh-CN" sz="1600" b="1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  <a:p>
                  <a:pPr marL="742950" lvl="1" indent="-28575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消耗</m:t>
                      </m:r>
                      <m:r>
                        <a:rPr lang="zh-CN" altLang="en-US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𝟖𝟐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%↑</m:t>
                      </m:r>
                    </m:oMath>
                  </a14:m>
                  <a:endParaRPr lang="en-US" altLang="zh-CN" sz="1600" b="1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C3D3477-46C2-4128-958D-45C97014F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30" y="443259"/>
                  <a:ext cx="3133513" cy="1751726"/>
                </a:xfrm>
                <a:prstGeom prst="rect">
                  <a:avLst/>
                </a:prstGeom>
                <a:blipFill>
                  <a:blip r:embed="rId3"/>
                  <a:stretch>
                    <a:fillRect b="-232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EC844EAB-1907-48D1-8A53-C5F1ED1A1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344760"/>
              </p:ext>
            </p:extLst>
          </p:nvPr>
        </p:nvGraphicFramePr>
        <p:xfrm>
          <a:off x="916686" y="4149050"/>
          <a:ext cx="3053646" cy="254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86BFFFB7-8693-4550-9BD6-96FD2384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929348"/>
              </p:ext>
            </p:extLst>
          </p:nvPr>
        </p:nvGraphicFramePr>
        <p:xfrm>
          <a:off x="4616187" y="848480"/>
          <a:ext cx="3095952" cy="24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5367C8B7-1944-4A07-A7A4-2BD3B8FA5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316319"/>
              </p:ext>
            </p:extLst>
          </p:nvPr>
        </p:nvGraphicFramePr>
        <p:xfrm>
          <a:off x="8432187" y="981456"/>
          <a:ext cx="3142795" cy="227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36F6DDBE-76C4-4C1F-907B-19C2881E5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175395"/>
              </p:ext>
            </p:extLst>
          </p:nvPr>
        </p:nvGraphicFramePr>
        <p:xfrm>
          <a:off x="4516926" y="4149049"/>
          <a:ext cx="3150210" cy="254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FEE8031-1CF5-49B1-B12C-E7CE0E82B32A}"/>
              </a:ext>
            </a:extLst>
          </p:cNvPr>
          <p:cNvCxnSpPr>
            <a:cxnSpLocks/>
          </p:cNvCxnSpPr>
          <p:nvPr/>
        </p:nvCxnSpPr>
        <p:spPr bwMode="auto">
          <a:xfrm>
            <a:off x="5912019" y="1673883"/>
            <a:ext cx="865955" cy="27596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EEA7F7-3C1D-47A8-978F-427EC6646048}"/>
              </a:ext>
            </a:extLst>
          </p:cNvPr>
          <p:cNvSpPr txBox="1"/>
          <p:nvPr/>
        </p:nvSpPr>
        <p:spPr>
          <a:xfrm>
            <a:off x="6177135" y="1588101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相对下降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31.5%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261690-97B9-453A-B3FF-5C3A5A618D99}"/>
              </a:ext>
            </a:extLst>
          </p:cNvPr>
          <p:cNvCxnSpPr>
            <a:cxnSpLocks/>
          </p:cNvCxnSpPr>
          <p:nvPr/>
        </p:nvCxnSpPr>
        <p:spPr bwMode="auto">
          <a:xfrm>
            <a:off x="9764659" y="1673882"/>
            <a:ext cx="827672" cy="4444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DB38131-42E2-4D96-8AAD-5D73B7F2E39E}"/>
              </a:ext>
            </a:extLst>
          </p:cNvPr>
          <p:cNvSpPr txBox="1"/>
          <p:nvPr/>
        </p:nvSpPr>
        <p:spPr>
          <a:xfrm>
            <a:off x="10081631" y="1711212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相对下降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42.1%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6A7608-DAB0-4515-BED7-1F2F7A0E9D7F}"/>
              </a:ext>
            </a:extLst>
          </p:cNvPr>
          <p:cNvCxnSpPr>
            <a:cxnSpLocks/>
          </p:cNvCxnSpPr>
          <p:nvPr/>
        </p:nvCxnSpPr>
        <p:spPr bwMode="auto">
          <a:xfrm>
            <a:off x="2161506" y="5313179"/>
            <a:ext cx="865955" cy="27596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A0A281-99E2-4AC8-A316-AA0F4061825A}"/>
              </a:ext>
            </a:extLst>
          </p:cNvPr>
          <p:cNvSpPr txBox="1"/>
          <p:nvPr/>
        </p:nvSpPr>
        <p:spPr>
          <a:xfrm>
            <a:off x="2426622" y="522739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相对下降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32.9%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F37048-96F1-4A8F-B5CF-AB182225E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2019" y="5274123"/>
            <a:ext cx="495033" cy="40502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14FDD38-9302-46D9-B7A5-6C0C2E5B8825}"/>
              </a:ext>
            </a:extLst>
          </p:cNvPr>
          <p:cNvSpPr txBox="1"/>
          <p:nvPr/>
        </p:nvSpPr>
        <p:spPr>
          <a:xfrm>
            <a:off x="5612800" y="5066958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绝对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+4.7%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39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Graphic spid="23" grpId="0">
        <p:bldAsOne/>
      </p:bldGraphic>
      <p:bldGraphic spid="24" grpId="0">
        <p:bldAsOne/>
      </p:bldGraphic>
      <p:bldGraphic spid="25" grpId="0">
        <p:bldAsOne/>
      </p:bldGraphic>
      <p:bldP spid="12" grpId="0"/>
      <p:bldP spid="34" grpId="0"/>
      <p:bldP spid="3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个人经历概述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37021D-6B0A-4059-A5C8-BD0726BA500A}"/>
              </a:ext>
            </a:extLst>
          </p:cNvPr>
          <p:cNvSpPr txBox="1"/>
          <p:nvPr/>
        </p:nvSpPr>
        <p:spPr>
          <a:xfrm>
            <a:off x="286643" y="1644586"/>
            <a:ext cx="11484079" cy="9293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2009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.09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~ 2017.07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北京大学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医学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计算机硕士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辅修应用数学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/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英语专业八级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2017.07 ~ 2020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.08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微信广告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引擎策略研发中心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负责朋友圈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oCPM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策略优化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B47EB7-5FEB-4213-AFB3-1130A90B30D5}"/>
              </a:ext>
            </a:extLst>
          </p:cNvPr>
          <p:cNvSpPr txBox="1"/>
          <p:nvPr/>
        </p:nvSpPr>
        <p:spPr>
          <a:xfrm>
            <a:off x="286644" y="3352382"/>
            <a:ext cx="11484078" cy="9766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次四星员工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2018H1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2018H2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2019H2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2020H1</a:t>
            </a:r>
          </a:p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         SPA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GM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闪电奖（原社交与效果广告部）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6A6960-4AB1-4AAD-9117-09AC0FBABCCB}"/>
              </a:ext>
            </a:extLst>
          </p:cNvPr>
          <p:cNvSpPr txBox="1"/>
          <p:nvPr/>
        </p:nvSpPr>
        <p:spPr>
          <a:xfrm>
            <a:off x="286644" y="5178506"/>
            <a:ext cx="11484078" cy="140070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年   公司级技术突破奖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——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微信广告新一代效果引擎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(PPT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撰写人之一，领奖人之一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</a:p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年   公司级业务突破奖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微信小程序广告收入突破联合项目团队      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742950" lvl="1" indent="-285750" defTabSz="0">
              <a:lnSpc>
                <a:spcPct val="15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年   公司级商业贡献特别奖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——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效果广告联合项目团队              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D4DA9F-AE3D-4D7D-B309-039A6C44AC17}"/>
              </a:ext>
            </a:extLst>
          </p:cNvPr>
          <p:cNvSpPr/>
          <p:nvPr/>
        </p:nvSpPr>
        <p:spPr bwMode="auto">
          <a:xfrm>
            <a:off x="286644" y="951802"/>
            <a:ext cx="1710114" cy="552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个人经历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8A3A99-9399-4F6A-ADC7-426B3088D94E}"/>
              </a:ext>
            </a:extLst>
          </p:cNvPr>
          <p:cNvSpPr/>
          <p:nvPr/>
        </p:nvSpPr>
        <p:spPr bwMode="auto">
          <a:xfrm>
            <a:off x="286644" y="2713613"/>
            <a:ext cx="1710114" cy="552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个人荣誉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C7C828-363D-46D5-AC20-6E4DF24CCBDF}"/>
              </a:ext>
            </a:extLst>
          </p:cNvPr>
          <p:cNvSpPr/>
          <p:nvPr/>
        </p:nvSpPr>
        <p:spPr bwMode="auto">
          <a:xfrm>
            <a:off x="286644" y="4464069"/>
            <a:ext cx="1710114" cy="552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团队荣誉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5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"/>
    </mc:Choice>
    <mc:Fallback xmlns="">
      <p:transition spd="slow" advTm="1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V2</a:t>
            </a:r>
            <a:r>
              <a:rPr lang="zh-CN" altLang="en-US" sz="2800" b="1" dirty="0">
                <a:latin typeface="+mj-ea"/>
                <a:ea typeface="+mj-ea"/>
              </a:rPr>
              <a:t>版最快修正效果问题：影响消耗稳定与平台收入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AFBE45B-3144-439E-BCA3-096DC82F2DB9}"/>
                  </a:ext>
                </a:extLst>
              </p:cNvPr>
              <p:cNvSpPr/>
              <p:nvPr/>
            </p:nvSpPr>
            <p:spPr>
              <a:xfrm>
                <a:off x="511659" y="3293991"/>
                <a:ext cx="5130342" cy="50405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rmAutofit/>
              </a:bodyPr>
              <a:lstStyle/>
              <a:p>
                <a:r>
                  <a:rPr kumimoji="1" lang="en-US" altLang="zh-CN" b="1" dirty="0">
                    <a:latin typeface="+mn-ea"/>
                  </a:rPr>
                  <a:t>Q2.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zh-CN" altLang="en-US" b="1" i="0" dirty="0">
                    <a:latin typeface="+mj-lt"/>
                  </a:rPr>
                  <a:t>广告主频繁投诉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𝒐𝑪𝑷𝑴</m:t>
                    </m:r>
                  </m:oMath>
                </a14:m>
                <a:r>
                  <a:rPr kumimoji="1" lang="zh-CN" altLang="en-US" b="1" dirty="0">
                    <a:latin typeface="+mn-ea"/>
                  </a:rPr>
                  <a:t>广告消耗下跌</a:t>
                </a: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AFBE45B-3144-439E-BCA3-096DC82F2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9" y="3293991"/>
                <a:ext cx="5130342" cy="504056"/>
              </a:xfrm>
              <a:prstGeom prst="rect">
                <a:avLst/>
              </a:prstGeom>
              <a:blipFill>
                <a:blip r:embed="rId3"/>
                <a:stretch>
                  <a:fillRect l="-2138" b="-60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836F2FDC-C981-44C8-AD78-D4B1327497A9}"/>
              </a:ext>
            </a:extLst>
          </p:cNvPr>
          <p:cNvSpPr/>
          <p:nvPr/>
        </p:nvSpPr>
        <p:spPr>
          <a:xfrm>
            <a:off x="514728" y="998838"/>
            <a:ext cx="5127273" cy="5040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Q1.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最快修正时天消耗达成率不达预期？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FBB1DE-12F4-47AB-8232-802D00550181}"/>
              </a:ext>
            </a:extLst>
          </p:cNvPr>
          <p:cNvSpPr txBox="1"/>
          <p:nvPr/>
        </p:nvSpPr>
        <p:spPr>
          <a:xfrm>
            <a:off x="514728" y="1605693"/>
            <a:ext cx="5127273" cy="83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原因分析：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C</a:t>
            </a:r>
            <a:r>
              <a:rPr lang="zh-CN" altLang="en-US" sz="1600" dirty="0">
                <a:latin typeface="+mj-ea"/>
                <a:ea typeface="+mj-ea"/>
              </a:rPr>
              <a:t>影响竞争力时，修正能力有上界。如果历史成本过高，最快修正也无法保证自然日成本达成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61C9EF-E937-44DA-B108-68FD62CE81C2}"/>
              </a:ext>
            </a:extLst>
          </p:cNvPr>
          <p:cNvSpPr txBox="1"/>
          <p:nvPr/>
        </p:nvSpPr>
        <p:spPr>
          <a:xfrm>
            <a:off x="511659" y="2573943"/>
            <a:ext cx="513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优化措施：</a:t>
            </a:r>
            <a:r>
              <a:rPr lang="en-US" altLang="zh-CN" sz="1600" dirty="0">
                <a:latin typeface="+mj-ea"/>
                <a:ea typeface="+mj-ea"/>
              </a:rPr>
              <a:t>19</a:t>
            </a:r>
            <a:r>
              <a:rPr lang="zh-CN" altLang="en-US" sz="1600" dirty="0">
                <a:latin typeface="+mj-ea"/>
                <a:ea typeface="+mj-ea"/>
              </a:rPr>
              <a:t>年对齐头条，引入自动赔付，赔付</a:t>
            </a:r>
            <a:r>
              <a:rPr lang="en-US" altLang="zh-CN" sz="1600" dirty="0" err="1">
                <a:latin typeface="+mj-ea"/>
                <a:ea typeface="+mj-ea"/>
              </a:rPr>
              <a:t>oCPM</a:t>
            </a:r>
            <a:r>
              <a:rPr lang="zh-CN" altLang="en-US" sz="1600" dirty="0">
                <a:latin typeface="+mj-ea"/>
                <a:ea typeface="+mj-ea"/>
              </a:rPr>
              <a:t>广告超成本消耗，</a:t>
            </a:r>
            <a:r>
              <a:rPr lang="en-US" altLang="zh-CN" sz="1600" dirty="0">
                <a:latin typeface="+mj-ea"/>
                <a:ea typeface="+mj-ea"/>
              </a:rPr>
              <a:t>19</a:t>
            </a:r>
            <a:r>
              <a:rPr lang="zh-CN" altLang="en-US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月份赔付比例在</a:t>
            </a:r>
            <a:r>
              <a:rPr lang="en-US" altLang="zh-CN" sz="1600" dirty="0">
                <a:latin typeface="+mj-ea"/>
                <a:ea typeface="+mj-ea"/>
              </a:rPr>
              <a:t>2%</a:t>
            </a:r>
            <a:r>
              <a:rPr lang="zh-CN" altLang="en-US" sz="1600" dirty="0">
                <a:latin typeface="+mj-ea"/>
                <a:ea typeface="+mj-ea"/>
              </a:rPr>
              <a:t>左右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846E62-CD19-4AED-9D58-692B7AA3051F}"/>
              </a:ext>
            </a:extLst>
          </p:cNvPr>
          <p:cNvSpPr txBox="1"/>
          <p:nvPr/>
        </p:nvSpPr>
        <p:spPr>
          <a:xfrm>
            <a:off x="466656" y="6174183"/>
            <a:ext cx="530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消耗下跌与修正下调有关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zh-CN" altLang="en-US" sz="1600" dirty="0">
                <a:latin typeface="+mj-ea"/>
                <a:ea typeface="+mj-ea"/>
              </a:rPr>
              <a:t>归因占比</a:t>
            </a:r>
            <a:r>
              <a:rPr lang="en-US" altLang="zh-CN" sz="1600" dirty="0">
                <a:latin typeface="+mj-ea"/>
                <a:ea typeface="+mj-ea"/>
              </a:rPr>
              <a:t>17%)</a:t>
            </a:r>
            <a:r>
              <a:rPr lang="zh-CN" altLang="en-US" sz="1600" dirty="0">
                <a:latin typeface="+mj-ea"/>
                <a:ea typeface="+mj-ea"/>
              </a:rPr>
              <a:t>，但这是固有缺陷，最快修正只能改善</a:t>
            </a:r>
          </a:p>
        </p:txBody>
      </p:sp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0BBCB9C6-FCC3-43BD-A2EA-8B3F88F0E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870990"/>
              </p:ext>
            </p:extLst>
          </p:nvPr>
        </p:nvGraphicFramePr>
        <p:xfrm>
          <a:off x="511659" y="3789024"/>
          <a:ext cx="4929188" cy="2370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548B7-D7BC-4EB9-8D86-EBB511A73EDD}"/>
                  </a:ext>
                </a:extLst>
              </p:cNvPr>
              <p:cNvSpPr txBox="1"/>
              <p:nvPr/>
            </p:nvSpPr>
            <p:spPr>
              <a:xfrm>
                <a:off x="6182037" y="1626922"/>
                <a:ext cx="5220348" cy="14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lt"/>
                    <a:ea typeface="+mj-ea"/>
                  </a:rPr>
                  <a:t>原因：</a:t>
                </a:r>
                <a:endParaRPr lang="en-US" altLang="zh-CN" dirty="0">
                  <a:latin typeface="+mj-lt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i="0" dirty="0">
                    <a:latin typeface="+mj-lt"/>
                    <a:ea typeface="+mj-ea"/>
                  </a:rPr>
                  <a:t>自动赔付背景下，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广告收入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≈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转化</m:t>
                    </m:r>
                  </m:oMath>
                </a14:m>
                <a:r>
                  <a:rPr lang="zh-CN" altLang="en-US" dirty="0">
                    <a:latin typeface="+mj-lt"/>
                    <a:ea typeface="+mj-ea"/>
                  </a:rPr>
                  <a:t>价值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转化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价值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+mj-ea"/>
                      </a:rPr>
                      <m:t>𝑏𝑖𝑑𝐶𝑝𝑎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转化量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dirty="0">
                    <a:latin typeface="+mj-lt"/>
                    <a:ea typeface="+mj-ea"/>
                  </a:rPr>
                  <a:t>。</a:t>
                </a:r>
                <a:endParaRPr lang="en-US" altLang="zh-CN" dirty="0">
                  <a:latin typeface="+mj-lt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i="0" dirty="0">
                    <a:latin typeface="+mj-lt"/>
                    <a:ea typeface="+mj-ea"/>
                  </a:rPr>
                  <a:t>修正因子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zh-CN" altLang="en-US" i="0" dirty="0">
                    <a:latin typeface="+mj-lt"/>
                    <a:ea typeface="+mj-ea"/>
                  </a:rPr>
                  <a:t>改变了竞争获胜的广告，大量竞争获胜广告并非转化价值最大的广告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548B7-D7BC-4EB9-8D86-EBB511A7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37" y="1626922"/>
                <a:ext cx="5220348" cy="1479700"/>
              </a:xfrm>
              <a:prstGeom prst="rect">
                <a:avLst/>
              </a:prstGeom>
              <a:blipFill>
                <a:blip r:embed="rId5"/>
                <a:stretch>
                  <a:fillRect l="-935" t="-2881" r="-81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24198CF4-31EC-48CC-B442-5E13011F1FEA}"/>
                  </a:ext>
                </a:extLst>
              </p:cNvPr>
              <p:cNvSpPr/>
              <p:nvPr/>
            </p:nvSpPr>
            <p:spPr bwMode="auto">
              <a:xfrm>
                <a:off x="6619417" y="3248988"/>
                <a:ext cx="1980133" cy="147326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广告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1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：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=110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𝑝𝑎𝑖𝑑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  <a:ea typeface="+mj-ea"/>
                        </a:rPr>
                        <m:t>转化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价值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=50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24198CF4-31EC-48CC-B442-5E13011F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9417" y="3248988"/>
                <a:ext cx="1980133" cy="14732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4E9BE9E-B795-40DD-B488-226CEF0AE5EC}"/>
                  </a:ext>
                </a:extLst>
              </p:cNvPr>
              <p:cNvSpPr/>
              <p:nvPr/>
            </p:nvSpPr>
            <p:spPr bwMode="auto">
              <a:xfrm>
                <a:off x="9192386" y="3229376"/>
                <a:ext cx="1980133" cy="145970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广告</a:t>
                </a:r>
                <a:r>
                  <a:rPr lang="en-US" altLang="zh-CN" sz="1600" dirty="0">
                    <a:latin typeface="+mj-ea"/>
                    <a:ea typeface="+mj-ea"/>
                  </a:rPr>
                  <a:t>2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：</a:t>
                </a:r>
                <a:endParaRPr lang="en-US" altLang="zh-CN" sz="16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=100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𝑝𝑎𝑖𝑑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8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=1.0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  <a:ea typeface="+mj-ea"/>
                        </a:rPr>
                        <m:t>转化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价值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=80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4E9BE9E-B795-40DD-B488-226CEF0A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2386" y="3229376"/>
                <a:ext cx="1980133" cy="145970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3A4B687-A27C-48E5-89B3-C276CB92BE40}"/>
                  </a:ext>
                </a:extLst>
              </p:cNvPr>
              <p:cNvSpPr txBox="1"/>
              <p:nvPr/>
            </p:nvSpPr>
            <p:spPr>
              <a:xfrm>
                <a:off x="6114532" y="5082484"/>
                <a:ext cx="5670377" cy="369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实验：计算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𝑒𝐶𝑃𝑀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不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使用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实验组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𝑣𝑠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保留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对照组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3A4B687-A27C-48E5-89B3-C276CB92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532" y="5082484"/>
                <a:ext cx="5670377" cy="369845"/>
              </a:xfrm>
              <a:prstGeom prst="rect">
                <a:avLst/>
              </a:prstGeom>
              <a:blipFill>
                <a:blip r:embed="rId8"/>
                <a:stretch>
                  <a:fillRect l="-86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FB45F12-1219-4E04-B138-C66AD74C8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83518"/>
              </p:ext>
            </p:extLst>
          </p:nvPr>
        </p:nvGraphicFramePr>
        <p:xfrm>
          <a:off x="6196678" y="5585306"/>
          <a:ext cx="5154096" cy="9489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828">
                  <a:extLst>
                    <a:ext uri="{9D8B030D-6E8A-4147-A177-3AD203B41FA5}">
                      <a16:colId xmlns:a16="http://schemas.microsoft.com/office/drawing/2014/main" val="926868148"/>
                    </a:ext>
                  </a:extLst>
                </a:gridCol>
                <a:gridCol w="1195171">
                  <a:extLst>
                    <a:ext uri="{9D8B030D-6E8A-4147-A177-3AD203B41FA5}">
                      <a16:colId xmlns:a16="http://schemas.microsoft.com/office/drawing/2014/main" val="3023522649"/>
                    </a:ext>
                  </a:extLst>
                </a:gridCol>
                <a:gridCol w="1640949">
                  <a:extLst>
                    <a:ext uri="{9D8B030D-6E8A-4147-A177-3AD203B41FA5}">
                      <a16:colId xmlns:a16="http://schemas.microsoft.com/office/drawing/2014/main" val="354168940"/>
                    </a:ext>
                  </a:extLst>
                </a:gridCol>
                <a:gridCol w="1505148">
                  <a:extLst>
                    <a:ext uri="{9D8B030D-6E8A-4147-A177-3AD203B41FA5}">
                      <a16:colId xmlns:a16="http://schemas.microsoft.com/office/drawing/2014/main" val="191647574"/>
                    </a:ext>
                  </a:extLst>
                </a:gridCol>
              </a:tblGrid>
              <a:tr h="4221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指标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收入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赔付后</a:t>
                      </a: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赔付比例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天消耗达成率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486388"/>
                  </a:ext>
                </a:extLst>
              </a:tr>
              <a:tr h="526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j-ea"/>
                          <a:ea typeface="+mj-ea"/>
                        </a:rPr>
                        <a:t>实验组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+2.17%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3.73%</a:t>
                      </a:r>
                      <a:r>
                        <a:rPr lang="en-US" altLang="zh-CN" sz="1600" u="none" strike="noStrike" dirty="0">
                          <a:effectLst/>
                          <a:latin typeface="+mj-ea"/>
                          <a:ea typeface="+mj-ea"/>
                        </a:rPr>
                        <a:t> vs 1.89%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-11.90%</a:t>
                      </a:r>
                      <a:endParaRPr lang="en-US" altLang="zh-CN" sz="1600" b="0" i="0" u="none" strike="noStrike" dirty="0">
                        <a:solidFill>
                          <a:srgbClr val="00B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55622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DBC64F27-B6AD-481A-AA6B-7DADEDCBDE6D}"/>
              </a:ext>
            </a:extLst>
          </p:cNvPr>
          <p:cNvSpPr/>
          <p:nvPr/>
        </p:nvSpPr>
        <p:spPr>
          <a:xfrm>
            <a:off x="6092031" y="989815"/>
            <a:ext cx="5310354" cy="5040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zh-CN" b="1" dirty="0">
                <a:latin typeface="+mj-ea"/>
                <a:ea typeface="+mj-ea"/>
              </a:rPr>
              <a:t>Q3.</a:t>
            </a:r>
            <a:r>
              <a:rPr kumimoji="1" lang="zh-CN" altLang="en-US" b="1" dirty="0">
                <a:latin typeface="+mj-ea"/>
                <a:ea typeface="+mj-ea"/>
              </a:rPr>
              <a:t> </a:t>
            </a:r>
            <a:r>
              <a:rPr kumimoji="1" lang="zh-CN" altLang="en-US" b="1" i="0" dirty="0">
                <a:latin typeface="+mj-lt"/>
                <a:ea typeface="+mj-ea"/>
              </a:rPr>
              <a:t>修正</a:t>
            </a:r>
            <a:r>
              <a:rPr kumimoji="1" lang="zh-CN" altLang="en-US" b="1" dirty="0">
                <a:latin typeface="+mn-ea"/>
              </a:rPr>
              <a:t>影响</a:t>
            </a:r>
            <a:r>
              <a:rPr kumimoji="1" lang="en-US" altLang="zh-CN" b="1" dirty="0" err="1">
                <a:latin typeface="+mn-ea"/>
              </a:rPr>
              <a:t>oCPM</a:t>
            </a:r>
            <a:r>
              <a:rPr kumimoji="1" lang="zh-CN" altLang="en-US" b="1" dirty="0">
                <a:latin typeface="+mn-ea"/>
              </a:rPr>
              <a:t>收入</a:t>
            </a:r>
          </a:p>
        </p:txBody>
      </p:sp>
    </p:spTree>
    <p:extLst>
      <p:ext uri="{BB962C8B-B14F-4D97-AF65-F5344CB8AC3E}">
        <p14:creationId xmlns:p14="http://schemas.microsoft.com/office/powerpoint/2010/main" val="700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/>
      <p:bldP spid="53" grpId="0"/>
      <p:bldGraphic spid="54" grpId="0">
        <p:bldAsOne/>
      </p:bldGraphic>
      <p:bldP spid="22" grpId="0"/>
      <p:bldP spid="23" grpId="0" animBg="1"/>
      <p:bldP spid="24" grpId="0" animBg="1"/>
      <p:bldP spid="2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BB901-3A8C-4088-981B-67C1437A7152}"/>
              </a:ext>
            </a:extLst>
          </p:cNvPr>
          <p:cNvSpPr txBox="1"/>
          <p:nvPr/>
        </p:nvSpPr>
        <p:spPr>
          <a:xfrm>
            <a:off x="2356782" y="1622124"/>
            <a:ext cx="724548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朋友圈</a:t>
            </a:r>
            <a:r>
              <a:rPr lang="en-US" altLang="zh-CN" sz="3600" b="1" dirty="0" err="1">
                <a:latin typeface="+mj-ea"/>
                <a:ea typeface="+mj-ea"/>
              </a:rPr>
              <a:t>oCPM</a:t>
            </a:r>
            <a:r>
              <a:rPr lang="zh-CN" altLang="en-US" sz="3600" b="1" dirty="0">
                <a:latin typeface="+mj-ea"/>
                <a:ea typeface="+mj-ea"/>
              </a:rPr>
              <a:t>智能调价算法设计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C9DD6A-CA15-4FB8-B783-EAC381B362E6}"/>
              </a:ext>
            </a:extLst>
          </p:cNvPr>
          <p:cNvSpPr txBox="1"/>
          <p:nvPr/>
        </p:nvSpPr>
        <p:spPr>
          <a:xfrm>
            <a:off x="3207770" y="2322287"/>
            <a:ext cx="6394495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智能调价算法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版三天达成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版最快修正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2000" b="1" dirty="0">
                <a:solidFill>
                  <a:srgbClr val="0164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版风控策略</a:t>
            </a:r>
            <a:endParaRPr lang="en-US" altLang="zh-CN" sz="2000" b="1" dirty="0">
              <a:solidFill>
                <a:srgbClr val="0164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影响力和贡献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spd="slow" advTm="3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ADBC58-E1BD-4B1E-B55D-9A2C5FF97E03}"/>
              </a:ext>
            </a:extLst>
          </p:cNvPr>
          <p:cNvSpPr txBox="1"/>
          <p:nvPr/>
        </p:nvSpPr>
        <p:spPr>
          <a:xfrm>
            <a:off x="6137034" y="1403865"/>
            <a:ext cx="5765397" cy="3698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579ADC6-E1F5-4652-B8E2-61C1EA1BDBFD}"/>
              </a:ext>
            </a:extLst>
          </p:cNvPr>
          <p:cNvSpPr/>
          <p:nvPr/>
        </p:nvSpPr>
        <p:spPr bwMode="auto">
          <a:xfrm>
            <a:off x="6298867" y="3519006"/>
            <a:ext cx="5355357" cy="145758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1CC63C-68FE-4019-820A-906102D4177D}"/>
              </a:ext>
            </a:extLst>
          </p:cNvPr>
          <p:cNvSpPr/>
          <p:nvPr/>
        </p:nvSpPr>
        <p:spPr bwMode="auto">
          <a:xfrm>
            <a:off x="6317046" y="1521390"/>
            <a:ext cx="5355357" cy="145758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V3</a:t>
            </a:r>
            <a:r>
              <a:rPr lang="zh-CN" altLang="en-US" sz="2800" b="1" dirty="0">
                <a:latin typeface="+mj-ea"/>
                <a:ea typeface="+mj-ea"/>
              </a:rPr>
              <a:t>版风控策略：兼顾</a:t>
            </a:r>
            <a:r>
              <a:rPr lang="en-US" altLang="zh-CN" sz="2800" b="1" dirty="0">
                <a:latin typeface="+mj-ea"/>
                <a:ea typeface="+mj-ea"/>
              </a:rPr>
              <a:t>GMV</a:t>
            </a:r>
            <a:r>
              <a:rPr lang="zh-CN" altLang="en-US" sz="2800" b="1" dirty="0">
                <a:latin typeface="+mj-ea"/>
                <a:ea typeface="+mj-ea"/>
              </a:rPr>
              <a:t>最大化与成本达成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D5AC8B-6156-4F56-9278-58827F99DCD1}"/>
              </a:ext>
            </a:extLst>
          </p:cNvPr>
          <p:cNvSpPr txBox="1"/>
          <p:nvPr/>
        </p:nvSpPr>
        <p:spPr>
          <a:xfrm>
            <a:off x="281632" y="992699"/>
            <a:ext cx="5518539" cy="12899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风控策略：通过解耦排序和成本控制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最大化大盘</a:t>
            </a:r>
            <a:r>
              <a:rPr lang="en-US" altLang="zh-CN" dirty="0">
                <a:latin typeface="+mj-ea"/>
                <a:ea typeface="+mj-ea"/>
              </a:rPr>
              <a:t>GMV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通过独立的计费，提升</a:t>
            </a:r>
            <a:r>
              <a:rPr lang="en-US" altLang="zh-CN" dirty="0" err="1">
                <a:latin typeface="+mj-ea"/>
                <a:ea typeface="+mj-ea"/>
              </a:rPr>
              <a:t>oCPM</a:t>
            </a:r>
            <a:r>
              <a:rPr lang="zh-CN" altLang="en-US" dirty="0">
                <a:latin typeface="+mj-ea"/>
                <a:ea typeface="+mj-ea"/>
              </a:rPr>
              <a:t>广告天达成</a:t>
            </a:r>
            <a:endParaRPr lang="en-US" altLang="zh-CN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C91C8C6-E9A6-470D-BD1E-AC6A5EF62B8F}"/>
                  </a:ext>
                </a:extLst>
              </p:cNvPr>
              <p:cNvSpPr/>
              <p:nvPr/>
            </p:nvSpPr>
            <p:spPr bwMode="auto">
              <a:xfrm>
                <a:off x="6373827" y="4167770"/>
                <a:ext cx="2283685" cy="57351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zh-CN" altLang="en-US" sz="1600" dirty="0"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𝑒𝐶𝑃𝑀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计算流程相同，但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rgbClr val="0164A1"/>
                    </a:solidFill>
                    <a:effectLst/>
                    <a:latin typeface="+mn-ea"/>
                  </a:rPr>
                  <a:t>变更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0164A1"/>
                    </a:solidFill>
                    <a:effectLst/>
                    <a:latin typeface="+mn-ea"/>
                  </a:rPr>
                  <a:t>C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rgbClr val="0164A1"/>
                    </a:solidFill>
                    <a:effectLst/>
                    <a:latin typeface="+mn-ea"/>
                  </a:rPr>
                  <a:t>的实现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C91C8C6-E9A6-470D-BD1E-AC6A5EF6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827" y="4167770"/>
                <a:ext cx="2283685" cy="573510"/>
              </a:xfrm>
              <a:prstGeom prst="rect">
                <a:avLst/>
              </a:prstGeom>
              <a:blipFill>
                <a:blip r:embed="rId3"/>
                <a:stretch>
                  <a:fillRect l="-1330" t="-2083" b="-13542"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E03623-534E-4F74-83C1-C3A3B34BC453}"/>
                  </a:ext>
                </a:extLst>
              </p:cNvPr>
              <p:cNvSpPr/>
              <p:nvPr/>
            </p:nvSpPr>
            <p:spPr bwMode="auto">
              <a:xfrm>
                <a:off x="9422253" y="1637652"/>
                <a:ext cx="2053130" cy="64913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1600" dirty="0">
                    <a:latin typeface="+mn-ea"/>
                  </a:rPr>
                  <a:t>基于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𝑔𝑚𝑣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n-ea"/>
                  </a:rPr>
                  <a:t>排序竞争</a:t>
                </a:r>
                <a:endParaRPr lang="en-US" altLang="zh-CN" sz="16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𝒈𝒎𝒗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altLang="zh-CN" sz="1600" b="1" dirty="0">
                  <a:solidFill>
                    <a:srgbClr val="0164A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E03623-534E-4F74-83C1-C3A3B34B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2253" y="1637652"/>
                <a:ext cx="2053130" cy="649130"/>
              </a:xfrm>
              <a:prstGeom prst="rect">
                <a:avLst/>
              </a:prstGeom>
              <a:blipFill>
                <a:blip r:embed="rId4"/>
                <a:stretch>
                  <a:fillRect l="-1479" t="-1852"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D0A0D1F-E776-4219-A9A7-791FD6A034DB}"/>
                  </a:ext>
                </a:extLst>
              </p:cNvPr>
              <p:cNvSpPr/>
              <p:nvPr/>
            </p:nvSpPr>
            <p:spPr bwMode="auto">
              <a:xfrm>
                <a:off x="8983207" y="4129960"/>
                <a:ext cx="2554187" cy="64913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1600" dirty="0">
                    <a:latin typeface="+mn-ea"/>
                  </a:rPr>
                  <a:t>基于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𝑒𝐶𝑃𝑀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排序并二价计费</a:t>
                </a:r>
                <a:endParaRPr lang="en-US" altLang="zh-CN" sz="16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𝑒𝑐𝑝𝑚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𝑔𝑠𝑝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D0A0D1F-E776-4219-A9A7-791FD6A0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3207" y="4129960"/>
                <a:ext cx="2554187" cy="649130"/>
              </a:xfrm>
              <a:prstGeom prst="rect">
                <a:avLst/>
              </a:prstGeom>
              <a:blipFill>
                <a:blip r:embed="rId5"/>
                <a:stretch>
                  <a:fillRect l="-1188" t="-1835"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56A489B-BFDB-4605-9C8B-30DAAF2E1CAC}"/>
                  </a:ext>
                </a:extLst>
              </p:cNvPr>
              <p:cNvSpPr/>
              <p:nvPr/>
            </p:nvSpPr>
            <p:spPr bwMode="auto">
              <a:xfrm>
                <a:off x="6497058" y="1668323"/>
                <a:ext cx="2413332" cy="60455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zh-CN" altLang="en-US" sz="1600" dirty="0"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𝐺𝑀𝑉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：预估广告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拉取成功后，获得的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𝑔𝑚𝑣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56A489B-BFDB-4605-9C8B-30DAAF2E1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7058" y="1668323"/>
                <a:ext cx="2413332" cy="604554"/>
              </a:xfrm>
              <a:prstGeom prst="rect">
                <a:avLst/>
              </a:prstGeom>
              <a:blipFill>
                <a:blip r:embed="rId6"/>
                <a:stretch>
                  <a:fillRect l="-1256" t="-1980" b="-7921"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AD0BCD5-77A8-4B65-A17D-20254B84B0A1}"/>
                  </a:ext>
                </a:extLst>
              </p:cNvPr>
              <p:cNvSpPr txBox="1"/>
              <p:nvPr/>
            </p:nvSpPr>
            <p:spPr>
              <a:xfrm>
                <a:off x="286644" y="4448335"/>
                <a:ext cx="5590160" cy="23115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考虑朋友圈分配的是拉取机会，最大化大盘</a:t>
                </a:r>
                <a:r>
                  <a:rPr lang="en-US" altLang="zh-CN" dirty="0">
                    <a:latin typeface="+mj-ea"/>
                    <a:ea typeface="+mj-ea"/>
                  </a:rPr>
                  <a:t>GMV</a:t>
                </a:r>
                <a:r>
                  <a:rPr lang="zh-CN" altLang="en-US" dirty="0">
                    <a:latin typeface="+mj-ea"/>
                    <a:ea typeface="+mj-ea"/>
                  </a:rPr>
                  <a:t>，即最大化单次拉取的</a:t>
                </a:r>
                <a:r>
                  <a:rPr lang="en-US" altLang="zh-CN" dirty="0">
                    <a:latin typeface="+mj-ea"/>
                    <a:ea typeface="+mj-ea"/>
                  </a:rPr>
                  <a:t>GMV</a:t>
                </a:r>
                <a:r>
                  <a:rPr lang="zh-CN" altLang="en-US" dirty="0">
                    <a:latin typeface="+mj-ea"/>
                    <a:ea typeface="+mj-ea"/>
                  </a:rPr>
                  <a:t>，因此：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竞争时选择拉取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𝑔𝑚𝑣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最大的广告以实现目标</a:t>
                </a:r>
                <a:r>
                  <a:rPr lang="en-US" altLang="zh-CN" dirty="0"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</a:rPr>
                  <a:t>。此时排序公式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中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𝑒𝑐𝑝𝑚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拉取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𝑔𝑚𝑣</m:t>
                    </m:r>
                    <m:r>
                      <a:rPr lang="zh-CN" altLang="en-US" i="1" dirty="0" err="1">
                        <a:latin typeface="Cambria Math" panose="02040503050406030204" pitchFamily="18" charset="0"/>
                        <a:ea typeface="+mj-ea"/>
                        <a:sym typeface="Wingdings" panose="05000000000000000000" pitchFamily="2" charset="2"/>
                      </a:rPr>
                      <m:t>项</m:t>
                    </m:r>
                  </m:oMath>
                </a14:m>
                <a:endParaRPr lang="en-US" altLang="zh-CN" dirty="0">
                  <a:latin typeface="+mj-ea"/>
                  <a:ea typeface="+mj-ea"/>
                  <a:sym typeface="Wingdings" panose="05000000000000000000" pitchFamily="2" charset="2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仍然通过调整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+mj-ea"/>
                      </a:rPr>
                      <m:t>𝑒𝑐𝑝𝑚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来控制扣费</a:t>
                </a:r>
                <a:r>
                  <a:rPr lang="zh-CN" altLang="en-US" dirty="0">
                    <a:latin typeface="+mj-ea"/>
                  </a:rPr>
                  <a:t>，保证成本达成</a:t>
                </a:r>
                <a:r>
                  <a:rPr lang="zh-CN" altLang="en-US" dirty="0">
                    <a:latin typeface="+mj-ea"/>
                    <a:ea typeface="+mj-ea"/>
                  </a:rPr>
                  <a:t>。即维持现有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𝑒𝑐𝑝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排序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与二价计费机制不变</a:t>
                </a: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AD0BCD5-77A8-4B65-A17D-20254B84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4" y="4448335"/>
                <a:ext cx="5590160" cy="2311530"/>
              </a:xfrm>
              <a:prstGeom prst="rect">
                <a:avLst/>
              </a:prstGeom>
              <a:blipFill>
                <a:blip r:embed="rId7"/>
                <a:stretch>
                  <a:fillRect l="-762" t="-1312" r="-871" b="-3150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111D7B58-7F7F-4A0F-8307-1D278568EF7E}"/>
              </a:ext>
            </a:extLst>
          </p:cNvPr>
          <p:cNvSpPr txBox="1"/>
          <p:nvPr/>
        </p:nvSpPr>
        <p:spPr>
          <a:xfrm>
            <a:off x="6092031" y="899524"/>
            <a:ext cx="55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164A1"/>
                </a:solidFill>
                <a:latin typeface="+mj-ea"/>
                <a:ea typeface="+mj-ea"/>
              </a:rPr>
              <a:t>二轮排序依次决定胜出广告与扣费金额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7BBDB1D-D951-4F1E-82B8-8569EE697FE2}"/>
              </a:ext>
            </a:extLst>
          </p:cNvPr>
          <p:cNvCxnSpPr>
            <a:cxnSpLocks/>
            <a:stCxn id="72" idx="3"/>
            <a:endCxn id="24" idx="1"/>
          </p:cNvCxnSpPr>
          <p:nvPr/>
        </p:nvCxnSpPr>
        <p:spPr bwMode="auto">
          <a:xfrm flipV="1">
            <a:off x="8910390" y="1962217"/>
            <a:ext cx="511863" cy="8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558ACC7-165E-4A81-926A-7CE3E6CC1ED7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8657512" y="4454525"/>
            <a:ext cx="3256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4BD543E-DA57-4DF8-B2D8-3D7F27C3317B}"/>
              </a:ext>
            </a:extLst>
          </p:cNvPr>
          <p:cNvSpPr txBox="1"/>
          <p:nvPr/>
        </p:nvSpPr>
        <p:spPr>
          <a:xfrm>
            <a:off x="6373827" y="2573943"/>
            <a:ext cx="529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第一次排序基于拉取</a:t>
            </a:r>
            <a:r>
              <a:rPr lang="en-US" altLang="zh-CN" sz="1600" b="1" dirty="0">
                <a:solidFill>
                  <a:srgbClr val="0164A1"/>
                </a:solidFill>
                <a:latin typeface="+mj-ea"/>
                <a:ea typeface="+mj-ea"/>
              </a:rPr>
              <a:t>GMV</a:t>
            </a:r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，决定拉取广告，最大化</a:t>
            </a:r>
            <a:r>
              <a:rPr lang="en-US" altLang="zh-CN" sz="1600" b="1" dirty="0">
                <a:solidFill>
                  <a:srgbClr val="0164A1"/>
                </a:solidFill>
                <a:latin typeface="+mj-ea"/>
                <a:ea typeface="+mj-ea"/>
              </a:rPr>
              <a:t>GMV</a:t>
            </a:r>
            <a:endParaRPr lang="zh-CN" altLang="en-US" sz="1600" b="1" dirty="0">
              <a:solidFill>
                <a:srgbClr val="0164A1"/>
              </a:solidFill>
              <a:latin typeface="+mj-ea"/>
              <a:ea typeface="+mj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F9F47DD-3BE4-4227-8BD5-6EFFDAC662CB}"/>
              </a:ext>
            </a:extLst>
          </p:cNvPr>
          <p:cNvSpPr txBox="1"/>
          <p:nvPr/>
        </p:nvSpPr>
        <p:spPr>
          <a:xfrm>
            <a:off x="6497057" y="3626496"/>
            <a:ext cx="515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第二次排序基于</a:t>
            </a:r>
            <a:r>
              <a:rPr lang="en-US" altLang="zh-CN" sz="1600" b="1" dirty="0" err="1">
                <a:solidFill>
                  <a:srgbClr val="0164A1"/>
                </a:solidFill>
                <a:latin typeface="+mj-ea"/>
                <a:ea typeface="+mj-ea"/>
              </a:rPr>
              <a:t>eCPM</a:t>
            </a:r>
            <a:r>
              <a:rPr lang="zh-CN" altLang="en-US" sz="1600" b="1" dirty="0">
                <a:solidFill>
                  <a:srgbClr val="0164A1"/>
                </a:solidFill>
                <a:latin typeface="+mj-ea"/>
                <a:ea typeface="+mj-ea"/>
              </a:rPr>
              <a:t>，决定扣费，保证天成本达成</a:t>
            </a:r>
          </a:p>
        </p:txBody>
      </p:sp>
      <p:sp>
        <p:nvSpPr>
          <p:cNvPr id="112" name="箭头: 上下 111">
            <a:extLst>
              <a:ext uri="{FF2B5EF4-FFF2-40B4-BE49-F238E27FC236}">
                <a16:creationId xmlns:a16="http://schemas.microsoft.com/office/drawing/2014/main" id="{ACEC2114-D41E-4D12-8D49-4212F064323D}"/>
              </a:ext>
            </a:extLst>
          </p:cNvPr>
          <p:cNvSpPr/>
          <p:nvPr/>
        </p:nvSpPr>
        <p:spPr bwMode="auto">
          <a:xfrm>
            <a:off x="8657512" y="3023973"/>
            <a:ext cx="325695" cy="49503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B1A18DB-583D-42A2-A0AB-CA2051359307}"/>
                  </a:ext>
                </a:extLst>
              </p:cNvPr>
              <p:cNvSpPr txBox="1"/>
              <p:nvPr/>
            </p:nvSpPr>
            <p:spPr>
              <a:xfrm>
                <a:off x="6317046" y="5321203"/>
                <a:ext cx="5585385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+mj-ea"/>
                    <a:ea typeface="+mj-ea"/>
                  </a:rPr>
                  <a:t>Q1</a:t>
                </a:r>
                <a:r>
                  <a:rPr lang="zh-CN" altLang="en-US" dirty="0">
                    <a:latin typeface="+mj-ea"/>
                    <a:ea typeface="+mj-ea"/>
                  </a:rPr>
                  <a:t>：</a:t>
                </a:r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设计新的</a:t>
                </a:r>
                <a:r>
                  <a:rPr lang="en-US" altLang="zh-CN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C</a:t>
                </a:r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，专注于提升</a:t>
                </a:r>
                <a:r>
                  <a:rPr lang="en-US" altLang="zh-CN" b="1" dirty="0" err="1">
                    <a:solidFill>
                      <a:srgbClr val="0164A1"/>
                    </a:solidFill>
                    <a:latin typeface="+mj-ea"/>
                    <a:ea typeface="+mj-ea"/>
                  </a:rPr>
                  <a:t>oCPM</a:t>
                </a:r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天消耗达成率</a:t>
                </a:r>
                <a:r>
                  <a:rPr lang="en-US" altLang="zh-CN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 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+mj-ea"/>
                    <a:ea typeface="+mj-ea"/>
                  </a:rPr>
                  <a:t>Q2</a:t>
                </a:r>
                <a:r>
                  <a:rPr lang="zh-CN" altLang="en-US" dirty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  <m:r>
                      <a:rPr lang="en-US" altLang="zh-CN" b="1" i="1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𝒂𝒓𝒈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𝒎𝒂𝒙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𝒈𝒎𝒗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164A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B1A18DB-583D-42A2-A0AB-CA205135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46" y="5321203"/>
                <a:ext cx="5585385" cy="949619"/>
              </a:xfrm>
              <a:prstGeom prst="rect">
                <a:avLst/>
              </a:prstGeom>
              <a:blipFill>
                <a:blip r:embed="rId8"/>
                <a:stretch>
                  <a:fillRect l="-655" t="-3846" r="-109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8341A8-65EE-4344-8F63-BCA130B045A8}"/>
                  </a:ext>
                </a:extLst>
              </p:cNvPr>
              <p:cNvSpPr txBox="1"/>
              <p:nvPr/>
            </p:nvSpPr>
            <p:spPr>
              <a:xfrm>
                <a:off x="6362049" y="3068976"/>
                <a:ext cx="1395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当前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+mj-ea"/>
                        </a:rPr>
                        <m:t>拉取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𝑗</m:t>
                      </m:r>
                    </m:oMath>
                  </m:oMathPara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8341A8-65EE-4344-8F63-BCA130B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49" y="3068976"/>
                <a:ext cx="139509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D32C9F-EF49-4FCA-A93A-B6E42DB1604D}"/>
                  </a:ext>
                </a:extLst>
              </p:cNvPr>
              <p:cNvSpPr txBox="1"/>
              <p:nvPr/>
            </p:nvSpPr>
            <p:spPr>
              <a:xfrm>
                <a:off x="286643" y="2476537"/>
                <a:ext cx="5590161" cy="186615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合约</m:t>
                    </m:r>
                  </m:oMath>
                </a14:m>
                <a:r>
                  <a:rPr lang="en-US" altLang="zh-CN" b="0" dirty="0">
                    <a:latin typeface="+mj-ea"/>
                    <a:ea typeface="+mj-ea"/>
                  </a:rPr>
                  <a:t>/</a:t>
                </a:r>
                <a:r>
                  <a:rPr lang="zh-CN" altLang="en-US" b="0" dirty="0">
                    <a:latin typeface="+mj-ea"/>
                    <a:ea typeface="+mj-ea"/>
                  </a:rPr>
                  <a:t>竞价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𝑐𝑝𝑚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𝑔𝑚𝑣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+mj-ea"/>
                    <a:ea typeface="+mj-ea"/>
                  </a:rPr>
                  <a:t>=</a:t>
                </a:r>
                <a:r>
                  <a:rPr lang="zh-CN" altLang="en-US" b="0" dirty="0">
                    <a:latin typeface="+mj-ea"/>
                    <a:ea typeface="+mj-ea"/>
                  </a:rPr>
                  <a:t>扣费曝光数*扣费</a:t>
                </a:r>
                <a:r>
                  <a:rPr lang="zh-CN" altLang="en-US" dirty="0">
                    <a:latin typeface="+mj-ea"/>
                    <a:ea typeface="+mj-ea"/>
                  </a:rPr>
                  <a:t>曝光出价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r>
                  <a:rPr lang="en-US" altLang="zh-CN" i="1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𝑔𝑚𝑣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𝑏𝑖𝑑𝐶𝑝𝑎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+mj-ea"/>
                      </a:rPr>
                      <m:t>转化量</m:t>
                    </m:r>
                  </m:oMath>
                </a14:m>
                <a:endParaRPr lang="en-US" altLang="zh-CN" b="0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latin typeface="+mj-ea"/>
                  </a:rPr>
                  <a:t> 大盘</a:t>
                </a:r>
                <a:r>
                  <a:rPr lang="en-US" altLang="zh-CN" dirty="0">
                    <a:latin typeface="+mj-ea"/>
                  </a:rPr>
                  <a:t>GMV</a:t>
                </a:r>
                <a:r>
                  <a:rPr lang="zh-CN" altLang="en-US" dirty="0">
                    <a:latin typeface="+mj-ea"/>
                  </a:rPr>
                  <a:t>是各广告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𝑔𝑚𝑣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</a:rPr>
                  <a:t>之和：</a:t>
                </a:r>
                <a:endParaRPr lang="en-US" altLang="zh-CN" dirty="0">
                  <a:latin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𝐺𝑀𝑉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𝑔𝑚𝑣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自动赔付背景下， 大盘</a:t>
                </a:r>
                <a:r>
                  <a:rPr lang="en-US" altLang="zh-CN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GMV</a:t>
                </a:r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是朋友圈收入上界</a:t>
                </a:r>
                <a:endParaRPr lang="en-US" altLang="zh-CN" b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AD32C9F-EF49-4FCA-A93A-B6E42DB1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3" y="2476537"/>
                <a:ext cx="5590161" cy="1866152"/>
              </a:xfrm>
              <a:prstGeom prst="rect">
                <a:avLst/>
              </a:prstGeom>
              <a:blipFill>
                <a:blip r:embed="rId10"/>
                <a:stretch>
                  <a:fillRect l="-1197" t="-3896" b="-6494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9" grpId="0" animBg="1"/>
      <p:bldP spid="97" grpId="0" animBg="1"/>
      <p:bldP spid="26" grpId="0" animBg="1"/>
      <p:bldP spid="16" grpId="0" animBg="1"/>
      <p:bldP spid="24" grpId="0" animBg="1"/>
      <p:bldP spid="25" grpId="0" animBg="1"/>
      <p:bldP spid="72" grpId="0" animBg="1"/>
      <p:bldP spid="82" grpId="0" animBg="1"/>
      <p:bldP spid="91" grpId="0"/>
      <p:bldP spid="110" grpId="0"/>
      <p:bldP spid="111" grpId="0"/>
      <p:bldP spid="112" grpId="0" animBg="1"/>
      <p:bldP spid="113" grpId="0"/>
      <p:bldP spid="2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Q1</a:t>
            </a:r>
            <a:r>
              <a:rPr lang="zh-CN" altLang="en-US" sz="2800" b="1" dirty="0">
                <a:latin typeface="+mj-ea"/>
                <a:ea typeface="+mj-ea"/>
              </a:rPr>
              <a:t>：风控策略下</a:t>
            </a:r>
            <a:r>
              <a:rPr lang="en-US" altLang="zh-CN" sz="2800" b="1" dirty="0">
                <a:latin typeface="+mj-ea"/>
                <a:ea typeface="+mj-ea"/>
              </a:rPr>
              <a:t>C</a:t>
            </a:r>
            <a:r>
              <a:rPr lang="zh-CN" altLang="en-US" sz="2800" b="1" dirty="0">
                <a:latin typeface="+mj-ea"/>
                <a:ea typeface="+mj-ea"/>
              </a:rPr>
              <a:t>的设计</a:t>
            </a:r>
            <a:endParaRPr lang="zh-CN" altLang="en-US" sz="2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090592B-C6B4-4825-B06D-8C8DCCB1A123}"/>
                  </a:ext>
                </a:extLst>
              </p:cNvPr>
              <p:cNvSpPr txBox="1"/>
              <p:nvPr/>
            </p:nvSpPr>
            <p:spPr>
              <a:xfrm>
                <a:off x="331647" y="863829"/>
                <a:ext cx="11464220" cy="600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b="1" dirty="0">
                    <a:latin typeface="+mj-ea"/>
                    <a:ea typeface="+mj-ea"/>
                  </a:rPr>
                  <a:t>修正目标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：在可预期的</a:t>
                </a:r>
                <a:r>
                  <a:rPr kumimoji="1" lang="en-US" altLang="zh-CN" sz="1600" dirty="0">
                    <a:latin typeface="+mj-ea"/>
                    <a:ea typeface="+mj-ea"/>
                  </a:rPr>
                  <a:t>t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分钟内修复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广告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</m:oMath>
                </a14:m>
                <a:r>
                  <a:rPr kumimoji="1" lang="zh-CN" altLang="en-US" sz="1600" dirty="0">
                    <a:latin typeface="+mj-ea"/>
                    <a:ea typeface="+mj-ea"/>
                  </a:rPr>
                  <a:t>的历史成本偏差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𝑐𝑜𝑠𝑡</m:t>
                        </m:r>
                      </m:e>
                      <m:sub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kumimoji="1"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𝑔𝑚𝑣</m:t>
                        </m:r>
                      </m:e>
                      <m:sub>
                        <m:r>
                          <a:rPr kumimoji="1" lang="en-US" altLang="zh-CN" sz="16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sz="1600" i="1" dirty="0">
                  <a:latin typeface="+mj-ea"/>
                  <a:ea typeface="+mj-ea"/>
                </a:endParaRPr>
              </a:p>
              <a:p>
                <a:r>
                  <a:rPr kumimoji="1" lang="en-US" altLang="zh-CN" sz="1600" dirty="0">
                    <a:latin typeface="+mj-ea"/>
                    <a:ea typeface="+mj-ea"/>
                  </a:rPr>
                  <a:t>	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1600" i="1" dirty="0">
                            <a:latin typeface="Cambria Math" panose="02040503050406030204" pitchFamily="18" charset="0"/>
                            <a:ea typeface="+mj-ea"/>
                          </a:rPr>
                          <m:t>𝑐𝑜𝑠𝑡</m:t>
                        </m:r>
                      </m:e>
                      <m:sub>
                        <m:r>
                          <a:rPr kumimoji="1" lang="en-US" altLang="zh-CN" sz="16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是广告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自然日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截止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当前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𝑛𝑜𝑤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的扣费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𝐺𝑀𝑉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自然日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截止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当前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𝑛𝑜𝑤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的转化量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𝑏𝑖𝑑𝐶𝑝𝑎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1" lang="en-US" altLang="zh-CN" sz="1600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b="1" dirty="0">
                    <a:latin typeface="+mj-ea"/>
                    <a:ea typeface="+mj-ea"/>
                  </a:rPr>
                  <a:t>方式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：</a:t>
                </a:r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latin typeface="+mj-ea"/>
                    <a:ea typeface="+mj-ea"/>
                  </a:rPr>
                  <a:t>基于滑动</a:t>
                </a:r>
                <a:r>
                  <a:rPr kumimoji="1" lang="en-US" altLang="zh-CN" sz="1600" dirty="0">
                    <a:latin typeface="+mj-ea"/>
                    <a:ea typeface="+mj-ea"/>
                  </a:rPr>
                  <a:t>24h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曝光数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1600" i="1" dirty="0">
                            <a:latin typeface="Cambria Math" panose="02040503050406030204" pitchFamily="18" charset="0"/>
                            <a:ea typeface="+mj-ea"/>
                          </a:rPr>
                          <m:t>𝐸𝑥𝑝𝑜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h𝑖𝑠</m:t>
                        </m:r>
                      </m:sub>
                    </m:sSub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𝑛𝑜𝑤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−24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h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~</m:t>
                    </m:r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+mj-ea"/>
                      </a:rPr>
                      <m:t>𝑛𝑜𝑤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zh-CN" altLang="en-US" sz="1600" dirty="0">
                    <a:latin typeface="+mj-ea"/>
                    <a:ea typeface="+mj-ea"/>
                  </a:rPr>
                  <a:t>，和朋友圈大盘曝光机会曲线，预估广告</a:t>
                </a:r>
                <a:r>
                  <a:rPr kumimoji="1" lang="en-US" altLang="zh-CN" sz="1600" dirty="0">
                    <a:latin typeface="+mj-ea"/>
                    <a:ea typeface="+mj-ea"/>
                  </a:rPr>
                  <a:t>t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分钟内回流的曝光数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𝐸𝑥𝑝𝑜</m:t>
                    </m:r>
                  </m:oMath>
                </a14:m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𝐸𝑥𝑝𝑜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zh-CN" sz="1600" i="1" dirty="0">
                              <a:latin typeface="Cambria Math" panose="02040503050406030204" pitchFamily="18" charset="0"/>
                              <a:ea typeface="+mj-ea"/>
                            </a:rPr>
                            <m:t>𝐸𝑥𝑝𝑜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h𝑖𝑠</m:t>
                          </m:r>
                        </m:sub>
                      </m:sSub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𝑜𝑤</m:t>
                              </m:r>
                            </m:sub>
                            <m:sup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sup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1440</m:t>
                              </m:r>
                            </m:sup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CN" sz="1600" dirty="0">
                  <a:latin typeface="+mj-ea"/>
                  <a:ea typeface="+mj-ea"/>
                </a:endParaRPr>
              </a:p>
              <a:p>
                <a:endParaRPr kumimoji="1" lang="en-US" altLang="zh-CN" sz="1600" dirty="0">
                  <a:latin typeface="+mj-ea"/>
                  <a:ea typeface="+mj-ea"/>
                </a:endParaRPr>
              </a:p>
              <a:p>
                <a:endParaRPr kumimoji="1" lang="en-US" altLang="zh-CN" sz="1600" dirty="0">
                  <a:latin typeface="+mj-ea"/>
                  <a:ea typeface="+mj-ea"/>
                </a:endParaRPr>
              </a:p>
              <a:p>
                <a:endParaRPr kumimoji="1" lang="en-US" altLang="zh-CN" sz="1600" dirty="0">
                  <a:latin typeface="+mj-ea"/>
                  <a:ea typeface="+mj-ea"/>
                </a:endParaRPr>
              </a:p>
              <a:p>
                <a:endParaRPr kumimoji="1" lang="en-US" altLang="zh-CN" sz="1600" dirty="0">
                  <a:latin typeface="+mj-ea"/>
                  <a:ea typeface="+mj-ea"/>
                </a:endParaRPr>
              </a:p>
              <a:p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latin typeface="+mj-ea"/>
                    <a:ea typeface="+mj-ea"/>
                  </a:rPr>
                  <a:t>由于曝光转化率预估值相对稳定，历史成本偏差转化为待修正曝光量，</a:t>
                </a:r>
                <a14:m>
                  <m:oMath xmlns:m="http://schemas.openxmlformats.org/officeDocument/2006/math"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得到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𝑐𝑜𝑚𝑝𝐸𝑥𝑝𝑜</m:t>
                    </m:r>
                  </m:oMath>
                </a14:m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𝑐𝑜𝑚𝑝𝐸𝑥𝑝𝑜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𝐶𝑜𝑠𝑡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𝐺𝑀𝑉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𝑒𝑥𝑝𝑃𝑐𝑣𝑟</m:t>
                          </m:r>
                          <m:r>
                            <a:rPr kumimoji="1" lang="zh-CN" altLang="en-US" sz="1600" i="1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𝑏𝑖𝑑𝐶𝑝𝑎</m:t>
                          </m:r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                               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𝑒𝑥𝑝𝑃𝑐𝑣𝑟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曝光转化率均值</m:t>
                      </m:r>
                      <m:r>
                        <a:rPr kumimoji="1" lang="en-US" altLang="zh-CN" sz="1600" b="1" i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en-US" altLang="zh-CN" sz="1600" b="1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latin typeface="+mj-ea"/>
                    <a:ea typeface="+mj-ea"/>
                  </a:rPr>
                  <a:t>基于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𝑐𝑜𝑚𝑝𝐸𝑥𝑝𝑜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r>
                      <a:rPr kumimoji="1"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𝐸𝑥𝑝𝑜</m:t>
                    </m:r>
                  </m:oMath>
                </a14:m>
                <a:r>
                  <a:rPr kumimoji="1" lang="zh-CN" altLang="en-US" sz="1600" dirty="0">
                    <a:latin typeface="+mj-ea"/>
                    <a:ea typeface="+mj-ea"/>
                  </a:rPr>
                  <a:t>，我们计算得到</a:t>
                </a:r>
                <a:r>
                  <a:rPr kumimoji="1" lang="en-US" altLang="zh-CN" sz="1600" dirty="0">
                    <a:latin typeface="+mj-ea"/>
                    <a:ea typeface="+mj-ea"/>
                  </a:rPr>
                  <a:t>C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𝐸𝑥𝑝𝑜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𝑐𝑜𝑚𝑝𝐸𝑥𝑝𝑜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𝐸𝑥𝑝𝑜</m:t>
                          </m:r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                                       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𝐸𝑥𝑝𝑜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𝑡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+mj-ea"/>
                        </a:rPr>
                        <m:t>分钟内曝光量</m:t>
                      </m:r>
                      <m:r>
                        <a:rPr kumimoji="1" lang="en-US" altLang="zh-CN" sz="1600" b="1" i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en-US" altLang="zh-CN" sz="1600" b="1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b="1" dirty="0">
                    <a:latin typeface="+mj-ea"/>
                    <a:ea typeface="+mj-ea"/>
                  </a:rPr>
                  <a:t>生效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：</a:t>
                </a:r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latin typeface="+mj-ea"/>
                    <a:ea typeface="+mj-ea"/>
                  </a:rPr>
                  <a:t>基于</a:t>
                </a:r>
                <a:r>
                  <a:rPr kumimoji="1" lang="en-US" altLang="zh-CN" sz="1600" dirty="0">
                    <a:latin typeface="+mj-ea"/>
                    <a:ea typeface="+mj-ea"/>
                  </a:rPr>
                  <a:t>C</a:t>
                </a:r>
                <a:r>
                  <a:rPr kumimoji="1" lang="zh-CN" altLang="en-US" sz="1600" dirty="0">
                    <a:latin typeface="+mj-ea"/>
                    <a:ea typeface="+mj-ea"/>
                  </a:rPr>
                  <a:t>计算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pitchFamily="18" charset="0"/>
                        <a:ea typeface="+mj-ea"/>
                      </a:rPr>
                      <m:t>𝑒𝐶𝑃𝑀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kumimoji="1" lang="zh-CN" altLang="en-US" sz="1600" dirty="0">
                    <a:latin typeface="+mj-ea"/>
                    <a:ea typeface="+mj-ea"/>
                  </a:rPr>
                  <a:t>排序并二价计费</a:t>
                </a:r>
                <a:endParaRPr kumimoji="1" lang="en-US" altLang="zh-CN" sz="1600" dirty="0">
                  <a:latin typeface="+mj-ea"/>
                  <a:ea typeface="+mj-ea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𝑝𝑐𝑡𝑟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𝑝𝑐𝑣𝑟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𝑝𝑐𝑡𝑟𝐵𝑖𝑎𝑠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𝑝𝑐𝑣𝑟𝐵𝑖𝑎𝑠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𝑔𝑠𝑝</m:t>
                          </m:r>
                        </m:den>
                      </m:f>
                    </m:oMath>
                  </m:oMathPara>
                </a14:m>
                <a:endParaRPr kumimoji="1" lang="en-US" altLang="zh-CN" sz="1600" b="1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090592B-C6B4-4825-B06D-8C8DCCB1A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7" y="863829"/>
                <a:ext cx="11464220" cy="6002605"/>
              </a:xfrm>
              <a:prstGeom prst="rect">
                <a:avLst/>
              </a:prstGeom>
              <a:blipFill>
                <a:blip r:embed="rId3"/>
                <a:stretch>
                  <a:fillRect l="-213" t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0A69E6-ED77-4EAE-B984-85099F9DDDC8}"/>
              </a:ext>
            </a:extLst>
          </p:cNvPr>
          <p:cNvCxnSpPr>
            <a:cxnSpLocks/>
          </p:cNvCxnSpPr>
          <p:nvPr/>
        </p:nvCxnSpPr>
        <p:spPr>
          <a:xfrm flipV="1">
            <a:off x="4865077" y="3619565"/>
            <a:ext cx="1818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540106-1867-4077-9B0E-7E3293375026}"/>
              </a:ext>
            </a:extLst>
          </p:cNvPr>
          <p:cNvCxnSpPr>
            <a:cxnSpLocks/>
          </p:cNvCxnSpPr>
          <p:nvPr/>
        </p:nvCxnSpPr>
        <p:spPr>
          <a:xfrm flipH="1" flipV="1">
            <a:off x="4872349" y="2497743"/>
            <a:ext cx="1646" cy="112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B13C0F0-E281-45B5-A12E-443334C2EB2C}"/>
              </a:ext>
            </a:extLst>
          </p:cNvPr>
          <p:cNvSpPr/>
          <p:nvPr/>
        </p:nvSpPr>
        <p:spPr>
          <a:xfrm>
            <a:off x="4552823" y="2494037"/>
            <a:ext cx="338554" cy="39491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1C2F30-C28C-494E-8334-5B61FABECDF8}"/>
              </a:ext>
            </a:extLst>
          </p:cNvPr>
          <p:cNvSpPr/>
          <p:nvPr/>
        </p:nvSpPr>
        <p:spPr>
          <a:xfrm>
            <a:off x="5281977" y="358780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曝光机会曲线</a:t>
            </a: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B2D3EF4-417C-41D6-8C5B-6FC13466A753}"/>
              </a:ext>
            </a:extLst>
          </p:cNvPr>
          <p:cNvSpPr/>
          <p:nvPr/>
        </p:nvSpPr>
        <p:spPr>
          <a:xfrm>
            <a:off x="4876950" y="2719105"/>
            <a:ext cx="1549488" cy="830151"/>
          </a:xfrm>
          <a:custGeom>
            <a:avLst/>
            <a:gdLst>
              <a:gd name="connsiteX0" fmla="*/ 0 w 1143000"/>
              <a:gd name="connsiteY0" fmla="*/ 381148 h 504727"/>
              <a:gd name="connsiteX1" fmla="*/ 203200 w 1143000"/>
              <a:gd name="connsiteY1" fmla="*/ 495448 h 504727"/>
              <a:gd name="connsiteX2" fmla="*/ 381000 w 1143000"/>
              <a:gd name="connsiteY2" fmla="*/ 165248 h 504727"/>
              <a:gd name="connsiteX3" fmla="*/ 444500 w 1143000"/>
              <a:gd name="connsiteY3" fmla="*/ 148 h 504727"/>
              <a:gd name="connsiteX4" fmla="*/ 609600 w 1143000"/>
              <a:gd name="connsiteY4" fmla="*/ 190648 h 504727"/>
              <a:gd name="connsiteX5" fmla="*/ 685800 w 1143000"/>
              <a:gd name="connsiteY5" fmla="*/ 114448 h 504727"/>
              <a:gd name="connsiteX6" fmla="*/ 800100 w 1143000"/>
              <a:gd name="connsiteY6" fmla="*/ 165248 h 504727"/>
              <a:gd name="connsiteX7" fmla="*/ 800100 w 1143000"/>
              <a:gd name="connsiteY7" fmla="*/ 203348 h 504727"/>
              <a:gd name="connsiteX8" fmla="*/ 901700 w 1143000"/>
              <a:gd name="connsiteY8" fmla="*/ 38248 h 504727"/>
              <a:gd name="connsiteX9" fmla="*/ 1143000 w 1143000"/>
              <a:gd name="connsiteY9" fmla="*/ 393848 h 504727"/>
              <a:gd name="connsiteX10" fmla="*/ 1143000 w 1143000"/>
              <a:gd name="connsiteY10" fmla="*/ 393848 h 5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504727">
                <a:moveTo>
                  <a:pt x="0" y="381148"/>
                </a:moveTo>
                <a:cubicBezTo>
                  <a:pt x="69850" y="456289"/>
                  <a:pt x="139700" y="531431"/>
                  <a:pt x="203200" y="495448"/>
                </a:cubicBezTo>
                <a:cubicBezTo>
                  <a:pt x="266700" y="459465"/>
                  <a:pt x="340783" y="247798"/>
                  <a:pt x="381000" y="165248"/>
                </a:cubicBezTo>
                <a:cubicBezTo>
                  <a:pt x="421217" y="82698"/>
                  <a:pt x="406400" y="-4085"/>
                  <a:pt x="444500" y="148"/>
                </a:cubicBezTo>
                <a:cubicBezTo>
                  <a:pt x="482600" y="4381"/>
                  <a:pt x="569383" y="171598"/>
                  <a:pt x="609600" y="190648"/>
                </a:cubicBezTo>
                <a:cubicBezTo>
                  <a:pt x="649817" y="209698"/>
                  <a:pt x="654050" y="118681"/>
                  <a:pt x="685800" y="114448"/>
                </a:cubicBezTo>
                <a:cubicBezTo>
                  <a:pt x="717550" y="110215"/>
                  <a:pt x="781050" y="150431"/>
                  <a:pt x="800100" y="165248"/>
                </a:cubicBezTo>
                <a:cubicBezTo>
                  <a:pt x="819150" y="180065"/>
                  <a:pt x="783167" y="224515"/>
                  <a:pt x="800100" y="203348"/>
                </a:cubicBezTo>
                <a:cubicBezTo>
                  <a:pt x="817033" y="182181"/>
                  <a:pt x="844550" y="6498"/>
                  <a:pt x="901700" y="38248"/>
                </a:cubicBezTo>
                <a:cubicBezTo>
                  <a:pt x="958850" y="69998"/>
                  <a:pt x="1143000" y="393848"/>
                  <a:pt x="1143000" y="393848"/>
                </a:cubicBezTo>
                <a:lnTo>
                  <a:pt x="1143000" y="3938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AF31F2-4F73-4FB5-8FFB-06999D44F43B}"/>
              </a:ext>
            </a:extLst>
          </p:cNvPr>
          <p:cNvSpPr/>
          <p:nvPr/>
        </p:nvSpPr>
        <p:spPr>
          <a:xfrm>
            <a:off x="4642234" y="3598413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FBCAF2-2C7C-41DB-AEA8-9F7879A20ED4}"/>
              </a:ext>
            </a:extLst>
          </p:cNvPr>
          <p:cNvSpPr/>
          <p:nvPr/>
        </p:nvSpPr>
        <p:spPr>
          <a:xfrm>
            <a:off x="6181609" y="3604481"/>
            <a:ext cx="518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757A77-F652-40F2-9A4F-8909A81BF7FF}"/>
                  </a:ext>
                </a:extLst>
              </p:cNvPr>
              <p:cNvSpPr txBox="1"/>
              <p:nvPr/>
            </p:nvSpPr>
            <p:spPr>
              <a:xfrm>
                <a:off x="6204667" y="2816384"/>
                <a:ext cx="225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757A77-F652-40F2-9A4F-8909A81B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67" y="2816384"/>
                <a:ext cx="225015" cy="246221"/>
              </a:xfrm>
              <a:prstGeom prst="rect">
                <a:avLst/>
              </a:prstGeom>
              <a:blipFill>
                <a:blip r:embed="rId5"/>
                <a:stretch>
                  <a:fillRect r="-8108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D6B22A4-BA4E-456C-B387-FBFB7379A9A7}"/>
              </a:ext>
            </a:extLst>
          </p:cNvPr>
          <p:cNvCxnSpPr>
            <a:cxnSpLocks/>
          </p:cNvCxnSpPr>
          <p:nvPr/>
        </p:nvCxnSpPr>
        <p:spPr bwMode="auto">
          <a:xfrm>
            <a:off x="5394613" y="2497743"/>
            <a:ext cx="5283" cy="1120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408BFE-869E-4D09-8DAF-865C44895F31}"/>
                  </a:ext>
                </a:extLst>
              </p:cNvPr>
              <p:cNvSpPr txBox="1"/>
              <p:nvPr/>
            </p:nvSpPr>
            <p:spPr>
              <a:xfrm>
                <a:off x="5268523" y="3583210"/>
                <a:ext cx="225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408BFE-869E-4D09-8DAF-865C4489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3" y="3583210"/>
                <a:ext cx="22501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2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Q2</a:t>
            </a:r>
            <a:r>
              <a:rPr lang="zh-CN" altLang="en-US" sz="2800" b="1" dirty="0">
                <a:latin typeface="+mj-ea"/>
                <a:ea typeface="+mj-ea"/>
              </a:rPr>
              <a:t>：简化基于拉取</a:t>
            </a:r>
            <a:r>
              <a:rPr lang="en-US" altLang="zh-CN" sz="2800" b="1" dirty="0">
                <a:latin typeface="+mj-ea"/>
                <a:ea typeface="+mj-ea"/>
              </a:rPr>
              <a:t>GMV</a:t>
            </a:r>
            <a:r>
              <a:rPr lang="zh-CN" altLang="en-US" sz="2800" b="1" dirty="0">
                <a:latin typeface="+mj-ea"/>
                <a:ea typeface="+mj-ea"/>
              </a:rPr>
              <a:t>的排序问题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FE2BD0F-A62B-4ABF-B805-C7B1FCB11672}"/>
                  </a:ext>
                </a:extLst>
              </p:cNvPr>
              <p:cNvSpPr/>
              <p:nvPr/>
            </p:nvSpPr>
            <p:spPr>
              <a:xfrm>
                <a:off x="265768" y="1538874"/>
                <a:ext cx="5565691" cy="92602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𝑔𝑚𝑣</m:t>
                          </m:r>
                        </m:e>
                        <m:sub>
                          <m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𝒂𝒊𝒅𝑹𝒂𝒕𝒊𝒐</m:t>
                                </m:r>
                              </m:e>
                              <m:sub>
                                <m: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𝑖𝑑𝐶𝑝𝑚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brk m:alnAt="7"/>
                              </m:rPr>
                              <a:rPr lang="zh-CN" alt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合</m:t>
                            </m:r>
                            <m:r>
                              <a:rPr lang="zh-CN" alt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约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brk m:alnAt="7"/>
                              </m:rPr>
                              <a:rPr lang="zh-CN" alt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竞</m:t>
                            </m:r>
                            <m:r>
                              <a:rPr lang="zh-CN" alt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价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𝑝𝑚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𝑏𝑖𝑑𝐶𝑝𝑎</m:t>
                                </m:r>
                              </m:e>
                              <m:sub>
                                <m:r>
                                  <a:rPr lang="en-US" altLang="zh-CN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altLang="zh-CN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𝑐𝑡𝑟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𝑐𝑣𝑟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𝑐𝑡𝑟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𝐵𝑖𝑎𝑠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6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𝑐𝑣𝑟</m:t>
                                    </m:r>
                                    <m:r>
                                      <a:rPr lang="en-US" altLang="zh-C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𝐵𝑖𝑎𝑠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𝑜𝐶𝑃𝑀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FE2BD0F-A62B-4ABF-B805-C7B1FCB11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8" y="1538874"/>
                <a:ext cx="5565691" cy="926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0F07760-F227-456D-89A6-11B9DC110DDB}"/>
                  </a:ext>
                </a:extLst>
              </p:cNvPr>
              <p:cNvSpPr txBox="1"/>
              <p:nvPr/>
            </p:nvSpPr>
            <p:spPr>
              <a:xfrm>
                <a:off x="1191811" y="2501890"/>
                <a:ext cx="2081345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</m:sSub>
                    <m:r>
                      <a:rPr lang="zh-CN" altLang="en-US" sz="1100" i="1">
                        <a:latin typeface="Cambria Math" panose="02040503050406030204" pitchFamily="18" charset="0"/>
                        <a:ea typeface="+mj-ea"/>
                      </a:rPr>
                      <m:t>：拉取</m:t>
                    </m:r>
                  </m:oMath>
                </a14:m>
                <a:r>
                  <a:rPr lang="zh-CN" altLang="en-US" sz="1100" dirty="0">
                    <a:latin typeface="+mj-ea"/>
                    <a:ea typeface="+mj-ea"/>
                  </a:rPr>
                  <a:t>曝光数</a:t>
                </a:r>
                <a:endParaRPr lang="en-US" altLang="zh-CN" sz="11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+mj-ea"/>
                          </a:rPr>
                          <m:t>𝑝𝑎𝑖𝑑𝑅𝑎𝑡𝑖𝑜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</m:sSub>
                    <m:r>
                      <a:rPr lang="zh-CN" altLang="en-US" sz="1100" i="1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CN" altLang="en-US" sz="1100" dirty="0">
                    <a:latin typeface="+mj-ea"/>
                    <a:ea typeface="+mj-ea"/>
                  </a:rPr>
                  <a:t>扣费曝光率</a:t>
                </a:r>
                <a:endParaRPr lang="en-US" altLang="zh-CN" sz="1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0F07760-F227-456D-89A6-11B9DC11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11" y="2501890"/>
                <a:ext cx="2081345" cy="463717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A7E8C1F-22FE-4135-85F8-26724963A354}"/>
              </a:ext>
            </a:extLst>
          </p:cNvPr>
          <p:cNvCxnSpPr/>
          <p:nvPr/>
        </p:nvCxnSpPr>
        <p:spPr bwMode="auto">
          <a:xfrm>
            <a:off x="1411719" y="2276875"/>
            <a:ext cx="0" cy="30746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75A039-A73F-4B89-88CD-F6D32E360442}"/>
                  </a:ext>
                </a:extLst>
              </p:cNvPr>
              <p:cNvSpPr/>
              <p:nvPr/>
            </p:nvSpPr>
            <p:spPr>
              <a:xfrm>
                <a:off x="251048" y="1048089"/>
                <a:ext cx="232134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𝒈𝒎𝒗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altLang="zh-CN" b="1" dirty="0">
                  <a:solidFill>
                    <a:srgbClr val="0164A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75A039-A73F-4B89-88CD-F6D32E360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8" y="1048089"/>
                <a:ext cx="2321341" cy="39562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83CCD62-54C4-452B-8401-80CAF92BBD8A}"/>
                  </a:ext>
                </a:extLst>
              </p:cNvPr>
              <p:cNvSpPr/>
              <p:nvPr/>
            </p:nvSpPr>
            <p:spPr>
              <a:xfrm>
                <a:off x="276770" y="3216271"/>
                <a:ext cx="6220288" cy="85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+mj-ea"/>
                    <a:ea typeface="+mj-ea"/>
                  </a:rPr>
                  <a:t>朋友圈场景下，拉取曝光数与候选广告无关。只和用户拉取朋友圈习惯、浏览深度、广告插入位置等用户侧特征相关。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r>
                  <a:rPr lang="zh-CN" altLang="en-US" sz="1600" dirty="0">
                    <a:latin typeface="+mj-ea"/>
                    <a:ea typeface="+mj-ea"/>
                  </a:rPr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𝒋</m:t>
                        </m:r>
                      </m:sub>
                    </m:sSub>
                    <m:r>
                      <a:rPr lang="zh-CN" altLang="en-US" sz="1600" b="1" i="1" dirty="0">
                        <a:latin typeface="Cambria Math" panose="02040503050406030204" pitchFamily="18" charset="0"/>
                        <a:ea typeface="+mj-ea"/>
                      </a:rPr>
                      <m:t>对于候选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广告是常量，不影响竞争的序以及获胜广告</a:t>
                </a:r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83CCD62-54C4-452B-8401-80CAF92BB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0" y="3216271"/>
                <a:ext cx="6220288" cy="854273"/>
              </a:xfrm>
              <a:prstGeom prst="rect">
                <a:avLst/>
              </a:prstGeom>
              <a:blipFill>
                <a:blip r:embed="rId6"/>
                <a:stretch>
                  <a:fillRect l="-490" t="-2143" b="-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BAD1615-82FC-450F-B898-AA86C50C62BE}"/>
                  </a:ext>
                </a:extLst>
              </p:cNvPr>
              <p:cNvSpPr/>
              <p:nvPr/>
            </p:nvSpPr>
            <p:spPr>
              <a:xfrm>
                <a:off x="392725" y="5237845"/>
                <a:ext cx="5686941" cy="145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𝒊</m:t>
                      </m:r>
                      <m:r>
                        <a:rPr lang="en-US" altLang="zh-CN" sz="1600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𝒈𝒎𝒗</m:t>
                              </m:r>
                            </m:e>
                            <m:sub>
                              <m: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sz="1600" b="1" i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1" i="1" dirty="0" smtClean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𝒈𝒎𝒗</m:t>
                              </m:r>
                            </m:e>
                            <m:sub>
                              <m:r>
                                <a:rPr lang="en-US" altLang="zh-CN" sz="1600" b="1" i="1" dirty="0">
                                  <a:solidFill>
                                    <a:srgbClr val="0164A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1" i="1" dirty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600" b="1" i="1" dirty="0">
                              <a:solidFill>
                                <a:srgbClr val="0164A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1600" b="1" i="1" dirty="0" smtClean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𝑲</m:t>
                            </m:r>
                            <m:r>
                              <a:rPr lang="zh-CN" altLang="en-US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𝒑</m:t>
                                </m:r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𝒂𝒊𝒅𝑹𝒂𝒕𝒊𝒐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𝒋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𝒃</m:t>
                                </m:r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𝒊𝒅𝑪𝒑𝒎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𝒋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1" i="1" dirty="0" smtClean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en-US" altLang="zh-CN" sz="1600" b="1" i="1" dirty="0" smtClean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    </m:t>
                            </m:r>
                            <m:r>
                              <m:rPr>
                                <m:brk m:alnAt="7"/>
                              </m:rP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∈</m:t>
                            </m:r>
                            <m:r>
                              <m:rPr>
                                <m:brk m:alnAt="7"/>
                              </m:rPr>
                              <a:rPr lang="zh-CN" altLang="en-US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合</m:t>
                            </m:r>
                            <m:r>
                              <a:rPr lang="zh-CN" altLang="en-US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约</m:t>
                            </m:r>
                            <m:r>
                              <a:rPr lang="en-US" altLang="zh-CN" sz="1600" b="1" i="1" dirty="0" smtClean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/</m:t>
                            </m:r>
                            <m:r>
                              <a:rPr lang="zh-CN" altLang="en-US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竞价</m:t>
                            </m:r>
                            <m:r>
                              <a:rPr lang="en-US" altLang="zh-CN" sz="1600" b="1" i="1" dirty="0" smtClean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𝒄𝒑𝒎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𝑲</m:t>
                                </m:r>
                                <m:r>
                                  <a:rPr lang="zh-CN" altLang="en-US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∗</m:t>
                                </m:r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𝒃𝒊𝒅𝑪𝒑𝒂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𝒑</m:t>
                                    </m:r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𝒄𝒕𝒓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∗</m:t>
                                </m:r>
                                <m:r>
                                  <a:rPr lang="en-US" altLang="zh-CN" sz="1600" b="1" i="1" dirty="0" smtClean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𝒄𝒗𝒓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𝒑</m:t>
                                    </m:r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𝒄𝒕𝒓</m:t>
                                    </m:r>
                                    <m:r>
                                      <a:rPr lang="en-US" altLang="zh-CN" sz="1600" b="1" i="1" dirty="0" smtClean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𝑩𝒊𝒂𝒔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zh-CN" sz="1600" b="1" i="1" dirty="0">
                                    <a:solidFill>
                                      <a:srgbClr val="0164A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𝒑</m:t>
                                    </m:r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𝒄𝒗𝒓</m:t>
                                    </m:r>
                                    <m:r>
                                      <a:rPr lang="en-US" altLang="zh-CN" sz="1600" b="1" i="1" dirty="0" smtClean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𝑩𝒊𝒂𝒔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>
                                        <a:solidFill>
                                          <a:srgbClr val="0164A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𝒋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  </m:t>
                            </m:r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𝒋</m:t>
                            </m:r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∈</m:t>
                            </m:r>
                            <m:r>
                              <a:rPr lang="en-US" altLang="zh-CN" sz="1600" b="1" i="1" dirty="0">
                                <a:solidFill>
                                  <a:srgbClr val="0164A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𝒐𝑪𝑷𝑴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1600" b="1" i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dirty="0">
                          <a:latin typeface="+mj-ea"/>
                          <a:ea typeface="+mj-ea"/>
                        </a:rPr>
                        <m:t>注：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𝐾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=1.76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+mj-ea"/>
                          <a:ea typeface="+mj-ea"/>
                        </a:rPr>
                        <m:t> (</m:t>
                      </m:r>
                      <m:r>
                        <m:rPr>
                          <m:nor/>
                        </m:rPr>
                        <a:rPr lang="zh-CN" altLang="en-US" sz="1600" dirty="0">
                          <a:latin typeface="+mj-ea"/>
                          <a:ea typeface="+mj-ea"/>
                        </a:rPr>
                        <m:t>大盘拉取曝光数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+mj-ea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BAD1615-82FC-450F-B898-AA86C50C6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5" y="5237845"/>
                <a:ext cx="5686941" cy="1454052"/>
              </a:xfrm>
              <a:prstGeom prst="rect">
                <a:avLst/>
              </a:prstGeom>
              <a:blipFill>
                <a:blip r:embed="rId7"/>
                <a:stretch>
                  <a:fillRect l="-107" b="-1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B1826BF3-8F72-4C7B-A838-AF0B2B81AEFC}"/>
              </a:ext>
            </a:extLst>
          </p:cNvPr>
          <p:cNvSpPr/>
          <p:nvPr/>
        </p:nvSpPr>
        <p:spPr bwMode="auto">
          <a:xfrm>
            <a:off x="6366420" y="1673883"/>
            <a:ext cx="1075701" cy="441029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7D27E-D793-48D6-AFF1-D1E1FEF0C59A}"/>
              </a:ext>
            </a:extLst>
          </p:cNvPr>
          <p:cNvSpPr txBox="1"/>
          <p:nvPr/>
        </p:nvSpPr>
        <p:spPr>
          <a:xfrm>
            <a:off x="7577232" y="3609012"/>
            <a:ext cx="319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问题简化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注：用户拉朋友圈时产生曝光，而拉取朋友圈与广告无关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B80237-3E53-4D26-9B2E-6C3325AE2310}"/>
                  </a:ext>
                </a:extLst>
              </p:cNvPr>
              <p:cNvSpPr txBox="1"/>
              <p:nvPr/>
            </p:nvSpPr>
            <p:spPr>
              <a:xfrm>
                <a:off x="8352740" y="5702864"/>
                <a:ext cx="3468918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简化问题：预估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𝒑𝒂𝒊𝒅𝑹𝒂𝒕𝒊𝒐</m:t>
                    </m:r>
                  </m:oMath>
                </a14:m>
                <a:r>
                  <a:rPr lang="zh-CN" altLang="en-US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，</a:t>
                </a:r>
                <a:endParaRPr lang="en-US" altLang="zh-CN" b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之后计算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𝑔𝑚𝑣</m:t>
                            </m:r>
                          </m:e>
                          <m:sub>
                            <m:r>
                              <a:rPr lang="en-US" altLang="zh-C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并取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𝑡𝑜𝑝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B80237-3E53-4D26-9B2E-6C3325AE2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40" y="5702864"/>
                <a:ext cx="3468918" cy="672620"/>
              </a:xfrm>
              <a:prstGeom prst="rect">
                <a:avLst/>
              </a:prstGeom>
              <a:blipFill>
                <a:blip r:embed="rId8"/>
                <a:stretch>
                  <a:fillRect l="-1406" t="-545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B3E5DDAB-AC7B-4B8A-B6C4-268376DEE2C8}"/>
              </a:ext>
            </a:extLst>
          </p:cNvPr>
          <p:cNvSpPr/>
          <p:nvPr/>
        </p:nvSpPr>
        <p:spPr bwMode="auto">
          <a:xfrm>
            <a:off x="6047232" y="6084177"/>
            <a:ext cx="1889922" cy="383796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3" grpId="0"/>
      <p:bldP spid="12" grpId="0"/>
      <p:bldP spid="33" grpId="0"/>
      <p:bldP spid="14" grpId="0" animBg="1"/>
      <p:bldP spid="17" grpId="0"/>
      <p:bldP spid="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7F2C31C5-87DF-46AB-BF1A-63835348F6B3}"/>
              </a:ext>
            </a:extLst>
          </p:cNvPr>
          <p:cNvSpPr/>
          <p:nvPr/>
        </p:nvSpPr>
        <p:spPr bwMode="auto">
          <a:xfrm>
            <a:off x="8567196" y="1125941"/>
            <a:ext cx="322192" cy="330083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Q2</a:t>
            </a:r>
            <a:r>
              <a:rPr lang="zh-CN" altLang="en-US" sz="2800" b="1" dirty="0">
                <a:latin typeface="+mj-ea"/>
                <a:ea typeface="+mj-ea"/>
              </a:rPr>
              <a:t>：使用</a:t>
            </a:r>
            <a:r>
              <a:rPr lang="en-US" altLang="zh-CN" sz="2800" b="1" dirty="0" err="1">
                <a:latin typeface="+mj-ea"/>
                <a:ea typeface="+mj-ea"/>
              </a:rPr>
              <a:t>DeepFM</a:t>
            </a:r>
            <a:r>
              <a:rPr lang="zh-CN" altLang="en-US" sz="2800" b="1" dirty="0">
                <a:latin typeface="+mj-ea"/>
                <a:ea typeface="+mj-ea"/>
              </a:rPr>
              <a:t>预估扣费曝光率</a:t>
            </a:r>
            <a:r>
              <a:rPr lang="en-US" altLang="zh-CN" sz="2800" b="1" dirty="0" err="1">
                <a:latin typeface="+mj-ea"/>
                <a:ea typeface="+mj-ea"/>
              </a:rPr>
              <a:t>paidRatio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444C76C-DEE1-4034-A603-272409EF1116}"/>
              </a:ext>
            </a:extLst>
          </p:cNvPr>
          <p:cNvSpPr txBox="1"/>
          <p:nvPr/>
        </p:nvSpPr>
        <p:spPr>
          <a:xfrm>
            <a:off x="135899" y="998838"/>
            <a:ext cx="52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+mj-ea"/>
                <a:ea typeface="+mj-ea"/>
              </a:rPr>
              <a:t>Label</a:t>
            </a:r>
            <a:r>
              <a:rPr lang="zh-CN" altLang="en-US" dirty="0">
                <a:latin typeface="+mj-ea"/>
                <a:ea typeface="+mj-ea"/>
              </a:rPr>
              <a:t>设计：将扣费曝光作为正样本，将未扣费曝光作为负样本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F934E9-1B17-477A-AFE9-CB5C6CC3C9DB}"/>
                  </a:ext>
                </a:extLst>
              </p:cNvPr>
              <p:cNvSpPr txBox="1"/>
              <p:nvPr/>
            </p:nvSpPr>
            <p:spPr>
              <a:xfrm>
                <a:off x="157949" y="1937195"/>
                <a:ext cx="550610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特征工程：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j-ea"/>
                    <a:ea typeface="+mj-ea"/>
                  </a:rPr>
                  <a:t>用户特征：基础画像、罗卡兴趣行为、朋友圈行为特征</a:t>
                </a:r>
                <a:r>
                  <a:rPr lang="en-US" altLang="zh-CN" dirty="0">
                    <a:latin typeface="+mj-ea"/>
                    <a:ea typeface="+mj-ea"/>
                  </a:rPr>
                  <a:t>(1</a:t>
                </a:r>
                <a:r>
                  <a:rPr lang="zh-CN" altLang="en-US" dirty="0">
                    <a:latin typeface="+mj-ea"/>
                    <a:ea typeface="+mj-ea"/>
                  </a:rPr>
                  <a:t>天</a:t>
                </a:r>
                <a:r>
                  <a:rPr lang="en-US" altLang="zh-CN" dirty="0">
                    <a:latin typeface="+mj-ea"/>
                    <a:ea typeface="+mj-ea"/>
                  </a:rPr>
                  <a:t>/3</a:t>
                </a:r>
                <a:r>
                  <a:rPr lang="zh-CN" altLang="en-US" dirty="0">
                    <a:latin typeface="+mj-ea"/>
                    <a:ea typeface="+mj-ea"/>
                  </a:rPr>
                  <a:t>天</a:t>
                </a:r>
                <a:r>
                  <a:rPr lang="en-US" altLang="zh-CN" dirty="0">
                    <a:latin typeface="+mj-ea"/>
                    <a:ea typeface="+mj-ea"/>
                  </a:rPr>
                  <a:t>/7</a:t>
                </a:r>
                <a:r>
                  <a:rPr lang="zh-CN" altLang="en-US" dirty="0">
                    <a:latin typeface="+mj-ea"/>
                    <a:ea typeface="+mj-ea"/>
                  </a:rPr>
                  <a:t>天</a:t>
                </a:r>
                <a:r>
                  <a:rPr lang="en-US" altLang="zh-CN" dirty="0">
                    <a:latin typeface="+mj-ea"/>
                    <a:ea typeface="+mj-ea"/>
                  </a:rPr>
                  <a:t>/30</a:t>
                </a:r>
                <a:r>
                  <a:rPr lang="zh-CN" altLang="en-US" dirty="0">
                    <a:latin typeface="+mj-ea"/>
                    <a:ea typeface="+mj-ea"/>
                  </a:rPr>
                  <a:t>天不同时段的浏览数，点赞数，评论数，浏览深度，停留时长</a:t>
                </a:r>
                <a:r>
                  <a:rPr lang="en-US" altLang="zh-CN" dirty="0">
                    <a:latin typeface="+mj-ea"/>
                    <a:ea typeface="+mj-ea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j-ea"/>
                    <a:ea typeface="+mj-ea"/>
                  </a:rPr>
                  <a:t>广告特征：基础属性特征，广告统计特征</a:t>
                </a:r>
                <a:r>
                  <a:rPr lang="en-US" altLang="zh-CN" dirty="0">
                    <a:latin typeface="+mj-ea"/>
                    <a:ea typeface="+mj-ea"/>
                  </a:rPr>
                  <a:t>(</a:t>
                </a:r>
                <a:r>
                  <a:rPr lang="zh-CN" altLang="en-US" dirty="0">
                    <a:latin typeface="+mj-ea"/>
                    <a:ea typeface="+mj-ea"/>
                  </a:rPr>
                  <a:t>广告</a:t>
                </a:r>
                <a:r>
                  <a:rPr lang="en-US" altLang="zh-CN" dirty="0">
                    <a:latin typeface="+mj-ea"/>
                    <a:ea typeface="+mj-ea"/>
                  </a:rPr>
                  <a:t>/</a:t>
                </a:r>
                <a:r>
                  <a:rPr lang="zh-CN" altLang="en-US" dirty="0">
                    <a:latin typeface="+mj-ea"/>
                    <a:ea typeface="+mj-ea"/>
                  </a:rPr>
                  <a:t>广告主</a:t>
                </a:r>
                <a:r>
                  <a:rPr lang="en-US" altLang="zh-CN" dirty="0">
                    <a:latin typeface="+mj-ea"/>
                    <a:ea typeface="+mj-ea"/>
                  </a:rPr>
                  <a:t>/</a:t>
                </a:r>
                <a:r>
                  <a:rPr lang="zh-CN" altLang="en-US" dirty="0">
                    <a:latin typeface="+mj-ea"/>
                    <a:ea typeface="+mj-ea"/>
                  </a:rPr>
                  <a:t>行业平均点击率、互动率、扣费曝光率</a:t>
                </a:r>
                <a:r>
                  <a:rPr lang="en-US" altLang="zh-CN" dirty="0">
                    <a:latin typeface="+mj-ea"/>
                    <a:ea typeface="+mj-ea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j-ea"/>
                    <a:ea typeface="+mj-ea"/>
                  </a:rPr>
                  <a:t>上下文特征：时间特征</a:t>
                </a:r>
                <a:r>
                  <a:rPr lang="en-US" altLang="zh-CN" dirty="0">
                    <a:latin typeface="+mj-ea"/>
                    <a:ea typeface="+mj-ea"/>
                  </a:rPr>
                  <a:t>(</a:t>
                </a:r>
                <a:r>
                  <a:rPr lang="zh-CN" altLang="en-US" dirty="0">
                    <a:latin typeface="+mj-ea"/>
                    <a:ea typeface="+mj-ea"/>
                  </a:rPr>
                  <a:t>拉取时间，剩余投放时间</a:t>
                </a:r>
                <a:r>
                  <a:rPr lang="en-US" altLang="zh-CN" dirty="0">
                    <a:latin typeface="+mj-ea"/>
                    <a:ea typeface="+mj-ea"/>
                  </a:rPr>
                  <a:t>)</a:t>
                </a:r>
                <a:r>
                  <a:rPr lang="zh-CN" altLang="en-US" dirty="0">
                    <a:latin typeface="+mj-ea"/>
                    <a:ea typeface="+mj-ea"/>
                  </a:rPr>
                  <a:t>，广告插入位置，新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𝑓𝑒𝑒𝑑𝑠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数，累计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𝑓𝑒𝑒𝑑𝑠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数，好友点赞数，评论数，数平预估特征</a:t>
                </a:r>
                <a:r>
                  <a:rPr lang="en-US" altLang="zh-CN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𝑝𝑐𝑡𝑟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/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+mj-ea"/>
                      </a:rPr>
                      <m:t>𝑝𝑐𝑣𝑟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/</a:t>
                </a:r>
                <a:r>
                  <a:rPr lang="zh-CN" altLang="en-US" dirty="0">
                    <a:latin typeface="+mj-ea"/>
                    <a:ea typeface="+mj-ea"/>
                  </a:rPr>
                  <a:t>点赞率</a:t>
                </a:r>
                <a:r>
                  <a:rPr lang="en-US" altLang="zh-CN" dirty="0">
                    <a:latin typeface="+mj-ea"/>
                    <a:ea typeface="+mj-ea"/>
                  </a:rPr>
                  <a:t>/</a:t>
                </a:r>
                <a:r>
                  <a:rPr lang="zh-CN" altLang="en-US" dirty="0">
                    <a:latin typeface="+mj-ea"/>
                    <a:ea typeface="+mj-ea"/>
                  </a:rPr>
                  <a:t>评论率</a:t>
                </a:r>
                <a:r>
                  <a:rPr lang="en-US" altLang="zh-CN" dirty="0">
                    <a:latin typeface="+mj-ea"/>
                    <a:ea typeface="+mj-ea"/>
                  </a:rPr>
                  <a:t>/</a:t>
                </a:r>
                <a:r>
                  <a:rPr lang="zh-CN" altLang="en-US" dirty="0">
                    <a:latin typeface="+mj-ea"/>
                    <a:ea typeface="+mj-ea"/>
                  </a:rPr>
                  <a:t>视频停留时长</a:t>
                </a:r>
                <a:r>
                  <a:rPr lang="en-US" altLang="zh-CN" dirty="0">
                    <a:latin typeface="+mj-ea"/>
                    <a:ea typeface="+mj-ea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j-ea"/>
                    <a:ea typeface="+mj-ea"/>
                  </a:rPr>
                  <a:t>组合特征：时间特征与同时间段行为特征组合、位置与浏览</a:t>
                </a:r>
                <a:r>
                  <a:rPr lang="en-US" altLang="zh-CN" dirty="0">
                    <a:latin typeface="+mj-ea"/>
                    <a:ea typeface="+mj-ea"/>
                  </a:rPr>
                  <a:t>feed</a:t>
                </a:r>
                <a:r>
                  <a:rPr lang="zh-CN" altLang="en-US" dirty="0">
                    <a:latin typeface="+mj-ea"/>
                    <a:ea typeface="+mj-ea"/>
                  </a:rPr>
                  <a:t>数组合、位置与平均浏览时长组合</a:t>
                </a: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F934E9-1B17-477A-AFE9-CB5C6CC3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9" y="1937195"/>
                <a:ext cx="5506103" cy="3693319"/>
              </a:xfrm>
              <a:prstGeom prst="rect">
                <a:avLst/>
              </a:prstGeom>
              <a:blipFill>
                <a:blip r:embed="rId3"/>
                <a:stretch>
                  <a:fillRect l="-775" t="-990" r="-886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3477338-5674-4043-AF9C-D5C1987C3225}"/>
                  </a:ext>
                </a:extLst>
              </p:cNvPr>
              <p:cNvSpPr txBox="1"/>
              <p:nvPr/>
            </p:nvSpPr>
            <p:spPr>
              <a:xfrm>
                <a:off x="6565360" y="5236891"/>
                <a:ext cx="55570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异常保护：训练结束后在验证集上评估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𝑎𝑢𝑐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𝑏𝑖𝑎𝑠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𝑎𝑢𝑐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 &gt; 0.75 &amp;&amp;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𝑏𝑖𝑎𝑠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 &lt;5%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才推送，同时将预估值截断保护在真实值分布的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+mj-ea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区间</a:t>
                </a:r>
                <a:r>
                  <a:rPr lang="en-US" altLang="zh-CN" dirty="0">
                    <a:latin typeface="+mj-ea"/>
                    <a:ea typeface="+mj-ea"/>
                  </a:rPr>
                  <a:t>[0.3,0.8]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离线评估：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𝑨𝑼𝑪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𝟖𝟎𝟏𝟕</m:t>
                    </m:r>
                    <m:r>
                      <a:rPr lang="zh-CN" altLang="en-US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endParaRPr lang="en-US" altLang="zh-CN" b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  <a:p>
                <a:r>
                  <a:rPr lang="en-US" altLang="zh-CN" b="1" dirty="0">
                    <a:solidFill>
                      <a:srgbClr val="0164A1"/>
                    </a:solidFill>
                    <a:latin typeface="+mj-ea"/>
                    <a:ea typeface="+mj-ea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𝒑𝒂𝒊𝒅𝑹𝒂𝒕𝒊𝒐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𝒃𝒊𝒂𝒔</m:t>
                    </m:r>
                    <m:r>
                      <a:rPr lang="zh-CN" altLang="en-US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𝟕𝟗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%</m:t>
                    </m:r>
                  </m:oMath>
                </a14:m>
                <a:endParaRPr lang="zh-CN" altLang="en-US" b="1" dirty="0">
                  <a:solidFill>
                    <a:srgbClr val="0164A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3477338-5674-4043-AF9C-D5C1987C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60" y="5236891"/>
                <a:ext cx="5557073" cy="1477328"/>
              </a:xfrm>
              <a:prstGeom prst="rect">
                <a:avLst/>
              </a:prstGeom>
              <a:blipFill>
                <a:blip r:embed="rId5"/>
                <a:stretch>
                  <a:fillRect l="-768" t="-2066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AE609A70-0610-4515-95AF-07DB37B86383}"/>
              </a:ext>
            </a:extLst>
          </p:cNvPr>
          <p:cNvSpPr/>
          <p:nvPr/>
        </p:nvSpPr>
        <p:spPr bwMode="auto">
          <a:xfrm>
            <a:off x="6520357" y="3963867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F0CB584D-0F95-42CA-9EC3-6E9BC80FE91B}"/>
              </a:ext>
            </a:extLst>
          </p:cNvPr>
          <p:cNvSpPr/>
          <p:nvPr/>
        </p:nvSpPr>
        <p:spPr bwMode="auto">
          <a:xfrm>
            <a:off x="6790375" y="3963867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16094DAB-56FE-4B67-86F6-65E5D7569361}"/>
              </a:ext>
            </a:extLst>
          </p:cNvPr>
          <p:cNvSpPr/>
          <p:nvPr/>
        </p:nvSpPr>
        <p:spPr bwMode="auto">
          <a:xfrm>
            <a:off x="7285408" y="3963867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CFFCCB-AB9C-4A36-98B2-827C9EDC7E13}"/>
              </a:ext>
            </a:extLst>
          </p:cNvPr>
          <p:cNvSpPr txBox="1"/>
          <p:nvPr/>
        </p:nvSpPr>
        <p:spPr>
          <a:xfrm>
            <a:off x="6925385" y="3783855"/>
            <a:ext cx="27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B7F4A8B3-F35C-430E-ACF1-B45755C9AFD6}"/>
              </a:ext>
            </a:extLst>
          </p:cNvPr>
          <p:cNvSpPr/>
          <p:nvPr/>
        </p:nvSpPr>
        <p:spPr bwMode="auto">
          <a:xfrm>
            <a:off x="6790376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6899C03D-FCA4-4673-847D-7F48CA1167CF}"/>
              </a:ext>
            </a:extLst>
          </p:cNvPr>
          <p:cNvSpPr/>
          <p:nvPr/>
        </p:nvSpPr>
        <p:spPr bwMode="auto">
          <a:xfrm>
            <a:off x="7060394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BC83654-4D9F-47FF-ABDD-275A86758999}"/>
              </a:ext>
            </a:extLst>
          </p:cNvPr>
          <p:cNvCxnSpPr>
            <a:stCxn id="86" idx="4"/>
            <a:endCxn id="82" idx="0"/>
          </p:cNvCxnSpPr>
          <p:nvPr/>
        </p:nvCxnSpPr>
        <p:spPr bwMode="auto">
          <a:xfrm flipH="1">
            <a:off x="6610364" y="3648846"/>
            <a:ext cx="270019" cy="31502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256920D-0E38-4CC6-ACBB-08DEA7F8F4C2}"/>
              </a:ext>
            </a:extLst>
          </p:cNvPr>
          <p:cNvCxnSpPr>
            <a:stCxn id="86" idx="4"/>
            <a:endCxn id="83" idx="0"/>
          </p:cNvCxnSpPr>
          <p:nvPr/>
        </p:nvCxnSpPr>
        <p:spPr bwMode="auto">
          <a:xfrm flipH="1">
            <a:off x="6880382" y="3648846"/>
            <a:ext cx="1" cy="315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482C1FE-8CE3-497F-8B92-DC44DC364755}"/>
              </a:ext>
            </a:extLst>
          </p:cNvPr>
          <p:cNvCxnSpPr>
            <a:stCxn id="86" idx="4"/>
            <a:endCxn id="84" idx="0"/>
          </p:cNvCxnSpPr>
          <p:nvPr/>
        </p:nvCxnSpPr>
        <p:spPr bwMode="auto">
          <a:xfrm>
            <a:off x="6880383" y="3648846"/>
            <a:ext cx="495032" cy="315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1F4D8B6-BE49-4C8B-9AA3-F4BE5F1CD766}"/>
              </a:ext>
            </a:extLst>
          </p:cNvPr>
          <p:cNvCxnSpPr>
            <a:stCxn id="82" idx="0"/>
            <a:endCxn id="87" idx="4"/>
          </p:cNvCxnSpPr>
          <p:nvPr/>
        </p:nvCxnSpPr>
        <p:spPr bwMode="auto">
          <a:xfrm flipV="1">
            <a:off x="6610364" y="3648846"/>
            <a:ext cx="540037" cy="315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5A462E9-483C-4049-8D19-5C31A1AA4CE7}"/>
              </a:ext>
            </a:extLst>
          </p:cNvPr>
          <p:cNvCxnSpPr>
            <a:stCxn id="87" idx="4"/>
            <a:endCxn id="83" idx="0"/>
          </p:cNvCxnSpPr>
          <p:nvPr/>
        </p:nvCxnSpPr>
        <p:spPr bwMode="auto">
          <a:xfrm flipH="1">
            <a:off x="6880382" y="3648846"/>
            <a:ext cx="270019" cy="315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12E84B4-B225-44D5-B48A-8C45DBDC9722}"/>
              </a:ext>
            </a:extLst>
          </p:cNvPr>
          <p:cNvCxnSpPr>
            <a:stCxn id="87" idx="4"/>
            <a:endCxn id="84" idx="0"/>
          </p:cNvCxnSpPr>
          <p:nvPr/>
        </p:nvCxnSpPr>
        <p:spPr bwMode="auto">
          <a:xfrm>
            <a:off x="7150401" y="3648846"/>
            <a:ext cx="225014" cy="315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B45BCDAB-E931-4EDE-81BC-B0BC1EB62F4F}"/>
              </a:ext>
            </a:extLst>
          </p:cNvPr>
          <p:cNvSpPr/>
          <p:nvPr/>
        </p:nvSpPr>
        <p:spPr bwMode="auto">
          <a:xfrm>
            <a:off x="7960454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A76B2CD7-DB85-4A3E-9656-76D2A3BE3E2B}"/>
              </a:ext>
            </a:extLst>
          </p:cNvPr>
          <p:cNvSpPr/>
          <p:nvPr/>
        </p:nvSpPr>
        <p:spPr bwMode="auto">
          <a:xfrm>
            <a:off x="8230472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63193FAF-D333-40ED-98F7-26D6C0C780A4}"/>
              </a:ext>
            </a:extLst>
          </p:cNvPr>
          <p:cNvSpPr/>
          <p:nvPr/>
        </p:nvSpPr>
        <p:spPr bwMode="auto">
          <a:xfrm>
            <a:off x="8905517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380ED5CE-B1BD-4DD2-8739-E509D147753C}"/>
              </a:ext>
            </a:extLst>
          </p:cNvPr>
          <p:cNvSpPr/>
          <p:nvPr/>
        </p:nvSpPr>
        <p:spPr bwMode="auto">
          <a:xfrm>
            <a:off x="9203707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417904DF-6DFC-4C56-BF2C-ABF058F97621}"/>
              </a:ext>
            </a:extLst>
          </p:cNvPr>
          <p:cNvSpPr/>
          <p:nvPr/>
        </p:nvSpPr>
        <p:spPr bwMode="auto">
          <a:xfrm>
            <a:off x="9501897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D50AB6FA-99A3-4AF4-A73C-EB8A5FF7D3EF}"/>
              </a:ext>
            </a:extLst>
          </p:cNvPr>
          <p:cNvSpPr/>
          <p:nvPr/>
        </p:nvSpPr>
        <p:spPr bwMode="auto">
          <a:xfrm>
            <a:off x="9884241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8551BEC6-BEA5-4E34-BCE2-137474BE4126}"/>
              </a:ext>
            </a:extLst>
          </p:cNvPr>
          <p:cNvSpPr/>
          <p:nvPr/>
        </p:nvSpPr>
        <p:spPr bwMode="auto">
          <a:xfrm>
            <a:off x="10199263" y="3478142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2EF3A126-7FA0-4CB5-A7E7-A5F2BD1C3F11}"/>
              </a:ext>
            </a:extLst>
          </p:cNvPr>
          <p:cNvSpPr/>
          <p:nvPr/>
        </p:nvSpPr>
        <p:spPr bwMode="auto">
          <a:xfrm>
            <a:off x="10480621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FDB937D7-3525-47CE-BB35-3A6827BB7962}"/>
              </a:ext>
            </a:extLst>
          </p:cNvPr>
          <p:cNvSpPr/>
          <p:nvPr/>
        </p:nvSpPr>
        <p:spPr bwMode="auto">
          <a:xfrm>
            <a:off x="10874307" y="3468834"/>
            <a:ext cx="180013" cy="180012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8938830-296F-4B23-AC3B-262B08CFFED4}"/>
                  </a:ext>
                </a:extLst>
              </p:cNvPr>
              <p:cNvSpPr/>
              <p:nvPr/>
            </p:nvSpPr>
            <p:spPr bwMode="auto">
              <a:xfrm>
                <a:off x="6790376" y="3063807"/>
                <a:ext cx="3150212" cy="22501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900" dirty="0">
                    <a:latin typeface="+mj-ea"/>
                    <a:ea typeface="+mj-ea"/>
                  </a:rPr>
                  <a:t>全连接层</a:t>
                </a:r>
                <a14:m>
                  <m:oMath xmlns:m="http://schemas.openxmlformats.org/officeDocument/2006/math">
                    <m:r>
                      <a:rPr lang="en-US" altLang="zh-CN" sz="900" i="1" dirty="0" smtClean="0">
                        <a:latin typeface="Cambria Math" panose="02040503050406030204" pitchFamily="18" charset="0"/>
                        <a:ea typeface="+mj-ea"/>
                      </a:rPr>
                      <m:t>1: </m:t>
                    </m:r>
                    <m:r>
                      <a:rPr lang="en-US" altLang="zh-CN" sz="900" i="1" dirty="0" err="1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zh-CN" sz="900" i="1" dirty="0" err="1">
                        <a:latin typeface="Cambria Math" panose="02040503050406030204" pitchFamily="18" charset="0"/>
                      </a:rPr>
                      <m:t>𝑒𝑙𝑢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900" dirty="0">
                  <a:latin typeface="+mj-ea"/>
                  <a:ea typeface="+mj-ea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8938830-296F-4B23-AC3B-262B08CFF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0376" y="3063807"/>
                <a:ext cx="3150212" cy="225015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766F5F9-08EB-47C9-A034-FE47B1038D89}"/>
                  </a:ext>
                </a:extLst>
              </p:cNvPr>
              <p:cNvSpPr/>
              <p:nvPr/>
            </p:nvSpPr>
            <p:spPr bwMode="auto">
              <a:xfrm>
                <a:off x="6790375" y="2591275"/>
                <a:ext cx="3150212" cy="22501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zh-CN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全连接</a:t>
                </a:r>
                <a:r>
                  <a:rPr lang="zh-CN" altLang="en-US" sz="900" dirty="0">
                    <a:latin typeface="+mj-ea"/>
                    <a:ea typeface="+mj-ea"/>
                  </a:rPr>
                  <a:t>层</a:t>
                </a:r>
                <a14:m>
                  <m:oMath xmlns:m="http://schemas.openxmlformats.org/officeDocument/2006/math">
                    <m:r>
                      <a:rPr lang="en-US" altLang="zh-CN" sz="9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900" i="1" dirty="0" smtClean="0">
                        <a:latin typeface="Cambria Math" panose="02040503050406030204" pitchFamily="18" charset="0"/>
                        <a:ea typeface="+mj-ea"/>
                      </a:rPr>
                      <m:t>: </m:t>
                    </m:r>
                    <m:r>
                      <a:rPr lang="en-US" altLang="zh-CN" sz="900" i="1" dirty="0" err="1">
                        <a:latin typeface="Cambria Math" panose="02040503050406030204" pitchFamily="18" charset="0"/>
                        <a:ea typeface="+mj-ea"/>
                      </a:rPr>
                      <m:t>𝑅𝑒𝑙𝑢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  <m:r>
                      <a:rPr lang="en-US" altLang="zh-CN" sz="900" i="1" dirty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kumimoji="0" lang="zh-CN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766F5F9-08EB-47C9-A034-FE47B1038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0375" y="2591275"/>
                <a:ext cx="3150212" cy="225015"/>
              </a:xfrm>
              <a:prstGeom prst="rect">
                <a:avLst/>
              </a:prstGeom>
              <a:blipFill>
                <a:blip r:embed="rId7"/>
                <a:stretch>
                  <a:fillRect b="-1282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7115930-D101-498C-A4AF-56E3E4F4B7D6}"/>
                  </a:ext>
                </a:extLst>
              </p:cNvPr>
              <p:cNvSpPr/>
              <p:nvPr/>
            </p:nvSpPr>
            <p:spPr bwMode="auto">
              <a:xfrm>
                <a:off x="6790374" y="2073741"/>
                <a:ext cx="4263946" cy="2166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j-ea"/>
                        </a:rPr>
                        <m:t>𝑐𝑜𝑛𝑐𝑎𝑡</m:t>
                      </m:r>
                    </m:oMath>
                  </m:oMathPara>
                </a14:m>
                <a:endPara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7115930-D101-498C-A4AF-56E3E4F4B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0374" y="2073741"/>
                <a:ext cx="4263946" cy="216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59F2A097-09A5-4ED1-9292-D3A7EED69B90}"/>
              </a:ext>
            </a:extLst>
          </p:cNvPr>
          <p:cNvSpPr/>
          <p:nvPr/>
        </p:nvSpPr>
        <p:spPr bwMode="auto">
          <a:xfrm>
            <a:off x="10064254" y="2591275"/>
            <a:ext cx="949629" cy="69754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FM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二维交叉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900" dirty="0">
                <a:latin typeface="+mj-ea"/>
                <a:ea typeface="+mj-ea"/>
              </a:rPr>
              <a:t>(</a:t>
            </a:r>
            <a:r>
              <a:rPr lang="zh-CN" altLang="en-US" sz="900" dirty="0">
                <a:latin typeface="+mj-ea"/>
                <a:ea typeface="+mj-ea"/>
              </a:rPr>
              <a:t>内积</a:t>
            </a:r>
            <a:r>
              <a:rPr lang="en-US" altLang="zh-CN" sz="900" dirty="0">
                <a:latin typeface="+mj-ea"/>
                <a:ea typeface="+mj-ea"/>
              </a:rPr>
              <a:t>)</a:t>
            </a:r>
            <a:endParaRPr kumimoji="0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D4D3742-A1CD-4197-BA8A-CC73C7E54CAB}"/>
              </a:ext>
            </a:extLst>
          </p:cNvPr>
          <p:cNvSpPr txBox="1"/>
          <p:nvPr/>
        </p:nvSpPr>
        <p:spPr>
          <a:xfrm>
            <a:off x="8005457" y="2703783"/>
            <a:ext cx="27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95F79E4-C099-47E6-936D-60898F7AFA87}"/>
                  </a:ext>
                </a:extLst>
              </p:cNvPr>
              <p:cNvSpPr/>
              <p:nvPr/>
            </p:nvSpPr>
            <p:spPr>
              <a:xfrm>
                <a:off x="8477616" y="1161790"/>
                <a:ext cx="5277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+mj-ea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95F79E4-C099-47E6-936D-60898F7AF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16" y="1161790"/>
                <a:ext cx="527709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FE7A8F9-E3A8-48FD-9C62-7F411DE2B192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0394" y="1465332"/>
            <a:ext cx="1667349" cy="608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DF8733F-95B9-4DFC-9F1E-8D3BDF811B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27743" y="1465332"/>
            <a:ext cx="8138" cy="596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FD9C36F-72D8-4896-9282-5BD4EBF456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27743" y="1465332"/>
            <a:ext cx="1932891" cy="607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箭头: 上 121">
            <a:extLst>
              <a:ext uri="{FF2B5EF4-FFF2-40B4-BE49-F238E27FC236}">
                <a16:creationId xmlns:a16="http://schemas.microsoft.com/office/drawing/2014/main" id="{1F243741-E5AE-41AF-9D8E-1F63A4D0E9F8}"/>
              </a:ext>
            </a:extLst>
          </p:cNvPr>
          <p:cNvSpPr/>
          <p:nvPr/>
        </p:nvSpPr>
        <p:spPr bwMode="auto">
          <a:xfrm>
            <a:off x="8140466" y="2290357"/>
            <a:ext cx="225015" cy="24751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DDBE732C-04A2-4B24-AFAC-E87AD5EBB66D}"/>
              </a:ext>
            </a:extLst>
          </p:cNvPr>
          <p:cNvSpPr/>
          <p:nvPr/>
        </p:nvSpPr>
        <p:spPr bwMode="auto">
          <a:xfrm>
            <a:off x="10480621" y="2321258"/>
            <a:ext cx="180013" cy="21661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1FA760B-4D32-42EE-B60F-E067217DA2A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25025" y="3288822"/>
            <a:ext cx="0" cy="180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23AE4D0-F690-4A9F-8038-F723F251294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4128" y="3288822"/>
            <a:ext cx="0" cy="180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4A8762A-BD4C-4FC2-9566-77585CCCBCDB}"/>
              </a:ext>
            </a:extLst>
          </p:cNvPr>
          <p:cNvCxnSpPr>
            <a:cxnSpLocks/>
          </p:cNvCxnSpPr>
          <p:nvPr/>
        </p:nvCxnSpPr>
        <p:spPr bwMode="auto">
          <a:xfrm flipV="1">
            <a:off x="9299203" y="3298130"/>
            <a:ext cx="0" cy="180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3050CED-5CD2-43D3-90D0-4B719BCB93A9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89269" y="3298130"/>
            <a:ext cx="0" cy="18001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60F127-360E-492D-AD85-C35A0E234D7F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64314" y="3298130"/>
            <a:ext cx="0" cy="18001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C11B41F-3E7A-4F18-ADCA-1CBD1BD369C7}"/>
              </a:ext>
            </a:extLst>
          </p:cNvPr>
          <p:cNvSpPr txBox="1"/>
          <p:nvPr/>
        </p:nvSpPr>
        <p:spPr>
          <a:xfrm>
            <a:off x="6542063" y="4288196"/>
            <a:ext cx="495032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E79C084-8D58-4C5C-A39E-7037AD92F07C}"/>
              </a:ext>
            </a:extLst>
          </p:cNvPr>
          <p:cNvSpPr txBox="1"/>
          <p:nvPr/>
        </p:nvSpPr>
        <p:spPr>
          <a:xfrm>
            <a:off x="6722073" y="4369794"/>
            <a:ext cx="867992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latin typeface="+mj-ea"/>
                <a:ea typeface="+mj-ea"/>
              </a:rPr>
              <a:t>ID</a:t>
            </a:r>
            <a:r>
              <a:rPr lang="zh-CN" altLang="en-US" sz="800" dirty="0">
                <a:latin typeface="+mj-ea"/>
                <a:ea typeface="+mj-ea"/>
              </a:rPr>
              <a:t>类：</a:t>
            </a:r>
            <a:r>
              <a:rPr lang="en-US" altLang="zh-CN" sz="800" dirty="0">
                <a:latin typeface="+mj-ea"/>
                <a:ea typeface="+mj-ea"/>
              </a:rPr>
              <a:t>aid/</a:t>
            </a:r>
            <a:r>
              <a:rPr lang="en-US" altLang="zh-CN" sz="800" dirty="0" err="1">
                <a:latin typeface="+mj-ea"/>
                <a:ea typeface="+mj-ea"/>
              </a:rPr>
              <a:t>uid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6135742-2326-4AEF-ACA4-0238E1A31677}"/>
              </a:ext>
            </a:extLst>
          </p:cNvPr>
          <p:cNvSpPr txBox="1"/>
          <p:nvPr/>
        </p:nvSpPr>
        <p:spPr>
          <a:xfrm>
            <a:off x="7789210" y="4369794"/>
            <a:ext cx="867992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广告统计特征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D780080-CC8A-43BF-8493-F4F6256B0314}"/>
              </a:ext>
            </a:extLst>
          </p:cNvPr>
          <p:cNvSpPr txBox="1"/>
          <p:nvPr/>
        </p:nvSpPr>
        <p:spPr>
          <a:xfrm>
            <a:off x="8882217" y="4369794"/>
            <a:ext cx="912989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朋友圈行为特征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3F9A5CF-5E37-435E-860D-5151F2225D84}"/>
              </a:ext>
            </a:extLst>
          </p:cNvPr>
          <p:cNvSpPr txBox="1"/>
          <p:nvPr/>
        </p:nvSpPr>
        <p:spPr>
          <a:xfrm>
            <a:off x="10745906" y="4369794"/>
            <a:ext cx="642561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70C0"/>
                </a:solidFill>
                <a:latin typeface="+mj-ea"/>
                <a:ea typeface="+mj-ea"/>
              </a:rPr>
              <a:t>组合特征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ADBAF2E5-A4B0-4734-A879-75D0F8914575}"/>
              </a:ext>
            </a:extLst>
          </p:cNvPr>
          <p:cNvCxnSpPr>
            <a:cxnSpLocks/>
          </p:cNvCxnSpPr>
          <p:nvPr/>
        </p:nvCxnSpPr>
        <p:spPr bwMode="auto">
          <a:xfrm flipV="1">
            <a:off x="8207172" y="3658154"/>
            <a:ext cx="0" cy="711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472EB6A-4A78-47ED-91C5-755B33899D86}"/>
              </a:ext>
            </a:extLst>
          </p:cNvPr>
          <p:cNvCxnSpPr>
            <a:cxnSpLocks/>
          </p:cNvCxnSpPr>
          <p:nvPr/>
        </p:nvCxnSpPr>
        <p:spPr bwMode="auto">
          <a:xfrm flipV="1">
            <a:off x="9287244" y="3648846"/>
            <a:ext cx="0" cy="711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56B0EF7-41D9-4501-A050-E623B9D3841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72513" y="3648846"/>
            <a:ext cx="0" cy="71164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74A7391-0E1B-4444-96FA-FC7D92395EB0}"/>
                  </a:ext>
                </a:extLst>
              </p:cNvPr>
              <p:cNvSpPr txBox="1"/>
              <p:nvPr/>
            </p:nvSpPr>
            <p:spPr>
              <a:xfrm>
                <a:off x="6542063" y="4779090"/>
                <a:ext cx="5207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模型选择：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𝐷𝑒𝑒𝑝𝐹𝑀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，多维度组合基础特征</a:t>
                </a: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74A7391-0E1B-4444-96FA-FC7D9239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63" y="4779090"/>
                <a:ext cx="5207342" cy="369332"/>
              </a:xfrm>
              <a:prstGeom prst="rect">
                <a:avLst/>
              </a:prstGeom>
              <a:blipFill>
                <a:blip r:embed="rId10"/>
                <a:stretch>
                  <a:fillRect l="-703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504EF4F-3363-450D-9790-C07F7E7A5331}"/>
                  </a:ext>
                </a:extLst>
              </p:cNvPr>
              <p:cNvSpPr txBox="1"/>
              <p:nvPr/>
            </p:nvSpPr>
            <p:spPr>
              <a:xfrm>
                <a:off x="106632" y="5835892"/>
                <a:ext cx="55570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+mj-ea"/>
                    <a:ea typeface="+mj-ea"/>
                  </a:rPr>
                  <a:t>样本处理：拉取结束后等待</a:t>
                </a:r>
                <a:r>
                  <a:rPr lang="en-US" altLang="zh-CN" dirty="0">
                    <a:latin typeface="+mj-ea"/>
                    <a:ea typeface="+mj-ea"/>
                  </a:rPr>
                  <a:t>3h</a:t>
                </a:r>
                <a:r>
                  <a:rPr lang="zh-CN" altLang="en-US" dirty="0">
                    <a:latin typeface="+mj-ea"/>
                    <a:ea typeface="+mj-ea"/>
                  </a:rPr>
                  <a:t>；正负样本等比例采样</a:t>
                </a:r>
                <a:r>
                  <a:rPr lang="en-US" altLang="zh-CN" dirty="0">
                    <a:latin typeface="+mj-ea"/>
                    <a:ea typeface="+mj-ea"/>
                  </a:rPr>
                  <a:t>(2%)</a:t>
                </a:r>
                <a:r>
                  <a:rPr lang="zh-CN" altLang="en-US" dirty="0">
                    <a:latin typeface="+mj-ea"/>
                    <a:ea typeface="+mj-ea"/>
                  </a:rPr>
                  <a:t>；随机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𝑚𝑎𝑠𝑘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</a:rPr>
                  <a:t>5% </a:t>
                </a:r>
                <a:r>
                  <a:rPr lang="zh-CN" altLang="en-US" dirty="0">
                    <a:latin typeface="+mj-ea"/>
                    <a:ea typeface="+mj-ea"/>
                  </a:rPr>
                  <a:t>样本中</a:t>
                </a:r>
                <a:r>
                  <a:rPr lang="en-US" altLang="zh-CN" dirty="0">
                    <a:latin typeface="+mj-ea"/>
                    <a:ea typeface="+mj-ea"/>
                  </a:rPr>
                  <a:t>aid</a:t>
                </a:r>
                <a:r>
                  <a:rPr lang="zh-CN" altLang="en-US" dirty="0">
                    <a:latin typeface="+mj-ea"/>
                    <a:ea typeface="+mj-ea"/>
                  </a:rPr>
                  <a:t>信息、</a:t>
                </a:r>
                <a:r>
                  <a:rPr lang="en-US" altLang="zh-CN" dirty="0">
                    <a:latin typeface="+mj-ea"/>
                    <a:ea typeface="+mj-ea"/>
                  </a:rPr>
                  <a:t>0.3%</a:t>
                </a:r>
                <a:r>
                  <a:rPr lang="zh-CN" altLang="en-US" dirty="0">
                    <a:latin typeface="+mj-ea"/>
                    <a:ea typeface="+mj-ea"/>
                  </a:rPr>
                  <a:t>样本中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𝑎𝑖𝑑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𝑢𝑖𝑑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信息</a:t>
                </a: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504EF4F-3363-450D-9790-C07F7E7A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2" y="5835892"/>
                <a:ext cx="5557072" cy="923330"/>
              </a:xfrm>
              <a:prstGeom prst="rect">
                <a:avLst/>
              </a:prstGeom>
              <a:blipFill>
                <a:blip r:embed="rId11"/>
                <a:stretch>
                  <a:fillRect l="-658" t="-3289" r="-98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文本框 141">
            <a:extLst>
              <a:ext uri="{FF2B5EF4-FFF2-40B4-BE49-F238E27FC236}">
                <a16:creationId xmlns:a16="http://schemas.microsoft.com/office/drawing/2014/main" id="{57079B82-4452-4986-9BD3-A1D798445E61}"/>
              </a:ext>
            </a:extLst>
          </p:cNvPr>
          <p:cNvSpPr txBox="1"/>
          <p:nvPr/>
        </p:nvSpPr>
        <p:spPr>
          <a:xfrm>
            <a:off x="9924883" y="4374063"/>
            <a:ext cx="712451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上下文特征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70D2989-9537-43F3-9C36-D7D906DA3F3A}"/>
              </a:ext>
            </a:extLst>
          </p:cNvPr>
          <p:cNvCxnSpPr>
            <a:cxnSpLocks/>
            <a:stCxn id="110" idx="0"/>
          </p:cNvCxnSpPr>
          <p:nvPr/>
        </p:nvCxnSpPr>
        <p:spPr bwMode="auto">
          <a:xfrm flipH="1" flipV="1">
            <a:off x="9513518" y="3313134"/>
            <a:ext cx="775752" cy="165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542CAB4-107D-4539-B80D-F2ADAC93E4A4}"/>
              </a:ext>
            </a:extLst>
          </p:cNvPr>
          <p:cNvCxnSpPr>
            <a:cxnSpLocks/>
            <a:stCxn id="112" idx="0"/>
          </p:cNvCxnSpPr>
          <p:nvPr/>
        </p:nvCxnSpPr>
        <p:spPr bwMode="auto">
          <a:xfrm flipH="1" flipV="1">
            <a:off x="9845931" y="3313134"/>
            <a:ext cx="1118383" cy="155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1800716-9AED-4BD5-868F-98C5192803DA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89269" y="3654015"/>
            <a:ext cx="0" cy="711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00D4A20-98E6-4FF6-BED6-86BF81D0246E}"/>
              </a:ext>
            </a:extLst>
          </p:cNvPr>
          <p:cNvCxnSpPr/>
          <p:nvPr/>
        </p:nvCxnSpPr>
        <p:spPr bwMode="auto">
          <a:xfrm flipV="1">
            <a:off x="7025025" y="3313134"/>
            <a:ext cx="3174238" cy="155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80369827-3EEB-450C-AE2E-D3824D00AAB7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4128" y="3309834"/>
            <a:ext cx="2364940" cy="1557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C9C054AD-C019-4AD8-BE49-FBF566DF7C55}"/>
              </a:ext>
            </a:extLst>
          </p:cNvPr>
          <p:cNvCxnSpPr>
            <a:stCxn id="107" idx="0"/>
          </p:cNvCxnSpPr>
          <p:nvPr/>
        </p:nvCxnSpPr>
        <p:spPr bwMode="auto">
          <a:xfrm flipV="1">
            <a:off x="9293714" y="3309834"/>
            <a:ext cx="1580593" cy="1590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98" grpId="0" animBg="1"/>
      <p:bldP spid="9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/>
      <p:bldP spid="122" grpId="0" animBg="1"/>
      <p:bldP spid="123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9" grpId="0"/>
      <p:bldP spid="141" grpId="0"/>
      <p:bldP spid="1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V3</a:t>
            </a:r>
            <a:r>
              <a:rPr lang="zh-CN" altLang="en-US" sz="2800" b="1" dirty="0">
                <a:latin typeface="+mj-ea"/>
                <a:ea typeface="+mj-ea"/>
              </a:rPr>
              <a:t>版风控策略效果：提升广告消耗稳定与朋友圈收入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5A7AF1-5899-408D-BAA8-1DE0E186FDD6}"/>
              </a:ext>
            </a:extLst>
          </p:cNvPr>
          <p:cNvSpPr txBox="1"/>
          <p:nvPr/>
        </p:nvSpPr>
        <p:spPr>
          <a:xfrm>
            <a:off x="5460079" y="3429000"/>
            <a:ext cx="162010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GMV </a:t>
            </a:r>
            <a:r>
              <a:rPr lang="en-US" altLang="zh-CN" sz="1600" b="1" dirty="0">
                <a:solidFill>
                  <a:srgbClr val="C00000"/>
                </a:solidFill>
                <a:latin typeface="+mj-ea"/>
                <a:ea typeface="+mj-ea"/>
              </a:rPr>
              <a:t>+4.17%</a:t>
            </a:r>
          </a:p>
          <a:p>
            <a:r>
              <a:rPr lang="zh-CN" altLang="en-US" sz="1600" dirty="0">
                <a:latin typeface="+mj-ea"/>
                <a:ea typeface="+mj-ea"/>
              </a:rPr>
              <a:t>收入</a:t>
            </a:r>
            <a:r>
              <a:rPr lang="en-US" altLang="zh-CN" sz="1600" b="1" dirty="0">
                <a:solidFill>
                  <a:srgbClr val="C00000"/>
                </a:solidFill>
                <a:latin typeface="+mj-ea"/>
                <a:ea typeface="+mj-ea"/>
              </a:rPr>
              <a:t>+6.23%</a:t>
            </a:r>
          </a:p>
          <a:p>
            <a:r>
              <a:rPr lang="en-US" altLang="zh-CN" sz="1600" dirty="0">
                <a:latin typeface="+mj-ea"/>
                <a:ea typeface="+mj-ea"/>
              </a:rPr>
              <a:t>CPM</a:t>
            </a:r>
            <a:r>
              <a:rPr lang="en-US" altLang="zh-CN" sz="1600" b="1" dirty="0">
                <a:solidFill>
                  <a:srgbClr val="C00000"/>
                </a:solidFill>
                <a:latin typeface="+mj-ea"/>
                <a:ea typeface="+mj-ea"/>
              </a:rPr>
              <a:t>+3.12%</a:t>
            </a:r>
            <a:endParaRPr lang="zh-CN" altLang="en-US" sz="1600" b="1" dirty="0">
              <a:solidFill>
                <a:srgbClr val="00FF00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806B7786-7A3F-47A3-8E40-6A740567A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467535"/>
              </p:ext>
            </p:extLst>
          </p:nvPr>
        </p:nvGraphicFramePr>
        <p:xfrm>
          <a:off x="1231707" y="923648"/>
          <a:ext cx="4560435" cy="255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98093B75-924E-4370-BCA6-70769ED51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454568"/>
              </p:ext>
            </p:extLst>
          </p:nvPr>
        </p:nvGraphicFramePr>
        <p:xfrm>
          <a:off x="1231707" y="4239054"/>
          <a:ext cx="4560436" cy="237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859D30E7-45CE-4379-887A-91EE9FE30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418847"/>
              </p:ext>
            </p:extLst>
          </p:nvPr>
        </p:nvGraphicFramePr>
        <p:xfrm>
          <a:off x="6724887" y="938498"/>
          <a:ext cx="4407480" cy="255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4480643C-07F1-42DD-BBD1-F749EAA8A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73467"/>
              </p:ext>
            </p:extLst>
          </p:nvPr>
        </p:nvGraphicFramePr>
        <p:xfrm>
          <a:off x="6728033" y="4239054"/>
          <a:ext cx="4404334" cy="2386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6A25E3-B632-4AC5-88CC-792B87955EC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1839" y="1980405"/>
            <a:ext cx="1080072" cy="34638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048FD57-6815-434D-A751-3669FE647ECD}"/>
              </a:ext>
            </a:extLst>
          </p:cNvPr>
          <p:cNvSpPr txBox="1"/>
          <p:nvPr/>
        </p:nvSpPr>
        <p:spPr>
          <a:xfrm>
            <a:off x="3121833" y="1808892"/>
            <a:ext cx="1067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相对上升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58%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5AB6DE3-3EA5-46DC-ACEE-6C706FDE286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66836" y="5152757"/>
            <a:ext cx="1080072" cy="34638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83ABC6-042D-442A-9AEC-AABE306C8294}"/>
              </a:ext>
            </a:extLst>
          </p:cNvPr>
          <p:cNvSpPr txBox="1"/>
          <p:nvPr/>
        </p:nvSpPr>
        <p:spPr>
          <a:xfrm>
            <a:off x="3076830" y="4981244"/>
            <a:ext cx="1067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相对上升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76%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06AF8D-4B72-40B0-9E8D-8EAD9A75DE43}"/>
              </a:ext>
            </a:extLst>
          </p:cNvPr>
          <p:cNvCxnSpPr>
            <a:cxnSpLocks/>
          </p:cNvCxnSpPr>
          <p:nvPr/>
        </p:nvCxnSpPr>
        <p:spPr bwMode="auto">
          <a:xfrm flipV="1">
            <a:off x="8612199" y="2115414"/>
            <a:ext cx="1080072" cy="34638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903ABF8-BB97-4ABA-AEAA-7B460002C3CB}"/>
              </a:ext>
            </a:extLst>
          </p:cNvPr>
          <p:cNvSpPr txBox="1"/>
          <p:nvPr/>
        </p:nvSpPr>
        <p:spPr>
          <a:xfrm>
            <a:off x="8624350" y="1943901"/>
            <a:ext cx="1067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绝对上升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9%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F4432D-A301-4173-9147-E63801964B6A}"/>
              </a:ext>
            </a:extLst>
          </p:cNvPr>
          <p:cNvCxnSpPr>
            <a:cxnSpLocks/>
          </p:cNvCxnSpPr>
          <p:nvPr/>
        </p:nvCxnSpPr>
        <p:spPr bwMode="auto">
          <a:xfrm>
            <a:off x="8612199" y="5229121"/>
            <a:ext cx="1219726" cy="72004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DDF6B85-939E-47E7-A9E9-8E77AA810FFD}"/>
              </a:ext>
            </a:extLst>
          </p:cNvPr>
          <p:cNvSpPr txBox="1"/>
          <p:nvPr/>
        </p:nvSpPr>
        <p:spPr>
          <a:xfrm>
            <a:off x="8966517" y="5229121"/>
            <a:ext cx="1067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+mj-ea"/>
                <a:ea typeface="+mj-ea"/>
              </a:rPr>
              <a:t>相对下降</a:t>
            </a:r>
            <a:r>
              <a:rPr lang="en-US" altLang="zh-CN" sz="1000" dirty="0">
                <a:solidFill>
                  <a:srgbClr val="C00000"/>
                </a:solidFill>
                <a:latin typeface="+mj-ea"/>
                <a:ea typeface="+mj-ea"/>
              </a:rPr>
              <a:t>91%</a:t>
            </a:r>
            <a:endParaRPr lang="zh-CN" altLang="en-US" sz="1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6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Graphic spid="23" grpId="0">
        <p:bldAsOne/>
      </p:bldGraphic>
      <p:bldGraphic spid="24" grpId="0">
        <p:bldAsOne/>
      </p:bldGraphic>
      <p:bldGraphic spid="25" grpId="0">
        <p:bldAsOne/>
      </p:bldGraphic>
      <p:bldGraphic spid="26" grpId="0">
        <p:bldAsOne/>
      </p:bldGraphic>
      <p:bldP spid="28" grpId="0"/>
      <p:bldP spid="33" grpId="0"/>
      <p:bldP spid="35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712827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7102" y="70591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智能调价总结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F0B1CD77-6C9C-4B43-89D9-9C14B8410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79644"/>
              </p:ext>
            </p:extLst>
          </p:nvPr>
        </p:nvGraphicFramePr>
        <p:xfrm>
          <a:off x="914895" y="2573943"/>
          <a:ext cx="4477798" cy="214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F2D4F313-30E9-4785-A5BE-F8309C447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505736"/>
              </p:ext>
            </p:extLst>
          </p:nvPr>
        </p:nvGraphicFramePr>
        <p:xfrm>
          <a:off x="1052686" y="4694052"/>
          <a:ext cx="4320288" cy="21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08F4AAA-B2D7-41B1-BD0C-487883896036}"/>
              </a:ext>
            </a:extLst>
          </p:cNvPr>
          <p:cNvCxnSpPr>
            <a:cxnSpLocks/>
          </p:cNvCxnSpPr>
          <p:nvPr/>
        </p:nvCxnSpPr>
        <p:spPr bwMode="auto">
          <a:xfrm>
            <a:off x="1051695" y="908832"/>
            <a:ext cx="9945663" cy="0"/>
          </a:xfrm>
          <a:prstGeom prst="straightConnector1">
            <a:avLst/>
          </a:prstGeom>
          <a:ln w="38100">
            <a:solidFill>
              <a:srgbClr val="0164A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EDC9B3-8815-4AB4-80B2-17F2EAA2EF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1808" y="908832"/>
            <a:ext cx="0" cy="270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7F8588E-EF4A-4830-8402-2AF49F94EE47}"/>
              </a:ext>
            </a:extLst>
          </p:cNvPr>
          <p:cNvSpPr txBox="1"/>
          <p:nvPr/>
        </p:nvSpPr>
        <p:spPr>
          <a:xfrm>
            <a:off x="1996758" y="1172396"/>
            <a:ext cx="155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+mj-ea"/>
                <a:ea typeface="+mj-ea"/>
              </a:rPr>
              <a:t>V1</a:t>
            </a:r>
            <a:r>
              <a:rPr lang="zh-CN" altLang="en-US" sz="800" b="1" dirty="0">
                <a:latin typeface="+mj-ea"/>
                <a:ea typeface="+mj-ea"/>
              </a:rPr>
              <a:t>版三天达成：</a:t>
            </a:r>
            <a:endParaRPr lang="en-US" altLang="zh-CN" sz="800" b="1" dirty="0"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二次函数拟合扣费曝光率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实时矫正保护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PID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版三天修正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二价因子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endParaRPr lang="en-US" altLang="zh-CN" sz="800" b="1" dirty="0">
              <a:latin typeface="+mj-ea"/>
              <a:ea typeface="+mj-ea"/>
            </a:endParaRPr>
          </a:p>
          <a:p>
            <a:r>
              <a:rPr lang="zh-CN" altLang="en-US" sz="800" b="1" dirty="0">
                <a:latin typeface="+mj-ea"/>
                <a:ea typeface="+mj-ea"/>
              </a:rPr>
              <a:t>评估指标：</a:t>
            </a:r>
            <a:endParaRPr lang="en-US" altLang="zh-CN" sz="800" b="1" dirty="0">
              <a:latin typeface="+mj-ea"/>
              <a:ea typeface="+mj-ea"/>
            </a:endParaRPr>
          </a:p>
          <a:p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3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天消耗达成率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日消耗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E188B14-684F-4637-B123-855939ED73D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024" y="908832"/>
            <a:ext cx="0" cy="270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C0F21B-2781-4060-BA09-F8B2C1DA2B17}"/>
              </a:ext>
            </a:extLst>
          </p:cNvPr>
          <p:cNvSpPr txBox="1"/>
          <p:nvPr/>
        </p:nvSpPr>
        <p:spPr>
          <a:xfrm>
            <a:off x="5079462" y="1172396"/>
            <a:ext cx="1845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+mj-ea"/>
                <a:ea typeface="+mj-ea"/>
              </a:rPr>
              <a:t>V2</a:t>
            </a:r>
            <a:r>
              <a:rPr lang="zh-CN" altLang="en-US" sz="800" b="1" dirty="0">
                <a:latin typeface="+mj-ea"/>
                <a:ea typeface="+mj-ea"/>
              </a:rPr>
              <a:t>版最快修正：</a:t>
            </a:r>
            <a:endParaRPr lang="en-US" altLang="zh-CN" sz="800" b="1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二次函数拟合扣费曝光率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实时矫正保护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PID</a:t>
            </a:r>
            <a:r>
              <a:rPr lang="zh-CN" altLang="en-US" sz="800" dirty="0">
                <a:latin typeface="+mj-ea"/>
                <a:ea typeface="+mj-ea"/>
              </a:rPr>
              <a:t>版三天修正</a:t>
            </a:r>
            <a:r>
              <a:rPr lang="en-US" altLang="zh-CN" sz="8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  <a:sym typeface="Wingdings" panose="05000000000000000000" pitchFamily="2" charset="2"/>
              </a:rPr>
              <a:t>回归模型最快修正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二价因子</a:t>
            </a:r>
            <a:endParaRPr lang="en-US" altLang="zh-CN" sz="800" dirty="0">
              <a:latin typeface="+mj-ea"/>
              <a:ea typeface="+mj-ea"/>
            </a:endParaRPr>
          </a:p>
          <a:p>
            <a:endParaRPr lang="en-US" altLang="zh-CN" sz="800" b="1" dirty="0">
              <a:latin typeface="+mj-ea"/>
              <a:ea typeface="+mj-ea"/>
            </a:endParaRPr>
          </a:p>
          <a:p>
            <a:r>
              <a:rPr lang="zh-CN" altLang="en-US" sz="800" b="1" dirty="0">
                <a:latin typeface="+mj-ea"/>
                <a:ea typeface="+mj-ea"/>
              </a:rPr>
              <a:t>评估指标：</a:t>
            </a:r>
            <a:endParaRPr lang="en-US" altLang="zh-CN" sz="800" b="1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3</a:t>
            </a:r>
            <a:r>
              <a:rPr lang="zh-CN" altLang="en-US" sz="800" dirty="0">
                <a:latin typeface="+mj-ea"/>
                <a:ea typeface="+mj-ea"/>
              </a:rPr>
              <a:t>天消耗达成率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日消耗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1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天消耗达成率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停投广告占比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62B9AA4-ECDD-47E4-9189-76D32A6AD164}"/>
              </a:ext>
            </a:extLst>
          </p:cNvPr>
          <p:cNvCxnSpPr>
            <a:cxnSpLocks/>
          </p:cNvCxnSpPr>
          <p:nvPr/>
        </p:nvCxnSpPr>
        <p:spPr bwMode="auto">
          <a:xfrm flipV="1">
            <a:off x="9062228" y="908832"/>
            <a:ext cx="0" cy="270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717335-A4A1-4422-9B61-A2DD6EAA0A9E}"/>
              </a:ext>
            </a:extLst>
          </p:cNvPr>
          <p:cNvSpPr txBox="1"/>
          <p:nvPr/>
        </p:nvSpPr>
        <p:spPr>
          <a:xfrm>
            <a:off x="7847146" y="1178850"/>
            <a:ext cx="25201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+mj-ea"/>
                <a:ea typeface="+mj-ea"/>
              </a:rPr>
              <a:t>V3</a:t>
            </a:r>
            <a:r>
              <a:rPr lang="zh-CN" altLang="en-US" sz="800" b="1" dirty="0">
                <a:latin typeface="+mj-ea"/>
                <a:ea typeface="+mj-ea"/>
              </a:rPr>
              <a:t>版风控策略</a:t>
            </a:r>
            <a:r>
              <a:rPr lang="zh-CN" altLang="en-US" sz="800" dirty="0">
                <a:latin typeface="+mj-ea"/>
                <a:ea typeface="+mj-ea"/>
              </a:rPr>
              <a:t>：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二次函数拟合扣费曝光率</a:t>
            </a:r>
            <a:r>
              <a:rPr lang="en-US" altLang="zh-CN" sz="8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  <a:sym typeface="Wingdings" panose="05000000000000000000" pitchFamily="2" charset="2"/>
              </a:rPr>
              <a:t>使用</a:t>
            </a:r>
            <a:r>
              <a:rPr lang="en-US" altLang="zh-CN" sz="800" b="1" dirty="0" err="1">
                <a:solidFill>
                  <a:srgbClr val="0164A1"/>
                </a:solidFill>
                <a:latin typeface="+mj-ea"/>
                <a:ea typeface="+mj-ea"/>
                <a:sym typeface="Wingdings" panose="05000000000000000000" pitchFamily="2" charset="2"/>
              </a:rPr>
              <a:t>DeepFM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实时矫正保护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PID</a:t>
            </a:r>
            <a:r>
              <a:rPr lang="zh-CN" altLang="en-US" sz="800" dirty="0">
                <a:latin typeface="+mj-ea"/>
                <a:ea typeface="+mj-ea"/>
              </a:rPr>
              <a:t>版三天修正</a:t>
            </a:r>
            <a:r>
              <a:rPr lang="en-US" altLang="zh-CN" sz="8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800" dirty="0">
                <a:latin typeface="+mj-ea"/>
                <a:ea typeface="+mj-ea"/>
                <a:sym typeface="Wingdings" panose="05000000000000000000" pitchFamily="2" charset="2"/>
              </a:rPr>
              <a:t>回归模型最快修正</a:t>
            </a:r>
            <a:r>
              <a:rPr lang="en-US" altLang="zh-CN" sz="8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  <a:sym typeface="Wingdings" panose="05000000000000000000" pitchFamily="2" charset="2"/>
              </a:rPr>
              <a:t>风控修正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二价因子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基于拉取</a:t>
            </a:r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GMV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的排序</a:t>
            </a:r>
            <a:endParaRPr lang="en-US" altLang="zh-CN" sz="800" b="1" dirty="0">
              <a:solidFill>
                <a:srgbClr val="0164A1"/>
              </a:solidFill>
              <a:latin typeface="+mj-ea"/>
              <a:ea typeface="+mj-ea"/>
            </a:endParaRPr>
          </a:p>
          <a:p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b="1" dirty="0">
                <a:latin typeface="+mj-ea"/>
                <a:ea typeface="+mj-ea"/>
              </a:rPr>
              <a:t>评估指标：</a:t>
            </a:r>
            <a:endParaRPr lang="en-US" altLang="zh-CN" sz="800" b="1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3</a:t>
            </a:r>
            <a:r>
              <a:rPr lang="zh-CN" altLang="en-US" sz="800" dirty="0">
                <a:latin typeface="+mj-ea"/>
                <a:ea typeface="+mj-ea"/>
              </a:rPr>
              <a:t>天消耗达成率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1</a:t>
            </a:r>
            <a:r>
              <a:rPr lang="zh-CN" altLang="en-US" sz="800" dirty="0">
                <a:latin typeface="+mj-ea"/>
                <a:ea typeface="+mj-ea"/>
              </a:rPr>
              <a:t>天消耗达成率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日消耗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zh-CN" altLang="en-US" sz="800" dirty="0">
                <a:latin typeface="+mj-ea"/>
                <a:ea typeface="+mj-ea"/>
              </a:rPr>
              <a:t>停投广告占比</a:t>
            </a:r>
            <a:endParaRPr lang="en-US" altLang="zh-CN" sz="800" dirty="0">
              <a:latin typeface="+mj-ea"/>
              <a:ea typeface="+mj-ea"/>
            </a:endParaRPr>
          </a:p>
          <a:p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2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天</a:t>
            </a:r>
            <a:r>
              <a:rPr lang="en-US" altLang="zh-CN" sz="800" b="1" dirty="0">
                <a:solidFill>
                  <a:srgbClr val="0164A1"/>
                </a:solidFill>
                <a:latin typeface="+mj-ea"/>
                <a:ea typeface="+mj-ea"/>
              </a:rPr>
              <a:t>/3</a:t>
            </a:r>
            <a:r>
              <a:rPr lang="zh-CN" altLang="en-US" sz="800" b="1" dirty="0">
                <a:solidFill>
                  <a:srgbClr val="0164A1"/>
                </a:solidFill>
                <a:latin typeface="+mj-ea"/>
                <a:ea typeface="+mj-ea"/>
              </a:rPr>
              <a:t>天消耗稳定广告占比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588937-616A-487B-BDCA-FF34C2F3789E}"/>
              </a:ext>
            </a:extLst>
          </p:cNvPr>
          <p:cNvSpPr txBox="1"/>
          <p:nvPr/>
        </p:nvSpPr>
        <p:spPr>
          <a:xfrm>
            <a:off x="6677070" y="3023973"/>
            <a:ext cx="387025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天内停投新广告占比相对</a:t>
            </a:r>
            <a:r>
              <a:rPr lang="en-US" altLang="zh-CN" sz="1600" b="1" dirty="0">
                <a:solidFill>
                  <a:srgbClr val="339933"/>
                </a:solidFill>
                <a:latin typeface="+mj-ea"/>
                <a:ea typeface="+mj-ea"/>
              </a:rPr>
              <a:t>-42.1%</a:t>
            </a:r>
            <a:endParaRPr lang="zh-CN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78469D5-B235-447D-9D8C-5237B2C59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609" y="4640117"/>
            <a:ext cx="2219579" cy="211910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F743C04-B737-49E2-853E-1844D477E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412" y="4913127"/>
            <a:ext cx="2416979" cy="157308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67065D3-D61E-44AE-B397-13FEC840B4B9}"/>
              </a:ext>
            </a:extLst>
          </p:cNvPr>
          <p:cNvSpPr txBox="1"/>
          <p:nvPr/>
        </p:nvSpPr>
        <p:spPr>
          <a:xfrm>
            <a:off x="6721609" y="4252828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2782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获得广告主好评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FBF2AC-D4A5-49FD-9B89-B4F065869387}"/>
              </a:ext>
            </a:extLst>
          </p:cNvPr>
          <p:cNvSpPr/>
          <p:nvPr/>
        </p:nvSpPr>
        <p:spPr>
          <a:xfrm>
            <a:off x="6632067" y="3564273"/>
            <a:ext cx="381166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天消耗稳定广告占比相对</a:t>
            </a:r>
            <a:r>
              <a:rPr lang="en-US" altLang="zh-CN" sz="1600" b="1" dirty="0">
                <a:solidFill>
                  <a:srgbClr val="C00000"/>
                </a:solidFill>
                <a:latin typeface="+mj-ea"/>
                <a:ea typeface="+mj-ea"/>
              </a:rPr>
              <a:t>+58%</a:t>
            </a:r>
          </a:p>
          <a:p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天稳定广告占比相对</a:t>
            </a:r>
            <a:r>
              <a:rPr lang="en-US" altLang="zh-CN" sz="1600" b="1" dirty="0">
                <a:solidFill>
                  <a:srgbClr val="C00000"/>
                </a:solidFill>
                <a:latin typeface="+mj-ea"/>
                <a:ea typeface="+mj-ea"/>
              </a:rPr>
              <a:t>+76%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0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1" grpId="0">
        <p:bldAsOne/>
      </p:bldGraphic>
      <p:bldP spid="34" grpId="0"/>
      <p:bldP spid="36" grpId="0"/>
      <p:bldP spid="38" grpId="0"/>
      <p:bldP spid="40" grpId="0" animBg="1"/>
      <p:bldP spid="43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规划</a:t>
            </a:r>
            <a:r>
              <a:rPr lang="en-US" altLang="zh-CN" sz="2800" b="1" dirty="0">
                <a:latin typeface="+mj-ea"/>
                <a:ea typeface="+mj-ea"/>
              </a:rPr>
              <a:t>/</a:t>
            </a:r>
            <a:r>
              <a:rPr lang="zh-CN" altLang="en-US" sz="2800" b="1" dirty="0">
                <a:latin typeface="+mj-ea"/>
                <a:ea typeface="+mj-ea"/>
              </a:rPr>
              <a:t>感悟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B73AD8-C6DF-4B43-A455-FBEC761438A8}"/>
              </a:ext>
            </a:extLst>
          </p:cNvPr>
          <p:cNvSpPr txBox="1"/>
          <p:nvPr/>
        </p:nvSpPr>
        <p:spPr>
          <a:xfrm>
            <a:off x="376650" y="4914099"/>
            <a:ext cx="11205747" cy="175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j-ea"/>
                <a:ea typeface="+mj-ea"/>
              </a:rPr>
              <a:t>理解业务很重要，它是在思考算法优化的目标，约束以及评估指标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j-ea"/>
                <a:ea typeface="+mj-ea"/>
              </a:rPr>
              <a:t>设计算法方案时应思考：</a:t>
            </a:r>
            <a:endParaRPr lang="en-US" altLang="zh-CN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j-ea"/>
                <a:ea typeface="+mj-ea"/>
              </a:rPr>
              <a:t>各项约束下最优的平衡态是什么？基于最优平衡态设置优化目标，评估指标。</a:t>
            </a:r>
            <a:endParaRPr lang="en-US" altLang="zh-CN" dirty="0">
              <a:latin typeface="+mj-ea"/>
              <a:ea typeface="+mj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j-ea"/>
                <a:ea typeface="+mj-ea"/>
              </a:rPr>
              <a:t>阻碍效果趋近最优的瓶颈是什么？基于理论推导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数据分析定位出瓶颈并提炼成技术优化点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j-ea"/>
                <a:ea typeface="+mj-ea"/>
              </a:rPr>
              <a:t>规划技术实现时要考虑</a:t>
            </a:r>
            <a:r>
              <a:rPr lang="en-US" altLang="zh-CN" dirty="0">
                <a:latin typeface="+mj-ea"/>
                <a:ea typeface="+mj-ea"/>
              </a:rPr>
              <a:t>ROI</a:t>
            </a:r>
            <a:r>
              <a:rPr lang="zh-CN" altLang="en-US" dirty="0">
                <a:latin typeface="+mj-ea"/>
                <a:ea typeface="+mj-ea"/>
              </a:rPr>
              <a:t>：先上线小成本高收益方案，后面持续迭代演化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+mj-ea"/>
                <a:ea typeface="+mj-ea"/>
              </a:rPr>
              <a:t>多项事务并行时，基于业务问题的重要程序和优先级做好排期，同时定期同步进度、困难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A7ADCD-E63D-4248-8B1A-45FE13A15644}"/>
              </a:ext>
            </a:extLst>
          </p:cNvPr>
          <p:cNvSpPr/>
          <p:nvPr/>
        </p:nvSpPr>
        <p:spPr bwMode="auto">
          <a:xfrm>
            <a:off x="376651" y="953836"/>
            <a:ext cx="5535368" cy="364524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1.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升级风控修正因子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的计算方式：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通过预估广告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GMV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来更合理的分配每个曝光的修正量，进一步提升天消耗达成率，减少少扣，降低超扣与赔付比例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E65CAA-97AB-40B6-9141-461802DC4EFF}"/>
              </a:ext>
            </a:extLst>
          </p:cNvPr>
          <p:cNvSpPr/>
          <p:nvPr/>
        </p:nvSpPr>
        <p:spPr bwMode="auto">
          <a:xfrm>
            <a:off x="6182038" y="934168"/>
            <a:ext cx="5400360" cy="3664909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丰富业务特征，提升扣费曝光率模型预估效果：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通过扣费曝光率预估优化流量分发，同时降低成本偏差的累计速度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B6A625-5918-4AE0-8BC5-3D859E977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3" y="2168916"/>
            <a:ext cx="4410294" cy="23758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80D2B88-2F5A-403B-827D-2CFBF2486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0" y="2046579"/>
            <a:ext cx="4590306" cy="24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02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影响力</a:t>
            </a:r>
            <a:endParaRPr lang="zh-CN" altLang="en-US" sz="2800" b="1" dirty="0">
              <a:solidFill>
                <a:srgbClr val="0074BE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7125" y="2708952"/>
                <a:ext cx="1051464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rgbClr val="0072BB"/>
                    </a:solidFill>
                    <a:latin typeface="+mj-ea"/>
                    <a:ea typeface="+mj-ea"/>
                  </a:rPr>
                  <a:t>分享</a:t>
                </a:r>
                <a:endParaRPr lang="en-US" altLang="zh-CN" sz="1400" b="1" dirty="0">
                  <a:solidFill>
                    <a:srgbClr val="0072BB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微信广告业务分享</a:t>
                </a:r>
                <a:r>
                  <a:rPr lang="en-US" altLang="zh-CN" sz="1400" dirty="0">
                    <a:latin typeface="+mj-ea"/>
                    <a:ea typeface="+mj-ea"/>
                  </a:rPr>
                  <a:t>-</a:t>
                </a:r>
                <a:r>
                  <a:rPr lang="zh-CN" altLang="en-US" sz="1400" dirty="0">
                    <a:latin typeface="+mj-ea"/>
                    <a:ea typeface="+mj-ea"/>
                  </a:rPr>
                  <a:t>北大新生夏令营</a:t>
                </a:r>
                <a:r>
                  <a:rPr lang="en-US" altLang="zh-CN" sz="1400" dirty="0">
                    <a:latin typeface="+mj-ea"/>
                    <a:ea typeface="+mj-ea"/>
                  </a:rPr>
                  <a:t>(2019.05)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部门分享</a:t>
                </a:r>
                <a:r>
                  <a:rPr lang="en-US" altLang="zh-CN" sz="1400" dirty="0">
                    <a:latin typeface="+mj-ea"/>
                    <a:ea typeface="+mj-ea"/>
                  </a:rPr>
                  <a:t>2</a:t>
                </a:r>
                <a:r>
                  <a:rPr lang="zh-CN" altLang="en-US" sz="1400" dirty="0">
                    <a:latin typeface="+mj-ea"/>
                    <a:ea typeface="+mj-ea"/>
                  </a:rPr>
                  <a:t>次</a:t>
                </a:r>
                <a:endParaRPr lang="en-US" altLang="zh-CN" sz="14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+mj-ea"/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</m:oMath>
                </a14:m>
                <a:r>
                  <a:rPr lang="zh-CN" altLang="en-US" sz="1400" dirty="0">
                    <a:latin typeface="+mj-ea"/>
                    <a:ea typeface="+mj-ea"/>
                  </a:rPr>
                  <a:t>策略分享：从单目标到双出价</a:t>
                </a:r>
                <a:r>
                  <a:rPr lang="en-US" altLang="zh-CN" sz="1400" dirty="0">
                    <a:latin typeface="+mj-ea"/>
                    <a:ea typeface="+mj-ea"/>
                  </a:rPr>
                  <a:t>(2020.07)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+mj-ea"/>
                    <a:ea typeface="+mj-ea"/>
                  </a:rPr>
                  <a:t>	</a:t>
                </a:r>
                <a:r>
                  <a:rPr lang="zh-CN" altLang="en-US" sz="1400" dirty="0">
                    <a:latin typeface="+mj-ea"/>
                    <a:ea typeface="+mj-ea"/>
                  </a:rPr>
                  <a:t>两阶段策略优化及深度优化高潜用户全链路探索</a:t>
                </a:r>
                <a:r>
                  <a:rPr lang="en-US" altLang="zh-CN" sz="1400" dirty="0">
                    <a:latin typeface="+mj-ea"/>
                    <a:ea typeface="+mj-ea"/>
                  </a:rPr>
                  <a:t>(2020.01)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中心分享</a:t>
                </a:r>
                <a:r>
                  <a:rPr lang="en-US" altLang="zh-CN" sz="1400" dirty="0">
                    <a:latin typeface="+mj-ea"/>
                    <a:ea typeface="+mj-ea"/>
                  </a:rPr>
                  <a:t>2</a:t>
                </a:r>
                <a:r>
                  <a:rPr lang="zh-CN" altLang="en-US" sz="1400" dirty="0">
                    <a:latin typeface="+mj-ea"/>
                    <a:ea typeface="+mj-ea"/>
                  </a:rPr>
                  <a:t>次</a:t>
                </a:r>
                <a:endParaRPr lang="en-US" altLang="zh-CN" sz="14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ea typeface="+mj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+mj-ea"/>
                  </a:rPr>
                  <a:t>实时数据架构改进</a:t>
                </a:r>
                <a:r>
                  <a:rPr lang="en-US" altLang="zh-CN" sz="1400" dirty="0">
                    <a:latin typeface="Cambria Math" panose="02040503050406030204" pitchFamily="18" charset="0"/>
                    <a:ea typeface="+mj-ea"/>
                  </a:rPr>
                  <a:t>(2020.05)</a:t>
                </a:r>
                <a:r>
                  <a:rPr lang="zh-CN" altLang="en-US" sz="1400" dirty="0">
                    <a:latin typeface="Cambria Math" panose="02040503050406030204" pitchFamily="18" charset="0"/>
                    <a:ea typeface="+mj-ea"/>
                  </a:rPr>
                  <a:t>、强化学习及在智能调价上的尝试</a:t>
                </a:r>
                <a:r>
                  <a:rPr lang="en-US" altLang="zh-CN" sz="1400" dirty="0">
                    <a:latin typeface="Cambria Math" panose="02040503050406030204" pitchFamily="18" charset="0"/>
                    <a:ea typeface="+mj-ea"/>
                  </a:rPr>
                  <a:t>(2019.09)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沉淀技术文档：智能调价、智能调价中最快修正因子预估技术方案</a:t>
                </a:r>
                <a:r>
                  <a:rPr lang="en-US" altLang="zh-CN" sz="14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𝑤𝑖𝑡h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  <a:ea typeface="+mj-ea"/>
                      </a:rPr>
                      <m:t>𝑗𝑒𝑛𝑛𝑖𝑐𝑎𝑙𝑖</m:t>
                    </m:r>
                  </m:oMath>
                </a14:m>
                <a:r>
                  <a:rPr lang="en-US" altLang="zh-CN" sz="1400" dirty="0">
                    <a:latin typeface="+mj-ea"/>
                    <a:ea typeface="+mj-ea"/>
                  </a:rPr>
                  <a:t>)</a:t>
                </a:r>
                <a:r>
                  <a:rPr lang="zh-CN" altLang="en-US" sz="1400" dirty="0">
                    <a:latin typeface="+mj-ea"/>
                    <a:ea typeface="+mj-ea"/>
                  </a:rPr>
                  <a:t>、两阶段策略优化</a:t>
                </a:r>
                <a:r>
                  <a:rPr lang="en-US" altLang="zh-CN" sz="14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𝑤𝑖𝑡h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𝑣𝑖𝑘𝑒𝑗𝑖𝑎𝑛𝑔</m:t>
                    </m:r>
                  </m:oMath>
                </a14:m>
                <a:r>
                  <a:rPr lang="en-US" altLang="zh-CN" sz="1400" dirty="0">
                    <a:latin typeface="+mj-ea"/>
                    <a:ea typeface="+mj-ea"/>
                  </a:rPr>
                  <a:t>)</a:t>
                </a:r>
                <a:r>
                  <a:rPr lang="zh-CN" altLang="en-US" sz="1400" dirty="0">
                    <a:latin typeface="+mj-ea"/>
                    <a:ea typeface="+mj-ea"/>
                  </a:rPr>
                  <a:t>、次留优化</a:t>
                </a:r>
                <a:endParaRPr lang="en-US" altLang="zh-CN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5" y="2708952"/>
                <a:ext cx="10514646" cy="2677656"/>
              </a:xfrm>
              <a:prstGeom prst="rect">
                <a:avLst/>
              </a:prstGeo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6656" y="5364129"/>
                <a:ext cx="1051464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rgbClr val="0072BB"/>
                    </a:solidFill>
                    <a:latin typeface="+mj-ea"/>
                    <a:ea typeface="+mj-ea"/>
                  </a:rPr>
                  <a:t>人才培养</a:t>
                </a:r>
                <a:endParaRPr lang="en-US" altLang="zh-CN" sz="1400" b="1" dirty="0">
                  <a:solidFill>
                    <a:srgbClr val="0072BB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培养指导正式员工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𝑓𝑦𝑚𝑎𝑛𝑧h𝑒𝑛𝑔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𝑣𝑖𝑛𝑐𝑒𝑛𝑡𝑠𝑥𝑢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  <a:ea typeface="+mj-ea"/>
                      </a:rPr>
                      <m:t>𝑖𝑎𝑛𝑥𝑓𝑒𝑛𝑔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+mj-ea"/>
                      </a:rPr>
                      <m:t>𝑖𝑧𝑐𝑧𝑧h𝑎𝑛𝑔</m:t>
                    </m:r>
                  </m:oMath>
                </a14:m>
                <a:endParaRPr lang="en-US" altLang="zh-CN" sz="14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+mj-ea"/>
                    <a:ea typeface="+mj-ea"/>
                  </a:rPr>
                  <a:t>     </a:t>
                </a:r>
                <a:r>
                  <a:rPr lang="zh-CN" altLang="en-US" sz="1400" dirty="0">
                    <a:latin typeface="+mj-ea"/>
                    <a:ea typeface="+mj-ea"/>
                  </a:rPr>
                  <a:t>实习生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𝑗𝑒𝑛𝑛𝑖𝑐𝑎𝑙𝑖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  <a:ea typeface="+mj-ea"/>
                      </a:rPr>
                      <m:t>𝑟𝑜𝑔𝑒𝑟𝑑𝑤𝑎𝑛𝑔</m:t>
                    </m:r>
                  </m:oMath>
                </a14:m>
                <a:endParaRPr lang="en-US" altLang="zh-CN" sz="1400" dirty="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+mj-ea"/>
                    <a:ea typeface="+mj-ea"/>
                  </a:rPr>
                  <a:t>面试官：面试</a:t>
                </a:r>
                <a:r>
                  <a:rPr lang="en-US" altLang="zh-CN" sz="1400" dirty="0">
                    <a:latin typeface="+mj-ea"/>
                    <a:ea typeface="+mj-ea"/>
                  </a:rPr>
                  <a:t>8+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6" y="5364129"/>
                <a:ext cx="10514646" cy="1384995"/>
              </a:xfrm>
              <a:prstGeom prst="rect">
                <a:avLst/>
              </a:prstGeom>
              <a:blipFill>
                <a:blip r:embed="rId4"/>
                <a:stretch>
                  <a:fillRect l="-174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7ADB678-D806-414B-9FEA-D3F3A551DD18}"/>
              </a:ext>
            </a:extLst>
          </p:cNvPr>
          <p:cNvSpPr/>
          <p:nvPr/>
        </p:nvSpPr>
        <p:spPr>
          <a:xfrm>
            <a:off x="501169" y="908832"/>
            <a:ext cx="10919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2BB"/>
                </a:solidFill>
                <a:latin typeface="+mj-ea"/>
                <a:ea typeface="+mj-ea"/>
              </a:rPr>
              <a:t>项目影响力</a:t>
            </a:r>
            <a:endParaRPr lang="en-US" altLang="zh-CN" sz="1400" b="1" dirty="0">
              <a:solidFill>
                <a:srgbClr val="0072BB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j-ea"/>
                <a:ea typeface="+mj-ea"/>
              </a:rPr>
              <a:t>微信广告</a:t>
            </a:r>
            <a:r>
              <a:rPr lang="en-US" altLang="zh-CN" sz="1400" dirty="0">
                <a:latin typeface="+mj-ea"/>
                <a:ea typeface="+mj-ea"/>
              </a:rPr>
              <a:t>oCPM</a:t>
            </a:r>
            <a:r>
              <a:rPr lang="zh-CN" altLang="en-US" sz="1400" dirty="0">
                <a:latin typeface="+mj-ea"/>
                <a:ea typeface="+mj-ea"/>
              </a:rPr>
              <a:t>新一代效果引擎联合项目 获 </a:t>
            </a:r>
            <a:r>
              <a:rPr lang="en-US" altLang="zh-CN" sz="1400" dirty="0">
                <a:latin typeface="+mj-ea"/>
                <a:ea typeface="+mj-ea"/>
              </a:rPr>
              <a:t>2019</a:t>
            </a:r>
            <a:r>
              <a:rPr lang="zh-CN" altLang="en-US" sz="1400" dirty="0">
                <a:latin typeface="+mj-ea"/>
                <a:ea typeface="+mj-ea"/>
              </a:rPr>
              <a:t>年上半年公司级技术突破奖</a:t>
            </a:r>
            <a:endParaRPr lang="en" altLang="zh-CN" sz="1400" dirty="0">
              <a:latin typeface="+mj-ea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FB0C6B-3ACE-384D-B714-8EE4750AE15F}"/>
              </a:ext>
            </a:extLst>
          </p:cNvPr>
          <p:cNvSpPr/>
          <p:nvPr/>
        </p:nvSpPr>
        <p:spPr>
          <a:xfrm>
            <a:off x="501169" y="1673883"/>
            <a:ext cx="105146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2BB"/>
                </a:solidFill>
                <a:latin typeface="+mj-ea"/>
                <a:ea typeface="+mj-ea"/>
              </a:rPr>
              <a:t>奖励</a:t>
            </a:r>
            <a:endParaRPr lang="en-US" altLang="zh-CN" sz="1400" b="1" dirty="0">
              <a:solidFill>
                <a:srgbClr val="0072BB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4</a:t>
            </a:r>
            <a:r>
              <a:rPr lang="zh-CN" altLang="en-US" sz="1400" dirty="0">
                <a:latin typeface="+mj-ea"/>
                <a:ea typeface="+mj-ea"/>
              </a:rPr>
              <a:t>次四星员工</a:t>
            </a:r>
            <a:r>
              <a:rPr lang="en-US" altLang="zh-CN" sz="1400" dirty="0">
                <a:latin typeface="+mj-ea"/>
                <a:ea typeface="+mj-ea"/>
              </a:rPr>
              <a:t>(2018H1, 2018H2, 2019H2, 2020H1)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SPA</a:t>
            </a:r>
            <a:r>
              <a:rPr lang="zh-CN" altLang="en-US" sz="1400" dirty="0">
                <a:latin typeface="+mj-ea"/>
                <a:ea typeface="+mj-ea"/>
              </a:rPr>
              <a:t> </a:t>
            </a:r>
            <a:r>
              <a:rPr lang="en-US" altLang="zh-CN" sz="1400" dirty="0">
                <a:latin typeface="+mj-ea"/>
                <a:ea typeface="+mj-ea"/>
              </a:rPr>
              <a:t>GM</a:t>
            </a:r>
            <a:r>
              <a:rPr lang="zh-CN" altLang="en-US" sz="1400" dirty="0">
                <a:latin typeface="+mj-ea"/>
                <a:ea typeface="+mj-ea"/>
              </a:rPr>
              <a:t>闪电奖</a:t>
            </a:r>
            <a:r>
              <a:rPr lang="en-US" altLang="zh-CN" sz="1400" dirty="0">
                <a:latin typeface="+mj-ea"/>
                <a:ea typeface="+mj-ea"/>
              </a:rPr>
              <a:t>(2018H1)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j-ea"/>
                <a:ea typeface="+mj-ea"/>
              </a:rPr>
              <a:t>公司级技术突破奖，公司级卓越研发奖</a:t>
            </a:r>
            <a:endParaRPr lang="en-US" altLang="zh-CN" sz="1400" dirty="0">
              <a:latin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FB695-182B-DF41-AFC5-00ED4D33E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126" y="913308"/>
            <a:ext cx="4571861" cy="36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主要工作成果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C8D2240-3288-4580-A16D-5D749B68B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87797"/>
                  </p:ext>
                </p:extLst>
              </p:nvPr>
            </p:nvGraphicFramePr>
            <p:xfrm>
              <a:off x="421653" y="919113"/>
              <a:ext cx="11340757" cy="569475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60204">
                      <a:extLst>
                        <a:ext uri="{9D8B030D-6E8A-4147-A177-3AD203B41FA5}">
                          <a16:colId xmlns:a16="http://schemas.microsoft.com/office/drawing/2014/main" val="3424018262"/>
                        </a:ext>
                      </a:extLst>
                    </a:gridCol>
                    <a:gridCol w="6345423">
                      <a:extLst>
                        <a:ext uri="{9D8B030D-6E8A-4147-A177-3AD203B41FA5}">
                          <a16:colId xmlns:a16="http://schemas.microsoft.com/office/drawing/2014/main" val="1034173880"/>
                        </a:ext>
                      </a:extLst>
                    </a:gridCol>
                    <a:gridCol w="1935130">
                      <a:extLst>
                        <a:ext uri="{9D8B030D-6E8A-4147-A177-3AD203B41FA5}">
                          <a16:colId xmlns:a16="http://schemas.microsoft.com/office/drawing/2014/main" val="560224018"/>
                        </a:ext>
                      </a:extLst>
                    </a:gridCol>
                  </a:tblGrid>
                  <a:tr h="585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项目名称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成果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角色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540906"/>
                      </a:ext>
                    </a:extLst>
                  </a:tr>
                  <a:tr h="1044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latin typeface="+mj-ea"/>
                              <a:ea typeface="+mj-ea"/>
                            </a:rPr>
                            <a:t>oCPM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智能调价</a:t>
                          </a:r>
                          <a:endParaRPr lang="en-US" altLang="zh-CN" sz="1800" dirty="0">
                            <a:latin typeface="+mj-ea"/>
                            <a:ea typeface="+mj-e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(2017H2 ~ 2019H1)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消耗持续提升：由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200w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提升到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9000w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消耗达成率持续提升：三天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(75%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94%)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、一天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(42%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  <a:sym typeface="Wingdings" panose="05000000000000000000" pitchFamily="2" charset="2"/>
                            </a:rPr>
                            <a:t>85%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产品能力不断完善：支持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60+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优化目标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22769"/>
                      </a:ext>
                    </a:extLst>
                  </a:tr>
                  <a:tr h="1044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实时数据架构改进</a:t>
                          </a:r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(2018H2 ~ 2019H1)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图形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KMP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：提取关键词效率提升复杂度由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𝑂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𝑘𝑛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降低到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𝑂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𝑛</m:t>
                              </m:r>
                              <m:r>
                                <a:rPr lang="en-US" altLang="zh-CN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实时聚合特征延迟改进：线上数据延时由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15min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减低到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1min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灵活支持新的运营数据需求：数据屏蔽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/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成本重置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9637068"/>
                      </a:ext>
                    </a:extLst>
                  </a:tr>
                  <a:tr h="1044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两阶段策略优化</a:t>
                          </a:r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(2019H2 ~ 2020H1)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消耗持续提升：由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100w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4000w+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深度目标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日消耗达成率持续提升：由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40%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80%+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深度目标起量率持续提升：由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1.5%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8.7%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94123"/>
                      </a:ext>
                    </a:extLst>
                  </a:tr>
                  <a:tr h="1044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 err="1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双出价次留策略优化</a:t>
                          </a:r>
                          <a:endParaRPr lang="en-US" altLang="zh-CN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(2020H1 ~ 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至今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)</a:t>
                          </a:r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消耗持续提升：由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13w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500w+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次留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日消耗达成率提升：由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43%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81%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日考核达标率提升：由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18%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55%+</a:t>
                          </a:r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415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C8D2240-3288-4580-A16D-5D749B68B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87797"/>
                  </p:ext>
                </p:extLst>
              </p:nvPr>
            </p:nvGraphicFramePr>
            <p:xfrm>
              <a:off x="421653" y="919113"/>
              <a:ext cx="11340757" cy="569475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60204">
                      <a:extLst>
                        <a:ext uri="{9D8B030D-6E8A-4147-A177-3AD203B41FA5}">
                          <a16:colId xmlns:a16="http://schemas.microsoft.com/office/drawing/2014/main" val="3424018262"/>
                        </a:ext>
                      </a:extLst>
                    </a:gridCol>
                    <a:gridCol w="6345423">
                      <a:extLst>
                        <a:ext uri="{9D8B030D-6E8A-4147-A177-3AD203B41FA5}">
                          <a16:colId xmlns:a16="http://schemas.microsoft.com/office/drawing/2014/main" val="1034173880"/>
                        </a:ext>
                      </a:extLst>
                    </a:gridCol>
                    <a:gridCol w="1935130">
                      <a:extLst>
                        <a:ext uri="{9D8B030D-6E8A-4147-A177-3AD203B41FA5}">
                          <a16:colId xmlns:a16="http://schemas.microsoft.com/office/drawing/2014/main" val="560224018"/>
                        </a:ext>
                      </a:extLst>
                    </a:gridCol>
                  </a:tblGrid>
                  <a:tr h="585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项目名称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成果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</a:rPr>
                            <a:t>角色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540906"/>
                      </a:ext>
                    </a:extLst>
                  </a:tr>
                  <a:tr h="12774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latin typeface="+mj-ea"/>
                              <a:ea typeface="+mj-ea"/>
                            </a:rPr>
                            <a:t>oCPM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智能调价</a:t>
                          </a:r>
                          <a:endParaRPr lang="en-US" altLang="zh-CN" sz="1800" dirty="0">
                            <a:latin typeface="+mj-ea"/>
                            <a:ea typeface="+mj-e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(2017H2 ~ 2019H1)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消耗持续提升：由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200w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提升到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9000w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消耗达成率持续提升：三天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(75%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94%)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、一天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(42%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  <a:sym typeface="Wingdings" panose="05000000000000000000" pitchFamily="2" charset="2"/>
                            </a:rPr>
                            <a:t>85%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</a:pP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产品能力不断完善：支持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60+</a:t>
                          </a:r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优化目标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22769"/>
                      </a:ext>
                    </a:extLst>
                  </a:tr>
                  <a:tr h="12774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实时数据架构改进</a:t>
                          </a:r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(2018H2 ~ 2019H1)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19" t="-146190" r="-3074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9637068"/>
                      </a:ext>
                    </a:extLst>
                  </a:tr>
                  <a:tr h="12774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两阶段策略优化</a:t>
                          </a:r>
                          <a:endParaRPr lang="en-US" altLang="zh-CN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(2019H2 ~ 2020H1)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消耗持续提升：由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100w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4000w+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深度目标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日消耗达成率持续提升：由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40%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80%+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深度目标起量率持续提升：由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1.5%</a:t>
                          </a:r>
                          <a:r>
                            <a:rPr lang="zh-CN" altLang="en-US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8.7%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dirty="0"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dirty="0"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6894123"/>
                      </a:ext>
                    </a:extLst>
                  </a:tr>
                  <a:tr h="12774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 err="1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oCPM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双出价次留策略优化</a:t>
                          </a:r>
                          <a:endParaRPr lang="en-US" altLang="zh-CN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(2020H1 ~ 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至今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)</a:t>
                          </a:r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消耗持续提升：由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13w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500w+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次留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日消耗达成率提升：由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43%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81%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日考核达标率提升：由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18%</a:t>
                          </a:r>
                          <a:r>
                            <a:rPr lang="zh-CN" altLang="en-US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提升到</a:t>
                          </a:r>
                          <a:r>
                            <a:rPr lang="en-US" altLang="zh-CN" sz="1800" b="0" kern="120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  <a:cs typeface="+mn-cs"/>
                            </a:rPr>
                            <a:t>55%+</a:t>
                          </a:r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技术</a:t>
                          </a: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owner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4158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23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"/>
    </mc:Choice>
    <mc:Fallback xmlns="">
      <p:transition spd="slow" advTm="5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3" name="Picture 3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61938"/>
            <a:ext cx="12239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5020" y="2684634"/>
            <a:ext cx="12184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4400" dirty="0">
                <a:solidFill>
                  <a:schemeClr val="bg1"/>
                </a:solidFill>
                <a:latin typeface="Arial" panose="020B0604020202020204" pitchFamily="34" charset="0"/>
              </a:rPr>
              <a:t>谢谢聆听</a:t>
            </a: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指正</a:t>
            </a:r>
            <a:endParaRPr lang="zh-CN" altLang="zh-CN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271639" y="112911"/>
            <a:ext cx="1830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CDG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企业发展事业群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261" b="79130" l="2529" r="1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5" t="25353" r="79670" b="17137"/>
          <a:stretch/>
        </p:blipFill>
        <p:spPr>
          <a:xfrm>
            <a:off x="9936973" y="66716"/>
            <a:ext cx="334666" cy="3904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附录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：</a:t>
            </a:r>
            <a:r>
              <a:rPr lang="en-US" altLang="zh-CN" sz="2800" b="1" dirty="0">
                <a:latin typeface="+mj-ea"/>
                <a:ea typeface="+mj-ea"/>
              </a:rPr>
              <a:t>CPA vs </a:t>
            </a:r>
            <a:r>
              <a:rPr lang="en-US" altLang="zh-CN" sz="2800" b="1" dirty="0" err="1">
                <a:latin typeface="+mj-ea"/>
                <a:ea typeface="+mj-ea"/>
              </a:rPr>
              <a:t>oCPM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2D8BC-2156-43B2-AD65-ED6048CD6F42}"/>
              </a:ext>
            </a:extLst>
          </p:cNvPr>
          <p:cNvSpPr txBox="1"/>
          <p:nvPr/>
        </p:nvSpPr>
        <p:spPr>
          <a:xfrm>
            <a:off x="455780" y="1421019"/>
            <a:ext cx="4071068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buFont typeface="Wingdings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期望的竞价方式以及流量分发方式</a:t>
            </a:r>
            <a:endParaRPr lang="zh-CN" altLang="en-US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7369DC-CA04-4AEB-AB58-4B9E89507C15}"/>
              </a:ext>
            </a:extLst>
          </p:cNvPr>
          <p:cNvSpPr txBox="1"/>
          <p:nvPr/>
        </p:nvSpPr>
        <p:spPr>
          <a:xfrm>
            <a:off x="455780" y="2142637"/>
            <a:ext cx="6002806" cy="70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按转化出价，系统保证转化成本达成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550" indent="-2855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高转化用户出高价，低转化用户出低价，流量分发更准确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F11268-2287-457E-AED0-08F724D3EA23}"/>
              </a:ext>
            </a:extLst>
          </p:cNvPr>
          <p:cNvSpPr/>
          <p:nvPr/>
        </p:nvSpPr>
        <p:spPr>
          <a:xfrm>
            <a:off x="455779" y="1871517"/>
            <a:ext cx="5636252" cy="1375744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箭头 3">
            <a:extLst>
              <a:ext uri="{FF2B5EF4-FFF2-40B4-BE49-F238E27FC236}">
                <a16:creationId xmlns:a16="http://schemas.microsoft.com/office/drawing/2014/main" id="{8FF724D9-84BC-449E-966C-E057CE337E8E}"/>
              </a:ext>
            </a:extLst>
          </p:cNvPr>
          <p:cNvSpPr/>
          <p:nvPr/>
        </p:nvSpPr>
        <p:spPr>
          <a:xfrm>
            <a:off x="6319562" y="2357513"/>
            <a:ext cx="340741" cy="216835"/>
          </a:xfrm>
          <a:prstGeom prst="notchedRightArrow">
            <a:avLst/>
          </a:prstGeom>
          <a:solidFill>
            <a:srgbClr val="396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30223C-707F-4104-8CA3-08648D1207FB}"/>
              </a:ext>
            </a:extLst>
          </p:cNvPr>
          <p:cNvSpPr/>
          <p:nvPr/>
        </p:nvSpPr>
        <p:spPr>
          <a:xfrm>
            <a:off x="6883357" y="1886476"/>
            <a:ext cx="5029588" cy="1375744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895273-55CE-423A-95CB-2FD49F6309C8}"/>
              </a:ext>
            </a:extLst>
          </p:cNvPr>
          <p:cNvSpPr txBox="1"/>
          <p:nvPr/>
        </p:nvSpPr>
        <p:spPr>
          <a:xfrm>
            <a:off x="6883356" y="1407951"/>
            <a:ext cx="4071068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buFont typeface="Wingdings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期望的排序公式</a:t>
            </a:r>
            <a:endParaRPr lang="zh-CN" altLang="en-US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EFAC2-CA30-4727-B273-97FD8E5BD8FE}"/>
              </a:ext>
            </a:extLst>
          </p:cNvPr>
          <p:cNvSpPr/>
          <p:nvPr/>
        </p:nvSpPr>
        <p:spPr>
          <a:xfrm>
            <a:off x="7506622" y="2320757"/>
            <a:ext cx="40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eCPM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=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b="1" dirty="0" err="1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bidCpa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pCVR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endParaRPr lang="zh-CN" altLang="en-US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79BFEC-E08C-4512-BE24-9525D269773C}"/>
              </a:ext>
            </a:extLst>
          </p:cNvPr>
          <p:cNvSpPr txBox="1"/>
          <p:nvPr/>
        </p:nvSpPr>
        <p:spPr>
          <a:xfrm>
            <a:off x="455779" y="3610740"/>
            <a:ext cx="4071068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buFont typeface="Wingdings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出价劣势</a:t>
            </a:r>
            <a:endParaRPr lang="zh-CN" altLang="en-US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25F685-90F6-4247-BD2B-E42D48ACB2AE}"/>
              </a:ext>
            </a:extLst>
          </p:cNvPr>
          <p:cNvSpPr/>
          <p:nvPr/>
        </p:nvSpPr>
        <p:spPr>
          <a:xfrm>
            <a:off x="455779" y="4312554"/>
            <a:ext cx="5636252" cy="1822387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C0B532-D335-4C8B-9220-08224F883C2B}"/>
              </a:ext>
            </a:extLst>
          </p:cNvPr>
          <p:cNvSpPr txBox="1"/>
          <p:nvPr/>
        </p:nvSpPr>
        <p:spPr>
          <a:xfrm>
            <a:off x="455779" y="4779083"/>
            <a:ext cx="5636252" cy="70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转化未闭环，广告主有较大作弊空间，如故意不回传转化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550" indent="-2855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模型预估偏差完全由平台承担，广告主失去配合动机</a:t>
            </a:r>
          </a:p>
        </p:txBody>
      </p:sp>
      <p:sp>
        <p:nvSpPr>
          <p:cNvPr id="23" name="燕尾形箭头 47">
            <a:extLst>
              <a:ext uri="{FF2B5EF4-FFF2-40B4-BE49-F238E27FC236}">
                <a16:creationId xmlns:a16="http://schemas.microsoft.com/office/drawing/2014/main" id="{BEE2145D-17F0-4ECF-BB36-9AAC721AB151}"/>
              </a:ext>
            </a:extLst>
          </p:cNvPr>
          <p:cNvSpPr/>
          <p:nvPr/>
        </p:nvSpPr>
        <p:spPr>
          <a:xfrm>
            <a:off x="6319563" y="5069853"/>
            <a:ext cx="340741" cy="216835"/>
          </a:xfrm>
          <a:prstGeom prst="notchedRightArrow">
            <a:avLst/>
          </a:prstGeom>
          <a:solidFill>
            <a:srgbClr val="396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1F389F-3074-4BCA-8A39-A4A729F3250E}"/>
              </a:ext>
            </a:extLst>
          </p:cNvPr>
          <p:cNvSpPr txBox="1"/>
          <p:nvPr/>
        </p:nvSpPr>
        <p:spPr>
          <a:xfrm>
            <a:off x="653402" y="4416903"/>
            <a:ext cx="3260308" cy="3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99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按转化出价，以转化计费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9C7607-416B-4CB8-B19F-0CD0AFE44F7D}"/>
              </a:ext>
            </a:extLst>
          </p:cNvPr>
          <p:cNvSpPr/>
          <p:nvPr/>
        </p:nvSpPr>
        <p:spPr>
          <a:xfrm>
            <a:off x="6988721" y="4331305"/>
            <a:ext cx="5113620" cy="143900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99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出价和扣费目标解耦合</a:t>
            </a:r>
            <a:endParaRPr lang="en-US" altLang="zh-CN" sz="1599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550" indent="-2855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按转化出价：广告主表达真实目标的途径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550" indent="-28555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按曝光扣费：规避广告主作弊风险，保障平台利益</a:t>
            </a:r>
            <a:endParaRPr lang="en-US" altLang="zh-CN" sz="15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550" indent="-28555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5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实现广告与流量的最优匹配，四方共赢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DD69D1-4619-4F39-99ED-20200E05D025}"/>
              </a:ext>
            </a:extLst>
          </p:cNvPr>
          <p:cNvSpPr txBox="1"/>
          <p:nvPr/>
        </p:nvSpPr>
        <p:spPr>
          <a:xfrm>
            <a:off x="7245115" y="3626740"/>
            <a:ext cx="4071068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oCPM</a:t>
            </a:r>
            <a:r>
              <a:rPr lang="zh-CN" altLang="en-US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智能出价</a:t>
            </a:r>
            <a:endParaRPr lang="zh-CN" altLang="en-US" sz="1399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D1E098-5AD9-4E92-BAD3-5245245744EF}"/>
              </a:ext>
            </a:extLst>
          </p:cNvPr>
          <p:cNvSpPr/>
          <p:nvPr/>
        </p:nvSpPr>
        <p:spPr>
          <a:xfrm>
            <a:off x="6883356" y="4312555"/>
            <a:ext cx="5113619" cy="1822388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072EE50-125E-4F00-BECC-685543330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706" y="3578943"/>
            <a:ext cx="488285" cy="4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82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附录</a:t>
            </a:r>
            <a:r>
              <a:rPr lang="en-US" altLang="zh-CN" sz="2800" b="1" dirty="0">
                <a:latin typeface="+mj-ea"/>
                <a:ea typeface="+mj-ea"/>
              </a:rPr>
              <a:t>2</a:t>
            </a:r>
            <a:r>
              <a:rPr lang="zh-CN" altLang="en-US" sz="2800" b="1" dirty="0">
                <a:latin typeface="+mj-ea"/>
                <a:ea typeface="+mj-ea"/>
              </a:rPr>
              <a:t>：最快修正离线评估与在线</a:t>
            </a:r>
            <a:r>
              <a:rPr lang="en-US" altLang="zh-CN" sz="2800" b="1" dirty="0">
                <a:latin typeface="+mj-ea"/>
                <a:ea typeface="+mj-ea"/>
              </a:rPr>
              <a:t>EE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6E51B6E-6FC8-4B23-8188-DBC49D66E38A}"/>
                  </a:ext>
                </a:extLst>
              </p:cNvPr>
              <p:cNvSpPr/>
              <p:nvPr/>
            </p:nvSpPr>
            <p:spPr>
              <a:xfrm>
                <a:off x="6369852" y="908832"/>
                <a:ext cx="5620296" cy="4303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EE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𝒈𝒓𝒆𝒆𝒅𝒚</m:t>
                    </m:r>
                  </m:oMath>
                </a14:m>
                <a:endParaRPr lang="en-US" altLang="zh-CN" sz="1600" i="1" dirty="0">
                  <a:latin typeface="+mj-ea"/>
                  <a:ea typeface="+mj-ea"/>
                </a:endParaRPr>
              </a:p>
              <a:p>
                <a:endParaRPr lang="en-US" altLang="zh-CN" sz="1600" i="1" dirty="0">
                  <a:latin typeface="+mj-ea"/>
                  <a:ea typeface="+mj-ea"/>
                </a:endParaRPr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1600" i="0" smtClean="0">
                        <a:latin typeface="Cambria Math" panose="02040503050406030204" pitchFamily="18" charset="0"/>
                        <a:ea typeface="+mj-ea"/>
                      </a:rPr>
                      <m:t>大概率使用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模型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+mj-ea"/>
                      </a:rPr>
                      <m:t>预估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值</m:t>
                    </m:r>
                    <m:d>
                      <m:dPr>
                        <m:begChr m:val=""/>
                        <m:ctrlPr>
                          <a:rPr lang="zh-CN" altLang="en-US" sz="16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𝑐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+mj-ea"/>
                              </a:rPr>
                              <m:t>𝑎𝑟𝑔𝑚𝑎𝑥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𝑐</m:t>
                            </m:r>
                          </m:sub>
                        </m:sSub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 (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概率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b="0" i="1" smtClean="0">
                            <a:latin typeface="+mj-ea"/>
                            <a:ea typeface="+mj-ea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zh-CN" altLang="en-US" sz="1600" i="1">
                            <a:latin typeface="+mj-ea"/>
                            <a:ea typeface="+mj-ea"/>
                          </a:rPr>
                          <m:t>ϵ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zh-CN" sz="1600" dirty="0">
                  <a:latin typeface="+mj-ea"/>
                  <a:ea typeface="+mj-ea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600" dirty="0">
                    <a:latin typeface="+mj-ea"/>
                    <a:ea typeface="+mj-ea"/>
                  </a:rPr>
                  <a:t>小概率随机从动作空间中选择一个动作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+mj-ea"/>
                      </a:rPr>
                      <m:t> (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+mj-ea"/>
                      </a:rPr>
                      <m:t>概率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1600" i="1">
                            <a:latin typeface="+mj-ea"/>
                            <a:ea typeface="+mj-ea"/>
                          </a:rPr>
                          <m:t>ϵ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endParaRPr lang="en-US" altLang="zh-CN" sz="1600" i="1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1600" i="1">
                            <a:latin typeface="+mj-ea"/>
                            <a:ea typeface="+mj-ea"/>
                          </a:rPr>
                          <m:t>ϵ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由曝光机会</a:t>
                </a:r>
                <a:r>
                  <a:rPr lang="zh-CN" altLang="zh-CN" sz="1600" dirty="0">
                    <a:latin typeface="+mj-ea"/>
                    <a:ea typeface="+mj-ea"/>
                  </a:rPr>
                  <a:t>与</a:t>
                </a:r>
                <a:r>
                  <a:rPr lang="en-US" altLang="zh-CN" sz="1600" dirty="0">
                    <a:latin typeface="+mj-ea"/>
                    <a:ea typeface="+mj-ea"/>
                  </a:rPr>
                  <a:t>Q</a:t>
                </a:r>
                <a:r>
                  <a:rPr lang="zh-CN" altLang="zh-CN" sz="1600" dirty="0">
                    <a:latin typeface="+mj-ea"/>
                    <a:ea typeface="+mj-ea"/>
                  </a:rPr>
                  <a:t>函数</a:t>
                </a:r>
                <a:r>
                  <a:rPr lang="zh-CN" altLang="en-US" sz="1600" dirty="0">
                    <a:latin typeface="+mj-ea"/>
                    <a:ea typeface="+mj-ea"/>
                  </a:rPr>
                  <a:t>收敛情况</a:t>
                </a:r>
                <a:r>
                  <a:rPr lang="zh-CN" altLang="zh-CN" sz="1600" dirty="0">
                    <a:latin typeface="+mj-ea"/>
                    <a:ea typeface="+mj-ea"/>
                  </a:rPr>
                  <a:t>两个因素来</a:t>
                </a:r>
                <a:r>
                  <a:rPr lang="zh-CN" altLang="en-US" sz="1600" dirty="0">
                    <a:latin typeface="+mj-ea"/>
                    <a:ea typeface="+mj-ea"/>
                  </a:rPr>
                  <a:t>共同决定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+mj-ea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𝑓𝑙𝑎𝑔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𝑟𝑎𝑡𝑖𝑜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endParaRPr lang="en-US" altLang="zh-CN" sz="16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𝑟𝑎𝑡𝑖𝑜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基于大盘曝光机会曲线计算获得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  <a:p>
                <a:endParaRPr lang="en-US" altLang="zh-CN" sz="16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𝑓𝑙𝑎𝑔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与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模型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预估值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分布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情况相关</a:t>
                </a:r>
                <a:endParaRPr lang="en-US" altLang="zh-CN" sz="16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𝑓𝑙𝑎𝑔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分布非单峰</m:t>
                            </m:r>
                          </m:e>
                        </m:mr>
                        <m:m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为单峰分布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6E51B6E-6FC8-4B23-8188-DBC49D66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2" y="908832"/>
                <a:ext cx="5620296" cy="4303742"/>
              </a:xfrm>
              <a:prstGeom prst="rect">
                <a:avLst/>
              </a:prstGeom>
              <a:blipFill>
                <a:blip r:embed="rId3"/>
                <a:stretch>
                  <a:fillRect l="-868" t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345B165-B268-4799-B854-F14C806A657D}"/>
              </a:ext>
            </a:extLst>
          </p:cNvPr>
          <p:cNvCxnSpPr>
            <a:cxnSpLocks/>
          </p:cNvCxnSpPr>
          <p:nvPr/>
        </p:nvCxnSpPr>
        <p:spPr>
          <a:xfrm flipV="1">
            <a:off x="6830314" y="6397674"/>
            <a:ext cx="1818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C7D2CC-488C-4816-B7FA-0E431DFFD1C4}"/>
              </a:ext>
            </a:extLst>
          </p:cNvPr>
          <p:cNvCxnSpPr>
            <a:cxnSpLocks/>
          </p:cNvCxnSpPr>
          <p:nvPr/>
        </p:nvCxnSpPr>
        <p:spPr>
          <a:xfrm flipH="1" flipV="1">
            <a:off x="6837586" y="5275852"/>
            <a:ext cx="1646" cy="112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64D9E6B-700C-4233-B51A-2ED96240D888}"/>
              </a:ext>
            </a:extLst>
          </p:cNvPr>
          <p:cNvSpPr/>
          <p:nvPr/>
        </p:nvSpPr>
        <p:spPr>
          <a:xfrm>
            <a:off x="6518060" y="5272146"/>
            <a:ext cx="338554" cy="39491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zh-CN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81E52F-184D-4BAC-A434-E9270CFC47F3}"/>
              </a:ext>
            </a:extLst>
          </p:cNvPr>
          <p:cNvSpPr/>
          <p:nvPr/>
        </p:nvSpPr>
        <p:spPr>
          <a:xfrm>
            <a:off x="7334976" y="6463159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曝光机会曲线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6E1037E-9211-4DEE-A281-32821EF6CFC7}"/>
              </a:ext>
            </a:extLst>
          </p:cNvPr>
          <p:cNvSpPr/>
          <p:nvPr/>
        </p:nvSpPr>
        <p:spPr>
          <a:xfrm>
            <a:off x="6842187" y="5497214"/>
            <a:ext cx="1549488" cy="830151"/>
          </a:xfrm>
          <a:custGeom>
            <a:avLst/>
            <a:gdLst>
              <a:gd name="connsiteX0" fmla="*/ 0 w 1143000"/>
              <a:gd name="connsiteY0" fmla="*/ 381148 h 504727"/>
              <a:gd name="connsiteX1" fmla="*/ 203200 w 1143000"/>
              <a:gd name="connsiteY1" fmla="*/ 495448 h 504727"/>
              <a:gd name="connsiteX2" fmla="*/ 381000 w 1143000"/>
              <a:gd name="connsiteY2" fmla="*/ 165248 h 504727"/>
              <a:gd name="connsiteX3" fmla="*/ 444500 w 1143000"/>
              <a:gd name="connsiteY3" fmla="*/ 148 h 504727"/>
              <a:gd name="connsiteX4" fmla="*/ 609600 w 1143000"/>
              <a:gd name="connsiteY4" fmla="*/ 190648 h 504727"/>
              <a:gd name="connsiteX5" fmla="*/ 685800 w 1143000"/>
              <a:gd name="connsiteY5" fmla="*/ 114448 h 504727"/>
              <a:gd name="connsiteX6" fmla="*/ 800100 w 1143000"/>
              <a:gd name="connsiteY6" fmla="*/ 165248 h 504727"/>
              <a:gd name="connsiteX7" fmla="*/ 800100 w 1143000"/>
              <a:gd name="connsiteY7" fmla="*/ 203348 h 504727"/>
              <a:gd name="connsiteX8" fmla="*/ 901700 w 1143000"/>
              <a:gd name="connsiteY8" fmla="*/ 38248 h 504727"/>
              <a:gd name="connsiteX9" fmla="*/ 1143000 w 1143000"/>
              <a:gd name="connsiteY9" fmla="*/ 393848 h 504727"/>
              <a:gd name="connsiteX10" fmla="*/ 1143000 w 1143000"/>
              <a:gd name="connsiteY10" fmla="*/ 393848 h 5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504727">
                <a:moveTo>
                  <a:pt x="0" y="381148"/>
                </a:moveTo>
                <a:cubicBezTo>
                  <a:pt x="69850" y="456289"/>
                  <a:pt x="139700" y="531431"/>
                  <a:pt x="203200" y="495448"/>
                </a:cubicBezTo>
                <a:cubicBezTo>
                  <a:pt x="266700" y="459465"/>
                  <a:pt x="340783" y="247798"/>
                  <a:pt x="381000" y="165248"/>
                </a:cubicBezTo>
                <a:cubicBezTo>
                  <a:pt x="421217" y="82698"/>
                  <a:pt x="406400" y="-4085"/>
                  <a:pt x="444500" y="148"/>
                </a:cubicBezTo>
                <a:cubicBezTo>
                  <a:pt x="482600" y="4381"/>
                  <a:pt x="569383" y="171598"/>
                  <a:pt x="609600" y="190648"/>
                </a:cubicBezTo>
                <a:cubicBezTo>
                  <a:pt x="649817" y="209698"/>
                  <a:pt x="654050" y="118681"/>
                  <a:pt x="685800" y="114448"/>
                </a:cubicBezTo>
                <a:cubicBezTo>
                  <a:pt x="717550" y="110215"/>
                  <a:pt x="781050" y="150431"/>
                  <a:pt x="800100" y="165248"/>
                </a:cubicBezTo>
                <a:cubicBezTo>
                  <a:pt x="819150" y="180065"/>
                  <a:pt x="783167" y="224515"/>
                  <a:pt x="800100" y="203348"/>
                </a:cubicBezTo>
                <a:cubicBezTo>
                  <a:pt x="817033" y="182181"/>
                  <a:pt x="844550" y="6498"/>
                  <a:pt x="901700" y="38248"/>
                </a:cubicBezTo>
                <a:cubicBezTo>
                  <a:pt x="958850" y="69998"/>
                  <a:pt x="1143000" y="393848"/>
                  <a:pt x="1143000" y="393848"/>
                </a:cubicBezTo>
                <a:lnTo>
                  <a:pt x="1143000" y="3938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826C241-77CA-4DF4-AB38-F5E9F829D0D4}"/>
              </a:ext>
            </a:extLst>
          </p:cNvPr>
          <p:cNvSpPr/>
          <p:nvPr/>
        </p:nvSpPr>
        <p:spPr>
          <a:xfrm>
            <a:off x="6607471" y="6376522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9B3771-5E7E-442E-AADA-325574D1ECBB}"/>
              </a:ext>
            </a:extLst>
          </p:cNvPr>
          <p:cNvSpPr/>
          <p:nvPr/>
        </p:nvSpPr>
        <p:spPr>
          <a:xfrm>
            <a:off x="8146846" y="6382590"/>
            <a:ext cx="518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AEAAC89-8C36-4433-A635-8CC850BE0FC2}"/>
                  </a:ext>
                </a:extLst>
              </p:cNvPr>
              <p:cNvSpPr txBox="1"/>
              <p:nvPr/>
            </p:nvSpPr>
            <p:spPr>
              <a:xfrm>
                <a:off x="8169904" y="5594493"/>
                <a:ext cx="225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AEAAC89-8C36-4433-A635-8CC850BE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04" y="5594493"/>
                <a:ext cx="225015" cy="246221"/>
              </a:xfrm>
              <a:prstGeom prst="rect">
                <a:avLst/>
              </a:prstGeom>
              <a:blipFill>
                <a:blip r:embed="rId4"/>
                <a:stretch>
                  <a:fillRect r="-8378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D424AF1-8797-4329-997A-5DB1112689F0}"/>
              </a:ext>
            </a:extLst>
          </p:cNvPr>
          <p:cNvCxnSpPr>
            <a:cxnSpLocks/>
          </p:cNvCxnSpPr>
          <p:nvPr/>
        </p:nvCxnSpPr>
        <p:spPr bwMode="auto">
          <a:xfrm>
            <a:off x="7359850" y="5275852"/>
            <a:ext cx="5283" cy="1120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3F2E55-306A-43FB-9BF4-24A7EE6D8975}"/>
                  </a:ext>
                </a:extLst>
              </p:cNvPr>
              <p:cNvSpPr txBox="1"/>
              <p:nvPr/>
            </p:nvSpPr>
            <p:spPr>
              <a:xfrm>
                <a:off x="7233760" y="6361319"/>
                <a:ext cx="2250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3F2E55-306A-43FB-9BF4-24A7EE6D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60" y="6361319"/>
                <a:ext cx="22501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6A762ED-3361-4ECB-9FB2-145C6458BB57}"/>
              </a:ext>
            </a:extLst>
          </p:cNvPr>
          <p:cNvCxnSpPr>
            <a:cxnSpLocks/>
          </p:cNvCxnSpPr>
          <p:nvPr/>
        </p:nvCxnSpPr>
        <p:spPr>
          <a:xfrm>
            <a:off x="8959704" y="6421698"/>
            <a:ext cx="1973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4BB7232-5976-46B0-BA77-8F627F2EC4B8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8958436" y="5213311"/>
            <a:ext cx="1268" cy="1193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68280BB-7873-4C0B-8C13-5BF303335EB2}"/>
              </a:ext>
            </a:extLst>
          </p:cNvPr>
          <p:cNvSpPr/>
          <p:nvPr/>
        </p:nvSpPr>
        <p:spPr>
          <a:xfrm>
            <a:off x="10933647" y="6265401"/>
            <a:ext cx="7841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修正因子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958EE6B-8A2C-41B7-A5B6-399D0FE3E7F0}"/>
              </a:ext>
            </a:extLst>
          </p:cNvPr>
          <p:cNvCxnSpPr>
            <a:cxnSpLocks/>
          </p:cNvCxnSpPr>
          <p:nvPr/>
        </p:nvCxnSpPr>
        <p:spPr>
          <a:xfrm flipH="1">
            <a:off x="9685410" y="5344836"/>
            <a:ext cx="0" cy="108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931A81-C848-423C-AC2C-9DE13E6BD450}"/>
                  </a:ext>
                </a:extLst>
              </p:cNvPr>
              <p:cNvSpPr/>
              <p:nvPr/>
            </p:nvSpPr>
            <p:spPr>
              <a:xfrm>
                <a:off x="10306615" y="5425496"/>
                <a:ext cx="1130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A-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zh-CN" altLang="en-US" sz="10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输出</m:t>
                    </m:r>
                    <m:r>
                      <a:rPr lang="zh-CN" altLang="en-US" sz="1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  <m:sSubSup>
                      <m:sSubSupPr>
                        <m:ctrlPr>
                          <a:rPr lang="en-US" altLang="zh-CN" sz="1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sub>
                      <m:sup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B-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最优值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931A81-C848-423C-AC2C-9DE13E6BD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615" y="5425496"/>
                <a:ext cx="1130951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E4D48D55-E2F6-4FE7-BBF8-47CA315F35CB}"/>
              </a:ext>
            </a:extLst>
          </p:cNvPr>
          <p:cNvSpPr/>
          <p:nvPr/>
        </p:nvSpPr>
        <p:spPr>
          <a:xfrm>
            <a:off x="10438314" y="5798750"/>
            <a:ext cx="1058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</a:t>
            </a:r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函数分布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448925-29E3-4EA0-919C-8DABBEF40725}"/>
              </a:ext>
            </a:extLst>
          </p:cNvPr>
          <p:cNvSpPr/>
          <p:nvPr/>
        </p:nvSpPr>
        <p:spPr>
          <a:xfrm>
            <a:off x="8660126" y="5198120"/>
            <a:ext cx="338554" cy="58124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函数值</a:t>
            </a:r>
            <a:endParaRPr lang="zh-CN" altLang="en-US" sz="1000" dirty="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4098EF1-5F45-4DBF-B9A3-4C21DF14B328}"/>
              </a:ext>
            </a:extLst>
          </p:cNvPr>
          <p:cNvSpPr/>
          <p:nvPr/>
        </p:nvSpPr>
        <p:spPr>
          <a:xfrm>
            <a:off x="8971136" y="5428633"/>
            <a:ext cx="1600200" cy="990600"/>
          </a:xfrm>
          <a:custGeom>
            <a:avLst/>
            <a:gdLst>
              <a:gd name="connsiteX0" fmla="*/ 0 w 1600200"/>
              <a:gd name="connsiteY0" fmla="*/ 990600 h 990600"/>
              <a:gd name="connsiteX1" fmla="*/ 952500 w 1600200"/>
              <a:gd name="connsiteY1" fmla="*/ 0 h 990600"/>
              <a:gd name="connsiteX2" fmla="*/ 1600200 w 16002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990600">
                <a:moveTo>
                  <a:pt x="0" y="990600"/>
                </a:moveTo>
                <a:cubicBezTo>
                  <a:pt x="342900" y="495300"/>
                  <a:pt x="685800" y="0"/>
                  <a:pt x="952500" y="0"/>
                </a:cubicBezTo>
                <a:cubicBezTo>
                  <a:pt x="1219200" y="0"/>
                  <a:pt x="1409700" y="495300"/>
                  <a:pt x="1600200" y="9906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D5CCDA72-5862-42A1-B6C7-9130E9BF3F89}"/>
              </a:ext>
            </a:extLst>
          </p:cNvPr>
          <p:cNvSpPr/>
          <p:nvPr/>
        </p:nvSpPr>
        <p:spPr>
          <a:xfrm>
            <a:off x="8958436" y="5542926"/>
            <a:ext cx="1612900" cy="876307"/>
          </a:xfrm>
          <a:custGeom>
            <a:avLst/>
            <a:gdLst>
              <a:gd name="connsiteX0" fmla="*/ 0 w 1612900"/>
              <a:gd name="connsiteY0" fmla="*/ 863607 h 876307"/>
              <a:gd name="connsiteX1" fmla="*/ 723900 w 1612900"/>
              <a:gd name="connsiteY1" fmla="*/ 7 h 876307"/>
              <a:gd name="connsiteX2" fmla="*/ 1612900 w 1612900"/>
              <a:gd name="connsiteY2" fmla="*/ 876307 h 876307"/>
              <a:gd name="connsiteX3" fmla="*/ 1612900 w 1612900"/>
              <a:gd name="connsiteY3" fmla="*/ 876307 h 87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876307">
                <a:moveTo>
                  <a:pt x="0" y="863607"/>
                </a:moveTo>
                <a:cubicBezTo>
                  <a:pt x="227541" y="430748"/>
                  <a:pt x="455083" y="-2110"/>
                  <a:pt x="723900" y="7"/>
                </a:cubicBezTo>
                <a:cubicBezTo>
                  <a:pt x="992717" y="2124"/>
                  <a:pt x="1612900" y="876307"/>
                  <a:pt x="1612900" y="876307"/>
                </a:cubicBezTo>
                <a:lnTo>
                  <a:pt x="1612900" y="8763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D10CBF5-5FA8-48F5-9129-684686C0A883}"/>
              </a:ext>
            </a:extLst>
          </p:cNvPr>
          <p:cNvSpPr/>
          <p:nvPr/>
        </p:nvSpPr>
        <p:spPr>
          <a:xfrm>
            <a:off x="9085014" y="6028489"/>
            <a:ext cx="13363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2D6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模型预估</a:t>
            </a:r>
            <a:r>
              <a:rPr lang="en-US" altLang="zh-CN" sz="1000" dirty="0">
                <a:solidFill>
                  <a:srgbClr val="2D6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dirty="0">
                <a:solidFill>
                  <a:srgbClr val="2D6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函数分布</a:t>
            </a:r>
            <a:endParaRPr lang="zh-CN" altLang="en-US" sz="1000" dirty="0">
              <a:solidFill>
                <a:srgbClr val="2D6EC9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403A72-C72B-4700-93EB-CF2756066F37}"/>
              </a:ext>
            </a:extLst>
          </p:cNvPr>
          <p:cNvSpPr/>
          <p:nvPr/>
        </p:nvSpPr>
        <p:spPr>
          <a:xfrm>
            <a:off x="9402936" y="531225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D6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85E3BFD-E701-457B-808E-99ED11D49F49}"/>
              </a:ext>
            </a:extLst>
          </p:cNvPr>
          <p:cNvCxnSpPr>
            <a:cxnSpLocks/>
          </p:cNvCxnSpPr>
          <p:nvPr/>
        </p:nvCxnSpPr>
        <p:spPr>
          <a:xfrm flipH="1">
            <a:off x="9946675" y="5344836"/>
            <a:ext cx="0" cy="1080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7DD5D8B-5D57-4C4B-98C3-195C788090F2}"/>
              </a:ext>
            </a:extLst>
          </p:cNvPr>
          <p:cNvSpPr/>
          <p:nvPr/>
        </p:nvSpPr>
        <p:spPr>
          <a:xfrm>
            <a:off x="9933755" y="5141767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2D6E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BBAE27-454A-4AFA-92AF-5761424DDB62}"/>
              </a:ext>
            </a:extLst>
          </p:cNvPr>
          <p:cNvSpPr/>
          <p:nvPr/>
        </p:nvSpPr>
        <p:spPr>
          <a:xfrm>
            <a:off x="9474529" y="6486956"/>
            <a:ext cx="801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函数分布</a:t>
            </a:r>
            <a:endParaRPr lang="zh-CN" altLang="en-US" sz="10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231B62E-CAEC-4227-9593-7AF77186DBE8}"/>
              </a:ext>
            </a:extLst>
          </p:cNvPr>
          <p:cNvSpPr txBox="1"/>
          <p:nvPr/>
        </p:nvSpPr>
        <p:spPr>
          <a:xfrm>
            <a:off x="492416" y="923843"/>
            <a:ext cx="5310558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+mj-ea"/>
                <a:ea typeface="+mj-ea"/>
              </a:rPr>
              <a:t>离线评估</a:t>
            </a:r>
            <a:endParaRPr lang="en-US" altLang="zh-CN" sz="1600" b="1" dirty="0">
              <a:latin typeface="+mj-ea"/>
              <a:ea typeface="+mj-ea"/>
            </a:endParaRP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aid_win_old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：测试集中历史真实竞争获胜的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oCPM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广告集合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aid_win_new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：测试集中根据模型预估结果进行修正后放入原竞争队列进行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eCPM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排序后竞争获胜的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oCPM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广告集合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aid_win_common</a:t>
            </a:r>
            <a:r>
              <a:rPr lang="en-US" altLang="zh-CN" sz="1600" dirty="0">
                <a:solidFill>
                  <a:prstClr val="black"/>
                </a:solidFill>
                <a:latin typeface="+mj-ea"/>
                <a:ea typeface="+mj-ea"/>
              </a:rPr>
              <a:t> = 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aid_win_old</a:t>
            </a:r>
            <a:r>
              <a:rPr lang="en-US" altLang="zh-CN" sz="1600" dirty="0">
                <a:solidFill>
                  <a:prstClr val="black"/>
                </a:solidFill>
                <a:latin typeface="+mj-ea"/>
                <a:ea typeface="+mj-ea"/>
              </a:rPr>
              <a:t> ∩ 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aid_win_new</a:t>
            </a:r>
            <a:endParaRPr lang="en-US" altLang="zh-CN" sz="16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在</a:t>
            </a:r>
            <a:r>
              <a:rPr lang="en-US" altLang="zh-CN" sz="1600" dirty="0" err="1">
                <a:solidFill>
                  <a:prstClr val="black"/>
                </a:solidFill>
                <a:latin typeface="+mj-ea"/>
                <a:ea typeface="+mj-ea"/>
              </a:rPr>
              <a:t>aid_win_common</a:t>
            </a:r>
            <a:r>
              <a:rPr lang="zh-CN" altLang="en-US" sz="1600" dirty="0">
                <a:solidFill>
                  <a:prstClr val="black"/>
                </a:solidFill>
                <a:latin typeface="+mj-ea"/>
                <a:ea typeface="+mj-ea"/>
              </a:rPr>
              <a:t>上评估收入，天消耗达成率</a:t>
            </a:r>
            <a:endParaRPr lang="en-US" altLang="zh-CN" sz="16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7ADDE4-5B5E-4E30-9B7F-AF0B8ACFF8D2}"/>
              </a:ext>
            </a:extLst>
          </p:cNvPr>
          <p:cNvGrpSpPr/>
          <p:nvPr/>
        </p:nvGrpSpPr>
        <p:grpSpPr>
          <a:xfrm>
            <a:off x="1318263" y="4150375"/>
            <a:ext cx="3674555" cy="2575026"/>
            <a:chOff x="1318263" y="4150375"/>
            <a:chExt cx="3674555" cy="2575026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A834835-C458-41E4-ADE7-31C331802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263" y="4150375"/>
              <a:ext cx="3674555" cy="2575026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9093799-0866-4CD8-9455-AE7D5FAD93C6}"/>
                </a:ext>
              </a:extLst>
            </p:cNvPr>
            <p:cNvSpPr txBox="1"/>
            <p:nvPr/>
          </p:nvSpPr>
          <p:spPr>
            <a:xfrm>
              <a:off x="2957080" y="4599078"/>
              <a:ext cx="38122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回归网络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57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附录</a:t>
            </a:r>
            <a:r>
              <a:rPr lang="en-US" altLang="zh-CN" sz="2800" b="1" dirty="0">
                <a:latin typeface="+mj-ea"/>
                <a:ea typeface="+mj-ea"/>
              </a:rPr>
              <a:t>3</a:t>
            </a:r>
            <a:r>
              <a:rPr lang="zh-CN" altLang="en-US" sz="2800" b="1" dirty="0">
                <a:latin typeface="+mj-ea"/>
                <a:ea typeface="+mj-ea"/>
              </a:rPr>
              <a:t>：内存聚合</a:t>
            </a:r>
            <a:r>
              <a:rPr lang="en-US" altLang="zh-CN" sz="2800" b="1" dirty="0">
                <a:latin typeface="+mj-ea"/>
                <a:ea typeface="+mj-ea"/>
              </a:rPr>
              <a:t>+</a:t>
            </a:r>
            <a:r>
              <a:rPr lang="zh-CN" altLang="en-US" sz="2800" b="1" dirty="0">
                <a:latin typeface="+mj-ea"/>
                <a:ea typeface="+mj-ea"/>
              </a:rPr>
              <a:t>异步并发改进实时聚合数据的延时</a:t>
            </a:r>
            <a:endParaRPr lang="zh-CN" altLang="en-US" sz="2000" b="1" dirty="0">
              <a:latin typeface="+mj-ea"/>
              <a:ea typeface="+mj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3626789-BC55-4075-A34D-D1348967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3" y="981456"/>
            <a:ext cx="6247033" cy="3707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01396D-CC11-4603-89B1-3273DD7BCC37}"/>
              </a:ext>
            </a:extLst>
          </p:cNvPr>
          <p:cNvSpPr txBox="1"/>
          <p:nvPr/>
        </p:nvSpPr>
        <p:spPr>
          <a:xfrm>
            <a:off x="6317046" y="4851714"/>
            <a:ext cx="5670378" cy="1815882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线上数据延时从</a:t>
            </a:r>
            <a:r>
              <a:rPr lang="en-US" altLang="zh-CN" sz="1400" dirty="0">
                <a:latin typeface="+mj-ea"/>
                <a:ea typeface="+mj-ea"/>
              </a:rPr>
              <a:t>14min+</a:t>
            </a:r>
            <a:r>
              <a:rPr lang="zh-CN" altLang="en-US" sz="1400" dirty="0">
                <a:latin typeface="+mj-ea"/>
                <a:ea typeface="+mj-ea"/>
              </a:rPr>
              <a:t>降低到</a:t>
            </a:r>
            <a:r>
              <a:rPr lang="en-US" altLang="zh-CN" sz="1400" dirty="0">
                <a:latin typeface="+mj-ea"/>
                <a:ea typeface="+mj-ea"/>
              </a:rPr>
              <a:t>1min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可并行处理百万级别广告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支持循环累加，参数拟合，维度合并等复杂的计算（</a:t>
            </a:r>
            <a:r>
              <a:rPr lang="en-US" altLang="zh-CN" sz="1400" dirty="0" err="1">
                <a:latin typeface="+mj-ea"/>
                <a:ea typeface="+mj-ea"/>
              </a:rPr>
              <a:t>sql</a:t>
            </a:r>
            <a:r>
              <a:rPr lang="zh-CN" altLang="en-US" sz="1400" dirty="0">
                <a:latin typeface="+mj-ea"/>
                <a:ea typeface="+mj-ea"/>
              </a:rPr>
              <a:t>不支持）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灵活集成各种运营数据功能：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      </a:t>
            </a:r>
            <a:r>
              <a:rPr lang="zh-CN" altLang="en-US" sz="1400" dirty="0">
                <a:latin typeface="+mj-ea"/>
                <a:ea typeface="+mj-ea"/>
              </a:rPr>
              <a:t>成本重置，数据屏蔽，一键起量</a:t>
            </a:r>
            <a:endParaRPr lang="en-US" altLang="zh-CN" sz="1400" dirty="0">
              <a:latin typeface="+mj-ea"/>
              <a:ea typeface="+mj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5BF2BF-65BD-4D00-8390-6E642AC762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16" y="832602"/>
            <a:ext cx="5839716" cy="37352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5AA14C2-E583-4FC3-AE15-7288AC305853}"/>
              </a:ext>
            </a:extLst>
          </p:cNvPr>
          <p:cNvSpPr txBox="1"/>
          <p:nvPr/>
        </p:nvSpPr>
        <p:spPr>
          <a:xfrm>
            <a:off x="196638" y="4959102"/>
            <a:ext cx="5670378" cy="160043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设计思想：</a:t>
            </a:r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移除读写对</a:t>
            </a:r>
            <a:r>
              <a:rPr lang="en-US" altLang="zh-CN" sz="1400" dirty="0" err="1">
                <a:latin typeface="+mj-ea"/>
                <a:ea typeface="+mj-ea"/>
              </a:rPr>
              <a:t>tpg</a:t>
            </a:r>
            <a:r>
              <a:rPr lang="zh-CN" altLang="en-US" sz="1400" dirty="0">
                <a:latin typeface="+mj-ea"/>
                <a:ea typeface="+mj-ea"/>
              </a:rPr>
              <a:t>的中转依赖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改进数据同步到线上环境的方式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抽取共性的数据操作并</a:t>
            </a:r>
            <a:r>
              <a:rPr lang="en-US" altLang="zh-CN" sz="1400" dirty="0" err="1">
                <a:latin typeface="+mj-ea"/>
                <a:ea typeface="+mj-ea"/>
              </a:rPr>
              <a:t>api</a:t>
            </a:r>
            <a:r>
              <a:rPr lang="zh-CN" altLang="en-US" sz="1400" dirty="0">
                <a:latin typeface="+mj-ea"/>
                <a:ea typeface="+mj-ea"/>
              </a:rPr>
              <a:t>化</a:t>
            </a:r>
            <a:endParaRPr lang="en-US" altLang="zh-CN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80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附录</a:t>
            </a:r>
            <a:r>
              <a:rPr lang="en-US" altLang="zh-CN" sz="2800" b="1" dirty="0">
                <a:latin typeface="+mj-ea"/>
                <a:ea typeface="+mj-ea"/>
              </a:rPr>
              <a:t>3</a:t>
            </a:r>
            <a:r>
              <a:rPr lang="zh-CN" altLang="en-US" sz="2800" b="1" dirty="0">
                <a:latin typeface="+mj-ea"/>
                <a:ea typeface="+mj-ea"/>
              </a:rPr>
              <a:t>：实时数据链路瓶颈分析</a:t>
            </a:r>
            <a:r>
              <a:rPr lang="en-US" altLang="zh-CN" sz="2000" b="1" dirty="0">
                <a:latin typeface="+mj-ea"/>
                <a:ea typeface="+mj-ea"/>
              </a:rPr>
              <a:t>  </a:t>
            </a:r>
            <a:r>
              <a:rPr lang="zh-CN" altLang="en-US" sz="2000" b="1" dirty="0">
                <a:latin typeface="+mj-ea"/>
                <a:ea typeface="+mj-ea"/>
              </a:rPr>
              <a:t>      </a:t>
            </a: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6425C787-CFE7-4CBF-AE52-9BA31FD5AB9D}"/>
              </a:ext>
            </a:extLst>
          </p:cNvPr>
          <p:cNvSpPr txBox="1">
            <a:spLocks/>
          </p:cNvSpPr>
          <p:nvPr/>
        </p:nvSpPr>
        <p:spPr>
          <a:xfrm>
            <a:off x="5596998" y="3792306"/>
            <a:ext cx="5847601" cy="143681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平均延时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，异常情况延时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经常发生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58368" lvl="1" indent="-4572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流程繁琐，依赖人工配置配套数据任务，手动处理异常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8368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灵活性差，新增字段受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表规模约束，实现特征算子受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3" descr="Attach/image001(03-18-17-13-53).png">
            <a:extLst>
              <a:ext uri="{FF2B5EF4-FFF2-40B4-BE49-F238E27FC236}">
                <a16:creationId xmlns:a16="http://schemas.microsoft.com/office/drawing/2014/main" id="{F4B29ADF-D859-43BB-87EA-626F020D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82" y="987433"/>
            <a:ext cx="55816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BA90576-9959-43A0-9E14-8CC935041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4" y="944240"/>
            <a:ext cx="4677522" cy="4303321"/>
          </a:xfrm>
          <a:prstGeom prst="rect">
            <a:avLst/>
          </a:prstGeom>
        </p:spPr>
      </p:pic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9959BE0E-5D64-4439-BBD9-FAEEE8C5FEEB}"/>
              </a:ext>
            </a:extLst>
          </p:cNvPr>
          <p:cNvSpPr txBox="1">
            <a:spLocks/>
          </p:cNvSpPr>
          <p:nvPr/>
        </p:nvSpPr>
        <p:spPr>
          <a:xfrm>
            <a:off x="383925" y="5440555"/>
            <a:ext cx="3767455" cy="1197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Arial" panose="020B0604020202020204" pitchFamily="34" charset="0"/>
              <a:buNone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延迟的本质：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TPG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作为数据中转，性能差，不满足大数据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低时延的业务需求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Adprofile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被动响应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Mixer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机制导致实时数据同步到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Mixer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延迟高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E88490FD-2DB1-450C-A415-2C8C3DEC49C4}"/>
              </a:ext>
            </a:extLst>
          </p:cNvPr>
          <p:cNvSpPr txBox="1">
            <a:spLocks/>
          </p:cNvSpPr>
          <p:nvPr/>
        </p:nvSpPr>
        <p:spPr>
          <a:xfrm>
            <a:off x="4426920" y="5434287"/>
            <a:ext cx="3575375" cy="1197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Arial" panose="020B0604020202020204" pitchFamily="34" charset="0"/>
              <a:buNone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流程繁琐的本质：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没有抽象数据处理共性，归纳成可灵活调用的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依赖人工执行数据操作，没有做好任务自动化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E51FA50D-2E51-449A-8BC5-2FD36D0619AA}"/>
              </a:ext>
            </a:extLst>
          </p:cNvPr>
          <p:cNvSpPr txBox="1">
            <a:spLocks/>
          </p:cNvSpPr>
          <p:nvPr/>
        </p:nvSpPr>
        <p:spPr>
          <a:xfrm>
            <a:off x="8224763" y="5434287"/>
            <a:ext cx="3575375" cy="1197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Arial" panose="020B0604020202020204" pitchFamily="34" charset="0"/>
              <a:buNone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灵活性差的本质：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处理数据，支持新功能，而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语法有局限性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没有解耦生成实时指标与支持新数据功能这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件事，导致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越来越臃肿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969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附录</a:t>
            </a:r>
            <a:r>
              <a:rPr lang="en-US" altLang="zh-CN" sz="2800" b="1" dirty="0">
                <a:latin typeface="+mj-ea"/>
                <a:ea typeface="+mj-ea"/>
              </a:rPr>
              <a:t>5</a:t>
            </a:r>
            <a:r>
              <a:rPr lang="zh-CN" altLang="en-US" sz="2800" b="1" dirty="0">
                <a:latin typeface="+mj-ea"/>
                <a:ea typeface="+mj-ea"/>
              </a:rPr>
              <a:t>：扣费曝光标准与扣费策略</a:t>
            </a:r>
            <a:r>
              <a:rPr lang="en-US" altLang="zh-CN" sz="2000" b="1" dirty="0">
                <a:latin typeface="+mj-ea"/>
                <a:ea typeface="+mj-ea"/>
              </a:rPr>
              <a:t>  </a:t>
            </a:r>
            <a:r>
              <a:rPr lang="zh-CN" altLang="en-US" sz="2000" b="1" dirty="0">
                <a:latin typeface="+mj-ea"/>
                <a:ea typeface="+mj-ea"/>
              </a:rPr>
              <a:t>     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813762-6C0B-442F-8592-2804CA9680F9}"/>
              </a:ext>
            </a:extLst>
          </p:cNvPr>
          <p:cNvSpPr/>
          <p:nvPr/>
        </p:nvSpPr>
        <p:spPr>
          <a:xfrm>
            <a:off x="627425" y="981456"/>
            <a:ext cx="825479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扣费曝光标准 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zh-CN" altLang="en-US" sz="1600" dirty="0">
                <a:latin typeface="+mj-ea"/>
                <a:ea typeface="+mj-ea"/>
              </a:rPr>
              <a:t>需同时满足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</a:p>
          <a:p>
            <a:r>
              <a:rPr lang="en-US" altLang="zh-CN" sz="1600" dirty="0">
                <a:latin typeface="+mj-ea"/>
                <a:ea typeface="+mj-ea"/>
              </a:rPr>
              <a:t>      1. </a:t>
            </a:r>
            <a:r>
              <a:rPr lang="zh-CN" altLang="en-US" sz="1600" dirty="0">
                <a:latin typeface="+mj-ea"/>
                <a:ea typeface="+mj-ea"/>
              </a:rPr>
              <a:t>投放期内曝光，投放结束后回流的曝光不扣费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      2. </a:t>
            </a:r>
            <a:r>
              <a:rPr lang="zh-CN" altLang="en-US" sz="1600" dirty="0">
                <a:latin typeface="+mj-ea"/>
                <a:ea typeface="+mj-ea"/>
              </a:rPr>
              <a:t>可视曝光：广告露出面积≥</a:t>
            </a:r>
            <a:r>
              <a:rPr lang="en-US" altLang="zh-CN" sz="1600" dirty="0">
                <a:latin typeface="+mj-ea"/>
                <a:ea typeface="+mj-ea"/>
              </a:rPr>
              <a:t>50%</a:t>
            </a:r>
            <a:r>
              <a:rPr lang="zh-CN" altLang="en-US" sz="1600" dirty="0">
                <a:latin typeface="+mj-ea"/>
                <a:ea typeface="+mj-ea"/>
              </a:rPr>
              <a:t>，曝光时长≥</a:t>
            </a:r>
            <a:r>
              <a:rPr lang="en-US" altLang="zh-CN" sz="1600" dirty="0">
                <a:latin typeface="+mj-ea"/>
                <a:ea typeface="+mj-ea"/>
              </a:rPr>
              <a:t>1s</a:t>
            </a:r>
          </a:p>
          <a:p>
            <a:r>
              <a:rPr lang="en-US" altLang="zh-CN" sz="1600" dirty="0">
                <a:latin typeface="+mj-ea"/>
                <a:ea typeface="+mj-ea"/>
              </a:rPr>
              <a:t>      2. </a:t>
            </a:r>
            <a:r>
              <a:rPr lang="zh-CN" altLang="en-US" sz="1600" dirty="0">
                <a:latin typeface="+mj-ea"/>
                <a:ea typeface="+mj-ea"/>
              </a:rPr>
              <a:t>间隔</a:t>
            </a:r>
            <a:r>
              <a:rPr lang="en-US" altLang="zh-CN" sz="1600" dirty="0">
                <a:latin typeface="+mj-ea"/>
                <a:ea typeface="+mj-ea"/>
              </a:rPr>
              <a:t>5min</a:t>
            </a:r>
            <a:r>
              <a:rPr lang="zh-CN" altLang="en-US" sz="1600" dirty="0">
                <a:latin typeface="+mj-ea"/>
                <a:ea typeface="+mj-ea"/>
              </a:rPr>
              <a:t>内重复曝光不扣费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      3. </a:t>
            </a:r>
            <a:r>
              <a:rPr lang="zh-CN" altLang="en-US" sz="1600" dirty="0">
                <a:latin typeface="+mj-ea"/>
                <a:ea typeface="+mj-ea"/>
              </a:rPr>
              <a:t>一次拉取最多扣费</a:t>
            </a:r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次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53E36C-3091-43FF-B00E-C82C6F7A7F97}"/>
              </a:ext>
            </a:extLst>
          </p:cNvPr>
          <p:cNvSpPr/>
          <p:nvPr/>
        </p:nvSpPr>
        <p:spPr>
          <a:xfrm>
            <a:off x="627426" y="3203985"/>
            <a:ext cx="8254791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扣费策略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zh-CN" altLang="en-US" sz="1600" dirty="0">
                <a:latin typeface="+mj-ea"/>
                <a:ea typeface="+mj-ea"/>
              </a:rPr>
              <a:t>标准之一满足触发扣费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</a:p>
          <a:p>
            <a:r>
              <a:rPr lang="en-US" altLang="zh-CN" sz="1600" dirty="0">
                <a:latin typeface="+mj-ea"/>
                <a:ea typeface="+mj-ea"/>
              </a:rPr>
              <a:t>      1. </a:t>
            </a:r>
            <a:r>
              <a:rPr lang="zh-CN" altLang="en-US" sz="1600" dirty="0">
                <a:latin typeface="+mj-ea"/>
                <a:ea typeface="+mj-ea"/>
              </a:rPr>
              <a:t>同云账户聚合的扣费曝光量≥</a:t>
            </a:r>
            <a:r>
              <a:rPr lang="en-US" altLang="zh-CN" sz="1600" dirty="0">
                <a:latin typeface="+mj-ea"/>
                <a:ea typeface="+mj-ea"/>
              </a:rPr>
              <a:t>30</a:t>
            </a:r>
          </a:p>
          <a:p>
            <a:r>
              <a:rPr lang="en-US" altLang="zh-CN" sz="1600" dirty="0">
                <a:latin typeface="+mj-ea"/>
                <a:ea typeface="+mj-ea"/>
              </a:rPr>
              <a:t>      2. </a:t>
            </a:r>
            <a:r>
              <a:rPr lang="zh-CN" altLang="en-US" sz="1600" dirty="0">
                <a:latin typeface="+mj-ea"/>
                <a:ea typeface="+mj-ea"/>
              </a:rPr>
              <a:t>聚合的金额≥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元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      3. </a:t>
            </a:r>
            <a:r>
              <a:rPr lang="zh-CN" altLang="en-US" sz="1600" dirty="0">
                <a:latin typeface="+mj-ea"/>
                <a:ea typeface="+mj-ea"/>
              </a:rPr>
              <a:t>最近</a:t>
            </a:r>
            <a:r>
              <a:rPr lang="en-US" altLang="zh-CN" sz="1600" dirty="0">
                <a:latin typeface="+mj-ea"/>
                <a:ea typeface="+mj-ea"/>
              </a:rPr>
              <a:t>5min</a:t>
            </a:r>
            <a:r>
              <a:rPr lang="zh-CN" altLang="en-US" sz="1600" dirty="0">
                <a:latin typeface="+mj-ea"/>
                <a:ea typeface="+mj-ea"/>
              </a:rPr>
              <a:t>没有新的扣费曝光</a:t>
            </a:r>
            <a:endParaRPr lang="en-US" altLang="zh-CN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A6B02F-4812-47F6-BF64-7DAF378C9CC9}"/>
                  </a:ext>
                </a:extLst>
              </p:cNvPr>
              <p:cNvSpPr/>
              <p:nvPr/>
            </p:nvSpPr>
            <p:spPr>
              <a:xfrm>
                <a:off x="627425" y="5079603"/>
                <a:ext cx="8254792" cy="8335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+mj-ea"/>
                    <a:ea typeface="+mj-ea"/>
                  </a:rPr>
                  <a:t>朋友圈排序公式：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dirty="0">
                          <a:latin typeface="Cambria Math" panose="02040503050406030204" pitchFamily="18" charset="0"/>
                          <a:ea typeface="+mj-ea"/>
                        </a:rPr>
                        <m:t>风控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前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𝑟𝑎𝑛𝑘𝑖𝑛𝑔𝑠𝑐𝑜𝑟𝑒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𝑒𝑐𝑝𝑚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𝑞𝑢𝑎𝑙𝑖𝑡𝑦𝑆𝑐𝑜𝑟𝑒</m:t>
                      </m:r>
                    </m:oMath>
                  </m:oMathPara>
                </a14:m>
                <a:endParaRPr lang="en-US" altLang="zh-CN" sz="1600" b="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风控后：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𝑟𝑎𝑛𝑘𝑖𝑛𝑔𝑠𝑐𝑜𝑟𝑒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𝑔𝑚𝑣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𝑞𝑢𝑎𝑙𝑖𝑡𝑦𝑆𝑐𝑜𝑟𝑒</m:t>
                      </m:r>
                    </m:oMath>
                  </m:oMathPara>
                </a14:m>
                <a:endParaRPr lang="en-US" altLang="zh-CN" sz="1600" dirty="0">
                  <a:latin typeface="+mj-ea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A6B02F-4812-47F6-BF64-7DAF378C9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5" y="5079603"/>
                <a:ext cx="8254792" cy="833562"/>
              </a:xfrm>
              <a:prstGeom prst="rect">
                <a:avLst/>
              </a:prstGeom>
              <a:blipFill>
                <a:blip r:embed="rId3"/>
                <a:stretch>
                  <a:fillRect l="-221" t="-1439" b="-3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BB901-3A8C-4088-981B-67C1437A7152}"/>
              </a:ext>
            </a:extLst>
          </p:cNvPr>
          <p:cNvSpPr txBox="1"/>
          <p:nvPr/>
        </p:nvSpPr>
        <p:spPr>
          <a:xfrm>
            <a:off x="1996758" y="1628880"/>
            <a:ext cx="68854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朋友圈</a:t>
            </a:r>
            <a:r>
              <a:rPr lang="en-US" altLang="zh-CN" sz="3600" b="1" dirty="0" err="1">
                <a:latin typeface="+mj-ea"/>
                <a:ea typeface="+mj-ea"/>
              </a:rPr>
              <a:t>oCPM</a:t>
            </a:r>
            <a:r>
              <a:rPr lang="zh-CN" altLang="en-US" sz="3600" b="1" dirty="0">
                <a:latin typeface="+mj-ea"/>
                <a:ea typeface="+mj-ea"/>
              </a:rPr>
              <a:t>智能调价算法设计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3096E9-A497-4FFD-889A-D022D4E263B1}"/>
              </a:ext>
            </a:extLst>
          </p:cNvPr>
          <p:cNvSpPr txBox="1"/>
          <p:nvPr/>
        </p:nvSpPr>
        <p:spPr>
          <a:xfrm>
            <a:off x="3060813" y="2573943"/>
            <a:ext cx="6394495" cy="265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oCPM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智能调价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影响力和贡献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2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D552B2-41B8-48AC-B3E7-B88815174334}"/>
              </a:ext>
            </a:extLst>
          </p:cNvPr>
          <p:cNvSpPr/>
          <p:nvPr/>
        </p:nvSpPr>
        <p:spPr bwMode="auto">
          <a:xfrm>
            <a:off x="331647" y="989074"/>
            <a:ext cx="11597238" cy="3337669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3EBF931-3C50-418D-9C07-6A892A82C0A2}"/>
              </a:ext>
            </a:extLst>
          </p:cNvPr>
          <p:cNvSpPr txBox="1"/>
          <p:nvPr/>
        </p:nvSpPr>
        <p:spPr>
          <a:xfrm>
            <a:off x="456076" y="1124539"/>
            <a:ext cx="113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传统广告系统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(CPM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smartBidding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曝光量或点击量作为优化目标，无法直达广告主真实述求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转化量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935F20-80DB-4BA4-B1F2-88E1B2DDE40C}"/>
              </a:ext>
            </a:extLst>
          </p:cNvPr>
          <p:cNvGrpSpPr/>
          <p:nvPr/>
        </p:nvGrpSpPr>
        <p:grpSpPr>
          <a:xfrm>
            <a:off x="443561" y="2033678"/>
            <a:ext cx="3363168" cy="2200913"/>
            <a:chOff x="443561" y="2033678"/>
            <a:chExt cx="3363168" cy="2200913"/>
          </a:xfrm>
        </p:grpSpPr>
        <p:cxnSp>
          <p:nvCxnSpPr>
            <p:cNvPr id="43" name="直线连接符 11">
              <a:extLst>
                <a:ext uri="{FF2B5EF4-FFF2-40B4-BE49-F238E27FC236}">
                  <a16:creationId xmlns:a16="http://schemas.microsoft.com/office/drawing/2014/main" id="{057F585F-54A9-4140-82D7-177691C7F5DF}"/>
                </a:ext>
              </a:extLst>
            </p:cNvPr>
            <p:cNvCxnSpPr/>
            <p:nvPr/>
          </p:nvCxnSpPr>
          <p:spPr bwMode="auto">
            <a:xfrm flipV="1">
              <a:off x="443561" y="3719953"/>
              <a:ext cx="3357403" cy="4138"/>
            </a:xfrm>
            <a:prstGeom prst="line">
              <a:avLst/>
            </a:prstGeom>
            <a:gradFill rotWithShape="0">
              <a:gsLst>
                <a:gs pos="0">
                  <a:srgbClr val="3C3C3B"/>
                </a:gs>
                <a:gs pos="100000">
                  <a:srgbClr val="636463"/>
                </a:gs>
              </a:gsLst>
              <a:lin ang="0" scaled="1"/>
            </a:gradFill>
            <a:ln w="22225" cap="flat" cmpd="sng" algn="ctr">
              <a:solidFill>
                <a:srgbClr val="44546A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4" name="直线连接符 11">
              <a:extLst>
                <a:ext uri="{FF2B5EF4-FFF2-40B4-BE49-F238E27FC236}">
                  <a16:creationId xmlns:a16="http://schemas.microsoft.com/office/drawing/2014/main" id="{8B9816F9-3F29-4E9F-B3BF-229A7FFBBCFC}"/>
                </a:ext>
              </a:extLst>
            </p:cNvPr>
            <p:cNvCxnSpPr/>
            <p:nvPr/>
          </p:nvCxnSpPr>
          <p:spPr bwMode="auto">
            <a:xfrm flipV="1">
              <a:off x="443561" y="2598770"/>
              <a:ext cx="3357403" cy="4138"/>
            </a:xfrm>
            <a:prstGeom prst="line">
              <a:avLst/>
            </a:prstGeom>
            <a:gradFill rotWithShape="0">
              <a:gsLst>
                <a:gs pos="0">
                  <a:srgbClr val="3C3C3B"/>
                </a:gs>
                <a:gs pos="100000">
                  <a:srgbClr val="636463"/>
                </a:gs>
              </a:gsLst>
              <a:lin ang="0" scaled="1"/>
            </a:gradFill>
            <a:ln w="22225" cap="flat" cmpd="sng" algn="ctr">
              <a:solidFill>
                <a:srgbClr val="44546A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5" name="同侧圆角矩形 106">
              <a:extLst>
                <a:ext uri="{FF2B5EF4-FFF2-40B4-BE49-F238E27FC236}">
                  <a16:creationId xmlns:a16="http://schemas.microsoft.com/office/drawing/2014/main" id="{2B67C182-387E-454D-8181-67C67B3A9E90}"/>
                </a:ext>
              </a:extLst>
            </p:cNvPr>
            <p:cNvSpPr/>
            <p:nvPr/>
          </p:nvSpPr>
          <p:spPr bwMode="auto">
            <a:xfrm>
              <a:off x="593258" y="2033678"/>
              <a:ext cx="2990957" cy="404702"/>
            </a:xfrm>
            <a:prstGeom prst="round2SameRect">
              <a:avLst/>
            </a:prstGeom>
            <a:solidFill>
              <a:srgbClr val="44546A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vert="horz" wrap="square" lIns="82296" tIns="41148" rIns="82296" bIns="411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411480" eaLnBrk="1" hangingPunct="1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广告转化漏斗</a:t>
              </a:r>
            </a:p>
          </p:txBody>
        </p:sp>
        <p:sp>
          <p:nvSpPr>
            <p:cNvPr id="46" name="手动操作 6">
              <a:extLst>
                <a:ext uri="{FF2B5EF4-FFF2-40B4-BE49-F238E27FC236}">
                  <a16:creationId xmlns:a16="http://schemas.microsoft.com/office/drawing/2014/main" id="{44FB0072-4A90-4E74-850F-C5F06819BF0D}"/>
                </a:ext>
              </a:extLst>
            </p:cNvPr>
            <p:cNvSpPr/>
            <p:nvPr/>
          </p:nvSpPr>
          <p:spPr bwMode="auto">
            <a:xfrm>
              <a:off x="563468" y="2698097"/>
              <a:ext cx="2990958" cy="385039"/>
            </a:xfrm>
            <a:prstGeom prst="flowChartManualOperation">
              <a:avLst/>
            </a:prstGeom>
            <a:solidFill>
              <a:srgbClr val="5B9BD5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square" lIns="82296" tIns="41148" rIns="82296" bIns="411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342900" indent="1143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685800" indent="2286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028700" indent="3429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371600" indent="457200" algn="l" defTabSz="685800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411480" eaLnBrk="1" hangingPunct="1"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曝光</a:t>
              </a:r>
            </a:p>
          </p:txBody>
        </p:sp>
        <p:sp>
          <p:nvSpPr>
            <p:cNvPr id="47" name="手动操作 7">
              <a:extLst>
                <a:ext uri="{FF2B5EF4-FFF2-40B4-BE49-F238E27FC236}">
                  <a16:creationId xmlns:a16="http://schemas.microsoft.com/office/drawing/2014/main" id="{F1A49E9A-F244-4146-B634-ABCE077994E2}"/>
                </a:ext>
              </a:extLst>
            </p:cNvPr>
            <p:cNvSpPr/>
            <p:nvPr/>
          </p:nvSpPr>
          <p:spPr bwMode="auto">
            <a:xfrm>
              <a:off x="759488" y="3226844"/>
              <a:ext cx="2532394" cy="380212"/>
            </a:xfrm>
            <a:prstGeom prst="flowChartManualOperation">
              <a:avLst/>
            </a:prstGeom>
            <a:solidFill>
              <a:srgbClr val="5B9BD5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square" lIns="82296" tIns="41148" rIns="82296" bIns="411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1148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点击</a:t>
              </a:r>
            </a:p>
          </p:txBody>
        </p:sp>
        <p:sp>
          <p:nvSpPr>
            <p:cNvPr id="48" name="手动操作 7">
              <a:extLst>
                <a:ext uri="{FF2B5EF4-FFF2-40B4-BE49-F238E27FC236}">
                  <a16:creationId xmlns:a16="http://schemas.microsoft.com/office/drawing/2014/main" id="{13CD94C3-9FBE-4BFC-8DB9-2B949462BA7E}"/>
                </a:ext>
              </a:extLst>
            </p:cNvPr>
            <p:cNvSpPr/>
            <p:nvPr/>
          </p:nvSpPr>
          <p:spPr bwMode="auto">
            <a:xfrm>
              <a:off x="1022021" y="3804477"/>
              <a:ext cx="1954773" cy="430114"/>
            </a:xfrm>
            <a:prstGeom prst="flowChartManualOperation">
              <a:avLst/>
            </a:prstGeom>
            <a:solidFill>
              <a:srgbClr val="5B9BD5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square" lIns="82296" tIns="41148" rIns="82296" bIns="411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1148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激活</a:t>
              </a:r>
            </a:p>
          </p:txBody>
        </p:sp>
        <p:cxnSp>
          <p:nvCxnSpPr>
            <p:cNvPr id="49" name="直线连接符 11">
              <a:extLst>
                <a:ext uri="{FF2B5EF4-FFF2-40B4-BE49-F238E27FC236}">
                  <a16:creationId xmlns:a16="http://schemas.microsoft.com/office/drawing/2014/main" id="{2181734A-3EFB-4CE2-A523-5DF02E6E4B12}"/>
                </a:ext>
              </a:extLst>
            </p:cNvPr>
            <p:cNvCxnSpPr/>
            <p:nvPr/>
          </p:nvCxnSpPr>
          <p:spPr bwMode="auto">
            <a:xfrm flipV="1">
              <a:off x="449326" y="3177783"/>
              <a:ext cx="3357403" cy="4138"/>
            </a:xfrm>
            <a:prstGeom prst="line">
              <a:avLst/>
            </a:prstGeom>
            <a:gradFill rotWithShape="0">
              <a:gsLst>
                <a:gs pos="0">
                  <a:srgbClr val="3C3C3B"/>
                </a:gs>
                <a:gs pos="100000">
                  <a:srgbClr val="636463"/>
                </a:gs>
              </a:gsLst>
              <a:lin ang="0" scaled="1"/>
            </a:gradFill>
            <a:ln w="22225" cap="flat" cmpd="sng" algn="ctr">
              <a:solidFill>
                <a:srgbClr val="44546A">
                  <a:lumMod val="60000"/>
                  <a:lumOff val="40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B4CCBD82-2BC9-48E6-B228-264EA042F9D9}"/>
              </a:ext>
            </a:extLst>
          </p:cNvPr>
          <p:cNvSpPr/>
          <p:nvPr/>
        </p:nvSpPr>
        <p:spPr>
          <a:xfrm>
            <a:off x="3886884" y="2649221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eCPM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=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bid_cpm</a:t>
            </a:r>
            <a:endParaRPr lang="zh-CN" altLang="en-US" sz="1600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同侧圆角矩形 106">
            <a:extLst>
              <a:ext uri="{FF2B5EF4-FFF2-40B4-BE49-F238E27FC236}">
                <a16:creationId xmlns:a16="http://schemas.microsoft.com/office/drawing/2014/main" id="{AEE56A8B-8D9B-4780-A70E-259FB036DC49}"/>
              </a:ext>
            </a:extLst>
          </p:cNvPr>
          <p:cNvSpPr/>
          <p:nvPr/>
        </p:nvSpPr>
        <p:spPr bwMode="auto">
          <a:xfrm>
            <a:off x="3916260" y="2044789"/>
            <a:ext cx="2927479" cy="337089"/>
          </a:xfrm>
          <a:prstGeom prst="round2SameRect">
            <a:avLst/>
          </a:prstGeom>
          <a:solidFill>
            <a:srgbClr val="44546A">
              <a:lumMod val="20000"/>
              <a:lumOff val="80000"/>
            </a:srgbClr>
          </a:solidFill>
          <a:ln>
            <a:noFill/>
          </a:ln>
          <a:effectLst/>
        </p:spPr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11480" eaLnBrk="1" hangingPunct="1"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广告排序计费公式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77421D-FDDC-46B6-8AD0-3419FCFD5C37}"/>
              </a:ext>
            </a:extLst>
          </p:cNvPr>
          <p:cNvSpPr/>
          <p:nvPr/>
        </p:nvSpPr>
        <p:spPr>
          <a:xfrm>
            <a:off x="3886884" y="3236475"/>
            <a:ext cx="4100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eCPM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=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bid_cpm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pCTR/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</a:t>
            </a:r>
            <a:r>
              <a:rPr lang="en-US" altLang="zh-CN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avgCTR)</a:t>
            </a:r>
            <a:r>
              <a:rPr lang="zh-CN" altLang="en-US" sz="16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    </a:t>
            </a:r>
            <a:endParaRPr lang="zh-CN" altLang="en-US" sz="1600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同侧圆角矩形 106">
            <a:extLst>
              <a:ext uri="{FF2B5EF4-FFF2-40B4-BE49-F238E27FC236}">
                <a16:creationId xmlns:a16="http://schemas.microsoft.com/office/drawing/2014/main" id="{7594B281-996B-4ED7-A150-E970090259A7}"/>
              </a:ext>
            </a:extLst>
          </p:cNvPr>
          <p:cNvSpPr/>
          <p:nvPr/>
        </p:nvSpPr>
        <p:spPr bwMode="auto">
          <a:xfrm>
            <a:off x="7847148" y="2032749"/>
            <a:ext cx="3604241" cy="337088"/>
          </a:xfrm>
          <a:prstGeom prst="round2SameRect">
            <a:avLst/>
          </a:prstGeom>
          <a:solidFill>
            <a:srgbClr val="44546A">
              <a:lumMod val="20000"/>
              <a:lumOff val="80000"/>
            </a:srgbClr>
          </a:solidFill>
          <a:ln>
            <a:noFill/>
          </a:ln>
          <a:effectLst/>
        </p:spPr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11480" eaLnBrk="1" hangingPunct="1"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计费策略</a:t>
            </a: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6E7EE70E-0DA1-45B6-A0C5-0C42C9B700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09608" y="2563551"/>
          <a:ext cx="4100226" cy="10391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7863">
                  <a:extLst>
                    <a:ext uri="{9D8B030D-6E8A-4147-A177-3AD203B41FA5}">
                      <a16:colId xmlns:a16="http://schemas.microsoft.com/office/drawing/2014/main" val="1542531170"/>
                    </a:ext>
                  </a:extLst>
                </a:gridCol>
                <a:gridCol w="1930817">
                  <a:extLst>
                    <a:ext uri="{9D8B030D-6E8A-4147-A177-3AD203B41FA5}">
                      <a16:colId xmlns:a16="http://schemas.microsoft.com/office/drawing/2014/main" val="3867093923"/>
                    </a:ext>
                  </a:extLst>
                </a:gridCol>
                <a:gridCol w="1201546">
                  <a:extLst>
                    <a:ext uri="{9D8B030D-6E8A-4147-A177-3AD203B41FA5}">
                      <a16:colId xmlns:a16="http://schemas.microsoft.com/office/drawing/2014/main" val="379868324"/>
                    </a:ext>
                  </a:extLst>
                </a:gridCol>
              </a:tblGrid>
              <a:tr h="4600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CPM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曝光出价</a:t>
                      </a: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曝光计费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优化曝光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1409"/>
                  </a:ext>
                </a:extLst>
              </a:tr>
              <a:tr h="4600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Smart</a:t>
                      </a:r>
                    </a:p>
                    <a:p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Bidding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曝光出价</a:t>
                      </a: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曝光计费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优化点击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32765"/>
                  </a:ext>
                </a:extLst>
              </a:tr>
            </a:tbl>
          </a:graphicData>
        </a:graphic>
      </p:graphicFrame>
      <p:cxnSp>
        <p:nvCxnSpPr>
          <p:cNvPr id="56" name="直线连接符 124">
            <a:extLst>
              <a:ext uri="{FF2B5EF4-FFF2-40B4-BE49-F238E27FC236}">
                <a16:creationId xmlns:a16="http://schemas.microsoft.com/office/drawing/2014/main" id="{9FAC8D5E-7BE7-46C3-9A25-5F68C985B037}"/>
              </a:ext>
            </a:extLst>
          </p:cNvPr>
          <p:cNvCxnSpPr>
            <a:cxnSpLocks/>
          </p:cNvCxnSpPr>
          <p:nvPr/>
        </p:nvCxnSpPr>
        <p:spPr>
          <a:xfrm flipH="1">
            <a:off x="331647" y="4642893"/>
            <a:ext cx="11478459" cy="35723"/>
          </a:xfrm>
          <a:prstGeom prst="line">
            <a:avLst/>
          </a:prstGeom>
          <a:ln>
            <a:solidFill>
              <a:srgbClr val="396C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222081C6-3358-431D-99EB-3063EDD7E119}"/>
              </a:ext>
            </a:extLst>
          </p:cNvPr>
          <p:cNvSpPr/>
          <p:nvPr/>
        </p:nvSpPr>
        <p:spPr>
          <a:xfrm>
            <a:off x="3611172" y="5355718"/>
            <a:ext cx="3831082" cy="1376640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208D127-2198-4D70-B557-AAE99BF4D906}"/>
              </a:ext>
            </a:extLst>
          </p:cNvPr>
          <p:cNvSpPr txBox="1"/>
          <p:nvPr/>
        </p:nvSpPr>
        <p:spPr>
          <a:xfrm>
            <a:off x="3840090" y="5396286"/>
            <a:ext cx="32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出价对象和实际关注目标有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0ED278E-D5CD-4551-AD4C-6EC62035C425}"/>
              </a:ext>
            </a:extLst>
          </p:cNvPr>
          <p:cNvSpPr txBox="1"/>
          <p:nvPr/>
        </p:nvSpPr>
        <p:spPr>
          <a:xfrm>
            <a:off x="3609907" y="6386318"/>
            <a:ext cx="1160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362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ingFang SC Medium"/>
              </a:rPr>
              <a:t>成本不可控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6E1080-9F8E-447C-AF26-4FCB485D6502}"/>
              </a:ext>
            </a:extLst>
          </p:cNvPr>
          <p:cNvSpPr txBox="1"/>
          <p:nvPr/>
        </p:nvSpPr>
        <p:spPr>
          <a:xfrm>
            <a:off x="4806786" y="6386318"/>
            <a:ext cx="141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362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ingFang SC Medium"/>
              </a:rPr>
              <a:t>频繁操作广告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86BD57-BFE7-4A0E-88E7-1CD8D0959B96}"/>
              </a:ext>
            </a:extLst>
          </p:cNvPr>
          <p:cNvSpPr txBox="1"/>
          <p:nvPr/>
        </p:nvSpPr>
        <p:spPr>
          <a:xfrm>
            <a:off x="6189873" y="6386317"/>
            <a:ext cx="128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362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ingFang SC Medium"/>
              </a:rPr>
              <a:t>不敢扩大定向</a:t>
            </a:r>
          </a:p>
        </p:txBody>
      </p:sp>
      <p:sp>
        <p:nvSpPr>
          <p:cNvPr id="64" name="Freeform 156">
            <a:extLst>
              <a:ext uri="{FF2B5EF4-FFF2-40B4-BE49-F238E27FC236}">
                <a16:creationId xmlns:a16="http://schemas.microsoft.com/office/drawing/2014/main" id="{0AB8A2AA-1210-4784-B05B-D3386F14C34D}"/>
              </a:ext>
            </a:extLst>
          </p:cNvPr>
          <p:cNvSpPr>
            <a:spLocks noEditPoints="1"/>
          </p:cNvSpPr>
          <p:nvPr/>
        </p:nvSpPr>
        <p:spPr bwMode="auto">
          <a:xfrm>
            <a:off x="6443006" y="5809978"/>
            <a:ext cx="698752" cy="58748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rgbClr val="396CE3"/>
          </a:solidFill>
          <a:ln>
            <a:noFill/>
          </a:ln>
        </p:spPr>
        <p:txBody>
          <a:bodyPr vert="horz" wrap="square" lIns="45690" tIns="22845" rIns="45690" bIns="2284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1047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999" b="0" i="0" u="none" strike="noStrike" kern="0" cap="none" spc="100" normalizeH="0" baseline="0" noProof="0">
              <a:ln>
                <a:noFill/>
              </a:ln>
              <a:solidFill>
                <a:srgbClr val="DCDEE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ingFang SC Medium"/>
            </a:endParaRPr>
          </a:p>
        </p:txBody>
      </p:sp>
      <p:sp>
        <p:nvSpPr>
          <p:cNvPr id="65" name="Freeform 218">
            <a:extLst>
              <a:ext uri="{FF2B5EF4-FFF2-40B4-BE49-F238E27FC236}">
                <a16:creationId xmlns:a16="http://schemas.microsoft.com/office/drawing/2014/main" id="{AD0C92EB-B3A5-40E6-ABEF-A386A68F52BC}"/>
              </a:ext>
            </a:extLst>
          </p:cNvPr>
          <p:cNvSpPr>
            <a:spLocks noEditPoints="1"/>
          </p:cNvSpPr>
          <p:nvPr/>
        </p:nvSpPr>
        <p:spPr bwMode="auto">
          <a:xfrm>
            <a:off x="3881420" y="5821644"/>
            <a:ext cx="566527" cy="48586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rgbClr val="396CE3"/>
          </a:solidFill>
          <a:ln>
            <a:noFill/>
          </a:ln>
        </p:spPr>
        <p:txBody>
          <a:bodyPr vert="horz" wrap="square" lIns="45690" tIns="22845" rIns="45690" bIns="2284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1047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999" b="0" i="0" u="none" strike="noStrike" kern="0" cap="none" spc="100" normalizeH="0" baseline="0" noProof="0">
              <a:ln>
                <a:noFill/>
              </a:ln>
              <a:solidFill>
                <a:srgbClr val="29A34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ingFang SC Medium"/>
            </a:endParaRPr>
          </a:p>
        </p:txBody>
      </p:sp>
      <p:sp>
        <p:nvSpPr>
          <p:cNvPr id="66" name="Freeform 142">
            <a:extLst>
              <a:ext uri="{FF2B5EF4-FFF2-40B4-BE49-F238E27FC236}">
                <a16:creationId xmlns:a16="http://schemas.microsoft.com/office/drawing/2014/main" id="{D7A0F483-4246-40C7-9AC6-7A5C604179E4}"/>
              </a:ext>
            </a:extLst>
          </p:cNvPr>
          <p:cNvSpPr>
            <a:spLocks/>
          </p:cNvSpPr>
          <p:nvPr/>
        </p:nvSpPr>
        <p:spPr bwMode="auto">
          <a:xfrm>
            <a:off x="5290352" y="5817854"/>
            <a:ext cx="392195" cy="206075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rgbClr val="396CE3"/>
          </a:solidFill>
          <a:ln>
            <a:noFill/>
          </a:ln>
        </p:spPr>
        <p:txBody>
          <a:bodyPr vert="horz" wrap="square" lIns="45690" tIns="22845" rIns="45690" bIns="2284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1047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999" b="0" i="0" u="none" strike="noStrike" kern="0" cap="none" spc="100" normalizeH="0" baseline="0" noProof="0">
              <a:ln>
                <a:noFill/>
              </a:ln>
              <a:solidFill>
                <a:srgbClr val="DCDEE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ingFang SC Medium"/>
            </a:endParaRPr>
          </a:p>
        </p:txBody>
      </p:sp>
      <p:sp>
        <p:nvSpPr>
          <p:cNvPr id="67" name="Freeform 136">
            <a:extLst>
              <a:ext uri="{FF2B5EF4-FFF2-40B4-BE49-F238E27FC236}">
                <a16:creationId xmlns:a16="http://schemas.microsoft.com/office/drawing/2014/main" id="{2B8F3340-B601-44B0-B99C-381AEB13B295}"/>
              </a:ext>
            </a:extLst>
          </p:cNvPr>
          <p:cNvSpPr>
            <a:spLocks noEditPoints="1"/>
          </p:cNvSpPr>
          <p:nvPr/>
        </p:nvSpPr>
        <p:spPr bwMode="auto">
          <a:xfrm>
            <a:off x="5290352" y="5999303"/>
            <a:ext cx="397719" cy="269041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rgbClr val="396CE3"/>
          </a:solidFill>
          <a:ln>
            <a:noFill/>
          </a:ln>
        </p:spPr>
        <p:txBody>
          <a:bodyPr vert="horz" wrap="square" lIns="45690" tIns="22845" rIns="45690" bIns="22845" numCol="1" anchor="t" anchorCtr="0" compatLnSpc="1">
            <a:prstTxWarp prst="textNoShape">
              <a:avLst/>
            </a:prstTxWarp>
          </a:bodyPr>
          <a:lstStyle/>
          <a:p>
            <a:pPr algn="ctr" defTabSz="410478" eaLnBrk="1" fontAlgn="auto">
              <a:spcBef>
                <a:spcPts val="0"/>
              </a:spcBef>
              <a:spcAft>
                <a:spcPts val="0"/>
              </a:spcAft>
            </a:pPr>
            <a:endParaRPr lang="zh-CN" altLang="en-US" sz="1999" kern="0" spc="100">
              <a:solidFill>
                <a:srgbClr val="DCDEE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PingFang SC Medium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52E7E4E-43B8-41AE-8BD6-559902F59DCB}"/>
              </a:ext>
            </a:extLst>
          </p:cNvPr>
          <p:cNvSpPr txBox="1"/>
          <p:nvPr/>
        </p:nvSpPr>
        <p:spPr>
          <a:xfrm>
            <a:off x="3677503" y="4911249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广告主痛点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975340-6D3C-49EB-B8BC-47D390DBCEC9}"/>
              </a:ext>
            </a:extLst>
          </p:cNvPr>
          <p:cNvSpPr/>
          <p:nvPr/>
        </p:nvSpPr>
        <p:spPr>
          <a:xfrm>
            <a:off x="7569373" y="5355038"/>
            <a:ext cx="4359512" cy="1376640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8475AB9-4E3C-49BA-9DC5-70CDE4F28E5B}"/>
              </a:ext>
            </a:extLst>
          </p:cNvPr>
          <p:cNvSpPr txBox="1"/>
          <p:nvPr/>
        </p:nvSpPr>
        <p:spPr>
          <a:xfrm>
            <a:off x="7602059" y="5519706"/>
            <a:ext cx="4535535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流量分发效率低，售卖困难，生态恶化，增长受阻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广告相关性差， 引发用户负反馈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效果不好，广告主流失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047234-9C8F-4883-B3FF-1706EC270E25}"/>
              </a:ext>
            </a:extLst>
          </p:cNvPr>
          <p:cNvSpPr txBox="1"/>
          <p:nvPr/>
        </p:nvSpPr>
        <p:spPr>
          <a:xfrm>
            <a:off x="7771415" y="4894240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平台痛点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275920-8597-4304-BB3D-89A6EB861AEB}"/>
              </a:ext>
            </a:extLst>
          </p:cNvPr>
          <p:cNvSpPr/>
          <p:nvPr/>
        </p:nvSpPr>
        <p:spPr>
          <a:xfrm>
            <a:off x="385215" y="5382582"/>
            <a:ext cx="2941241" cy="1376640"/>
          </a:xfrm>
          <a:prstGeom prst="rect">
            <a:avLst/>
          </a:prstGeom>
          <a:noFill/>
          <a:ln>
            <a:solidFill>
              <a:srgbClr val="396C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8535085-8918-48F4-9CF7-F87402D6DFC5}"/>
              </a:ext>
            </a:extLst>
          </p:cNvPr>
          <p:cNvSpPr txBox="1"/>
          <p:nvPr/>
        </p:nvSpPr>
        <p:spPr>
          <a:xfrm>
            <a:off x="431709" y="5516415"/>
            <a:ext cx="314153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广告推荐不够精准，影响体验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843878F-C943-45FA-8F47-0C1095CB0787}"/>
              </a:ext>
            </a:extLst>
          </p:cNvPr>
          <p:cNvSpPr txBox="1"/>
          <p:nvPr/>
        </p:nvSpPr>
        <p:spPr>
          <a:xfrm>
            <a:off x="385214" y="4872282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</a:p>
        </p:txBody>
      </p:sp>
      <p:pic>
        <p:nvPicPr>
          <p:cNvPr id="76" name="Picture 1" descr="/var/folders/t3/q7xtbnnd6_17px25r0m0c1qr0000gp/T/com.microsoft.Powerpoint/WebArchiveCopyPasteTempFiles/p313">
            <a:extLst>
              <a:ext uri="{FF2B5EF4-FFF2-40B4-BE49-F238E27FC236}">
                <a16:creationId xmlns:a16="http://schemas.microsoft.com/office/drawing/2014/main" id="{D1790DF4-6AB5-4E06-8D40-24F3F46D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18" y="4530368"/>
            <a:ext cx="698752" cy="6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3FB17EBF-B677-4249-8957-76B145C71B5D}"/>
              </a:ext>
            </a:extLst>
          </p:cNvPr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oCPM</a:t>
            </a:r>
            <a:r>
              <a:rPr lang="zh-CN" altLang="en-US" sz="2800" b="1" dirty="0">
                <a:latin typeface="+mj-ea"/>
                <a:ea typeface="+mj-ea"/>
              </a:rPr>
              <a:t>出现背景：传统广告产品面临问题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"/>
    </mc:Choice>
    <mc:Fallback xmlns="">
      <p:transition spd="slow" advTm="2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/>
      <p:bldP spid="50" grpId="0"/>
      <p:bldP spid="52" grpId="0" animBg="1"/>
      <p:bldP spid="53" grpId="0"/>
      <p:bldP spid="54" grpId="0" animBg="1"/>
      <p:bldP spid="57" grpId="0" animBg="1"/>
      <p:bldP spid="58" grpId="0"/>
      <p:bldP spid="59" grpId="0"/>
      <p:bldP spid="60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/>
      <p:bldP spid="71" grpId="0"/>
      <p:bldP spid="72" grpId="0" animBg="1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oCPM</a:t>
            </a:r>
            <a:r>
              <a:rPr lang="zh-CN" altLang="en-US" sz="2800" b="1" dirty="0">
                <a:latin typeface="+mj-ea"/>
                <a:ea typeface="+mj-ea"/>
              </a:rPr>
              <a:t>出现背景：</a:t>
            </a:r>
            <a:r>
              <a:rPr lang="en-US" altLang="zh-CN" sz="2800" b="1" dirty="0" err="1">
                <a:latin typeface="+mj-ea"/>
                <a:ea typeface="+mj-ea"/>
              </a:rPr>
              <a:t>oCPM</a:t>
            </a:r>
            <a:r>
              <a:rPr lang="zh-CN" altLang="en-US" sz="2800" b="1" dirty="0">
                <a:latin typeface="+mj-ea"/>
                <a:ea typeface="+mj-ea"/>
              </a:rPr>
              <a:t>解决广告主、平台、用户痛点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6ADC9-FE62-474F-A287-8E9F9AB78B39}"/>
              </a:ext>
            </a:extLst>
          </p:cNvPr>
          <p:cNvSpPr txBox="1"/>
          <p:nvPr/>
        </p:nvSpPr>
        <p:spPr>
          <a:xfrm>
            <a:off x="162517" y="975305"/>
            <a:ext cx="345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广告主对转化出价：</a:t>
            </a:r>
            <a:r>
              <a:rPr lang="en-US" altLang="zh-CN" sz="1600" b="1" dirty="0" err="1">
                <a:solidFill>
                  <a:schemeClr val="accent1"/>
                </a:solidFill>
                <a:latin typeface="+mj-ea"/>
                <a:ea typeface="+mj-ea"/>
              </a:rPr>
              <a:t>bidCpa</a:t>
            </a:r>
            <a:endParaRPr lang="en-US" altLang="zh-CN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8D97BDA1-0B70-40AC-8E9D-8E0B41EF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8" y="1583877"/>
            <a:ext cx="4257117" cy="2077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9DBE739-ECB4-4A02-A46B-36A263992F24}"/>
              </a:ext>
            </a:extLst>
          </p:cNvPr>
          <p:cNvSpPr txBox="1"/>
          <p:nvPr/>
        </p:nvSpPr>
        <p:spPr>
          <a:xfrm>
            <a:off x="9107232" y="953835"/>
            <a:ext cx="282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预估</a:t>
            </a:r>
            <a:r>
              <a:rPr lang="en-US" altLang="zh-CN" sz="1600" b="1" dirty="0" err="1">
                <a:solidFill>
                  <a:schemeClr val="accent1"/>
                </a:solidFill>
                <a:latin typeface="+mj-ea"/>
                <a:ea typeface="+mj-ea"/>
              </a:rPr>
              <a:t>pCVR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，实时匹配广告与用户相关性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B9141351-0651-4E8B-BB7F-3E6C8183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58" y="1583877"/>
            <a:ext cx="3112966" cy="2133335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2448E3EB-5AE5-4325-9B6E-E46692E7C435}"/>
              </a:ext>
            </a:extLst>
          </p:cNvPr>
          <p:cNvSpPr txBox="1"/>
          <p:nvPr/>
        </p:nvSpPr>
        <p:spPr>
          <a:xfrm>
            <a:off x="4745539" y="953835"/>
            <a:ext cx="38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对曝光扣费：</a:t>
            </a:r>
            <a:r>
              <a:rPr lang="en-US" altLang="zh-CN" sz="1600" b="1" dirty="0" err="1">
                <a:solidFill>
                  <a:schemeClr val="accent1"/>
                </a:solidFill>
                <a:latin typeface="+mj-ea"/>
                <a:ea typeface="+mj-ea"/>
              </a:rPr>
              <a:t>cpa</a:t>
            </a:r>
            <a:r>
              <a:rPr lang="en-US" altLang="zh-CN" sz="1600" b="1" dirty="0">
                <a:solidFill>
                  <a:schemeClr val="accent1"/>
                </a:solidFill>
                <a:latin typeface="+mj-ea"/>
                <a:ea typeface="+mj-ea"/>
              </a:rPr>
              <a:t>=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扣费</a:t>
            </a:r>
            <a:r>
              <a:rPr lang="en-US" altLang="zh-CN" sz="1600" b="1" dirty="0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转化量</a:t>
            </a:r>
            <a:endParaRPr lang="en-US" altLang="zh-CN" sz="16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但保证转化成本接近转化出价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3581A6-40B2-4F74-B279-F868E0099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2" y="1673883"/>
            <a:ext cx="4257117" cy="1203547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0FD30742-8E34-4DA6-AF35-2D0565F15F71}"/>
              </a:ext>
            </a:extLst>
          </p:cNvPr>
          <p:cNvSpPr/>
          <p:nvPr/>
        </p:nvSpPr>
        <p:spPr>
          <a:xfrm>
            <a:off x="5026449" y="4059041"/>
            <a:ext cx="1822900" cy="1305887"/>
          </a:xfrm>
          <a:prstGeom prst="ellipse">
            <a:avLst/>
          </a:prstGeom>
          <a:noFill/>
          <a:ln w="76200">
            <a:solidFill>
              <a:srgbClr val="3AB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实时匹配</a:t>
            </a:r>
          </a:p>
        </p:txBody>
      </p:sp>
      <p:sp>
        <p:nvSpPr>
          <p:cNvPr id="26" name="Puzzle3">
            <a:extLst>
              <a:ext uri="{FF2B5EF4-FFF2-40B4-BE49-F238E27FC236}">
                <a16:creationId xmlns:a16="http://schemas.microsoft.com/office/drawing/2014/main" id="{7C6B3761-FAF4-4AB7-A1A4-AFCBD0058282}"/>
              </a:ext>
            </a:extLst>
          </p:cNvPr>
          <p:cNvSpPr>
            <a:spLocks noEditPoints="1" noChangeArrowheads="1"/>
          </p:cNvSpPr>
          <p:nvPr/>
        </p:nvSpPr>
        <p:spPr bwMode="gray">
          <a:xfrm rot="-5400000">
            <a:off x="7065783" y="4030354"/>
            <a:ext cx="1052376" cy="146977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69 w 21600"/>
              <a:gd name="T25" fmla="*/ 7718 h 21600"/>
              <a:gd name="T26" fmla="*/ 19157 w 21600"/>
              <a:gd name="T27" fmla="*/ 2023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gradFill rotWithShape="1">
            <a:gsLst>
              <a:gs pos="0">
                <a:srgbClr val="FF9E5D"/>
              </a:gs>
              <a:gs pos="100000">
                <a:srgbClr val="FF6600"/>
              </a:gs>
            </a:gsLst>
            <a:lin ang="54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7" name="Puzzle2">
            <a:extLst>
              <a:ext uri="{FF2B5EF4-FFF2-40B4-BE49-F238E27FC236}">
                <a16:creationId xmlns:a16="http://schemas.microsoft.com/office/drawing/2014/main" id="{2004306F-6E66-4547-A899-E7D136A79F1A}"/>
              </a:ext>
            </a:extLst>
          </p:cNvPr>
          <p:cNvSpPr>
            <a:spLocks noEditPoints="1" noChangeArrowheads="1"/>
          </p:cNvSpPr>
          <p:nvPr/>
        </p:nvSpPr>
        <p:spPr bwMode="gray">
          <a:xfrm>
            <a:off x="5101965" y="5358403"/>
            <a:ext cx="1698137" cy="142872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94 w 21600"/>
              <a:gd name="T25" fmla="*/ 6735 h 21600"/>
              <a:gd name="T26" fmla="*/ 16182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gradFill rotWithShape="1">
            <a:gsLst>
              <a:gs pos="0">
                <a:srgbClr val="FFE88B"/>
              </a:gs>
              <a:gs pos="100000">
                <a:srgbClr val="FFCC00"/>
              </a:gs>
            </a:gsLst>
            <a:lin ang="54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8" name="Puzzle1">
            <a:extLst>
              <a:ext uri="{FF2B5EF4-FFF2-40B4-BE49-F238E27FC236}">
                <a16:creationId xmlns:a16="http://schemas.microsoft.com/office/drawing/2014/main" id="{CAC0D40A-EA9A-4762-9E9C-4E8B145E33B5}"/>
              </a:ext>
            </a:extLst>
          </p:cNvPr>
          <p:cNvSpPr>
            <a:spLocks noEditPoints="1" noChangeArrowheads="1"/>
          </p:cNvSpPr>
          <p:nvPr/>
        </p:nvSpPr>
        <p:spPr bwMode="gray">
          <a:xfrm rot="5400000">
            <a:off x="3623859" y="4121104"/>
            <a:ext cx="1379172" cy="1255047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57150">
            <a:solidFill>
              <a:srgbClr val="FFFFFF"/>
            </a:solidFill>
            <a:miter lim="800000"/>
            <a:headEnd/>
            <a:tailEnd/>
          </a:ln>
          <a:effectLst>
            <a:outerShdw dist="135003" dir="2471156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9" name="矩形 42">
            <a:extLst>
              <a:ext uri="{FF2B5EF4-FFF2-40B4-BE49-F238E27FC236}">
                <a16:creationId xmlns:a16="http://schemas.microsoft.com/office/drawing/2014/main" id="{BFD3299E-37E2-40EC-9A10-DFC419DD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49" y="4594739"/>
            <a:ext cx="1795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受众广告体验好</a:t>
            </a:r>
          </a:p>
        </p:txBody>
      </p:sp>
      <p:sp>
        <p:nvSpPr>
          <p:cNvPr id="30" name="矩形 43">
            <a:extLst>
              <a:ext uri="{FF2B5EF4-FFF2-40B4-BE49-F238E27FC236}">
                <a16:creationId xmlns:a16="http://schemas.microsoft.com/office/drawing/2014/main" id="{463CA871-6263-4127-AD56-0FBB1D50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190" y="4651325"/>
            <a:ext cx="244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广告主：</a:t>
            </a:r>
            <a:r>
              <a:rPr lang="zh-CN" altLang="en-US" sz="1400" b="1" dirty="0">
                <a:latin typeface="+mj-ea"/>
                <a:ea typeface="+mj-ea"/>
              </a:rPr>
              <a:t>成本可控</a:t>
            </a:r>
            <a:endParaRPr lang="en-US" altLang="zh-CN" sz="1400" b="1" dirty="0"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敢持续投放、扩大定向</a:t>
            </a:r>
          </a:p>
        </p:txBody>
      </p:sp>
      <p:sp>
        <p:nvSpPr>
          <p:cNvPr id="32" name="矩形 42">
            <a:extLst>
              <a:ext uri="{FF2B5EF4-FFF2-40B4-BE49-F238E27FC236}">
                <a16:creationId xmlns:a16="http://schemas.microsoft.com/office/drawing/2014/main" id="{60F52B76-3FBF-47AE-B808-4FAE98A6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29" y="5975555"/>
            <a:ext cx="2920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+mj-ea"/>
                <a:ea typeface="+mj-ea"/>
              </a:rPr>
              <a:t>平台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体验好，定向利用充分，生态发展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按转化价值售卖，收入提升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19F0B1B-F08E-4924-AF88-E8891AD86B9D}"/>
              </a:ext>
            </a:extLst>
          </p:cNvPr>
          <p:cNvCxnSpPr/>
          <p:nvPr/>
        </p:nvCxnSpPr>
        <p:spPr bwMode="auto">
          <a:xfrm>
            <a:off x="-1" y="3834027"/>
            <a:ext cx="12167233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4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7"/>
    </mc:Choice>
    <mc:Fallback xmlns="">
      <p:transition spd="slow" advTm="2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智能调价必要性：偏差不断累计且无法消除导致不达成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3E93C7-46F1-4008-A83E-980F2279A43C}"/>
                  </a:ext>
                </a:extLst>
              </p:cNvPr>
              <p:cNvSpPr/>
              <p:nvPr/>
            </p:nvSpPr>
            <p:spPr>
              <a:xfrm>
                <a:off x="322322" y="818826"/>
                <a:ext cx="8507970" cy="635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164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目标成本达成</a:t>
                </a:r>
                <a:r>
                  <a:rPr lang="zh-CN" altLang="en-US" b="1" dirty="0">
                    <a:solidFill>
                      <a:srgbClr val="0164A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实际转化成本与转化出价偏差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以内，即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𝐶𝑃𝐴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𝑏𝑖𝑑𝐶𝑃𝐴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−1|&lt;0.2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3E93C7-46F1-4008-A83E-980F2279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2" y="818826"/>
                <a:ext cx="8507970" cy="635815"/>
              </a:xfrm>
              <a:prstGeom prst="rect">
                <a:avLst/>
              </a:prstGeom>
              <a:blipFill>
                <a:blip r:embed="rId3"/>
                <a:stretch>
                  <a:fillRect l="-78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5D5934E9-8883-42BF-877B-D94C4E79EC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82181" y="1247224"/>
          <a:ext cx="2160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新广告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老广告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35%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45%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08E4F239-D263-4B41-960F-7EF7F54B7120}"/>
              </a:ext>
            </a:extLst>
          </p:cNvPr>
          <p:cNvSpPr txBox="1"/>
          <p:nvPr/>
        </p:nvSpPr>
        <p:spPr>
          <a:xfrm>
            <a:off x="9737187" y="782392"/>
            <a:ext cx="2088232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上线初达成率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39E13D9-4359-4343-8C40-4C53D918E4CC}"/>
                  </a:ext>
                </a:extLst>
              </p:cNvPr>
              <p:cNvSpPr txBox="1"/>
              <p:nvPr/>
            </p:nvSpPr>
            <p:spPr>
              <a:xfrm>
                <a:off x="373857" y="2969587"/>
                <a:ext cx="4680520" cy="1361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j-ea"/>
                    <a:ea typeface="+mj-ea"/>
                  </a:rPr>
                  <a:t>转化率偏差：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𝑐𝑣𝑟𝐵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𝑖𝑎𝑠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𝑝𝐶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𝑉</m:t>
                        </m:r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num>
                      <m:den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𝑉</m:t>
                        </m:r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𝑅</m:t>
                        </m:r>
                      </m:den>
                    </m:f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20</m:t>
                    </m:r>
                    <m:r>
                      <a:rPr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0%</m:t>
                    </m:r>
                  </m:oMath>
                </a14:m>
                <a:endParaRPr lang="en" altLang="zh-CN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j-ea"/>
                    <a:ea typeface="+mj-ea"/>
                  </a:rPr>
                  <a:t>实际转化成本：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𝐶𝑃𝐴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=100%∗200%∗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𝑏𝑖𝑑𝐶𝑝𝑎</m:t>
                    </m:r>
                  </m:oMath>
                </a14:m>
                <a:endParaRPr lang="en" altLang="zh-CN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  <a:ea typeface="+mj-ea"/>
                        </a:rPr>
                        <m:t>注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r>
                        <a:rPr lang="en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𝑝𝐶𝑉𝑅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  <a:ea typeface="+mj-ea"/>
                        </a:rPr>
                        <m:t>离线训练，定时更新，数据稀疏</m:t>
                      </m:r>
                    </m:oMath>
                  </m:oMathPara>
                </a14:m>
                <a:endParaRPr lang="en" altLang="zh-CN" sz="1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39E13D9-4359-4343-8C40-4C53D918E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2969587"/>
                <a:ext cx="4680520" cy="1361398"/>
              </a:xfrm>
              <a:prstGeom prst="rect">
                <a:avLst/>
              </a:prstGeom>
              <a:blipFill>
                <a:blip r:embed="rId4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64790B2-92C0-4B48-8DB9-480868296E16}"/>
                  </a:ext>
                </a:extLst>
              </p:cNvPr>
              <p:cNvSpPr/>
              <p:nvPr/>
            </p:nvSpPr>
            <p:spPr>
              <a:xfrm>
                <a:off x="2131767" y="1583877"/>
                <a:ext cx="6953955" cy="33855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𝑒𝐶𝑃𝑀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𝑏𝑖𝑑𝐶𝑝𝑎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rgbClr val="396CE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𝑝𝐶𝑇𝑅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rgbClr val="396CE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𝑝𝐶𝑉𝑅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𝑒𝑐𝑝𝑚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参与竞争，成本达成率低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64790B2-92C0-4B48-8DB9-480868296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767" y="1583877"/>
                <a:ext cx="6953955" cy="338554"/>
              </a:xfrm>
              <a:prstGeom prst="rect">
                <a:avLst/>
              </a:prstGeom>
              <a:blipFill>
                <a:blip r:embed="rId5"/>
                <a:stretch>
                  <a:fillRect l="-438" t="-3509" b="-2105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C94F448-4981-40D5-8019-F750A2DC346F}"/>
                  </a:ext>
                </a:extLst>
              </p:cNvPr>
              <p:cNvSpPr txBox="1"/>
              <p:nvPr/>
            </p:nvSpPr>
            <p:spPr>
              <a:xfrm>
                <a:off x="373857" y="4824093"/>
                <a:ext cx="5358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𝑝𝑎𝑖𝑑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𝑔𝑠𝑝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i="1" dirty="0" err="1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C94F448-4981-40D5-8019-F750A2DC3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4824093"/>
                <a:ext cx="53581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578F408B-24D1-4996-B946-5B7B3BE12C43}"/>
              </a:ext>
            </a:extLst>
          </p:cNvPr>
          <p:cNvSpPr/>
          <p:nvPr/>
        </p:nvSpPr>
        <p:spPr>
          <a:xfrm>
            <a:off x="373857" y="2663949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原因一：模型预估有偏差</a:t>
            </a:r>
            <a:endParaRPr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7E0BF4-D311-4EC5-9FA0-38A3AC14CE08}"/>
              </a:ext>
            </a:extLst>
          </p:cNvPr>
          <p:cNvSpPr/>
          <p:nvPr/>
        </p:nvSpPr>
        <p:spPr>
          <a:xfrm>
            <a:off x="379607" y="4464069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原因二：二价扣费导致扣费偏低</a:t>
            </a:r>
            <a:endParaRPr lang="zh-CN" altLang="en-US" sz="16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600A699-BA79-47A1-A134-AE3131792CFA}"/>
              </a:ext>
            </a:extLst>
          </p:cNvPr>
          <p:cNvCxnSpPr>
            <a:cxnSpLocks/>
          </p:cNvCxnSpPr>
          <p:nvPr/>
        </p:nvCxnSpPr>
        <p:spPr bwMode="auto">
          <a:xfrm>
            <a:off x="6497058" y="2573943"/>
            <a:ext cx="0" cy="428405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A5E64F-82FD-46F4-8A42-DF10950A9D51}"/>
              </a:ext>
            </a:extLst>
          </p:cNvPr>
          <p:cNvCxnSpPr/>
          <p:nvPr/>
        </p:nvCxnSpPr>
        <p:spPr bwMode="auto">
          <a:xfrm>
            <a:off x="0" y="2573943"/>
            <a:ext cx="12184063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521037B-B468-496C-9F9D-222B81E16603}"/>
              </a:ext>
            </a:extLst>
          </p:cNvPr>
          <p:cNvSpPr txBox="1"/>
          <p:nvPr/>
        </p:nvSpPr>
        <p:spPr>
          <a:xfrm>
            <a:off x="6704686" y="2744862"/>
            <a:ext cx="546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</a:rPr>
              <a:t>原因四：历史累计的偏差无法消除，投放期内成本不达成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467AC02-80D1-4B31-8962-D39D0757E0ED}"/>
              </a:ext>
            </a:extLst>
          </p:cNvPr>
          <p:cNvGrpSpPr/>
          <p:nvPr/>
        </p:nvGrpSpPr>
        <p:grpSpPr>
          <a:xfrm>
            <a:off x="6929980" y="3224096"/>
            <a:ext cx="4389219" cy="1780009"/>
            <a:chOff x="4591657" y="5169190"/>
            <a:chExt cx="3312527" cy="1029285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CD1A162-547F-4988-BA5F-F05EF9285B68}"/>
                </a:ext>
              </a:extLst>
            </p:cNvPr>
            <p:cNvSpPr/>
            <p:nvPr/>
          </p:nvSpPr>
          <p:spPr>
            <a:xfrm>
              <a:off x="4591657" y="5169190"/>
              <a:ext cx="3025144" cy="10081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ctr">
              <a:noAutofit/>
            </a:bodyPr>
            <a:lstStyle/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BB1B182-6670-45D1-98F3-43746E1D95B9}"/>
                </a:ext>
              </a:extLst>
            </p:cNvPr>
            <p:cNvGrpSpPr/>
            <p:nvPr/>
          </p:nvGrpSpPr>
          <p:grpSpPr>
            <a:xfrm>
              <a:off x="4765817" y="5200797"/>
              <a:ext cx="3138367" cy="997678"/>
              <a:chOff x="1225281" y="2779592"/>
              <a:chExt cx="3124814" cy="1853356"/>
            </a:xfrm>
          </p:grpSpPr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311E8017-0607-4021-A636-9B8396E23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35041" y="2780928"/>
                <a:ext cx="9176" cy="1812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7A33A031-8524-4A8C-9AAF-538DC995B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281" y="4542336"/>
                <a:ext cx="1733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D763611A-BF4C-4989-AED7-DD878594513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255" y="2779592"/>
                    <a:ext cx="1037678" cy="3868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𝐶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𝑃𝐴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𝑏𝑖𝑑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oMath>
                    </a14:m>
                    <a:r>
                      <a:rPr lang="en-US" altLang="zh-CN" sz="1600" dirty="0">
                        <a:latin typeface="+mj-ea"/>
                        <a:ea typeface="+mj-ea"/>
                      </a:rPr>
                      <a:t> </a:t>
                    </a:r>
                    <a:endParaRPr lang="zh-CN" altLang="en-US" sz="16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D763611A-BF4C-4989-AED7-DD8785945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255" y="2779592"/>
                    <a:ext cx="1037678" cy="3868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54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EB9991C-3293-4800-A5DD-CE828F00315A}"/>
                  </a:ext>
                </a:extLst>
              </p:cNvPr>
              <p:cNvSpPr txBox="1"/>
              <p:nvPr/>
            </p:nvSpPr>
            <p:spPr>
              <a:xfrm>
                <a:off x="3640105" y="4340561"/>
                <a:ext cx="709990" cy="29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+mj-ea"/>
                    <a:ea typeface="+mj-ea"/>
                    <a:cs typeface="Times New Roman" panose="02020603050405020304" pitchFamily="18" charset="0"/>
                  </a:rPr>
                  <a:t>time</a:t>
                </a:r>
                <a:endParaRPr lang="zh-CN" altLang="en-US" sz="16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任意多边形 5">
                <a:extLst>
                  <a:ext uri="{FF2B5EF4-FFF2-40B4-BE49-F238E27FC236}">
                    <a16:creationId xmlns:a16="http://schemas.microsoft.com/office/drawing/2014/main" id="{563906B9-74BE-4A96-BE43-144327E22771}"/>
                  </a:ext>
                </a:extLst>
              </p:cNvPr>
              <p:cNvSpPr/>
              <p:nvPr/>
            </p:nvSpPr>
            <p:spPr>
              <a:xfrm>
                <a:off x="1333159" y="3251214"/>
                <a:ext cx="2588214" cy="954008"/>
              </a:xfrm>
              <a:custGeom>
                <a:avLst/>
                <a:gdLst>
                  <a:gd name="connsiteX0" fmla="*/ 0 w 2125015"/>
                  <a:gd name="connsiteY0" fmla="*/ 0 h 621691"/>
                  <a:gd name="connsiteX1" fmla="*/ 463640 w 2125015"/>
                  <a:gd name="connsiteY1" fmla="*/ 489398 h 621691"/>
                  <a:gd name="connsiteX2" fmla="*/ 1159099 w 2125015"/>
                  <a:gd name="connsiteY2" fmla="*/ 605307 h 621691"/>
                  <a:gd name="connsiteX3" fmla="*/ 2125015 w 2125015"/>
                  <a:gd name="connsiteY3" fmla="*/ 618186 h 62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5015" h="621691">
                    <a:moveTo>
                      <a:pt x="0" y="0"/>
                    </a:moveTo>
                    <a:cubicBezTo>
                      <a:pt x="135228" y="194257"/>
                      <a:pt x="270457" y="388514"/>
                      <a:pt x="463640" y="489398"/>
                    </a:cubicBezTo>
                    <a:cubicBezTo>
                      <a:pt x="656823" y="590283"/>
                      <a:pt x="882203" y="583842"/>
                      <a:pt x="1159099" y="605307"/>
                    </a:cubicBezTo>
                    <a:cubicBezTo>
                      <a:pt x="1435995" y="626772"/>
                      <a:pt x="1780505" y="622479"/>
                      <a:pt x="2125015" y="618186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3BB26E1-53D6-4760-AB04-88AEEBA5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5041" y="4252365"/>
                <a:ext cx="2760059" cy="545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44A014C-145B-412F-B73D-B8532420133E}"/>
                  </a:ext>
                </a:extLst>
              </p:cNvPr>
              <p:cNvSpPr txBox="1"/>
              <p:nvPr/>
            </p:nvSpPr>
            <p:spPr>
              <a:xfrm>
                <a:off x="1818722" y="3510557"/>
                <a:ext cx="1731043" cy="29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2BA24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小时成本偏差累计</a:t>
                </a:r>
                <a:endParaRPr lang="en-US" altLang="zh-CN" sz="1600" dirty="0">
                  <a:solidFill>
                    <a:srgbClr val="2BA2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D04A512-0002-44D6-A75F-87BD03F1C01C}"/>
              </a:ext>
            </a:extLst>
          </p:cNvPr>
          <p:cNvCxnSpPr/>
          <p:nvPr/>
        </p:nvCxnSpPr>
        <p:spPr>
          <a:xfrm flipH="1">
            <a:off x="6944753" y="3481332"/>
            <a:ext cx="114832" cy="1131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5144414-5629-454F-B026-1D80881BBC7B}"/>
              </a:ext>
            </a:extLst>
          </p:cNvPr>
          <p:cNvCxnSpPr/>
          <p:nvPr/>
        </p:nvCxnSpPr>
        <p:spPr>
          <a:xfrm flipH="1">
            <a:off x="6964870" y="3545433"/>
            <a:ext cx="166721" cy="1634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5902C70-06EE-460E-82D2-BD44C2C4027D}"/>
              </a:ext>
            </a:extLst>
          </p:cNvPr>
          <p:cNvCxnSpPr/>
          <p:nvPr/>
        </p:nvCxnSpPr>
        <p:spPr>
          <a:xfrm flipH="1">
            <a:off x="7088708" y="3594458"/>
            <a:ext cx="109708" cy="1311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519442B-558E-400A-A973-BD1FCECBCD72}"/>
              </a:ext>
            </a:extLst>
          </p:cNvPr>
          <p:cNvCxnSpPr/>
          <p:nvPr/>
        </p:nvCxnSpPr>
        <p:spPr>
          <a:xfrm flipH="1">
            <a:off x="7214806" y="3647615"/>
            <a:ext cx="54721" cy="706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A0890D7F-A700-4761-AC93-176E7F6E97E5}"/>
              </a:ext>
            </a:extLst>
          </p:cNvPr>
          <p:cNvCxnSpPr/>
          <p:nvPr/>
        </p:nvCxnSpPr>
        <p:spPr>
          <a:xfrm flipH="1">
            <a:off x="7311443" y="3672390"/>
            <a:ext cx="30928" cy="4542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51B1941F-8147-45D4-986B-77743628C36F}"/>
              </a:ext>
            </a:extLst>
          </p:cNvPr>
          <p:cNvCxnSpPr/>
          <p:nvPr/>
        </p:nvCxnSpPr>
        <p:spPr>
          <a:xfrm flipH="1">
            <a:off x="7419624" y="3682955"/>
            <a:ext cx="17426" cy="348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C81F3AE-098C-4833-B3F8-A2DBA67B1EC2}"/>
              </a:ext>
            </a:extLst>
          </p:cNvPr>
          <p:cNvCxnSpPr/>
          <p:nvPr/>
        </p:nvCxnSpPr>
        <p:spPr>
          <a:xfrm flipH="1">
            <a:off x="6953317" y="3418860"/>
            <a:ext cx="44022" cy="448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320220-ADED-4CE8-88D9-D482DFA5CE99}"/>
              </a:ext>
            </a:extLst>
          </p:cNvPr>
          <p:cNvCxnSpPr/>
          <p:nvPr/>
        </p:nvCxnSpPr>
        <p:spPr>
          <a:xfrm flipH="1">
            <a:off x="7497062" y="3690424"/>
            <a:ext cx="24688" cy="264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D47D69-BFD3-46CF-BD53-2CE59CCB3C57}"/>
              </a:ext>
            </a:extLst>
          </p:cNvPr>
          <p:cNvSpPr txBox="1"/>
          <p:nvPr/>
        </p:nvSpPr>
        <p:spPr>
          <a:xfrm>
            <a:off x="7127100" y="5205587"/>
            <a:ext cx="400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小时级别成本逐渐收敛，累计成本不达成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7BA595-B37B-41A1-8F89-4ABBDCBEBEB0}"/>
              </a:ext>
            </a:extLst>
          </p:cNvPr>
          <p:cNvSpPr/>
          <p:nvPr/>
        </p:nvSpPr>
        <p:spPr>
          <a:xfrm>
            <a:off x="373857" y="5454135"/>
            <a:ext cx="5918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原因三：部分曝光扣不到钱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大盘占比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，预估完美时不达成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AF216A-23F5-49B4-BAD6-DB6459885C88}"/>
                  </a:ext>
                </a:extLst>
              </p:cNvPr>
              <p:cNvSpPr txBox="1"/>
              <p:nvPr/>
            </p:nvSpPr>
            <p:spPr>
              <a:xfrm>
                <a:off x="398483" y="5792689"/>
                <a:ext cx="5358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𝐶𝑜𝑠𝑡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𝑝𝑎𝑖𝑑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𝑐𝑡𝑟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+mj-ea"/>
                        </a:rPr>
                        <m:t>𝑐𝑣𝑟</m:t>
                      </m:r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AF216A-23F5-49B4-BAD6-DB6459885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3" y="5792689"/>
                <a:ext cx="53581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C87789B-3BAA-40C3-9E06-9F83DBBB6BAE}"/>
              </a:ext>
            </a:extLst>
          </p:cNvPr>
          <p:cNvSpPr txBox="1"/>
          <p:nvPr/>
        </p:nvSpPr>
        <p:spPr>
          <a:xfrm>
            <a:off x="6743108" y="6004843"/>
            <a:ext cx="505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引入智能调价，通过动态调整转化出价保证目标成本达成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3B5D52-4732-470B-9522-1E29CD6174ED}"/>
              </a:ext>
            </a:extLst>
          </p:cNvPr>
          <p:cNvSpPr txBox="1"/>
          <p:nvPr/>
        </p:nvSpPr>
        <p:spPr>
          <a:xfrm>
            <a:off x="7494544" y="2123913"/>
            <a:ext cx="4672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达成率：目标成本达成的广告消耗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en-US" altLang="zh-CN" sz="1600" dirty="0" err="1">
                <a:latin typeface="+mj-ea"/>
                <a:ea typeface="+mj-ea"/>
              </a:rPr>
              <a:t>oCPM</a:t>
            </a:r>
            <a:r>
              <a:rPr lang="zh-CN" altLang="en-US" sz="1600" dirty="0">
                <a:latin typeface="+mj-ea"/>
                <a:ea typeface="+mj-ea"/>
              </a:rPr>
              <a:t>总消耗</a:t>
            </a:r>
          </a:p>
        </p:txBody>
      </p:sp>
    </p:spTree>
    <p:extLst>
      <p:ext uri="{BB962C8B-B14F-4D97-AF65-F5344CB8AC3E}">
        <p14:creationId xmlns:p14="http://schemas.microsoft.com/office/powerpoint/2010/main" val="35194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08"/>
    </mc:Choice>
    <mc:Fallback xmlns="">
      <p:transition spd="slow" advTm="54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2" grpId="0"/>
      <p:bldP spid="54" grpId="0" animBg="1"/>
      <p:bldP spid="55" grpId="0"/>
      <p:bldP spid="60" grpId="0"/>
      <p:bldP spid="61" grpId="0"/>
      <p:bldP spid="64" grpId="0"/>
      <p:bldP spid="3" grpId="0"/>
      <p:bldP spid="42" grpId="0"/>
      <p:bldP spid="43" grpId="0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朋友圈</a:t>
            </a:r>
            <a:r>
              <a:rPr lang="en-US" altLang="zh-CN" sz="2800" b="1" dirty="0" err="1">
                <a:latin typeface="+mj-ea"/>
                <a:ea typeface="+mj-ea"/>
              </a:rPr>
              <a:t>oCPM</a:t>
            </a:r>
            <a:r>
              <a:rPr lang="zh-CN" altLang="en-US" sz="2800" b="1" dirty="0">
                <a:latin typeface="+mj-ea"/>
                <a:ea typeface="+mj-ea"/>
              </a:rPr>
              <a:t>业务场景</a:t>
            </a:r>
            <a:endParaRPr lang="zh-CN" altLang="en-US" sz="20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FDFCB8-562D-4994-B954-0490C08F7FCD}"/>
                  </a:ext>
                </a:extLst>
              </p:cNvPr>
              <p:cNvSpPr txBox="1"/>
              <p:nvPr/>
            </p:nvSpPr>
            <p:spPr>
              <a:xfrm>
                <a:off x="248901" y="998838"/>
                <a:ext cx="3150211" cy="5847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合约：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𝑏𝑖𝑑𝐶𝑝𝑚</m:t>
                      </m:r>
                    </m:oMath>
                  </m:oMathPara>
                </a14:m>
                <a:endParaRPr lang="zh-CN" altLang="en-US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FDFCB8-562D-4994-B954-0490C08F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1" y="998838"/>
                <a:ext cx="3150211" cy="584775"/>
              </a:xfrm>
              <a:prstGeom prst="rect">
                <a:avLst/>
              </a:prstGeom>
              <a:blipFill>
                <a:blip r:embed="rId3"/>
                <a:stretch>
                  <a:fillRect l="-1541" t="-5102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0A0281-B339-4174-BC0B-8DF4CCE5423A}"/>
                  </a:ext>
                </a:extLst>
              </p:cNvPr>
              <p:cNvSpPr txBox="1"/>
              <p:nvPr/>
            </p:nvSpPr>
            <p:spPr>
              <a:xfrm>
                <a:off x="251727" y="1763889"/>
                <a:ext cx="313393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竞价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𝐶𝑃𝑀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𝑏𝑖𝑑𝐶𝑝𝑚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∗(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𝑝𝐶𝑇𝑅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/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𝑎𝑣𝑔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_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𝑝𝐶𝑇𝑅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0A0281-B339-4174-BC0B-8DF4CCE5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7" y="1763889"/>
                <a:ext cx="3133930" cy="584775"/>
              </a:xfrm>
              <a:prstGeom prst="rect">
                <a:avLst/>
              </a:prstGeom>
              <a:blipFill>
                <a:blip r:embed="rId4"/>
                <a:stretch>
                  <a:fillRect l="-1357" t="-4082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1A67A7-213F-4EAE-B282-0C9F96CB8E74}"/>
                  </a:ext>
                </a:extLst>
              </p:cNvPr>
              <p:cNvSpPr txBox="1"/>
              <p:nvPr/>
            </p:nvSpPr>
            <p:spPr>
              <a:xfrm>
                <a:off x="265183" y="2528940"/>
                <a:ext cx="3120474" cy="5857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竞价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𝑜𝐶𝑃𝑀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𝑠𝑚𝑎𝑟𝑡𝐵𝑖𝑑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𝑝𝐶𝑇𝑅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+mj-ea"/>
                        </a:rPr>
                        <m:t>𝑝𝐶𝑉𝑅</m:t>
                      </m:r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1A67A7-213F-4EAE-B282-0C9F96CB8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3" y="2528940"/>
                <a:ext cx="3120474" cy="585738"/>
              </a:xfrm>
              <a:prstGeom prst="rect">
                <a:avLst/>
              </a:prstGeom>
              <a:blipFill>
                <a:blip r:embed="rId5"/>
                <a:stretch>
                  <a:fillRect l="-1559" t="-510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C7ECF4-8B7A-4444-85F5-7BD434C2F1F7}"/>
                  </a:ext>
                </a:extLst>
              </p:cNvPr>
              <p:cNvSpPr/>
              <p:nvPr/>
            </p:nvSpPr>
            <p:spPr bwMode="auto">
              <a:xfrm>
                <a:off x="4355084" y="998838"/>
                <a:ext cx="1709592" cy="584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𝑡𝑜𝑝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C7ECF4-8B7A-4444-85F5-7BD434C2F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084" y="998838"/>
                <a:ext cx="1709592" cy="584774"/>
              </a:xfrm>
              <a:prstGeom prst="rect">
                <a:avLst/>
              </a:prstGeom>
              <a:blipFill>
                <a:blip r:embed="rId6"/>
                <a:stretch>
                  <a:fillRect t="-510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345EBA4B-E6F8-4417-B23B-3DF645E73E56}"/>
              </a:ext>
            </a:extLst>
          </p:cNvPr>
          <p:cNvSpPr/>
          <p:nvPr/>
        </p:nvSpPr>
        <p:spPr bwMode="auto">
          <a:xfrm>
            <a:off x="4272623" y="2210433"/>
            <a:ext cx="2359444" cy="584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次拉取，多次曝光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ctr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沉淀在朋友圈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B9E307-CBDB-42DF-8FB1-1822A8708BA9}"/>
              </a:ext>
            </a:extLst>
          </p:cNvPr>
          <p:cNvSpPr/>
          <p:nvPr/>
        </p:nvSpPr>
        <p:spPr bwMode="auto">
          <a:xfrm>
            <a:off x="7109469" y="1029627"/>
            <a:ext cx="748049" cy="284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曝光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D56A87-687A-4889-965A-1CBAF45BF551}"/>
              </a:ext>
            </a:extLst>
          </p:cNvPr>
          <p:cNvSpPr/>
          <p:nvPr/>
        </p:nvSpPr>
        <p:spPr bwMode="auto">
          <a:xfrm>
            <a:off x="7098274" y="1628880"/>
            <a:ext cx="775421" cy="315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曝光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930965-AFF9-4295-917C-5E297E52558A}"/>
              </a:ext>
            </a:extLst>
          </p:cNvPr>
          <p:cNvSpPr/>
          <p:nvPr/>
        </p:nvSpPr>
        <p:spPr bwMode="auto">
          <a:xfrm>
            <a:off x="7098274" y="2168916"/>
            <a:ext cx="775421" cy="315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曝光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938004-1DBE-4AA5-A6A1-2C7BB8BDCD6A}"/>
              </a:ext>
            </a:extLst>
          </p:cNvPr>
          <p:cNvSpPr/>
          <p:nvPr/>
        </p:nvSpPr>
        <p:spPr bwMode="auto">
          <a:xfrm>
            <a:off x="7095058" y="2796065"/>
            <a:ext cx="775421" cy="315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曝光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C7E888-8C8F-4B64-A413-5EDFC0DAC0DC}"/>
              </a:ext>
            </a:extLst>
          </p:cNvPr>
          <p:cNvSpPr/>
          <p:nvPr/>
        </p:nvSpPr>
        <p:spPr bwMode="auto">
          <a:xfrm>
            <a:off x="7116730" y="3380840"/>
            <a:ext cx="775421" cy="315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曝光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8402931-A87E-4E84-A967-D08A35CA870A}"/>
                  </a:ext>
                </a:extLst>
              </p:cNvPr>
              <p:cNvSpPr/>
              <p:nvPr/>
            </p:nvSpPr>
            <p:spPr bwMode="auto">
              <a:xfrm>
                <a:off x="8680640" y="1006165"/>
                <a:ext cx="1146638" cy="30769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扣费</a:t>
                </a: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8402931-A87E-4E84-A967-D08A35CA8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0640" y="1006165"/>
                <a:ext cx="1146638" cy="307694"/>
              </a:xfrm>
              <a:prstGeom prst="rect">
                <a:avLst/>
              </a:prstGeom>
              <a:blipFill>
                <a:blip r:embed="rId7"/>
                <a:stretch>
                  <a:fillRect l="-4211" t="-7547" b="-45283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26B3DA9-1C3C-45D8-B043-69B9C8B86C39}"/>
                  </a:ext>
                </a:extLst>
              </p:cNvPr>
              <p:cNvSpPr/>
              <p:nvPr/>
            </p:nvSpPr>
            <p:spPr bwMode="auto">
              <a:xfrm>
                <a:off x="8680638" y="2168916"/>
                <a:ext cx="1146638" cy="3339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扣费</a:t>
                </a: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26B3DA9-1C3C-45D8-B043-69B9C8B86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0638" y="2168916"/>
                <a:ext cx="1146638" cy="333901"/>
              </a:xfrm>
              <a:prstGeom prst="rect">
                <a:avLst/>
              </a:prstGeom>
              <a:blipFill>
                <a:blip r:embed="rId8"/>
                <a:stretch>
                  <a:fillRect l="-4211" t="-8772" b="-3508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C3E916-B4CD-4D2C-9DFB-35B7CB68DC27}"/>
                  </a:ext>
                </a:extLst>
              </p:cNvPr>
              <p:cNvSpPr/>
              <p:nvPr/>
            </p:nvSpPr>
            <p:spPr bwMode="auto">
              <a:xfrm>
                <a:off x="8677008" y="3383997"/>
                <a:ext cx="1146638" cy="33390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扣费</a:t>
                </a: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C3E916-B4CD-4D2C-9DFB-35B7CB68D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7008" y="3383997"/>
                <a:ext cx="1146638" cy="333906"/>
              </a:xfrm>
              <a:prstGeom prst="rect">
                <a:avLst/>
              </a:prstGeom>
              <a:blipFill>
                <a:blip r:embed="rId9"/>
                <a:stretch>
                  <a:fillRect l="-3684" t="-7018" b="-35088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04B1DCCD-F405-42C2-A321-4CFF3F0D2465}"/>
              </a:ext>
            </a:extLst>
          </p:cNvPr>
          <p:cNvSpPr/>
          <p:nvPr/>
        </p:nvSpPr>
        <p:spPr bwMode="auto">
          <a:xfrm>
            <a:off x="10086928" y="1628880"/>
            <a:ext cx="775421" cy="315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点击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9318C3-0221-490E-B9D3-0E4F90D99E8A}"/>
              </a:ext>
            </a:extLst>
          </p:cNvPr>
          <p:cNvSpPr/>
          <p:nvPr/>
        </p:nvSpPr>
        <p:spPr bwMode="auto">
          <a:xfrm>
            <a:off x="10086928" y="2168916"/>
            <a:ext cx="775421" cy="315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点击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5481A8-C65E-45D6-BCEC-DB740E70D83D}"/>
              </a:ext>
            </a:extLst>
          </p:cNvPr>
          <p:cNvSpPr/>
          <p:nvPr/>
        </p:nvSpPr>
        <p:spPr bwMode="auto">
          <a:xfrm>
            <a:off x="10083712" y="2796065"/>
            <a:ext cx="775421" cy="315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点击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AE878C1-288B-4668-99F1-5322143E8BD6}"/>
              </a:ext>
            </a:extLst>
          </p:cNvPr>
          <p:cNvSpPr/>
          <p:nvPr/>
        </p:nvSpPr>
        <p:spPr bwMode="auto">
          <a:xfrm>
            <a:off x="10070751" y="3380840"/>
            <a:ext cx="775421" cy="315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点击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81C52F-04EE-4438-92A8-12C6C91556D7}"/>
              </a:ext>
            </a:extLst>
          </p:cNvPr>
          <p:cNvSpPr/>
          <p:nvPr/>
        </p:nvSpPr>
        <p:spPr bwMode="auto">
          <a:xfrm>
            <a:off x="11118365" y="3361930"/>
            <a:ext cx="775421" cy="315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转化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243C64B-7B6E-40F3-9B9C-A883ABDC0A15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 bwMode="auto">
          <a:xfrm flipV="1">
            <a:off x="7857518" y="1160012"/>
            <a:ext cx="823122" cy="11731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588FCC0-3202-4AE0-8511-4D6DF6AEEEAB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 bwMode="auto">
          <a:xfrm>
            <a:off x="7873695" y="2326423"/>
            <a:ext cx="806943" cy="9444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7911F79-BC52-4EB7-8324-17A730E64797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 bwMode="auto">
          <a:xfrm>
            <a:off x="7892151" y="3538347"/>
            <a:ext cx="784857" cy="12603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886CEBF-95CA-4771-8096-99F86515FC6A}"/>
              </a:ext>
            </a:extLst>
          </p:cNvPr>
          <p:cNvCxnSpPr>
            <a:stCxn id="24" idx="3"/>
            <a:endCxn id="34" idx="1"/>
          </p:cNvCxnSpPr>
          <p:nvPr/>
        </p:nvCxnSpPr>
        <p:spPr bwMode="auto">
          <a:xfrm flipV="1">
            <a:off x="3399112" y="1291225"/>
            <a:ext cx="955972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0E7755F-5A4B-452C-866E-6E00ED3CE13C}"/>
              </a:ext>
            </a:extLst>
          </p:cNvPr>
          <p:cNvCxnSpPr>
            <a:stCxn id="31" idx="3"/>
            <a:endCxn id="34" idx="1"/>
          </p:cNvCxnSpPr>
          <p:nvPr/>
        </p:nvCxnSpPr>
        <p:spPr bwMode="auto">
          <a:xfrm flipV="1">
            <a:off x="3385657" y="1291225"/>
            <a:ext cx="969427" cy="76505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01850557-C16D-4413-A6F4-2604708E1003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3385657" y="1291225"/>
            <a:ext cx="969427" cy="15305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DAD0591-926D-42D2-8160-98DCB3E6AE69}"/>
              </a:ext>
            </a:extLst>
          </p:cNvPr>
          <p:cNvSpPr txBox="1"/>
          <p:nvPr/>
        </p:nvSpPr>
        <p:spPr>
          <a:xfrm>
            <a:off x="3564892" y="908832"/>
            <a:ext cx="59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混排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6E3C43-59B3-4A79-8F26-888AFD86A4C0}"/>
              </a:ext>
            </a:extLst>
          </p:cNvPr>
          <p:cNvCxnSpPr>
            <a:cxnSpLocks/>
            <a:stCxn id="34" idx="2"/>
          </p:cNvCxnSpPr>
          <p:nvPr/>
        </p:nvCxnSpPr>
        <p:spPr bwMode="auto">
          <a:xfrm>
            <a:off x="5209880" y="1583612"/>
            <a:ext cx="0" cy="584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9F6BD98-EEFD-43C9-A886-1CD03AD5903C}"/>
              </a:ext>
            </a:extLst>
          </p:cNvPr>
          <p:cNvSpPr txBox="1"/>
          <p:nvPr/>
        </p:nvSpPr>
        <p:spPr>
          <a:xfrm>
            <a:off x="5320009" y="1726130"/>
            <a:ext cx="90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拉取成功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942E840-115E-470F-A301-CAF6D4FFF628}"/>
              </a:ext>
            </a:extLst>
          </p:cNvPr>
          <p:cNvCxnSpPr>
            <a:stCxn id="35" idx="3"/>
            <a:endCxn id="36" idx="1"/>
          </p:cNvCxnSpPr>
          <p:nvPr/>
        </p:nvCxnSpPr>
        <p:spPr bwMode="auto">
          <a:xfrm flipV="1">
            <a:off x="6632067" y="1171743"/>
            <a:ext cx="477402" cy="133107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7D8C9B5-ADE3-43C3-B262-AB49FBB06085}"/>
              </a:ext>
            </a:extLst>
          </p:cNvPr>
          <p:cNvCxnSpPr>
            <a:stCxn id="35" idx="3"/>
            <a:endCxn id="40" idx="1"/>
          </p:cNvCxnSpPr>
          <p:nvPr/>
        </p:nvCxnSpPr>
        <p:spPr bwMode="auto">
          <a:xfrm>
            <a:off x="6632067" y="2502817"/>
            <a:ext cx="484663" cy="10355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0C871F3-0AF8-4529-A6FD-394946398AD2}"/>
              </a:ext>
            </a:extLst>
          </p:cNvPr>
          <p:cNvCxnSpPr>
            <a:stCxn id="35" idx="3"/>
            <a:endCxn id="37" idx="1"/>
          </p:cNvCxnSpPr>
          <p:nvPr/>
        </p:nvCxnSpPr>
        <p:spPr bwMode="auto">
          <a:xfrm flipV="1">
            <a:off x="6632067" y="1786387"/>
            <a:ext cx="466207" cy="71643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95E3679-D886-4DEB-83A4-2863E002566C}"/>
              </a:ext>
            </a:extLst>
          </p:cNvPr>
          <p:cNvCxnSpPr>
            <a:stCxn id="35" idx="3"/>
            <a:endCxn id="39" idx="1"/>
          </p:cNvCxnSpPr>
          <p:nvPr/>
        </p:nvCxnSpPr>
        <p:spPr bwMode="auto">
          <a:xfrm>
            <a:off x="6632067" y="2502817"/>
            <a:ext cx="462991" cy="4507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0CE540D-FE76-4AAB-8E51-4B13B2FEFAF4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 flipV="1">
            <a:off x="6632067" y="2326423"/>
            <a:ext cx="466207" cy="1763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B1C4EE50-6B0F-4E9C-BC42-FCDD147DCD59}"/>
              </a:ext>
            </a:extLst>
          </p:cNvPr>
          <p:cNvCxnSpPr>
            <a:stCxn id="37" idx="2"/>
            <a:endCxn id="47" idx="2"/>
          </p:cNvCxnSpPr>
          <p:nvPr/>
        </p:nvCxnSpPr>
        <p:spPr bwMode="auto">
          <a:xfrm rot="16200000" flipH="1">
            <a:off x="8980312" y="449566"/>
            <a:ext cx="12700" cy="2988654"/>
          </a:xfrm>
          <a:prstGeom prst="bentConnector3">
            <a:avLst>
              <a:gd name="adj1" fmla="val 7527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1ED6D279-CDB3-454F-A3D7-B0702BB8632D}"/>
              </a:ext>
            </a:extLst>
          </p:cNvPr>
          <p:cNvCxnSpPr>
            <a:stCxn id="38" idx="2"/>
            <a:endCxn id="48" idx="2"/>
          </p:cNvCxnSpPr>
          <p:nvPr/>
        </p:nvCxnSpPr>
        <p:spPr bwMode="auto">
          <a:xfrm rot="16200000" flipH="1">
            <a:off x="8980312" y="989602"/>
            <a:ext cx="12700" cy="2988654"/>
          </a:xfrm>
          <a:prstGeom prst="bentConnector3">
            <a:avLst>
              <a:gd name="adj1" fmla="val 12763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62A66881-8B22-45E1-B31E-A6953A38BBEB}"/>
              </a:ext>
            </a:extLst>
          </p:cNvPr>
          <p:cNvCxnSpPr>
            <a:stCxn id="39" idx="2"/>
            <a:endCxn id="49" idx="2"/>
          </p:cNvCxnSpPr>
          <p:nvPr/>
        </p:nvCxnSpPr>
        <p:spPr bwMode="auto">
          <a:xfrm rot="16200000" flipH="1">
            <a:off x="8977096" y="1616751"/>
            <a:ext cx="12700" cy="2988654"/>
          </a:xfrm>
          <a:prstGeom prst="bentConnector3">
            <a:avLst>
              <a:gd name="adj1" fmla="val 11454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0B305AD-BDC1-4D7C-AC7D-D3452F9324A7}"/>
              </a:ext>
            </a:extLst>
          </p:cNvPr>
          <p:cNvCxnSpPr>
            <a:stCxn id="40" idx="2"/>
            <a:endCxn id="50" idx="2"/>
          </p:cNvCxnSpPr>
          <p:nvPr/>
        </p:nvCxnSpPr>
        <p:spPr bwMode="auto">
          <a:xfrm rot="16200000" flipH="1">
            <a:off x="8981451" y="2218842"/>
            <a:ext cx="12700" cy="2954021"/>
          </a:xfrm>
          <a:prstGeom prst="bentConnector3">
            <a:avLst>
              <a:gd name="adj1" fmla="val 9996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3340995-BCE7-4A22-A2DA-3858E954B706}"/>
              </a:ext>
            </a:extLst>
          </p:cNvPr>
          <p:cNvCxnSpPr>
            <a:stCxn id="50" idx="2"/>
            <a:endCxn id="55" idx="2"/>
          </p:cNvCxnSpPr>
          <p:nvPr/>
        </p:nvCxnSpPr>
        <p:spPr bwMode="auto">
          <a:xfrm rot="5400000" flipH="1" flipV="1">
            <a:off x="10972814" y="3162591"/>
            <a:ext cx="18910" cy="1047614"/>
          </a:xfrm>
          <a:prstGeom prst="bentConnector3">
            <a:avLst>
              <a:gd name="adj1" fmla="val -5835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12B0EC3-6BB0-428C-A58E-E808379E0D54}"/>
                  </a:ext>
                </a:extLst>
              </p:cNvPr>
              <p:cNvSpPr txBox="1"/>
              <p:nvPr/>
            </p:nvSpPr>
            <p:spPr>
              <a:xfrm>
                <a:off x="151635" y="3965615"/>
                <a:ext cx="11742151" cy="27197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𝑆𝑡𝑒𝑝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1: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+mj-ea"/>
                        </a:rPr>
                        <m:t>用户打开朋友圈，触发广告请求</m:t>
                      </m:r>
                    </m:oMath>
                  </m:oMathPara>
                </a14:m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𝑆𝑡𝑒𝑝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2: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+mj-ea"/>
                        </a:rPr>
                        <m:t>广告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+mj-ea"/>
                        </a:rPr>
                        <m:t>基于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  <a:ea typeface="+mj-ea"/>
                        </a:rPr>
                        <m:t>𝑒𝐶𝑃𝑀</m:t>
                      </m:r>
                      <m:r>
                        <a:rPr lang="zh-CN" altLang="en-US" i="1" dirty="0" err="1">
                          <a:latin typeface="Cambria Math" panose="02040503050406030204" pitchFamily="18" charset="0"/>
                          <a:ea typeface="+mj-ea"/>
                        </a:rPr>
                        <m:t>排序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+mj-ea"/>
                        </a:rPr>
                        <m:t>，并选择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𝑡𝑜𝑝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𝑆𝑡𝑒𝑝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3: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拉取成功后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沉淀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在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朋友圈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广告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即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内容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zh-CN" altLang="en-US" b="1" i="1" dirty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次</m:t>
                    </m:r>
                    <m:r>
                      <a:rPr lang="zh-CN" altLang="en-US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拉取</m:t>
                    </m:r>
                    <m:r>
                      <a:rPr lang="zh-CN" altLang="en-US" b="1" i="1" dirty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，多次</m:t>
                    </m:r>
                    <m:r>
                      <a:rPr lang="zh-CN" altLang="en-US" b="1" i="1" dirty="0" smtClean="0">
                        <a:solidFill>
                          <a:srgbClr val="0164A1"/>
                        </a:solidFill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+mj-ea"/>
                          </a:rPr>
                          <m:t>记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+mj-ea"/>
                          </a:rPr>
                          <m:t>曝光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+mj-ea"/>
                          </a:rPr>
                          <m:t>数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+mj-ea"/>
                          </a:rPr>
                          <m:t>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点击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曝光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点击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𝑐𝑡𝑟</m:t>
                    </m:r>
                  </m:oMath>
                </a14:m>
                <a:r>
                  <a:rPr lang="zh-CN" altLang="en-US" b="0" i="0" dirty="0">
                    <a:latin typeface="+mj-lt"/>
                    <a:ea typeface="+mj-ea"/>
                  </a:rPr>
                  <a:t>，模型预估值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en-US" altLang="zh-CN" b="0" i="0" dirty="0">
                    <a:latin typeface="+mj-lt"/>
                    <a:ea typeface="+mj-ea"/>
                  </a:rPr>
                  <a:t>)</a:t>
                </a:r>
                <a:r>
                  <a:rPr lang="zh-CN" altLang="en-US" i="0" dirty="0">
                    <a:latin typeface="+mj-lt"/>
                    <a:ea typeface="+mj-ea"/>
                  </a:rPr>
                  <a:t>、转化</a:t>
                </a:r>
                <a:r>
                  <a:rPr lang="en-US" altLang="zh-CN" b="0" i="0" dirty="0">
                    <a:latin typeface="+mj-lt"/>
                    <a:ea typeface="+mj-ea"/>
                  </a:rPr>
                  <a:t>(</a:t>
                </a:r>
                <a:r>
                  <a:rPr lang="zh-CN" altLang="en-US" i="0" dirty="0">
                    <a:latin typeface="+mj-lt"/>
                  </a:rPr>
                  <a:t>记点击转化率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𝑐𝑣𝑟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模型预估值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+mj-ea"/>
                  </a:rPr>
                  <a:t>)</a:t>
                </a:r>
              </a:p>
              <a:p>
                <a:endParaRPr lang="en-US" altLang="zh-CN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部分曝光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即扣费曝光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扣费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记扣费率为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𝑝𝑎𝑖𝑑𝑅𝑎𝑡𝑖𝑜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扣费的额度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+mj-ea"/>
                      </a:rPr>
                      <m:t>相同</m:t>
                    </m:r>
                  </m:oMath>
                </a14:m>
                <a:r>
                  <a:rPr lang="zh-CN" altLang="en-US" dirty="0">
                    <a:latin typeface="+mj-lt"/>
                    <a:ea typeface="+mj-ea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  <a:ea typeface="+mj-ea"/>
                  </a:rPr>
                  <a:t>对于竞价广告</a:t>
                </a:r>
                <a:endParaRPr lang="en-US" altLang="zh-CN" dirty="0">
                  <a:latin typeface="Cambria Math" panose="02040503050406030204" pitchFamily="18" charset="0"/>
                  <a:ea typeface="+mj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𝑝𝑎𝑖𝑑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𝑒𝑐𝑝𝑚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𝑔𝑠𝑝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𝑔𝑠𝑝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j-ea"/>
                      </a:rPr>
                      <m:t>𝑒𝑐𝑝𝑚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𝑔𝑠𝑝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𝑒𝑐𝑝𝑚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𝑔𝑠𝑝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𝑒𝑐𝑝𝑚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12B0EC3-6BB0-428C-A58E-E808379E0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5" y="3965615"/>
                <a:ext cx="11742151" cy="2719784"/>
              </a:xfrm>
              <a:prstGeom prst="rect">
                <a:avLst/>
              </a:prstGeom>
              <a:blipFill>
                <a:blip r:embed="rId10"/>
                <a:stretch>
                  <a:fillRect l="-415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1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"/>
    </mc:Choice>
    <mc:Fallback xmlns="">
      <p:transition spd="slow" advTm="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62" grpId="0"/>
      <p:bldP spid="67" grpId="0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C490169C-7D12-4BB8-96E6-CF0D41C1DAA6}"/>
              </a:ext>
            </a:extLst>
          </p:cNvPr>
          <p:cNvSpPr/>
          <p:nvPr/>
        </p:nvSpPr>
        <p:spPr bwMode="auto">
          <a:xfrm>
            <a:off x="4501288" y="3082686"/>
            <a:ext cx="1140713" cy="652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0B240CD-1A56-49FD-9FC4-0208775F3A93}"/>
              </a:ext>
            </a:extLst>
          </p:cNvPr>
          <p:cNvSpPr txBox="1"/>
          <p:nvPr/>
        </p:nvSpPr>
        <p:spPr>
          <a:xfrm>
            <a:off x="8369889" y="3064821"/>
            <a:ext cx="417644" cy="661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8805BA-B4E0-49B4-B599-9D3B7110B4BE}"/>
              </a:ext>
            </a:extLst>
          </p:cNvPr>
          <p:cNvSpPr txBox="1"/>
          <p:nvPr/>
        </p:nvSpPr>
        <p:spPr>
          <a:xfrm>
            <a:off x="7964042" y="3074114"/>
            <a:ext cx="273473" cy="661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-1" y="0"/>
            <a:ext cx="12184064" cy="818826"/>
            <a:chOff x="-1" y="0"/>
            <a:chExt cx="12184064" cy="818826"/>
          </a:xfrm>
        </p:grpSpPr>
        <p:sp>
          <p:nvSpPr>
            <p:cNvPr id="9" name="矩形 8"/>
            <p:cNvSpPr/>
            <p:nvPr/>
          </p:nvSpPr>
          <p:spPr bwMode="auto">
            <a:xfrm>
              <a:off x="-1" y="0"/>
              <a:ext cx="12184064" cy="818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818826"/>
              <a:ext cx="12167232" cy="0"/>
              <a:chOff x="0" y="683817"/>
              <a:chExt cx="12167232" cy="0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4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604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3060000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连接符 6"/>
              <p:cNvCxnSpPr/>
              <p:nvPr/>
            </p:nvCxnSpPr>
            <p:spPr bwMode="auto">
              <a:xfrm>
                <a:off x="9107232" y="683817"/>
                <a:ext cx="306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51635" y="162630"/>
            <a:ext cx="119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智能调价算法框架</a:t>
            </a:r>
            <a:r>
              <a:rPr lang="zh-CN" altLang="en-US" sz="2000" b="1" dirty="0">
                <a:solidFill>
                  <a:srgbClr val="92D050"/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20A038-651F-4CB7-B263-613815E1FAE6}"/>
              </a:ext>
            </a:extLst>
          </p:cNvPr>
          <p:cNvSpPr txBox="1"/>
          <p:nvPr/>
        </p:nvSpPr>
        <p:spPr>
          <a:xfrm>
            <a:off x="5732007" y="3082686"/>
            <a:ext cx="2125949" cy="6613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24796F8-4AFB-4C57-85C3-8D266FDCA49D}"/>
                  </a:ext>
                </a:extLst>
              </p:cNvPr>
              <p:cNvSpPr/>
              <p:nvPr/>
            </p:nvSpPr>
            <p:spPr>
              <a:xfrm>
                <a:off x="1636734" y="2978970"/>
                <a:ext cx="7765561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en-US" altLang="zh-CN" b="0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𝑚𝑎𝑟𝑡𝐵𝑖𝑑</m:t>
                      </m:r>
                      <m:r>
                        <a:rPr lang="en-US" altLang="zh-CN" b="0" i="1" smtClean="0">
                          <a:solidFill>
                            <a:srgbClr val="0164A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𝑝𝑎𝑖𝑑𝑅𝑎𝑡𝑖𝑜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𝑝𝑐𝑡𝑟𝐵𝑖𝑎𝑠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𝑝𝑐𝑣𝑟𝐵𝑖𝑎𝑠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𝑔𝑠𝑝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24796F8-4AFB-4C57-85C3-8D266FDCA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34" y="2978970"/>
                <a:ext cx="7765561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2A8BA0A-059B-46C3-99B5-4E4D8615EB0D}"/>
                  </a:ext>
                </a:extLst>
              </p:cNvPr>
              <p:cNvSpPr/>
              <p:nvPr/>
            </p:nvSpPr>
            <p:spPr>
              <a:xfrm>
                <a:off x="1005731" y="898966"/>
                <a:ext cx="4288884" cy="2035001"/>
              </a:xfrm>
              <a:prstGeom prst="rect">
                <a:avLst/>
              </a:prstGeom>
              <a:noFill/>
              <a:ln>
                <a:solidFill>
                  <a:srgbClr val="396CE3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rIns="36000" rtlCol="0" anchor="ctr">
                <a:noAutofit/>
              </a:bodyPr>
              <a:lstStyle/>
              <a:p>
                <a:r>
                  <a:rPr lang="en-US" altLang="zh-CN" b="1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oCPM</a:t>
                </a: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广告智能调价技术目标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、尽量保证拉取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的扣费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拉取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转化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价值，降低投放偏差累计速度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、引入全局修正机制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，消除过去的偏差</a:t>
                </a: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2A8BA0A-059B-46C3-99B5-4E4D8615E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31" y="898966"/>
                <a:ext cx="4288884" cy="2035001"/>
              </a:xfrm>
              <a:prstGeom prst="rect">
                <a:avLst/>
              </a:prstGeom>
              <a:blipFill>
                <a:blip r:embed="rId4"/>
                <a:stretch>
                  <a:fillRect l="-2408" r="-1416"/>
                </a:stretch>
              </a:blipFill>
              <a:ln>
                <a:solidFill>
                  <a:srgbClr val="396CE3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930B65F6-2D72-4593-A554-D422689E2910}"/>
              </a:ext>
            </a:extLst>
          </p:cNvPr>
          <p:cNvSpPr/>
          <p:nvPr/>
        </p:nvSpPr>
        <p:spPr bwMode="auto">
          <a:xfrm>
            <a:off x="5294615" y="1420278"/>
            <a:ext cx="758546" cy="578376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F53D0DC-365D-4CF0-A990-C42957C97D2C}"/>
                  </a:ext>
                </a:extLst>
              </p:cNvPr>
              <p:cNvSpPr/>
              <p:nvPr/>
            </p:nvSpPr>
            <p:spPr>
              <a:xfrm>
                <a:off x="6270556" y="2328722"/>
                <a:ext cx="3654898" cy="36933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𝑠𝑚𝑎𝑟𝑡𝐵𝑖𝑑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</m:oMath>
                  </m:oMathPara>
                </a14:m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F53D0DC-365D-4CF0-A990-C42957C97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556" y="2328722"/>
                <a:ext cx="36548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AD1ED9D-D607-4E76-B750-BA85686BBF4E}"/>
              </a:ext>
            </a:extLst>
          </p:cNvPr>
          <p:cNvCxnSpPr>
            <a:cxnSpLocks/>
            <a:stCxn id="43" idx="2"/>
            <a:endCxn id="84" idx="0"/>
          </p:cNvCxnSpPr>
          <p:nvPr/>
        </p:nvCxnSpPr>
        <p:spPr bwMode="auto">
          <a:xfrm rot="5400000">
            <a:off x="5235026" y="2573571"/>
            <a:ext cx="389506" cy="27304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2D96406-F6C7-499E-BEF8-B55093C2A4DE}"/>
              </a:ext>
            </a:extLst>
          </p:cNvPr>
          <p:cNvCxnSpPr>
            <a:cxnSpLocks/>
            <a:endCxn id="89" idx="0"/>
          </p:cNvCxnSpPr>
          <p:nvPr/>
        </p:nvCxnSpPr>
        <p:spPr bwMode="auto">
          <a:xfrm rot="5400000">
            <a:off x="7305404" y="3344360"/>
            <a:ext cx="404286" cy="11864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3E864C-6821-4CD0-8EAA-38FD09DD293C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 bwMode="auto">
          <a:xfrm rot="16200000" flipH="1">
            <a:off x="8863048" y="3441819"/>
            <a:ext cx="415637" cy="9843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ABE066-0744-4DE9-B6DE-5AFD5BBBA7B6}"/>
                  </a:ext>
                </a:extLst>
              </p:cNvPr>
              <p:cNvSpPr/>
              <p:nvPr/>
            </p:nvSpPr>
            <p:spPr>
              <a:xfrm>
                <a:off x="6188170" y="1280723"/>
                <a:ext cx="4224149" cy="9233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𝐶𝑜𝑠𝑡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𝑝𝑎𝑖𝑑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𝑔𝑠𝑝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𝑒𝑐𝑝𝑚𝑂𝑟𝑖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𝐺𝑀𝑉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𝑏𝑖𝑑𝐶𝑝𝑎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𝑐𝑡𝑟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𝑐𝑣𝑟</m:t>
                      </m:r>
                    </m:oMath>
                  </m:oMathPara>
                </a14:m>
                <a:endParaRPr lang="en-US" altLang="zh-CN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𝑒𝑐𝑝𝑚𝑂𝑟𝑖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𝑠𝑚𝑎𝑟𝑡𝐵𝑖𝑑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𝑝𝑐𝑡𝑟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+mj-ea"/>
                        </a:rPr>
                        <m:t>𝑝𝑐𝑣𝑟</m:t>
                      </m:r>
                    </m:oMath>
                  </m:oMathPara>
                </a14:m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ABE066-0744-4DE9-B6DE-5AFD5BBBA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70" y="1280723"/>
                <a:ext cx="4224149" cy="923330"/>
              </a:xfrm>
              <a:prstGeom prst="rect">
                <a:avLst/>
              </a:prstGeom>
              <a:blipFill>
                <a:blip r:embed="rId6"/>
                <a:stretch>
                  <a:fillRect l="-288" b="-4545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AC9B1331-ED12-4A14-8624-595CB0B1B9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91" y="4902445"/>
            <a:ext cx="3101520" cy="1856777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09ADCAE4-1852-43EF-BEEC-F5289AF9F5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7" y="4970405"/>
            <a:ext cx="2738138" cy="163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C9D0AD5-2FDE-4EC4-801A-BAC77EE27D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08" y="5017465"/>
            <a:ext cx="2742431" cy="164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D9850101-F1F4-4F17-8A0C-0AC956EDBE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2" y="4916503"/>
            <a:ext cx="3058330" cy="183092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B4A3B7A1-F263-4A12-9BE1-01733053C286}"/>
              </a:ext>
            </a:extLst>
          </p:cNvPr>
          <p:cNvSpPr/>
          <p:nvPr/>
        </p:nvSpPr>
        <p:spPr>
          <a:xfrm>
            <a:off x="4454558" y="5328356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短期成本稳定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8C0AE59-1611-495E-8D98-B105B5080B02}"/>
              </a:ext>
            </a:extLst>
          </p:cNvPr>
          <p:cNvSpPr/>
          <p:nvPr/>
        </p:nvSpPr>
        <p:spPr>
          <a:xfrm>
            <a:off x="1005731" y="5053258"/>
            <a:ext cx="2012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短期成本波动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长期成本不达成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二价扣费偏低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E0C2142-ADCD-4D0F-83AB-FE2ADE644860}"/>
              </a:ext>
            </a:extLst>
          </p:cNvPr>
          <p:cNvSpPr/>
          <p:nvPr/>
        </p:nvSpPr>
        <p:spPr>
          <a:xfrm>
            <a:off x="6981048" y="5235370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短期成本稳定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长期成本达成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B24F97A-70C2-4D91-AC43-7EDCA3C92EAA}"/>
              </a:ext>
            </a:extLst>
          </p:cNvPr>
          <p:cNvSpPr/>
          <p:nvPr/>
        </p:nvSpPr>
        <p:spPr>
          <a:xfrm>
            <a:off x="9451765" y="5201652"/>
            <a:ext cx="22797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短期成本稳定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长期成本达成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平台收入≈转化价值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43">
            <a:extLst>
              <a:ext uri="{FF2B5EF4-FFF2-40B4-BE49-F238E27FC236}">
                <a16:creationId xmlns:a16="http://schemas.microsoft.com/office/drawing/2014/main" id="{E001E48B-0E08-4E97-A2C0-CBA1F042149E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2967752" y="4479776"/>
            <a:ext cx="2193649" cy="0"/>
          </a:xfrm>
          <a:prstGeom prst="straightConnector1">
            <a:avLst/>
          </a:prstGeom>
          <a:ln w="9525" cap="rnd">
            <a:solidFill>
              <a:srgbClr val="396CE3"/>
            </a:solidFill>
            <a:prstDash val="solid"/>
            <a:round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646760EA-DF01-4B6E-BABB-077562D91C67}"/>
              </a:ext>
            </a:extLst>
          </p:cNvPr>
          <p:cNvSpPr/>
          <p:nvPr/>
        </p:nvSpPr>
        <p:spPr>
          <a:xfrm>
            <a:off x="5213792" y="4168258"/>
            <a:ext cx="647382" cy="598843"/>
          </a:xfrm>
          <a:prstGeom prst="ellipse">
            <a:avLst/>
          </a:prstGeom>
          <a:solidFill>
            <a:srgbClr val="F6F6F6"/>
          </a:solidFill>
          <a:ln>
            <a:solidFill>
              <a:srgbClr val="396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BA2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2B61960-57BC-4E89-B889-7A431804F877}"/>
              </a:ext>
            </a:extLst>
          </p:cNvPr>
          <p:cNvSpPr/>
          <p:nvPr/>
        </p:nvSpPr>
        <p:spPr>
          <a:xfrm>
            <a:off x="7964042" y="4197668"/>
            <a:ext cx="647382" cy="598843"/>
          </a:xfrm>
          <a:prstGeom prst="ellipse">
            <a:avLst/>
          </a:prstGeom>
          <a:solidFill>
            <a:srgbClr val="F6F6F6"/>
          </a:solidFill>
          <a:ln>
            <a:solidFill>
              <a:srgbClr val="396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A2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FD2AC0D-318A-4E94-8710-F32B05EA8523}"/>
              </a:ext>
            </a:extLst>
          </p:cNvPr>
          <p:cNvSpPr/>
          <p:nvPr/>
        </p:nvSpPr>
        <p:spPr>
          <a:xfrm>
            <a:off x="10558181" y="4210875"/>
            <a:ext cx="647382" cy="598843"/>
          </a:xfrm>
          <a:prstGeom prst="ellipse">
            <a:avLst/>
          </a:prstGeom>
          <a:solidFill>
            <a:srgbClr val="F6F6F6"/>
          </a:solidFill>
          <a:ln>
            <a:solidFill>
              <a:srgbClr val="396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BA2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F930C54-D88C-4A77-B311-F0E5AF69D43F}"/>
              </a:ext>
            </a:extLst>
          </p:cNvPr>
          <p:cNvSpPr/>
          <p:nvPr/>
        </p:nvSpPr>
        <p:spPr>
          <a:xfrm>
            <a:off x="2272669" y="4168258"/>
            <a:ext cx="647382" cy="598843"/>
          </a:xfrm>
          <a:prstGeom prst="ellipse">
            <a:avLst/>
          </a:prstGeom>
          <a:solidFill>
            <a:srgbClr val="F6F6F6"/>
          </a:solidFill>
          <a:ln>
            <a:solidFill>
              <a:srgbClr val="396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A2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83BE30A-EAA3-4EC1-8A90-844F27BBB7E9}"/>
              </a:ext>
            </a:extLst>
          </p:cNvPr>
          <p:cNvSpPr txBox="1"/>
          <p:nvPr/>
        </p:nvSpPr>
        <p:spPr>
          <a:xfrm>
            <a:off x="2233245" y="4248943"/>
            <a:ext cx="734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0</a:t>
            </a:r>
            <a:endParaRPr lang="zh-CN" altLang="en-US" sz="2400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7C75B03-A95C-4091-AB8B-A14E2C249382}"/>
              </a:ext>
            </a:extLst>
          </p:cNvPr>
          <p:cNvSpPr txBox="1"/>
          <p:nvPr/>
        </p:nvSpPr>
        <p:spPr>
          <a:xfrm>
            <a:off x="5161401" y="4248943"/>
            <a:ext cx="734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</a:t>
            </a:r>
            <a:endParaRPr lang="zh-CN" altLang="en-US" sz="2400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865393D-B4D7-4379-8E6C-083DA294313E}"/>
              </a:ext>
            </a:extLst>
          </p:cNvPr>
          <p:cNvSpPr txBox="1"/>
          <p:nvPr/>
        </p:nvSpPr>
        <p:spPr>
          <a:xfrm>
            <a:off x="7940734" y="4268060"/>
            <a:ext cx="734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2</a:t>
            </a:r>
            <a:endParaRPr lang="zh-CN" altLang="en-US" sz="2400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8CDAAB4-0A68-42F3-A7D8-8374B703CC62}"/>
              </a:ext>
            </a:extLst>
          </p:cNvPr>
          <p:cNvSpPr txBox="1"/>
          <p:nvPr/>
        </p:nvSpPr>
        <p:spPr>
          <a:xfrm>
            <a:off x="10514618" y="4254197"/>
            <a:ext cx="734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3</a:t>
            </a:r>
            <a:endParaRPr lang="zh-CN" altLang="en-US" sz="2400" b="1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465D054-0947-47D9-9625-59CA4DC0496B}"/>
              </a:ext>
            </a:extLst>
          </p:cNvPr>
          <p:cNvSpPr/>
          <p:nvPr/>
        </p:nvSpPr>
        <p:spPr>
          <a:xfrm>
            <a:off x="3433634" y="4133527"/>
            <a:ext cx="12618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实时矫正因子</a:t>
            </a:r>
          </a:p>
        </p:txBody>
      </p:sp>
      <p:cxnSp>
        <p:nvCxnSpPr>
          <p:cNvPr id="85" name="直接箭头连接符 43">
            <a:extLst>
              <a:ext uri="{FF2B5EF4-FFF2-40B4-BE49-F238E27FC236}">
                <a16:creationId xmlns:a16="http://schemas.microsoft.com/office/drawing/2014/main" id="{24C79438-C772-4254-9F81-95703EFA1369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5895908" y="4479776"/>
            <a:ext cx="2044826" cy="19117"/>
          </a:xfrm>
          <a:prstGeom prst="straightConnector1">
            <a:avLst/>
          </a:prstGeom>
          <a:ln w="9525" cap="rnd">
            <a:solidFill>
              <a:srgbClr val="396CE3"/>
            </a:solidFill>
            <a:prstDash val="solid"/>
            <a:round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43">
            <a:extLst>
              <a:ext uri="{FF2B5EF4-FFF2-40B4-BE49-F238E27FC236}">
                <a16:creationId xmlns:a16="http://schemas.microsoft.com/office/drawing/2014/main" id="{C9EE4965-5C42-4AF8-B183-5B893BED4102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8675241" y="4485030"/>
            <a:ext cx="1839377" cy="13863"/>
          </a:xfrm>
          <a:prstGeom prst="straightConnector1">
            <a:avLst/>
          </a:prstGeom>
          <a:ln w="9525" cap="rnd">
            <a:solidFill>
              <a:srgbClr val="396CE3"/>
            </a:solidFill>
            <a:prstDash val="solid"/>
            <a:round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7DC721C0-34F9-427D-B45C-532FE16D2D8E}"/>
              </a:ext>
            </a:extLst>
          </p:cNvPr>
          <p:cNvSpPr/>
          <p:nvPr/>
        </p:nvSpPr>
        <p:spPr>
          <a:xfrm>
            <a:off x="6002025" y="4521404"/>
            <a:ext cx="18004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修复过去的成本偏差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FAD947-C115-4152-AAD3-B7E635782C35}"/>
              </a:ext>
            </a:extLst>
          </p:cNvPr>
          <p:cNvSpPr/>
          <p:nvPr/>
        </p:nvSpPr>
        <p:spPr>
          <a:xfrm>
            <a:off x="8714010" y="4509061"/>
            <a:ext cx="18004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消除二价机制的影响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FE5A222-177A-47AA-8606-7021BAFB9004}"/>
              </a:ext>
            </a:extLst>
          </p:cNvPr>
          <p:cNvSpPr/>
          <p:nvPr/>
        </p:nvSpPr>
        <p:spPr>
          <a:xfrm>
            <a:off x="6103836" y="4139735"/>
            <a:ext cx="16209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成本偏差修正因子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4B5DFA-774D-4AF8-BAFB-73FD660C5F3F}"/>
              </a:ext>
            </a:extLst>
          </p:cNvPr>
          <p:cNvSpPr/>
          <p:nvPr/>
        </p:nvSpPr>
        <p:spPr>
          <a:xfrm>
            <a:off x="9111615" y="4141793"/>
            <a:ext cx="90281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二价因子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18DD759-1BF9-4C51-984B-C4670945B54D}"/>
              </a:ext>
            </a:extLst>
          </p:cNvPr>
          <p:cNvSpPr/>
          <p:nvPr/>
        </p:nvSpPr>
        <p:spPr>
          <a:xfrm>
            <a:off x="2935206" y="4554064"/>
            <a:ext cx="226857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保护异常时刻</a:t>
            </a:r>
            <a:r>
              <a:rPr lang="en-US" altLang="zh-CN" sz="1400" dirty="0" err="1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en-US" altLang="zh-CN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pCVR</a:t>
            </a:r>
            <a:endParaRPr lang="zh-CN" altLang="en-US" sz="1400" dirty="0">
              <a:solidFill>
                <a:srgbClr val="396C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44E5875-7BC0-4F61-9042-3D9AFC70A3CF}"/>
              </a:ext>
            </a:extLst>
          </p:cNvPr>
          <p:cNvSpPr/>
          <p:nvPr/>
        </p:nvSpPr>
        <p:spPr bwMode="auto">
          <a:xfrm>
            <a:off x="5294615" y="2195468"/>
            <a:ext cx="758546" cy="578376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A2FF88-C0AC-4BD2-AEB8-98B946B1EFC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151635" y="4479775"/>
            <a:ext cx="2081610" cy="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F1C0A6B-6ADE-4E74-9FC0-0CAE3FBCD45F}"/>
              </a:ext>
            </a:extLst>
          </p:cNvPr>
          <p:cNvSpPr/>
          <p:nvPr/>
        </p:nvSpPr>
        <p:spPr>
          <a:xfrm>
            <a:off x="496634" y="4104045"/>
            <a:ext cx="14414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扣费曝光率预估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A7A5D-7D08-4789-B428-28F4895A1463}"/>
              </a:ext>
            </a:extLst>
          </p:cNvPr>
          <p:cNvSpPr/>
          <p:nvPr/>
        </p:nvSpPr>
        <p:spPr>
          <a:xfrm>
            <a:off x="237393" y="4561319"/>
            <a:ext cx="198002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96C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消除部分曝光扣费影响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6922BF-5F84-42DB-8F65-E9DC7CDFEB94}"/>
              </a:ext>
            </a:extLst>
          </p:cNvPr>
          <p:cNvCxnSpPr>
            <a:stCxn id="27" idx="2"/>
            <a:endCxn id="60" idx="0"/>
          </p:cNvCxnSpPr>
          <p:nvPr/>
        </p:nvCxnSpPr>
        <p:spPr bwMode="auto">
          <a:xfrm rot="5400000">
            <a:off x="2960197" y="1992597"/>
            <a:ext cx="368596" cy="3854301"/>
          </a:xfrm>
          <a:prstGeom prst="bentConnector3">
            <a:avLst>
              <a:gd name="adj1" fmla="val 320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6624FCD-E472-4654-B38D-D73C24C2EB51}"/>
                  </a:ext>
                </a:extLst>
              </p:cNvPr>
              <p:cNvSpPr txBox="1"/>
              <p:nvPr/>
            </p:nvSpPr>
            <p:spPr>
              <a:xfrm>
                <a:off x="9369522" y="2828329"/>
                <a:ext cx="2430162" cy="88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0" dirty="0">
                    <a:latin typeface="+mj-ea"/>
                    <a:ea typeface="+mj-ea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𝑝𝑐𝑡𝑟𝐵𝑖𝑎𝑠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𝑝𝑐𝑡𝑟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j-ea"/>
                          </a:rPr>
                          <m:t>𝑐𝑡𝑟</m:t>
                        </m:r>
                      </m:den>
                    </m:f>
                  </m:oMath>
                </a14:m>
                <a:endParaRPr lang="en-US" altLang="zh-CN" sz="1600" b="0" dirty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𝑝𝑐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𝑟𝐵𝑖𝑎𝑠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𝑝𝑐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6624FCD-E472-4654-B38D-D73C24C2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522" y="2828329"/>
                <a:ext cx="2430162" cy="883703"/>
              </a:xfrm>
              <a:prstGeom prst="rect">
                <a:avLst/>
              </a:prstGeom>
              <a:blipFill>
                <a:blip r:embed="rId11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"/>
    </mc:Choice>
    <mc:Fallback xmlns="">
      <p:transition spd="slow" advTm="1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 animBg="1"/>
      <p:bldP spid="68" grpId="0" animBg="1"/>
      <p:bldP spid="43" grpId="0" animBg="1"/>
      <p:bldP spid="44" grpId="0"/>
      <p:bldP spid="62" grpId="0" animBg="1"/>
      <p:bldP spid="3" grpId="0" animBg="1"/>
      <p:bldP spid="59" grpId="0" animBg="1"/>
      <p:bldP spid="50" grpId="0" animBg="1"/>
      <p:bldP spid="69" grpId="0"/>
      <p:bldP spid="71" grpId="0"/>
      <p:bldP spid="72" grpId="0"/>
      <p:bldP spid="73" grpId="0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51" grpId="0" animBg="1"/>
      <p:bldP spid="60" grpId="0" animBg="1"/>
      <p:bldP spid="61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2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3|0.2|0.2|0.2|0.3"/>
</p:tagLst>
</file>

<file path=ppt/theme/theme1.xml><?xml version="1.0" encoding="utf-8"?>
<a:theme xmlns:a="http://schemas.openxmlformats.org/drawingml/2006/main" name="218_Office 主题">
  <a:themeElements>
    <a:clrScheme name="21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18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1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78480</TotalTime>
  <Pages>0</Pages>
  <Words>7793</Words>
  <Characters>0</Characters>
  <Application>Microsoft Office PowerPoint</Application>
  <DocSecurity>0</DocSecurity>
  <PresentationFormat>自定义</PresentationFormat>
  <Lines>0</Lines>
  <Paragraphs>899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Heiti SC Light</vt:lpstr>
      <vt:lpstr>PingFang SC Medium</vt:lpstr>
      <vt:lpstr>等线 Light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Wingdings</vt:lpstr>
      <vt:lpstr>218_Office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fredxdyang(杨小东)</cp:lastModifiedBy>
  <cp:revision>4053</cp:revision>
  <dcterms:created xsi:type="dcterms:W3CDTF">2015-01-25T20:52:00Z</dcterms:created>
  <dcterms:modified xsi:type="dcterms:W3CDTF">2020-09-02T08:19:03Z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2052-9.1.0.4688</vt:lpwstr>
  </property>
</Properties>
</file>