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Palatino Linotype" panose="02040502050505030304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82" y="8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dcc942c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dcc942c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highlighted points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a sigmoid function to possible exagerate intensity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Encode more colors for Hue</a:t>
            </a:r>
            <a:endParaRPr sz="3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914400" lvl="1" indent="-406400" algn="l" rtl="0">
              <a:spcBef>
                <a:spcPts val="640"/>
              </a:spcBef>
              <a:spcAft>
                <a:spcPts val="0"/>
              </a:spcAft>
              <a:buClr>
                <a:srgbClr val="2D2E2B"/>
              </a:buClr>
              <a:buSzPts val="2800"/>
              <a:buChar char="○"/>
            </a:pPr>
            <a:r>
              <a:rPr lang="en" sz="3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Add saturation and value as rumble intensity to hue encodings?</a:t>
            </a:r>
            <a:endParaRPr sz="2800">
              <a:solidFill>
                <a:srgbClr val="2D2E2B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Color Blindness type-specific encodings(ignore blue for red green colorblindness.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dcc942c5b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dcc942c5b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e404d51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e404d51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e404d51f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e404d51f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dcc942c5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dcc942c5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dd3a520e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dd3a520e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ca029cf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ca029cf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dd3a520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dd3a520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dd3a520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dd3a520e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ca029cf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ca029cf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dd3a520e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dd3a520e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dcc942c5b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dcc942c5b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e404d51f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e404d51f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dd3a520e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dd3a520e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747703" y="3600451"/>
            <a:ext cx="79392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47703" y="302174"/>
            <a:ext cx="7939200" cy="3243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747703" y="4025504"/>
            <a:ext cx="79392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2D2E2B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54565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54565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54565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 descr="bg.jpg"/>
          <p:cNvPicPr preferRelativeResize="0"/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0" y="-14780"/>
            <a:ext cx="9144000" cy="515828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686248" y="205979"/>
            <a:ext cx="800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86248" y="205979"/>
            <a:ext cx="800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686248" y="1200151"/>
            <a:ext cx="8000700" cy="29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686248" y="205979"/>
            <a:ext cx="800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>
            <a:spLocks noGrp="1"/>
          </p:cNvSpPr>
          <p:nvPr>
            <p:ph type="pic" idx="2"/>
          </p:nvPr>
        </p:nvSpPr>
        <p:spPr>
          <a:xfrm>
            <a:off x="401086" y="322610"/>
            <a:ext cx="8397300" cy="3886800"/>
          </a:xfrm>
          <a:prstGeom prst="rect">
            <a:avLst/>
          </a:prstGeom>
          <a:solidFill>
            <a:srgbClr val="545651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031782" y="426983"/>
            <a:ext cx="56550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031782" y="2167760"/>
            <a:ext cx="5655000" cy="2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2759100" cy="4455000"/>
          </a:xfrm>
          <a:prstGeom prst="rect">
            <a:avLst/>
          </a:prstGeom>
          <a:solidFill>
            <a:srgbClr val="545651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63338" y="205979"/>
            <a:ext cx="812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63338" y="1200151"/>
            <a:ext cx="8123400" cy="29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2D2E2B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>
            <a:spLocks noGrp="1"/>
          </p:cNvSpPr>
          <p:nvPr>
            <p:ph type="pic" idx="2"/>
          </p:nvPr>
        </p:nvSpPr>
        <p:spPr>
          <a:xfrm>
            <a:off x="6234386" y="1200151"/>
            <a:ext cx="2452500" cy="2241000"/>
          </a:xfrm>
          <a:prstGeom prst="rect">
            <a:avLst/>
          </a:prstGeom>
          <a:solidFill>
            <a:srgbClr val="545651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19402" y="3376448"/>
            <a:ext cx="7675200" cy="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19402" y="2258535"/>
            <a:ext cx="7675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>
            <a:spLocks noGrp="1"/>
          </p:cNvSpPr>
          <p:nvPr>
            <p:ph type="pic" idx="2"/>
          </p:nvPr>
        </p:nvSpPr>
        <p:spPr>
          <a:xfrm>
            <a:off x="819401" y="284203"/>
            <a:ext cx="7675200" cy="1812900"/>
          </a:xfrm>
          <a:prstGeom prst="rect">
            <a:avLst/>
          </a:prstGeom>
          <a:solidFill>
            <a:srgbClr val="54565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99458" y="205979"/>
            <a:ext cx="8287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99458" y="1200151"/>
            <a:ext cx="40971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2D2E2B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54565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732039" y="1200151"/>
            <a:ext cx="39549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2D2E2B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54565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2758966" y="205978"/>
            <a:ext cx="59277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Century Gothic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2758966" y="911424"/>
            <a:ext cx="29955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54565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54565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2758966" y="1391246"/>
            <a:ext cx="2995500" cy="28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54565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54565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29586" y="911424"/>
            <a:ext cx="27573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54565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54565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4"/>
          </p:nvPr>
        </p:nvSpPr>
        <p:spPr>
          <a:xfrm>
            <a:off x="5929586" y="1391246"/>
            <a:ext cx="2757300" cy="28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2D2E2B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4565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54565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54565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5"/>
          </p:nvPr>
        </p:nvSpPr>
        <p:spPr>
          <a:xfrm>
            <a:off x="155267" y="205978"/>
            <a:ext cx="2452500" cy="1967700"/>
          </a:xfrm>
          <a:prstGeom prst="rect">
            <a:avLst/>
          </a:prstGeom>
          <a:solidFill>
            <a:srgbClr val="545651"/>
          </a:solidFill>
          <a:ln>
            <a:noFill/>
          </a:ln>
        </p:spPr>
      </p:sp>
      <p:sp>
        <p:nvSpPr>
          <p:cNvPr id="38" name="Google Shape;38;p7"/>
          <p:cNvSpPr>
            <a:spLocks noGrp="1"/>
          </p:cNvSpPr>
          <p:nvPr>
            <p:ph type="pic" idx="6"/>
          </p:nvPr>
        </p:nvSpPr>
        <p:spPr>
          <a:xfrm>
            <a:off x="155267" y="2337359"/>
            <a:ext cx="2452500" cy="1948800"/>
          </a:xfrm>
          <a:prstGeom prst="rect">
            <a:avLst/>
          </a:prstGeom>
          <a:solidFill>
            <a:srgbClr val="54565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>
            <a:spLocks noGrp="1"/>
          </p:cNvSpPr>
          <p:nvPr>
            <p:ph type="pic" idx="2"/>
          </p:nvPr>
        </p:nvSpPr>
        <p:spPr>
          <a:xfrm>
            <a:off x="216723" y="261160"/>
            <a:ext cx="3890400" cy="3925200"/>
          </a:xfrm>
          <a:prstGeom prst="rect">
            <a:avLst/>
          </a:prstGeom>
          <a:solidFill>
            <a:srgbClr val="545651"/>
          </a:solidFill>
          <a:ln>
            <a:noFill/>
          </a:ln>
        </p:spPr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363309" y="261160"/>
            <a:ext cx="4434900" cy="3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2D2E2B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54565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54565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54565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460901" y="204787"/>
            <a:ext cx="5050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5964622" y="204789"/>
            <a:ext cx="27222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2D2E2B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54565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54565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54565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460901" y="1076327"/>
            <a:ext cx="50502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2D2E2B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54565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54565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54565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g.jpg"/>
          <p:cNvPicPr preferRelativeResize="0"/>
          <p:nvPr/>
        </p:nvPicPr>
        <p:blipFill rotWithShape="1">
          <a:blip r:embed="rId17">
            <a:alphaModFix amt="60000"/>
          </a:blip>
          <a:srcRect/>
          <a:stretch/>
        </p:blipFill>
        <p:spPr>
          <a:xfrm>
            <a:off x="0" y="-14780"/>
            <a:ext cx="9144000" cy="51582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86248" y="205979"/>
            <a:ext cx="800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6248" y="1200151"/>
            <a:ext cx="8000700" cy="29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2D2E2B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2D2E2B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4565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4565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54565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4565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54565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54565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2" y="4455076"/>
            <a:ext cx="9144000" cy="688500"/>
          </a:xfrm>
          <a:prstGeom prst="rect">
            <a:avLst/>
          </a:prstGeom>
          <a:solidFill>
            <a:srgbClr val="5D17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73990" y="4594623"/>
            <a:ext cx="1729436" cy="42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3488635" y="4662465"/>
            <a:ext cx="538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CSE: Visualization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yf5vzZ2sY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youtube.com/watch?v=11GUuaeT0w4&amp;list=PLhPNOL0P0EY1v3-KIn73kYlKHpnVzR7iC" TargetMode="External"/><Relationship Id="rId4" Type="http://schemas.openxmlformats.org/officeDocument/2006/relationships/hyperlink" Target="https://www.youtube.com/watch?v=Y3WNwl1ObC8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tritionletter.tufts.edu/ask-experts/green-apples-vs-red-appl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usatoday.com/story/money/economy/2019/03/20/how-much-federal-funding-each-state-receives-government/39202299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Haptic Augmentation for Visualization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Richard Carley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Observations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11252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10000"/>
          </a:bodyPr>
          <a:lstStyle/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Low + High frequency can be combined to represent 2 variables well</a:t>
            </a:r>
            <a:endParaRPr/>
          </a:p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Pulse works as well, but seems to be perceptually slower</a:t>
            </a:r>
            <a:endParaRPr/>
          </a:p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Can hear changes in high frequency vibration better than low</a:t>
            </a:r>
            <a:endParaRPr/>
          </a:p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Can hear changes in high frequency better than I feel them sometimes</a:t>
            </a:r>
            <a:endParaRPr/>
          </a:p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Modifiable Area Unit Problem:  especially with raster data. </a:t>
            </a:r>
            <a:endParaRPr/>
          </a:p>
          <a:p>
            <a:pPr marL="742950" lvl="1" indent="-219075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How big do you set your window?</a:t>
            </a:r>
            <a:endParaRPr/>
          </a:p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Seems to work better in a comparison context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40000" lnSpcReduction="10000"/>
          </a:bodyPr>
          <a:lstStyle/>
          <a:p>
            <a:pPr marL="4572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User studies/surveys.</a:t>
            </a:r>
            <a:endParaRPr/>
          </a:p>
          <a:p>
            <a:pPr marL="4572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“Higher resolution” haptics</a:t>
            </a:r>
            <a:endParaRPr/>
          </a:p>
          <a:p>
            <a:pPr marL="4572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Use rumble with already bivariate maps (trivariate, quartavariate)</a:t>
            </a:r>
            <a:endParaRPr/>
          </a:p>
          <a:p>
            <a:pPr marL="914400" lvl="1" indent="-299719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Or true color + infrared/ultraviolet rumble</a:t>
            </a:r>
            <a:endParaRPr/>
          </a:p>
          <a:p>
            <a:pPr marL="914400" lvl="1" indent="-299719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Could rumble based on thresholds</a:t>
            </a:r>
            <a:endParaRPr/>
          </a:p>
          <a:p>
            <a:pPr marL="342900" lvl="0" indent="-2209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Encode more colors for Hue</a:t>
            </a:r>
            <a:endParaRPr/>
          </a:p>
          <a:p>
            <a:pPr marL="742950" lvl="1" indent="-179069" algn="l" rtl="0">
              <a:spcBef>
                <a:spcPts val="640"/>
              </a:spcBef>
              <a:spcAft>
                <a:spcPts val="0"/>
              </a:spcAft>
              <a:buSzPct val="87500"/>
              <a:buChar char="–"/>
            </a:pPr>
            <a:r>
              <a:rPr lang="en" sz="3200">
                <a:solidFill>
                  <a:schemeClr val="dk1"/>
                </a:solidFill>
              </a:rPr>
              <a:t>Add saturation and value as rumble intensity to hue encodings?</a:t>
            </a:r>
            <a:endParaRPr/>
          </a:p>
          <a:p>
            <a:pPr marL="4572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Attempt encoding hue as a continuous representation?</a:t>
            </a:r>
            <a:endParaRPr/>
          </a:p>
          <a:p>
            <a:pPr marL="914400" lvl="1" indent="-299719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Sampling functionality(for representations)</a:t>
            </a:r>
            <a:endParaRPr/>
          </a:p>
          <a:p>
            <a:pPr marL="4572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Alternate ways of encoding color data</a:t>
            </a:r>
            <a:endParaRPr/>
          </a:p>
          <a:p>
            <a:pPr marL="914400" lvl="1" indent="-299719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Assign encodings to high/middle/low for both high/low frequency motors</a:t>
            </a:r>
            <a:endParaRPr/>
          </a:p>
          <a:p>
            <a:pPr marL="1371600" lvl="2" indent="-289560" algn="l" rtl="0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9  potential representations.</a:t>
            </a:r>
            <a:endParaRPr/>
          </a:p>
          <a:p>
            <a:pPr marL="1371600" lvl="2" indent="-289560" algn="l" rtl="0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Can’t represent saturation or value.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40000" lnSpcReduction="10000"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[1] G. Liu, C. Zhang and X. Sun, "Tri-Modal Tactile Display and Its Application Into Tactile Perception of Visualized Surfaces," in IEEE Transactions on Haptics, vol. 13, no. 4, pp. 733-744, Oct.-Dec. 2020, doi: 10.1109/TOH.2020.2979182.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[2] Clark, D., &amp; Jorde, D. (2004). Helping students revise disruptive experientially supported ideas about thermodynamics: Computer visualizations and tactile models. Journal of Research in Science Teaching: The Official Journal of the National Association for Research in Science Teaching, 41(1), 1-23.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Unity Tutorials</a:t>
            </a:r>
            <a:endParaRPr/>
          </a:p>
          <a:p>
            <a:pPr marL="4572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https://www.youtube.com/watch?v=_yf5vzZ2sYE</a:t>
            </a:r>
            <a:r>
              <a:rPr lang="en"/>
              <a:t>: Raycast selection</a:t>
            </a:r>
            <a:endParaRPr/>
          </a:p>
          <a:p>
            <a:pPr marL="4572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https://www.youtube.com/watch?v=Y3WNwl1ObC8</a:t>
            </a:r>
            <a:r>
              <a:rPr lang="en"/>
              <a:t> :Cursor</a:t>
            </a:r>
            <a:endParaRPr/>
          </a:p>
          <a:p>
            <a:pPr marL="4572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https://www.youtube.com/watch?v=11GUuaeT0w4&amp;list=PLhPNOL0P0EY1v3-KIn73kYlKHpnVzR7iC</a:t>
            </a:r>
            <a:r>
              <a:rPr lang="en"/>
              <a:t> :Reading Pixel Data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Other</a:t>
            </a:r>
            <a:endParaRPr/>
          </a:p>
          <a:p>
            <a:pPr marL="4572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https://stackoverflow.com/questions/41505049/interactive-2d-map-in-unity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Raster: Color Encodings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40000" lnSpcReduction="10000"/>
          </a:bodyPr>
          <a:lstStyle/>
          <a:p>
            <a:pPr marL="4572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Red: 331°-10°</a:t>
            </a:r>
            <a:endParaRPr/>
          </a:p>
          <a:p>
            <a:pPr marL="914400" lvl="1" indent="-299719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0-0-0</a:t>
            </a:r>
            <a:endParaRPr/>
          </a:p>
          <a:p>
            <a:pPr marL="4572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Orange 11°- 40°</a:t>
            </a:r>
            <a:endParaRPr/>
          </a:p>
          <a:p>
            <a:pPr marL="914400" lvl="1" indent="-299719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0-0-1</a:t>
            </a:r>
            <a:endParaRPr/>
          </a:p>
          <a:p>
            <a:pPr marL="4572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Yellow: 40°-70°</a:t>
            </a:r>
            <a:endParaRPr/>
          </a:p>
          <a:p>
            <a:pPr marL="914400" lvl="1" indent="-299719" algn="l" rtl="0">
              <a:spcBef>
                <a:spcPts val="560"/>
              </a:spcBef>
              <a:spcAft>
                <a:spcPts val="0"/>
              </a:spcAft>
              <a:buSzPct val="200000"/>
              <a:buChar char="–"/>
            </a:pPr>
            <a:r>
              <a:rPr lang="en" sz="1400"/>
              <a:t>0-1-0</a:t>
            </a:r>
            <a:endParaRPr/>
          </a:p>
          <a:p>
            <a:pPr marL="4572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Green: 71°-150°</a:t>
            </a:r>
            <a:endParaRPr/>
          </a:p>
          <a:p>
            <a:pPr marL="914400" lvl="1" indent="-299719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0-1-1</a:t>
            </a:r>
            <a:endParaRPr/>
          </a:p>
          <a:p>
            <a:pPr marL="4572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Cyan: 151°-210°</a:t>
            </a:r>
            <a:endParaRPr/>
          </a:p>
          <a:p>
            <a:pPr marL="914400" lvl="1" indent="-299719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1-0-0</a:t>
            </a:r>
            <a:endParaRPr/>
          </a:p>
          <a:p>
            <a:pPr marL="4572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Blue: 211°-260°</a:t>
            </a:r>
            <a:endParaRPr/>
          </a:p>
          <a:p>
            <a:pPr marL="914400" lvl="1" indent="-299719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1-0-1</a:t>
            </a:r>
            <a:endParaRPr/>
          </a:p>
          <a:p>
            <a:pPr marL="457200" lvl="0" indent="-3098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Magenta: 260° - 330°</a:t>
            </a:r>
            <a:endParaRPr/>
          </a:p>
          <a:p>
            <a:pPr marL="914400" lvl="1" indent="-299719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1-1-0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and objectives</a:t>
            </a:r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311700" y="980150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4706"/>
              <a:t>Reasoning:</a:t>
            </a:r>
            <a:endParaRPr sz="4706"/>
          </a:p>
          <a:p>
            <a:pPr marL="457200" lvl="0" indent="-296647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 sz="4286"/>
              <a:t>Double coding of visual data</a:t>
            </a:r>
            <a:endParaRPr sz="4286"/>
          </a:p>
          <a:p>
            <a:pPr marL="457200" lvl="0" indent="-296647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 sz="4286"/>
              <a:t>Discerning differences not visually apparent</a:t>
            </a:r>
            <a:endParaRPr sz="4286"/>
          </a:p>
          <a:p>
            <a:pPr marL="457200" lvl="0" indent="-296647" algn="l" rtl="0">
              <a:spcBef>
                <a:spcPts val="640"/>
              </a:spcBef>
              <a:spcAft>
                <a:spcPts val="0"/>
              </a:spcAft>
              <a:buSzPct val="105290"/>
              <a:buChar char="•"/>
            </a:pPr>
            <a:r>
              <a:rPr lang="en" sz="4071"/>
              <a:t>Prior work has shown success in applying haptic or tactile models to augment visual learning methods in academic settings.[1][2]</a:t>
            </a:r>
            <a:endParaRPr sz="5886"/>
          </a:p>
          <a:p>
            <a:pPr marL="457200" lvl="0" indent="-296647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 sz="4286"/>
              <a:t>Bi-variate representation</a:t>
            </a:r>
            <a:endParaRPr sz="4286"/>
          </a:p>
          <a:p>
            <a:pPr marL="914400" lvl="1" indent="-290297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 sz="3886"/>
              <a:t>Raster Data: Roughness</a:t>
            </a:r>
            <a:endParaRPr sz="3886"/>
          </a:p>
          <a:p>
            <a:pPr marL="914400" lvl="1" indent="-290297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 sz="3886"/>
              <a:t>Vector Data: Bivariate</a:t>
            </a:r>
            <a:endParaRPr sz="3886"/>
          </a:p>
          <a:p>
            <a:pPr marL="457200" lvl="0" indent="-283947" algn="l" rtl="0">
              <a:spcBef>
                <a:spcPts val="640"/>
              </a:spcBef>
              <a:spcAft>
                <a:spcPts val="0"/>
              </a:spcAft>
              <a:buSzPct val="81336"/>
              <a:buChar char="•"/>
            </a:pPr>
            <a:r>
              <a:rPr lang="en" sz="4286"/>
              <a:t>Aid in identifying colors for people with color blindness</a:t>
            </a:r>
            <a:endParaRPr sz="4286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5127"/>
              <a:t>Objectives:</a:t>
            </a:r>
            <a:endParaRPr sz="5127"/>
          </a:p>
          <a:p>
            <a:pPr marL="457200" lvl="0" indent="-292678" algn="l" rtl="0"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036"/>
              <a:t>Rumble based on an intensity value</a:t>
            </a:r>
            <a:endParaRPr sz="4036"/>
          </a:p>
          <a:p>
            <a:pPr marL="457200" lvl="0" indent="-292678" algn="l" rtl="0"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036"/>
              <a:t>Rumble based on roughness(or like minded value)</a:t>
            </a:r>
            <a:endParaRPr sz="4036"/>
          </a:p>
          <a:p>
            <a:pPr marL="457200" lvl="0" indent="-292678" algn="l" rtl="0"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036"/>
              <a:t>Rumble Pulse Pattern where:</a:t>
            </a:r>
            <a:endParaRPr sz="4036"/>
          </a:p>
          <a:p>
            <a:pPr marL="914400" lvl="1" indent="-286328" algn="l" rtl="0">
              <a:spcBef>
                <a:spcPts val="56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636"/>
              <a:t>Value = max rumble value</a:t>
            </a:r>
            <a:endParaRPr sz="3636"/>
          </a:p>
          <a:p>
            <a:pPr marL="914400" lvl="1" indent="-286328" algn="l" rtl="0">
              <a:spcBef>
                <a:spcPts val="56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636"/>
              <a:t>Frequency of pulse ~= level of roughness( long pulse time means smoother area.) </a:t>
            </a:r>
            <a:endParaRPr sz="3636"/>
          </a:p>
          <a:p>
            <a:pPr marL="457200" lvl="0" indent="-292678" algn="l" rtl="0"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036"/>
              <a:t>Implement 1-2 for vector and raster data, and 3 for raster data</a:t>
            </a:r>
            <a:endParaRPr sz="4036"/>
          </a:p>
          <a:p>
            <a:pPr marL="457200" lvl="0" indent="-292678" algn="l" rtl="0"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036"/>
              <a:t>Implement discrete codes for Hue(Work in progress)</a:t>
            </a:r>
            <a:endParaRPr sz="4036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11700" y="382200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Haptic Device</a:t>
            </a:r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20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41656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Xbox One Controller</a:t>
            </a:r>
            <a:endParaRPr/>
          </a:p>
          <a:p>
            <a:pPr marL="914400" lvl="1" indent="-393065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Native Windows/Unity support</a:t>
            </a:r>
            <a:endParaRPr/>
          </a:p>
          <a:p>
            <a:pPr marL="914400" lvl="1" indent="-393065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Plentiful and relatively cheap</a:t>
            </a:r>
            <a:endParaRPr/>
          </a:p>
          <a:p>
            <a:pPr marL="914400" lvl="1" indent="-393065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2 different types of motors</a:t>
            </a:r>
            <a:endParaRPr/>
          </a:p>
          <a:p>
            <a:pPr marL="1371600" lvl="2" indent="-369569" algn="l" rtl="0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Low Frequency(left)</a:t>
            </a:r>
            <a:endParaRPr/>
          </a:p>
          <a:p>
            <a:pPr marL="1371600" lvl="2" indent="-369569" algn="l" rtl="0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High Frequency (right)</a:t>
            </a:r>
            <a:endParaRPr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975" y="1113725"/>
            <a:ext cx="3074325" cy="30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10000"/>
          </a:bodyPr>
          <a:lstStyle/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Unity</a:t>
            </a:r>
            <a:endParaRPr/>
          </a:p>
          <a:p>
            <a:pPr marL="914400" lvl="1" indent="-339725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Accessible</a:t>
            </a:r>
            <a:endParaRPr/>
          </a:p>
          <a:p>
            <a:pPr marL="914400" lvl="1" indent="-339725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Native controller support</a:t>
            </a:r>
            <a:endParaRPr/>
          </a:p>
          <a:p>
            <a:pPr marL="914400" lvl="1" indent="-339725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Flexible enough</a:t>
            </a:r>
            <a:endParaRPr/>
          </a:p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Create Virtual Cursor</a:t>
            </a:r>
            <a:endParaRPr/>
          </a:p>
          <a:p>
            <a:pPr marL="914400" lvl="1" indent="-339725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Used for selection and reading of pixels or vector data.</a:t>
            </a:r>
            <a:endParaRPr/>
          </a:p>
          <a:p>
            <a:pPr marL="914400" lvl="1" indent="-339725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Data are normalized when appropriate and used to set the rumble intensity </a:t>
            </a:r>
            <a:endParaRPr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311700" y="4311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47500" lnSpcReduction="10000"/>
          </a:bodyPr>
          <a:lstStyle/>
          <a:p>
            <a:pPr marL="457200" lvl="0" indent="-325120" algn="l" rtl="0"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Raster</a:t>
            </a:r>
            <a:endParaRPr/>
          </a:p>
          <a:p>
            <a:pPr marL="914400" lvl="1" indent="-313055" algn="l" rtl="0">
              <a:spcBef>
                <a:spcPts val="56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Image of Digital Elevation Model (DEM): https://gis.arkansas.gov/product/dem-1m-2018/</a:t>
            </a:r>
            <a:endParaRPr/>
          </a:p>
          <a:p>
            <a:pPr marL="914400" lvl="1" indent="-313055" algn="l" rtl="0">
              <a:spcBef>
                <a:spcPts val="56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Image of Apples: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https://www.nutritionletter.tufts.edu/ask-experts/green-apples-vs-red-apples/</a:t>
            </a:r>
            <a:endParaRPr/>
          </a:p>
          <a:p>
            <a:pPr marL="1143000" lvl="2" indent="-148589" algn="l" rtl="0">
              <a:spcBef>
                <a:spcPts val="48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Original photo by and (c)2007 NaJina McEnany. Photo prepared by User:Ram-Man.</a:t>
            </a:r>
            <a:endParaRPr/>
          </a:p>
          <a:p>
            <a:pPr marL="457200" lvl="0" indent="-325120" algn="l" rtl="0"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Vector</a:t>
            </a:r>
            <a:endParaRPr/>
          </a:p>
          <a:p>
            <a:pPr marL="914400" lvl="1" indent="-313055" algn="l" rtl="0">
              <a:spcBef>
                <a:spcPts val="56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Census 2019 median household income census bureau</a:t>
            </a:r>
            <a:endParaRPr/>
          </a:p>
          <a:p>
            <a:pPr marL="914400" lvl="1" indent="-313055" algn="l" rtl="0">
              <a:spcBef>
                <a:spcPts val="56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Federal funds per person per state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https://www.usatoday.com/story/money/economy/2019/03/20/how-much-federal-funding-each-state-receives-government/39202299/</a:t>
            </a:r>
            <a:r>
              <a:rPr lang="en"/>
              <a:t>)</a:t>
            </a:r>
            <a:endParaRPr/>
          </a:p>
          <a:p>
            <a:pPr marL="914400" lvl="1" indent="-313055" algn="l" rtl="0">
              <a:spcBef>
                <a:spcPts val="56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State data poorly traced and created by me.</a:t>
            </a:r>
            <a:endParaRPr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Raster: Black and White</a:t>
            </a:r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219975" y="1170050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860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Low Frequency: Roughness</a:t>
            </a:r>
            <a:endParaRPr/>
          </a:p>
          <a:p>
            <a:pPr marL="457200" lvl="0" indent="-3860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High Frequency: Intensity </a:t>
            </a:r>
            <a:endParaRPr/>
          </a:p>
          <a:p>
            <a:pPr marL="457200" lvl="0" indent="-3860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Both</a:t>
            </a:r>
            <a:endParaRPr/>
          </a:p>
          <a:p>
            <a:pPr marL="457200" lvl="0" indent="-3860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Pulse</a:t>
            </a:r>
            <a:endParaRPr/>
          </a:p>
          <a:p>
            <a:pPr marL="457200" lvl="0" indent="-3860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Digital Elevation Model(DEM)</a:t>
            </a:r>
            <a:endParaRPr/>
          </a:p>
          <a:p>
            <a:pPr marL="914400" lvl="1" indent="-366394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intensity/luminance = height</a:t>
            </a:r>
            <a:endParaRPr/>
          </a:p>
          <a:p>
            <a:pPr marL="914400" lvl="1" indent="-366394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often 0-255 grayscale</a:t>
            </a:r>
            <a:endParaRPr/>
          </a:p>
          <a:p>
            <a:pPr marL="914400" lvl="1" indent="-366394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Intensity is average in a 3x3 window</a:t>
            </a:r>
            <a:endParaRPr/>
          </a:p>
          <a:p>
            <a:pPr marL="914400" lvl="1" indent="-366394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Roughness = Topographic Roughness Index: 3x3</a:t>
            </a:r>
            <a:endParaRPr/>
          </a:p>
        </p:txBody>
      </p:sp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75" y="1970638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00" y="2361800"/>
            <a:ext cx="261325" cy="2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200" y="1289763"/>
            <a:ext cx="261325" cy="2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200" y="1630200"/>
            <a:ext cx="261325" cy="2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2"/>
          <p:cNvPicPr preferRelativeResize="0"/>
          <p:nvPr/>
        </p:nvPicPr>
        <p:blipFill rotWithShape="1">
          <a:blip r:embed="rId7">
            <a:alphaModFix/>
          </a:blip>
          <a:srcRect l="58562" t="14912" r="18319" b="36920"/>
          <a:stretch/>
        </p:blipFill>
        <p:spPr>
          <a:xfrm>
            <a:off x="6643300" y="1230700"/>
            <a:ext cx="2051927" cy="240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207000" y="62207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Raster: Color </a:t>
            </a:r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911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Hue: as  categorical</a:t>
            </a:r>
            <a:endParaRPr/>
          </a:p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Unity’s RGBToHSV function</a:t>
            </a:r>
            <a:endParaRPr/>
          </a:p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2 colors at the moment: green/red</a:t>
            </a:r>
            <a:endParaRPr/>
          </a:p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Encoded with 3 pulses of </a:t>
            </a:r>
            <a:endParaRPr/>
          </a:p>
          <a:p>
            <a:pPr marL="914400" lvl="1" indent="-339725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Green = high frequency motor</a:t>
            </a:r>
            <a:endParaRPr/>
          </a:p>
          <a:p>
            <a:pPr marL="914400" lvl="1" indent="-339725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Red = low frequency motor</a:t>
            </a:r>
            <a:endParaRPr/>
          </a:p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Not all images worked well</a:t>
            </a:r>
            <a:endParaRPr/>
          </a:p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Categorical representation with vibration is difficult, not efficient</a:t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50" y="2471725"/>
            <a:ext cx="4191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7750" y="1339550"/>
            <a:ext cx="2127849" cy="28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Issues</a:t>
            </a:r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Not all images seemed to work output the correct hue.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Unsure if this is a calibration issue or if it is because I am not taking saturation or value into account.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Possibly to do with reflection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Vector: Choropleth map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800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57200" lvl="0" indent="-34036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Low Frequency: - Federal Funds per person</a:t>
            </a:r>
            <a:endParaRPr/>
          </a:p>
          <a:p>
            <a:pPr marL="457200" lvl="0" indent="-34036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High Frequency: Median Income</a:t>
            </a:r>
            <a:endParaRPr/>
          </a:p>
          <a:p>
            <a:pPr marL="457200" lvl="0" indent="-34036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Both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34036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Choropleth map Southern US states</a:t>
            </a:r>
            <a:endParaRPr/>
          </a:p>
          <a:p>
            <a:pPr marL="914400" lvl="1" indent="-326390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The brighter the green the higher the income</a:t>
            </a:r>
            <a:endParaRPr/>
          </a:p>
          <a:p>
            <a:pPr marL="457200" lvl="0" indent="-34036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Max normalized by Virginia’s numbers</a:t>
            </a:r>
            <a:endParaRPr/>
          </a:p>
          <a:p>
            <a:pPr marL="457200" lvl="0" indent="-34036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Colors kept deliberately close together</a:t>
            </a:r>
            <a:endParaRPr/>
          </a:p>
          <a:p>
            <a:pPr marL="457200" lvl="0" indent="-34036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Stored as a CSV in a game folder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950" y="1089373"/>
            <a:ext cx="3181050" cy="31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25" y="1761938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838" y="1195688"/>
            <a:ext cx="261325" cy="2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850" y="1478813"/>
            <a:ext cx="261325" cy="2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SU_Maroon&amp;Grey">
  <a:themeElements>
    <a:clrScheme name="MSU Colors">
      <a:dk1>
        <a:srgbClr val="000000"/>
      </a:dk1>
      <a:lt1>
        <a:srgbClr val="FFFFFF"/>
      </a:lt1>
      <a:dk2>
        <a:srgbClr val="5D1724"/>
      </a:dk2>
      <a:lt2>
        <a:srgbClr val="E2E4DB"/>
      </a:lt2>
      <a:accent1>
        <a:srgbClr val="5E091A"/>
      </a:accent1>
      <a:accent2>
        <a:srgbClr val="410611"/>
      </a:accent2>
      <a:accent3>
        <a:srgbClr val="545651"/>
      </a:accent3>
      <a:accent4>
        <a:srgbClr val="848780"/>
      </a:accent4>
      <a:accent5>
        <a:srgbClr val="B9BDB3"/>
      </a:accent5>
      <a:accent6>
        <a:srgbClr val="890C25"/>
      </a:accent6>
      <a:hlink>
        <a:srgbClr val="890C25"/>
      </a:hlink>
      <a:folHlink>
        <a:srgbClr val="890C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On-screen Show (16:9)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Palatino Linotype</vt:lpstr>
      <vt:lpstr>Century Gothic</vt:lpstr>
      <vt:lpstr>MSU_Maroon&amp;Grey</vt:lpstr>
      <vt:lpstr>Haptic Augmentation for Visualization</vt:lpstr>
      <vt:lpstr>Reasoning and objectives</vt:lpstr>
      <vt:lpstr>Haptic Device</vt:lpstr>
      <vt:lpstr>Software</vt:lpstr>
      <vt:lpstr>Data</vt:lpstr>
      <vt:lpstr>Raster: Black and White</vt:lpstr>
      <vt:lpstr>Raster: Color </vt:lpstr>
      <vt:lpstr>Color Issues</vt:lpstr>
      <vt:lpstr>Vector: Choropleth map</vt:lpstr>
      <vt:lpstr>Personal Observations</vt:lpstr>
      <vt:lpstr>Future Work</vt:lpstr>
      <vt:lpstr>Questions</vt:lpstr>
      <vt:lpstr>References:</vt:lpstr>
      <vt:lpstr>Raster: Color Encodings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Haptic Augmentation for Visualization</dc:title>
  <cp:lastModifiedBy>Carley, Richard</cp:lastModifiedBy>
  <cp:revision>1</cp:revision>
  <dcterms:modified xsi:type="dcterms:W3CDTF">2023-05-09T14:29:03Z</dcterms:modified>
</cp:coreProperties>
</file>