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313" r:id="rId5"/>
    <p:sldId id="289" r:id="rId6"/>
    <p:sldId id="283" r:id="rId7"/>
    <p:sldId id="339" r:id="rId8"/>
    <p:sldId id="282" r:id="rId9"/>
    <p:sldId id="292" r:id="rId10"/>
    <p:sldId id="314" r:id="rId11"/>
    <p:sldId id="340" r:id="rId12"/>
    <p:sldId id="261" r:id="rId13"/>
    <p:sldId id="350" r:id="rId14"/>
    <p:sldId id="348" r:id="rId15"/>
    <p:sldId id="356" r:id="rId16"/>
    <p:sldId id="263" r:id="rId17"/>
    <p:sldId id="349" r:id="rId18"/>
    <p:sldId id="343" r:id="rId19"/>
    <p:sldId id="344" r:id="rId20"/>
    <p:sldId id="351" r:id="rId21"/>
    <p:sldId id="290" r:id="rId22"/>
    <p:sldId id="264" r:id="rId23"/>
    <p:sldId id="345" r:id="rId24"/>
    <p:sldId id="357" r:id="rId25"/>
    <p:sldId id="352" r:id="rId26"/>
    <p:sldId id="353" r:id="rId27"/>
    <p:sldId id="354" r:id="rId28"/>
    <p:sldId id="355" r:id="rId29"/>
    <p:sldId id="293" r:id="rId30"/>
    <p:sldId id="359" r:id="rId31"/>
    <p:sldId id="265" r:id="rId32"/>
    <p:sldId id="361" r:id="rId33"/>
    <p:sldId id="362" r:id="rId34"/>
    <p:sldId id="360" r:id="rId35"/>
    <p:sldId id="367" r:id="rId36"/>
    <p:sldId id="400" r:id="rId37"/>
    <p:sldId id="369" r:id="rId38"/>
    <p:sldId id="394" r:id="rId39"/>
    <p:sldId id="395" r:id="rId40"/>
    <p:sldId id="397" r:id="rId41"/>
    <p:sldId id="396" r:id="rId42"/>
    <p:sldId id="295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F60000"/>
    <a:srgbClr val="FF3F3F"/>
    <a:srgbClr val="193C5A"/>
    <a:srgbClr val="252862"/>
    <a:srgbClr val="6B2170"/>
    <a:srgbClr val="7597C9"/>
    <a:srgbClr val="BCABCB"/>
    <a:srgbClr val="1D4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2" autoAdjust="0"/>
    <p:restoredTop sz="94007" autoAdjust="0"/>
  </p:normalViewPr>
  <p:slideViewPr>
    <p:cSldViewPr snapToGrid="0" showGuides="1">
      <p:cViewPr>
        <p:scale>
          <a:sx n="75" d="100"/>
          <a:sy n="75" d="100"/>
        </p:scale>
        <p:origin x="780" y="780"/>
      </p:cViewPr>
      <p:guideLst>
        <p:guide orient="horz" pos="216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5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2BEF8-A7F7-45F3-9B56-E5B11F60F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FE5C2-D1EC-4819-B76E-6707E9461E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DB321EB-585F-4A9E-A6DB-612C2790A6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88ADDE-26D2-4C22-AA79-8CA757C8BB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88ADDE-26D2-4C22-AA79-8CA757C8BB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EA3C65F-61D7-43FC-BAAC-1C8E3F1B4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3C7F0B8-C271-40D9-B878-79B8A83366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9CBFA64-013C-4C52-A825-B456504408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A0934BC-67DF-447D-AB68-57821F853B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F2214F7-21E2-4421-BCA3-1B077D0AC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F2214F7-21E2-4421-BCA3-1B077D0AC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8C5B202-9842-448B-A3C8-4A908E3963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EA3C65F-61D7-43FC-BAAC-1C8E3F1B4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EA3C65F-61D7-43FC-BAAC-1C8E3F1B4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EA3C65F-61D7-43FC-BAAC-1C8E3F1B4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C9657BB-22C7-403C-AEB5-468C06C346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694DF38-F6AB-449D-AC09-A411CAC89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C9657BB-22C7-403C-AEB5-468C06C346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C039B-EA3F-46AA-BC3A-8CBC485229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CF4B-9ACF-4424-A4DB-E298965FD2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EA3C65F-61D7-43FC-BAAC-1C8E3F1B4A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798" y="1184366"/>
            <a:ext cx="11056060" cy="535454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798" y="1184366"/>
            <a:ext cx="11056060" cy="53545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4666" y="292705"/>
            <a:ext cx="11056060" cy="7089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21E4A4-A8B3-49F1-8B97-376E71D686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DBC49D-52EA-4942-802C-C251223BB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5956" y="1759727"/>
            <a:ext cx="2193304" cy="2193302"/>
            <a:chOff x="1315956" y="1759727"/>
            <a:chExt cx="2193304" cy="2193302"/>
          </a:xfrm>
        </p:grpSpPr>
        <p:sp>
          <p:nvSpPr>
            <p:cNvPr id="18" name="五边形 17"/>
            <p:cNvSpPr/>
            <p:nvPr/>
          </p:nvSpPr>
          <p:spPr>
            <a:xfrm rot="18000000">
              <a:off x="1315956" y="1811948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边形 13"/>
            <p:cNvSpPr/>
            <p:nvPr/>
          </p:nvSpPr>
          <p:spPr>
            <a:xfrm rot="18900000">
              <a:off x="1315956" y="1811948"/>
              <a:ext cx="2193302" cy="2088859"/>
            </a:xfrm>
            <a:prstGeom prst="pentagon">
              <a:avLst/>
            </a:prstGeom>
            <a:solidFill>
              <a:srgbClr val="FF3F3F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边形 11"/>
            <p:cNvSpPr/>
            <p:nvPr/>
          </p:nvSpPr>
          <p:spPr>
            <a:xfrm rot="19800000">
              <a:off x="1315957" y="1811949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边形 10"/>
            <p:cNvSpPr/>
            <p:nvPr/>
          </p:nvSpPr>
          <p:spPr>
            <a:xfrm rot="20700000">
              <a:off x="1315958" y="1811949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五边形 1"/>
            <p:cNvSpPr/>
            <p:nvPr/>
          </p:nvSpPr>
          <p:spPr>
            <a:xfrm>
              <a:off x="1315958" y="1811951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rot="14037127">
            <a:off x="5078417" y="-1063615"/>
            <a:ext cx="8754392" cy="8754383"/>
            <a:chOff x="4402260" y="2098273"/>
            <a:chExt cx="2193304" cy="2193302"/>
          </a:xfrm>
        </p:grpSpPr>
        <p:sp>
          <p:nvSpPr>
            <p:cNvPr id="19" name="五边形 18"/>
            <p:cNvSpPr/>
            <p:nvPr/>
          </p:nvSpPr>
          <p:spPr>
            <a:xfrm rot="18000000">
              <a:off x="4402260" y="2150494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边形 19"/>
            <p:cNvSpPr/>
            <p:nvPr/>
          </p:nvSpPr>
          <p:spPr>
            <a:xfrm rot="18900000">
              <a:off x="4402260" y="2150494"/>
              <a:ext cx="2193302" cy="2088859"/>
            </a:xfrm>
            <a:prstGeom prst="pentagon">
              <a:avLst/>
            </a:prstGeom>
            <a:solidFill>
              <a:srgbClr val="FF3F3F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边形 20"/>
            <p:cNvSpPr/>
            <p:nvPr/>
          </p:nvSpPr>
          <p:spPr>
            <a:xfrm rot="19800000">
              <a:off x="4402261" y="2150495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边形 21"/>
            <p:cNvSpPr/>
            <p:nvPr/>
          </p:nvSpPr>
          <p:spPr>
            <a:xfrm rot="20700000">
              <a:off x="4402262" y="2150495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五边形 22"/>
            <p:cNvSpPr/>
            <p:nvPr/>
          </p:nvSpPr>
          <p:spPr>
            <a:xfrm>
              <a:off x="4402262" y="2150497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标题 2"/>
          <p:cNvSpPr txBox="1"/>
          <p:nvPr/>
        </p:nvSpPr>
        <p:spPr>
          <a:xfrm>
            <a:off x="6609198" y="2253407"/>
            <a:ext cx="4266844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5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实验楼</a:t>
            </a:r>
            <a:endParaRPr lang="zh-CN" altLang="en-US" sz="5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标题 2"/>
          <p:cNvSpPr txBox="1"/>
          <p:nvPr/>
        </p:nvSpPr>
        <p:spPr>
          <a:xfrm>
            <a:off x="6675755" y="3803650"/>
            <a:ext cx="4037330" cy="494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000" b="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  <a:r>
              <a:rPr lang="en-US" altLang="zh-CN" sz="20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1906</a:t>
            </a:r>
            <a:r>
              <a:rPr lang="zh-CN" altLang="en-US" sz="20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大实训一组</a:t>
            </a:r>
            <a:endParaRPr lang="zh-CN" altLang="en-US" sz="2000" b="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2"/>
          <p:cNvSpPr txBox="1"/>
          <p:nvPr/>
        </p:nvSpPr>
        <p:spPr>
          <a:xfrm>
            <a:off x="6609080" y="1663700"/>
            <a:ext cx="5066665" cy="589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pc="3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pc="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xperimenters' Lab</a:t>
            </a:r>
            <a:endParaRPr lang="en-US" altLang="zh-CN" spc="3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32933" y="3148951"/>
            <a:ext cx="21635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2"/>
          <p:cNvSpPr txBox="1"/>
          <p:nvPr/>
        </p:nvSpPr>
        <p:spPr>
          <a:xfrm>
            <a:off x="6675120" y="3145155"/>
            <a:ext cx="5001260" cy="494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  <a:r>
              <a:rPr lang="en-US" alt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1906</a:t>
            </a: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大实训一组</a:t>
            </a:r>
            <a:endParaRPr lang="zh-CN" altLang="en-US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组长：常钟宇   成员：田玉亭，方晨光，王晓生，宁红兵，杨博，王宁</a:t>
            </a:r>
            <a:endParaRPr lang="en-US" alt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l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794000"/>
            <a:ext cx="1488440" cy="37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795122" y="4335463"/>
            <a:ext cx="890588" cy="881062"/>
          </a:xfrm>
          <a:custGeom>
            <a:avLst/>
            <a:gdLst>
              <a:gd name="T0" fmla="*/ 54 w 95"/>
              <a:gd name="T1" fmla="*/ 94 h 94"/>
              <a:gd name="T2" fmla="*/ 56 w 95"/>
              <a:gd name="T3" fmla="*/ 81 h 94"/>
              <a:gd name="T4" fmla="*/ 66 w 95"/>
              <a:gd name="T5" fmla="*/ 78 h 94"/>
              <a:gd name="T6" fmla="*/ 76 w 95"/>
              <a:gd name="T7" fmla="*/ 85 h 94"/>
              <a:gd name="T8" fmla="*/ 86 w 95"/>
              <a:gd name="T9" fmla="*/ 75 h 94"/>
              <a:gd name="T10" fmla="*/ 78 w 95"/>
              <a:gd name="T11" fmla="*/ 65 h 94"/>
              <a:gd name="T12" fmla="*/ 82 w 95"/>
              <a:gd name="T13" fmla="*/ 56 h 94"/>
              <a:gd name="T14" fmla="*/ 95 w 95"/>
              <a:gd name="T15" fmla="*/ 54 h 94"/>
              <a:gd name="T16" fmla="*/ 95 w 95"/>
              <a:gd name="T17" fmla="*/ 40 h 94"/>
              <a:gd name="T18" fmla="*/ 82 w 95"/>
              <a:gd name="T19" fmla="*/ 38 h 94"/>
              <a:gd name="T20" fmla="*/ 82 w 95"/>
              <a:gd name="T21" fmla="*/ 37 h 94"/>
              <a:gd name="T22" fmla="*/ 82 w 95"/>
              <a:gd name="T23" fmla="*/ 37 h 94"/>
              <a:gd name="T24" fmla="*/ 80 w 95"/>
              <a:gd name="T25" fmla="*/ 33 h 94"/>
              <a:gd name="T26" fmla="*/ 80 w 95"/>
              <a:gd name="T27" fmla="*/ 31 h 94"/>
              <a:gd name="T28" fmla="*/ 80 w 95"/>
              <a:gd name="T29" fmla="*/ 31 h 94"/>
              <a:gd name="T30" fmla="*/ 78 w 95"/>
              <a:gd name="T31" fmla="*/ 29 h 94"/>
              <a:gd name="T32" fmla="*/ 86 w 95"/>
              <a:gd name="T33" fmla="*/ 18 h 94"/>
              <a:gd name="T34" fmla="*/ 76 w 95"/>
              <a:gd name="T35" fmla="*/ 9 h 94"/>
              <a:gd name="T36" fmla="*/ 66 w 95"/>
              <a:gd name="T37" fmla="*/ 16 h 94"/>
              <a:gd name="T38" fmla="*/ 56 w 95"/>
              <a:gd name="T39" fmla="*/ 12 h 94"/>
              <a:gd name="T40" fmla="*/ 54 w 95"/>
              <a:gd name="T41" fmla="*/ 0 h 94"/>
              <a:gd name="T42" fmla="*/ 41 w 95"/>
              <a:gd name="T43" fmla="*/ 0 h 94"/>
              <a:gd name="T44" fmla="*/ 38 w 95"/>
              <a:gd name="T45" fmla="*/ 12 h 94"/>
              <a:gd name="T46" fmla="*/ 29 w 95"/>
              <a:gd name="T47" fmla="*/ 16 h 94"/>
              <a:gd name="T48" fmla="*/ 19 w 95"/>
              <a:gd name="T49" fmla="*/ 9 h 94"/>
              <a:gd name="T50" fmla="*/ 9 w 95"/>
              <a:gd name="T51" fmla="*/ 18 h 94"/>
              <a:gd name="T52" fmla="*/ 17 w 95"/>
              <a:gd name="T53" fmla="*/ 29 h 94"/>
              <a:gd name="T54" fmla="*/ 13 w 95"/>
              <a:gd name="T55" fmla="*/ 38 h 94"/>
              <a:gd name="T56" fmla="*/ 0 w 95"/>
              <a:gd name="T57" fmla="*/ 40 h 94"/>
              <a:gd name="T58" fmla="*/ 0 w 95"/>
              <a:gd name="T59" fmla="*/ 54 h 94"/>
              <a:gd name="T60" fmla="*/ 13 w 95"/>
              <a:gd name="T61" fmla="*/ 56 h 94"/>
              <a:gd name="T62" fmla="*/ 16 w 95"/>
              <a:gd name="T63" fmla="*/ 65 h 94"/>
              <a:gd name="T64" fmla="*/ 9 w 95"/>
              <a:gd name="T65" fmla="*/ 75 h 94"/>
              <a:gd name="T66" fmla="*/ 19 w 95"/>
              <a:gd name="T67" fmla="*/ 85 h 94"/>
              <a:gd name="T68" fmla="*/ 29 w 95"/>
              <a:gd name="T69" fmla="*/ 78 h 94"/>
              <a:gd name="T70" fmla="*/ 38 w 95"/>
              <a:gd name="T71" fmla="*/ 82 h 94"/>
              <a:gd name="T72" fmla="*/ 41 w 95"/>
              <a:gd name="T73" fmla="*/ 94 h 94"/>
              <a:gd name="T74" fmla="*/ 54 w 95"/>
              <a:gd name="T75" fmla="*/ 94 h 94"/>
              <a:gd name="T76" fmla="*/ 72 w 95"/>
              <a:gd name="T77" fmla="*/ 43 h 94"/>
              <a:gd name="T78" fmla="*/ 51 w 95"/>
              <a:gd name="T79" fmla="*/ 72 h 94"/>
              <a:gd name="T80" fmla="*/ 22 w 95"/>
              <a:gd name="T81" fmla="*/ 50 h 94"/>
              <a:gd name="T82" fmla="*/ 44 w 95"/>
              <a:gd name="T83" fmla="*/ 22 h 94"/>
              <a:gd name="T84" fmla="*/ 56 w 95"/>
              <a:gd name="T85" fmla="*/ 23 h 94"/>
              <a:gd name="T86" fmla="*/ 56 w 95"/>
              <a:gd name="T87" fmla="*/ 23 h 94"/>
              <a:gd name="T88" fmla="*/ 65 w 95"/>
              <a:gd name="T89" fmla="*/ 29 h 94"/>
              <a:gd name="T90" fmla="*/ 69 w 95"/>
              <a:gd name="T91" fmla="*/ 34 h 94"/>
              <a:gd name="T92" fmla="*/ 72 w 95"/>
              <a:gd name="T93" fmla="*/ 4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94">
                <a:moveTo>
                  <a:pt x="54" y="94"/>
                </a:moveTo>
                <a:cubicBezTo>
                  <a:pt x="56" y="81"/>
                  <a:pt x="56" y="81"/>
                  <a:pt x="56" y="81"/>
                </a:cubicBezTo>
                <a:cubicBezTo>
                  <a:pt x="66" y="78"/>
                  <a:pt x="66" y="78"/>
                  <a:pt x="66" y="78"/>
                </a:cubicBezTo>
                <a:cubicBezTo>
                  <a:pt x="76" y="85"/>
                  <a:pt x="76" y="85"/>
                  <a:pt x="76" y="85"/>
                </a:cubicBezTo>
                <a:cubicBezTo>
                  <a:pt x="86" y="75"/>
                  <a:pt x="86" y="75"/>
                  <a:pt x="86" y="7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56"/>
                  <a:pt x="82" y="56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5" y="40"/>
                  <a:pt x="95" y="40"/>
                  <a:pt x="95" y="40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0" y="33"/>
                  <a:pt x="80" y="33"/>
                  <a:pt x="80" y="33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78" y="29"/>
                  <a:pt x="78" y="29"/>
                  <a:pt x="78" y="29"/>
                </a:cubicBezTo>
                <a:cubicBezTo>
                  <a:pt x="86" y="18"/>
                  <a:pt x="86" y="18"/>
                  <a:pt x="86" y="18"/>
                </a:cubicBezTo>
                <a:cubicBezTo>
                  <a:pt x="76" y="9"/>
                  <a:pt x="76" y="9"/>
                  <a:pt x="76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56" y="12"/>
                  <a:pt x="56" y="12"/>
                  <a:pt x="56" y="12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12"/>
                  <a:pt x="38" y="12"/>
                  <a:pt x="38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17" y="29"/>
                  <a:pt x="17" y="29"/>
                  <a:pt x="17" y="29"/>
                </a:cubicBezTo>
                <a:cubicBezTo>
                  <a:pt x="13" y="38"/>
                  <a:pt x="13" y="38"/>
                  <a:pt x="13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65"/>
                  <a:pt x="16" y="65"/>
                  <a:pt x="16" y="65"/>
                </a:cubicBezTo>
                <a:cubicBezTo>
                  <a:pt x="9" y="75"/>
                  <a:pt x="9" y="75"/>
                  <a:pt x="9" y="75"/>
                </a:cubicBezTo>
                <a:cubicBezTo>
                  <a:pt x="19" y="85"/>
                  <a:pt x="19" y="85"/>
                  <a:pt x="19" y="85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1" y="94"/>
                  <a:pt x="41" y="94"/>
                  <a:pt x="41" y="94"/>
                </a:cubicBezTo>
                <a:cubicBezTo>
                  <a:pt x="54" y="94"/>
                  <a:pt x="54" y="94"/>
                  <a:pt x="54" y="94"/>
                </a:cubicBezTo>
                <a:close/>
                <a:moveTo>
                  <a:pt x="72" y="43"/>
                </a:moveTo>
                <a:cubicBezTo>
                  <a:pt x="74" y="57"/>
                  <a:pt x="65" y="70"/>
                  <a:pt x="51" y="72"/>
                </a:cubicBezTo>
                <a:cubicBezTo>
                  <a:pt x="37" y="74"/>
                  <a:pt x="24" y="64"/>
                  <a:pt x="22" y="50"/>
                </a:cubicBezTo>
                <a:cubicBezTo>
                  <a:pt x="21" y="36"/>
                  <a:pt x="30" y="24"/>
                  <a:pt x="44" y="22"/>
                </a:cubicBezTo>
                <a:cubicBezTo>
                  <a:pt x="48" y="21"/>
                  <a:pt x="52" y="22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9" y="24"/>
                  <a:pt x="63" y="26"/>
                  <a:pt x="65" y="29"/>
                </a:cubicBezTo>
                <a:cubicBezTo>
                  <a:pt x="67" y="30"/>
                  <a:pt x="68" y="32"/>
                  <a:pt x="69" y="34"/>
                </a:cubicBezTo>
                <a:cubicBezTo>
                  <a:pt x="71" y="37"/>
                  <a:pt x="72" y="40"/>
                  <a:pt x="72" y="43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6095160" y="4597401"/>
            <a:ext cx="290512" cy="328613"/>
          </a:xfrm>
          <a:custGeom>
            <a:avLst/>
            <a:gdLst>
              <a:gd name="T0" fmla="*/ 15 w 31"/>
              <a:gd name="T1" fmla="*/ 0 h 35"/>
              <a:gd name="T2" fmla="*/ 24 w 31"/>
              <a:gd name="T3" fmla="*/ 8 h 35"/>
              <a:gd name="T4" fmla="*/ 15 w 31"/>
              <a:gd name="T5" fmla="*/ 17 h 35"/>
              <a:gd name="T6" fmla="*/ 7 w 31"/>
              <a:gd name="T7" fmla="*/ 8 h 35"/>
              <a:gd name="T8" fmla="*/ 15 w 31"/>
              <a:gd name="T9" fmla="*/ 0 h 35"/>
              <a:gd name="T10" fmla="*/ 6 w 31"/>
              <a:gd name="T11" fmla="*/ 19 h 35"/>
              <a:gd name="T12" fmla="*/ 10 w 31"/>
              <a:gd name="T13" fmla="*/ 19 h 35"/>
              <a:gd name="T14" fmla="*/ 14 w 31"/>
              <a:gd name="T15" fmla="*/ 24 h 35"/>
              <a:gd name="T16" fmla="*/ 17 w 31"/>
              <a:gd name="T17" fmla="*/ 24 h 35"/>
              <a:gd name="T18" fmla="*/ 21 w 31"/>
              <a:gd name="T19" fmla="*/ 19 h 35"/>
              <a:gd name="T20" fmla="*/ 24 w 31"/>
              <a:gd name="T21" fmla="*/ 19 h 35"/>
              <a:gd name="T22" fmla="*/ 31 w 31"/>
              <a:gd name="T23" fmla="*/ 25 h 35"/>
              <a:gd name="T24" fmla="*/ 31 w 31"/>
              <a:gd name="T25" fmla="*/ 35 h 35"/>
              <a:gd name="T26" fmla="*/ 0 w 31"/>
              <a:gd name="T27" fmla="*/ 35 h 35"/>
              <a:gd name="T28" fmla="*/ 0 w 31"/>
              <a:gd name="T29" fmla="*/ 25 h 35"/>
              <a:gd name="T30" fmla="*/ 6 w 31"/>
              <a:gd name="T31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35">
                <a:moveTo>
                  <a:pt x="15" y="0"/>
                </a:moveTo>
                <a:cubicBezTo>
                  <a:pt x="20" y="0"/>
                  <a:pt x="24" y="4"/>
                  <a:pt x="24" y="8"/>
                </a:cubicBezTo>
                <a:cubicBezTo>
                  <a:pt x="24" y="13"/>
                  <a:pt x="20" y="17"/>
                  <a:pt x="15" y="17"/>
                </a:cubicBezTo>
                <a:cubicBezTo>
                  <a:pt x="11" y="17"/>
                  <a:pt x="7" y="13"/>
                  <a:pt x="7" y="8"/>
                </a:cubicBezTo>
                <a:cubicBezTo>
                  <a:pt x="7" y="4"/>
                  <a:pt x="11" y="0"/>
                  <a:pt x="15" y="0"/>
                </a:cubicBezTo>
                <a:close/>
                <a:moveTo>
                  <a:pt x="6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6"/>
                  <a:pt x="16" y="26"/>
                  <a:pt x="17" y="24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8" y="19"/>
                  <a:pt x="31" y="21"/>
                  <a:pt x="31" y="25"/>
                </a:cubicBezTo>
                <a:cubicBezTo>
                  <a:pt x="31" y="35"/>
                  <a:pt x="31" y="35"/>
                  <a:pt x="31" y="35"/>
                </a:cubicBezTo>
                <a:cubicBezTo>
                  <a:pt x="26" y="35"/>
                  <a:pt x="5" y="35"/>
                  <a:pt x="0" y="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9"/>
                  <a:pt x="6" y="1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5795123" y="2327276"/>
            <a:ext cx="881063" cy="892175"/>
          </a:xfrm>
          <a:custGeom>
            <a:avLst/>
            <a:gdLst>
              <a:gd name="T0" fmla="*/ 2147483646 w 94"/>
              <a:gd name="T1" fmla="*/ 2147483646 h 95"/>
              <a:gd name="T2" fmla="*/ 2147483646 w 94"/>
              <a:gd name="T3" fmla="*/ 2147483646 h 95"/>
              <a:gd name="T4" fmla="*/ 2147483646 w 94"/>
              <a:gd name="T5" fmla="*/ 2147483646 h 95"/>
              <a:gd name="T6" fmla="*/ 2147483646 w 94"/>
              <a:gd name="T7" fmla="*/ 2147483646 h 95"/>
              <a:gd name="T8" fmla="*/ 2147483646 w 94"/>
              <a:gd name="T9" fmla="*/ 2147483646 h 95"/>
              <a:gd name="T10" fmla="*/ 2147483646 w 94"/>
              <a:gd name="T11" fmla="*/ 2147483646 h 95"/>
              <a:gd name="T12" fmla="*/ 2147483646 w 94"/>
              <a:gd name="T13" fmla="*/ 2147483646 h 95"/>
              <a:gd name="T14" fmla="*/ 2147483646 w 94"/>
              <a:gd name="T15" fmla="*/ 2147483646 h 95"/>
              <a:gd name="T16" fmla="*/ 2147483646 w 94"/>
              <a:gd name="T17" fmla="*/ 2147483646 h 95"/>
              <a:gd name="T18" fmla="*/ 2147483646 w 94"/>
              <a:gd name="T19" fmla="*/ 2147483646 h 95"/>
              <a:gd name="T20" fmla="*/ 2147483646 w 94"/>
              <a:gd name="T21" fmla="*/ 2147483646 h 95"/>
              <a:gd name="T22" fmla="*/ 2147483646 w 94"/>
              <a:gd name="T23" fmla="*/ 2147483646 h 95"/>
              <a:gd name="T24" fmla="*/ 2147483646 w 94"/>
              <a:gd name="T25" fmla="*/ 2147483646 h 95"/>
              <a:gd name="T26" fmla="*/ 2147483646 w 94"/>
              <a:gd name="T27" fmla="*/ 2147483646 h 95"/>
              <a:gd name="T28" fmla="*/ 2147483646 w 94"/>
              <a:gd name="T29" fmla="*/ 2147483646 h 95"/>
              <a:gd name="T30" fmla="*/ 2147483646 w 94"/>
              <a:gd name="T31" fmla="*/ 2147483646 h 95"/>
              <a:gd name="T32" fmla="*/ 2147483646 w 94"/>
              <a:gd name="T33" fmla="*/ 1675739433 h 95"/>
              <a:gd name="T34" fmla="*/ 2147483646 w 94"/>
              <a:gd name="T35" fmla="*/ 793772793 h 95"/>
              <a:gd name="T36" fmla="*/ 2147483646 w 94"/>
              <a:gd name="T37" fmla="*/ 1411148502 h 95"/>
              <a:gd name="T38" fmla="*/ 2147483646 w 94"/>
              <a:gd name="T39" fmla="*/ 1146557571 h 95"/>
              <a:gd name="T40" fmla="*/ 2147483646 w 94"/>
              <a:gd name="T41" fmla="*/ 0 h 95"/>
              <a:gd name="T42" fmla="*/ 2147483646 w 94"/>
              <a:gd name="T43" fmla="*/ 0 h 95"/>
              <a:gd name="T44" fmla="*/ 2147483646 w 94"/>
              <a:gd name="T45" fmla="*/ 1146557571 h 95"/>
              <a:gd name="T46" fmla="*/ 2147483646 w 94"/>
              <a:gd name="T47" fmla="*/ 1411148502 h 95"/>
              <a:gd name="T48" fmla="*/ 1581358117 w 94"/>
              <a:gd name="T49" fmla="*/ 793772793 h 95"/>
              <a:gd name="T50" fmla="*/ 790679058 w 94"/>
              <a:gd name="T51" fmla="*/ 1675739433 h 95"/>
              <a:gd name="T52" fmla="*/ 1405651659 w 94"/>
              <a:gd name="T53" fmla="*/ 2147483646 h 95"/>
              <a:gd name="T54" fmla="*/ 1054238745 w 94"/>
              <a:gd name="T55" fmla="*/ 2147483646 h 95"/>
              <a:gd name="T56" fmla="*/ 0 w 94"/>
              <a:gd name="T57" fmla="*/ 2147483646 h 95"/>
              <a:gd name="T58" fmla="*/ 0 w 94"/>
              <a:gd name="T59" fmla="*/ 2147483646 h 95"/>
              <a:gd name="T60" fmla="*/ 1054238745 w 94"/>
              <a:gd name="T61" fmla="*/ 2147483646 h 95"/>
              <a:gd name="T62" fmla="*/ 1405651659 w 94"/>
              <a:gd name="T63" fmla="*/ 2147483646 h 95"/>
              <a:gd name="T64" fmla="*/ 790679058 w 94"/>
              <a:gd name="T65" fmla="*/ 2147483646 h 95"/>
              <a:gd name="T66" fmla="*/ 1581358117 w 94"/>
              <a:gd name="T67" fmla="*/ 2147483646 h 95"/>
              <a:gd name="T68" fmla="*/ 2147483646 w 94"/>
              <a:gd name="T69" fmla="*/ 2147483646 h 95"/>
              <a:gd name="T70" fmla="*/ 2147483646 w 94"/>
              <a:gd name="T71" fmla="*/ 2147483646 h 95"/>
              <a:gd name="T72" fmla="*/ 2147483646 w 94"/>
              <a:gd name="T73" fmla="*/ 2147483646 h 95"/>
              <a:gd name="T74" fmla="*/ 2147483646 w 94"/>
              <a:gd name="T75" fmla="*/ 2147483646 h 95"/>
              <a:gd name="T76" fmla="*/ 2147483646 w 94"/>
              <a:gd name="T77" fmla="*/ 2147483646 h 95"/>
              <a:gd name="T78" fmla="*/ 2147483646 w 94"/>
              <a:gd name="T79" fmla="*/ 2147483646 h 95"/>
              <a:gd name="T80" fmla="*/ 1932771032 w 94"/>
              <a:gd name="T81" fmla="*/ 2147483646 h 95"/>
              <a:gd name="T82" fmla="*/ 2147483646 w 94"/>
              <a:gd name="T83" fmla="*/ 1940330364 h 95"/>
              <a:gd name="T84" fmla="*/ 2147483646 w 94"/>
              <a:gd name="T85" fmla="*/ 2116727448 h 95"/>
              <a:gd name="T86" fmla="*/ 2147483646 w 94"/>
              <a:gd name="T87" fmla="*/ 2116727448 h 95"/>
              <a:gd name="T88" fmla="*/ 2147483646 w 94"/>
              <a:gd name="T89" fmla="*/ 2147483646 h 95"/>
              <a:gd name="T90" fmla="*/ 2147483646 w 94"/>
              <a:gd name="T91" fmla="*/ 2147483646 h 95"/>
              <a:gd name="T92" fmla="*/ 2147483646 w 94"/>
              <a:gd name="T93" fmla="*/ 2147483646 h 9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4" h="95">
                <a:moveTo>
                  <a:pt x="54" y="95"/>
                </a:moveTo>
                <a:cubicBezTo>
                  <a:pt x="56" y="82"/>
                  <a:pt x="56" y="82"/>
                  <a:pt x="56" y="82"/>
                </a:cubicBezTo>
                <a:cubicBezTo>
                  <a:pt x="65" y="78"/>
                  <a:pt x="65" y="78"/>
                  <a:pt x="65" y="78"/>
                </a:cubicBezTo>
                <a:cubicBezTo>
                  <a:pt x="75" y="86"/>
                  <a:pt x="75" y="86"/>
                  <a:pt x="75" y="86"/>
                </a:cubicBezTo>
                <a:cubicBezTo>
                  <a:pt x="85" y="76"/>
                  <a:pt x="85" y="76"/>
                  <a:pt x="85" y="76"/>
                </a:cubicBezTo>
                <a:cubicBezTo>
                  <a:pt x="78" y="66"/>
                  <a:pt x="78" y="66"/>
                  <a:pt x="78" y="66"/>
                </a:cubicBezTo>
                <a:cubicBezTo>
                  <a:pt x="82" y="56"/>
                  <a:pt x="82" y="56"/>
                  <a:pt x="82" y="56"/>
                </a:cubicBezTo>
                <a:cubicBezTo>
                  <a:pt x="94" y="54"/>
                  <a:pt x="94" y="54"/>
                  <a:pt x="94" y="54"/>
                </a:cubicBezTo>
                <a:cubicBezTo>
                  <a:pt x="94" y="41"/>
                  <a:pt x="94" y="41"/>
                  <a:pt x="94" y="41"/>
                </a:cubicBezTo>
                <a:cubicBezTo>
                  <a:pt x="82" y="38"/>
                  <a:pt x="82" y="38"/>
                  <a:pt x="82" y="38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8" y="29"/>
                  <a:pt x="78" y="29"/>
                  <a:pt x="78" y="29"/>
                </a:cubicBezTo>
                <a:cubicBezTo>
                  <a:pt x="85" y="19"/>
                  <a:pt x="85" y="19"/>
                  <a:pt x="85" y="19"/>
                </a:cubicBezTo>
                <a:cubicBezTo>
                  <a:pt x="75" y="9"/>
                  <a:pt x="75" y="9"/>
                  <a:pt x="75" y="9"/>
                </a:cubicBezTo>
                <a:cubicBezTo>
                  <a:pt x="65" y="16"/>
                  <a:pt x="65" y="16"/>
                  <a:pt x="65" y="16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0"/>
                  <a:pt x="54" y="0"/>
                  <a:pt x="5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3"/>
                  <a:pt x="38" y="13"/>
                  <a:pt x="38" y="13"/>
                </a:cubicBezTo>
                <a:cubicBezTo>
                  <a:pt x="29" y="16"/>
                  <a:pt x="29" y="16"/>
                  <a:pt x="29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16" y="29"/>
                  <a:pt x="16" y="29"/>
                  <a:pt x="16" y="29"/>
                </a:cubicBezTo>
                <a:cubicBezTo>
                  <a:pt x="12" y="38"/>
                  <a:pt x="12" y="38"/>
                  <a:pt x="12" y="3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4"/>
                  <a:pt x="0" y="54"/>
                  <a:pt x="0" y="54"/>
                </a:cubicBezTo>
                <a:cubicBezTo>
                  <a:pt x="12" y="56"/>
                  <a:pt x="12" y="56"/>
                  <a:pt x="12" y="56"/>
                </a:cubicBezTo>
                <a:cubicBezTo>
                  <a:pt x="16" y="66"/>
                  <a:pt x="16" y="66"/>
                  <a:pt x="16" y="66"/>
                </a:cubicBezTo>
                <a:cubicBezTo>
                  <a:pt x="9" y="76"/>
                  <a:pt x="9" y="76"/>
                  <a:pt x="9" y="76"/>
                </a:cubicBezTo>
                <a:cubicBezTo>
                  <a:pt x="18" y="86"/>
                  <a:pt x="18" y="86"/>
                  <a:pt x="18" y="86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0" y="95"/>
                  <a:pt x="40" y="95"/>
                  <a:pt x="40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72" y="44"/>
                </a:moveTo>
                <a:cubicBezTo>
                  <a:pt x="74" y="58"/>
                  <a:pt x="64" y="71"/>
                  <a:pt x="50" y="72"/>
                </a:cubicBezTo>
                <a:cubicBezTo>
                  <a:pt x="37" y="74"/>
                  <a:pt x="24" y="65"/>
                  <a:pt x="22" y="51"/>
                </a:cubicBezTo>
                <a:cubicBezTo>
                  <a:pt x="20" y="37"/>
                  <a:pt x="30" y="24"/>
                  <a:pt x="44" y="22"/>
                </a:cubicBezTo>
                <a:cubicBezTo>
                  <a:pt x="48" y="22"/>
                  <a:pt x="52" y="2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9" y="25"/>
                  <a:pt x="62" y="27"/>
                  <a:pt x="65" y="30"/>
                </a:cubicBezTo>
                <a:cubicBezTo>
                  <a:pt x="66" y="31"/>
                  <a:pt x="68" y="33"/>
                  <a:pt x="69" y="35"/>
                </a:cubicBezTo>
                <a:cubicBezTo>
                  <a:pt x="70" y="38"/>
                  <a:pt x="72" y="41"/>
                  <a:pt x="72" y="44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6095161" y="2600326"/>
            <a:ext cx="280987" cy="327025"/>
          </a:xfrm>
          <a:custGeom>
            <a:avLst/>
            <a:gdLst>
              <a:gd name="T0" fmla="*/ 15 w 30"/>
              <a:gd name="T1" fmla="*/ 0 h 35"/>
              <a:gd name="T2" fmla="*/ 23 w 30"/>
              <a:gd name="T3" fmla="*/ 8 h 35"/>
              <a:gd name="T4" fmla="*/ 15 w 30"/>
              <a:gd name="T5" fmla="*/ 16 h 35"/>
              <a:gd name="T6" fmla="*/ 7 w 30"/>
              <a:gd name="T7" fmla="*/ 8 h 35"/>
              <a:gd name="T8" fmla="*/ 15 w 30"/>
              <a:gd name="T9" fmla="*/ 0 h 35"/>
              <a:gd name="T10" fmla="*/ 6 w 30"/>
              <a:gd name="T11" fmla="*/ 18 h 35"/>
              <a:gd name="T12" fmla="*/ 10 w 30"/>
              <a:gd name="T13" fmla="*/ 18 h 35"/>
              <a:gd name="T14" fmla="*/ 13 w 30"/>
              <a:gd name="T15" fmla="*/ 24 h 35"/>
              <a:gd name="T16" fmla="*/ 17 w 30"/>
              <a:gd name="T17" fmla="*/ 24 h 35"/>
              <a:gd name="T18" fmla="*/ 20 w 30"/>
              <a:gd name="T19" fmla="*/ 18 h 35"/>
              <a:gd name="T20" fmla="*/ 24 w 30"/>
              <a:gd name="T21" fmla="*/ 18 h 35"/>
              <a:gd name="T22" fmla="*/ 30 w 30"/>
              <a:gd name="T23" fmla="*/ 25 h 35"/>
              <a:gd name="T24" fmla="*/ 30 w 30"/>
              <a:gd name="T25" fmla="*/ 35 h 35"/>
              <a:gd name="T26" fmla="*/ 0 w 30"/>
              <a:gd name="T27" fmla="*/ 35 h 35"/>
              <a:gd name="T28" fmla="*/ 0 w 30"/>
              <a:gd name="T29" fmla="*/ 25 h 35"/>
              <a:gd name="T30" fmla="*/ 6 w 30"/>
              <a:gd name="T31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" h="35">
                <a:moveTo>
                  <a:pt x="15" y="0"/>
                </a:moveTo>
                <a:cubicBezTo>
                  <a:pt x="20" y="0"/>
                  <a:pt x="23" y="3"/>
                  <a:pt x="23" y="8"/>
                </a:cubicBezTo>
                <a:cubicBezTo>
                  <a:pt x="23" y="13"/>
                  <a:pt x="20" y="16"/>
                  <a:pt x="15" y="16"/>
                </a:cubicBezTo>
                <a:cubicBezTo>
                  <a:pt x="10" y="16"/>
                  <a:pt x="7" y="13"/>
                  <a:pt x="7" y="8"/>
                </a:cubicBezTo>
                <a:cubicBezTo>
                  <a:pt x="7" y="3"/>
                  <a:pt x="10" y="0"/>
                  <a:pt x="15" y="0"/>
                </a:cubicBezTo>
                <a:close/>
                <a:moveTo>
                  <a:pt x="6" y="18"/>
                </a:moveTo>
                <a:cubicBezTo>
                  <a:pt x="10" y="18"/>
                  <a:pt x="10" y="18"/>
                  <a:pt x="10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6"/>
                  <a:pt x="16" y="26"/>
                  <a:pt x="17" y="24"/>
                </a:cubicBezTo>
                <a:cubicBezTo>
                  <a:pt x="20" y="18"/>
                  <a:pt x="20" y="18"/>
                  <a:pt x="20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7" y="18"/>
                  <a:pt x="30" y="21"/>
                  <a:pt x="30" y="25"/>
                </a:cubicBezTo>
                <a:cubicBezTo>
                  <a:pt x="30" y="35"/>
                  <a:pt x="30" y="35"/>
                  <a:pt x="30" y="35"/>
                </a:cubicBezTo>
                <a:cubicBezTo>
                  <a:pt x="25" y="35"/>
                  <a:pt x="5" y="35"/>
                  <a:pt x="0" y="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6" y="1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4871197" y="3040064"/>
            <a:ext cx="1462088" cy="1463675"/>
          </a:xfrm>
          <a:custGeom>
            <a:avLst/>
            <a:gdLst>
              <a:gd name="T0" fmla="*/ 2147483646 w 156"/>
              <a:gd name="T1" fmla="*/ 2147483646 h 156"/>
              <a:gd name="T2" fmla="*/ 2147483646 w 156"/>
              <a:gd name="T3" fmla="*/ 2147483646 h 156"/>
              <a:gd name="T4" fmla="*/ 2147483646 w 156"/>
              <a:gd name="T5" fmla="*/ 2147483646 h 156"/>
              <a:gd name="T6" fmla="*/ 2147483646 w 156"/>
              <a:gd name="T7" fmla="*/ 2147483646 h 156"/>
              <a:gd name="T8" fmla="*/ 2147483646 w 156"/>
              <a:gd name="T9" fmla="*/ 2147483646 h 156"/>
              <a:gd name="T10" fmla="*/ 2147483646 w 156"/>
              <a:gd name="T11" fmla="*/ 2147483646 h 156"/>
              <a:gd name="T12" fmla="*/ 2147483646 w 156"/>
              <a:gd name="T13" fmla="*/ 2147483646 h 156"/>
              <a:gd name="T14" fmla="*/ 2147483646 w 156"/>
              <a:gd name="T15" fmla="*/ 2147483646 h 156"/>
              <a:gd name="T16" fmla="*/ 2147483646 w 156"/>
              <a:gd name="T17" fmla="*/ 2147483646 h 156"/>
              <a:gd name="T18" fmla="*/ 2147483646 w 156"/>
              <a:gd name="T19" fmla="*/ 2147483646 h 156"/>
              <a:gd name="T20" fmla="*/ 2147483646 w 156"/>
              <a:gd name="T21" fmla="*/ 2147483646 h 156"/>
              <a:gd name="T22" fmla="*/ 2147483646 w 156"/>
              <a:gd name="T23" fmla="*/ 2147483646 h 156"/>
              <a:gd name="T24" fmla="*/ 2147483646 w 156"/>
              <a:gd name="T25" fmla="*/ 2147483646 h 156"/>
              <a:gd name="T26" fmla="*/ 2147483646 w 156"/>
              <a:gd name="T27" fmla="*/ 2147483646 h 156"/>
              <a:gd name="T28" fmla="*/ 2147483646 w 156"/>
              <a:gd name="T29" fmla="*/ 2147483646 h 156"/>
              <a:gd name="T30" fmla="*/ 2147483646 w 156"/>
              <a:gd name="T31" fmla="*/ 2147483646 h 156"/>
              <a:gd name="T32" fmla="*/ 2147483646 w 156"/>
              <a:gd name="T33" fmla="*/ 2147483646 h 156"/>
              <a:gd name="T34" fmla="*/ 2147483646 w 156"/>
              <a:gd name="T35" fmla="*/ 1320478796 h 156"/>
              <a:gd name="T36" fmla="*/ 2147483646 w 156"/>
              <a:gd name="T37" fmla="*/ 2147483646 h 156"/>
              <a:gd name="T38" fmla="*/ 2147483646 w 156"/>
              <a:gd name="T39" fmla="*/ 1848668438 h 156"/>
              <a:gd name="T40" fmla="*/ 2147483646 w 156"/>
              <a:gd name="T41" fmla="*/ 0 h 156"/>
              <a:gd name="T42" fmla="*/ 2147483646 w 156"/>
              <a:gd name="T43" fmla="*/ 0 h 156"/>
              <a:gd name="T44" fmla="*/ 2147483646 w 156"/>
              <a:gd name="T45" fmla="*/ 1848668438 h 156"/>
              <a:gd name="T46" fmla="*/ 2147483646 w 156"/>
              <a:gd name="T47" fmla="*/ 2147483646 h 156"/>
              <a:gd name="T48" fmla="*/ 2147483646 w 156"/>
              <a:gd name="T49" fmla="*/ 1320478796 h 156"/>
              <a:gd name="T50" fmla="*/ 1317613086 w 156"/>
              <a:gd name="T51" fmla="*/ 2147483646 h 156"/>
              <a:gd name="T52" fmla="*/ 2147483646 w 156"/>
              <a:gd name="T53" fmla="*/ 2147483646 h 156"/>
              <a:gd name="T54" fmla="*/ 1844667693 w 156"/>
              <a:gd name="T55" fmla="*/ 2147483646 h 156"/>
              <a:gd name="T56" fmla="*/ 0 w 156"/>
              <a:gd name="T57" fmla="*/ 2147483646 h 156"/>
              <a:gd name="T58" fmla="*/ 0 w 156"/>
              <a:gd name="T59" fmla="*/ 2147483646 h 156"/>
              <a:gd name="T60" fmla="*/ 1844667693 w 156"/>
              <a:gd name="T61" fmla="*/ 2147483646 h 156"/>
              <a:gd name="T62" fmla="*/ 2147483646 w 156"/>
              <a:gd name="T63" fmla="*/ 2147483646 h 156"/>
              <a:gd name="T64" fmla="*/ 1317613086 w 156"/>
              <a:gd name="T65" fmla="*/ 2147483646 h 156"/>
              <a:gd name="T66" fmla="*/ 2147483646 w 156"/>
              <a:gd name="T67" fmla="*/ 2147483646 h 156"/>
              <a:gd name="T68" fmla="*/ 2147483646 w 156"/>
              <a:gd name="T69" fmla="*/ 2147483646 h 156"/>
              <a:gd name="T70" fmla="*/ 2147483646 w 156"/>
              <a:gd name="T71" fmla="*/ 2147483646 h 156"/>
              <a:gd name="T72" fmla="*/ 2147483646 w 156"/>
              <a:gd name="T73" fmla="*/ 2147483646 h 156"/>
              <a:gd name="T74" fmla="*/ 2147483646 w 156"/>
              <a:gd name="T75" fmla="*/ 2147483646 h 156"/>
              <a:gd name="T76" fmla="*/ 2147483646 w 156"/>
              <a:gd name="T77" fmla="*/ 2147483646 h 156"/>
              <a:gd name="T78" fmla="*/ 2147483646 w 156"/>
              <a:gd name="T79" fmla="*/ 2147483646 h 156"/>
              <a:gd name="T80" fmla="*/ 2147483646 w 156"/>
              <a:gd name="T81" fmla="*/ 2147483646 h 156"/>
              <a:gd name="T82" fmla="*/ 2147483646 w 156"/>
              <a:gd name="T83" fmla="*/ 2147483646 h 156"/>
              <a:gd name="T84" fmla="*/ 2147483646 w 156"/>
              <a:gd name="T85" fmla="*/ 2147483646 h 156"/>
              <a:gd name="T86" fmla="*/ 2147483646 w 156"/>
              <a:gd name="T87" fmla="*/ 2147483646 h 156"/>
              <a:gd name="T88" fmla="*/ 2147483646 w 156"/>
              <a:gd name="T89" fmla="*/ 2147483646 h 156"/>
              <a:gd name="T90" fmla="*/ 2147483646 w 156"/>
              <a:gd name="T91" fmla="*/ 2147483646 h 156"/>
              <a:gd name="T92" fmla="*/ 2147483646 w 156"/>
              <a:gd name="T93" fmla="*/ 2147483646 h 1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56" h="156">
                <a:moveTo>
                  <a:pt x="89" y="156"/>
                </a:moveTo>
                <a:cubicBezTo>
                  <a:pt x="93" y="135"/>
                  <a:pt x="93" y="135"/>
                  <a:pt x="93" y="135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9" y="48"/>
                  <a:pt x="129" y="48"/>
                  <a:pt x="129" y="48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93" y="21"/>
                  <a:pt x="93" y="21"/>
                  <a:pt x="93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21"/>
                  <a:pt x="63" y="21"/>
                  <a:pt x="63" y="21"/>
                </a:cubicBezTo>
                <a:cubicBezTo>
                  <a:pt x="48" y="27"/>
                  <a:pt x="48" y="27"/>
                  <a:pt x="48" y="27"/>
                </a:cubicBez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cubicBezTo>
                  <a:pt x="27" y="48"/>
                  <a:pt x="27" y="48"/>
                  <a:pt x="27" y="48"/>
                </a:cubicBezTo>
                <a:cubicBezTo>
                  <a:pt x="21" y="63"/>
                  <a:pt x="21" y="63"/>
                  <a:pt x="21" y="6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89"/>
                  <a:pt x="0" y="89"/>
                  <a:pt x="0" y="89"/>
                </a:cubicBezTo>
                <a:cubicBezTo>
                  <a:pt x="21" y="93"/>
                  <a:pt x="21" y="93"/>
                  <a:pt x="21" y="93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7" y="156"/>
                  <a:pt x="67" y="156"/>
                  <a:pt x="67" y="156"/>
                </a:cubicBezTo>
                <a:cubicBezTo>
                  <a:pt x="89" y="156"/>
                  <a:pt x="89" y="156"/>
                  <a:pt x="89" y="156"/>
                </a:cubicBezTo>
                <a:close/>
                <a:moveTo>
                  <a:pt x="119" y="72"/>
                </a:moveTo>
                <a:cubicBezTo>
                  <a:pt x="122" y="95"/>
                  <a:pt x="106" y="116"/>
                  <a:pt x="84" y="119"/>
                </a:cubicBezTo>
                <a:cubicBezTo>
                  <a:pt x="61" y="122"/>
                  <a:pt x="40" y="106"/>
                  <a:pt x="37" y="84"/>
                </a:cubicBezTo>
                <a:cubicBezTo>
                  <a:pt x="34" y="61"/>
                  <a:pt x="50" y="40"/>
                  <a:pt x="72" y="37"/>
                </a:cubicBezTo>
                <a:cubicBezTo>
                  <a:pt x="79" y="36"/>
                  <a:pt x="86" y="37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3" y="44"/>
                  <a:pt x="107" y="49"/>
                </a:cubicBezTo>
                <a:cubicBezTo>
                  <a:pt x="110" y="51"/>
                  <a:pt x="112" y="54"/>
                  <a:pt x="114" y="57"/>
                </a:cubicBezTo>
                <a:cubicBezTo>
                  <a:pt x="117" y="62"/>
                  <a:pt x="119" y="67"/>
                  <a:pt x="119" y="7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>
            <a:off x="5368085" y="3481388"/>
            <a:ext cx="468312" cy="544512"/>
          </a:xfrm>
          <a:custGeom>
            <a:avLst/>
            <a:gdLst>
              <a:gd name="T0" fmla="*/ 25 w 50"/>
              <a:gd name="T1" fmla="*/ 0 h 58"/>
              <a:gd name="T2" fmla="*/ 39 w 50"/>
              <a:gd name="T3" fmla="*/ 14 h 58"/>
              <a:gd name="T4" fmla="*/ 25 w 50"/>
              <a:gd name="T5" fmla="*/ 28 h 58"/>
              <a:gd name="T6" fmla="*/ 11 w 50"/>
              <a:gd name="T7" fmla="*/ 14 h 58"/>
              <a:gd name="T8" fmla="*/ 25 w 50"/>
              <a:gd name="T9" fmla="*/ 0 h 58"/>
              <a:gd name="T10" fmla="*/ 10 w 50"/>
              <a:gd name="T11" fmla="*/ 31 h 58"/>
              <a:gd name="T12" fmla="*/ 16 w 50"/>
              <a:gd name="T13" fmla="*/ 31 h 58"/>
              <a:gd name="T14" fmla="*/ 22 w 50"/>
              <a:gd name="T15" fmla="*/ 40 h 58"/>
              <a:gd name="T16" fmla="*/ 28 w 50"/>
              <a:gd name="T17" fmla="*/ 40 h 58"/>
              <a:gd name="T18" fmla="*/ 34 w 50"/>
              <a:gd name="T19" fmla="*/ 31 h 58"/>
              <a:gd name="T20" fmla="*/ 40 w 50"/>
              <a:gd name="T21" fmla="*/ 31 h 58"/>
              <a:gd name="T22" fmla="*/ 50 w 50"/>
              <a:gd name="T23" fmla="*/ 41 h 58"/>
              <a:gd name="T24" fmla="*/ 50 w 50"/>
              <a:gd name="T25" fmla="*/ 58 h 58"/>
              <a:gd name="T26" fmla="*/ 0 w 50"/>
              <a:gd name="T27" fmla="*/ 58 h 58"/>
              <a:gd name="T28" fmla="*/ 0 w 50"/>
              <a:gd name="T29" fmla="*/ 41 h 58"/>
              <a:gd name="T30" fmla="*/ 10 w 50"/>
              <a:gd name="T31" fmla="*/ 3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58">
                <a:moveTo>
                  <a:pt x="25" y="0"/>
                </a:moveTo>
                <a:cubicBezTo>
                  <a:pt x="33" y="0"/>
                  <a:pt x="39" y="6"/>
                  <a:pt x="39" y="14"/>
                </a:cubicBezTo>
                <a:cubicBezTo>
                  <a:pt x="39" y="21"/>
                  <a:pt x="33" y="28"/>
                  <a:pt x="25" y="28"/>
                </a:cubicBezTo>
                <a:cubicBezTo>
                  <a:pt x="17" y="28"/>
                  <a:pt x="11" y="21"/>
                  <a:pt x="11" y="14"/>
                </a:cubicBezTo>
                <a:cubicBezTo>
                  <a:pt x="11" y="6"/>
                  <a:pt x="17" y="0"/>
                  <a:pt x="25" y="0"/>
                </a:cubicBezTo>
                <a:close/>
                <a:moveTo>
                  <a:pt x="10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22" y="40"/>
                  <a:pt x="22" y="40"/>
                  <a:pt x="22" y="40"/>
                </a:cubicBezTo>
                <a:cubicBezTo>
                  <a:pt x="24" y="43"/>
                  <a:pt x="26" y="43"/>
                  <a:pt x="28" y="40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5" y="31"/>
                  <a:pt x="50" y="36"/>
                  <a:pt x="50" y="41"/>
                </a:cubicBezTo>
                <a:cubicBezTo>
                  <a:pt x="50" y="58"/>
                  <a:pt x="50" y="58"/>
                  <a:pt x="50" y="58"/>
                </a:cubicBezTo>
                <a:cubicBezTo>
                  <a:pt x="42" y="58"/>
                  <a:pt x="8" y="58"/>
                  <a:pt x="0" y="5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6"/>
                  <a:pt x="5" y="31"/>
                  <a:pt x="10" y="3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6542836" y="2212976"/>
            <a:ext cx="2917825" cy="227013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42836" y="5100639"/>
            <a:ext cx="2917825" cy="22542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1954961" y="3771901"/>
            <a:ext cx="2917825" cy="227013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793240" y="2726373"/>
            <a:ext cx="2946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2.三方登录完成跳转手机绑定页面，若没绑定进行绑定并同时查询数据库有无该手机号创建的用户，进行绑定，若已绑定直接跳转首页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852908" y="2396173"/>
            <a:ext cx="246189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1.通过点击响应图标，跳转登录页面，并将获取到的三方id拼接，存入数据库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852908" y="4597083"/>
            <a:ext cx="246189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3.通过用户名称获取三方登陆用户信息传给前端并展示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5" name="组合 14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2" name="五边形 31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五边形 32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三方登陆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529830" y="1649730"/>
            <a:ext cx="1621790" cy="4914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三  方  登  陆</a:t>
            </a:r>
            <a:endParaRPr lang="zh-CN" altLang="en-US" sz="20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-2147482624" descr="158933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9560" y="3133725"/>
            <a:ext cx="3583305" cy="124015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-2147482573" descr="1589332630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4597400"/>
            <a:ext cx="4932045" cy="136080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汇报人：王晓生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829310"/>
            <a:ext cx="3339465" cy="1897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bldLvl="0" animBg="1"/>
      <p:bldP spid="20" grpId="1" bldLvl="0" animBg="1"/>
      <p:bldP spid="24" grpId="0" animBg="1"/>
      <p:bldP spid="25" grpId="0" animBg="1"/>
      <p:bldP spid="26" grpId="0" animBg="1"/>
      <p:bldP spid="27" grpId="0" bldLvl="0" animBg="1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5945188" y="4020186"/>
            <a:ext cx="1433512" cy="1431925"/>
          </a:xfrm>
          <a:prstGeom prst="ellipse">
            <a:avLst/>
          </a:prstGeom>
          <a:noFill/>
          <a:ln w="127000" cap="flat" cmpd="thinThick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endParaRPr lang="en-US" altLang="zh-CN" sz="16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KSO_GT2.1.1"/>
          <p:cNvSpPr txBox="1"/>
          <p:nvPr/>
        </p:nvSpPr>
        <p:spPr>
          <a:xfrm>
            <a:off x="7860983" y="3905886"/>
            <a:ext cx="2698750" cy="1020763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3、将本地文件获取到，使用定制的axios请求传入token，回调网址等，返回七牛云文件key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18014" y="2604135"/>
            <a:ext cx="2160587" cy="2160588"/>
          </a:xfrm>
          <a:prstGeom prst="ellipse">
            <a:avLst/>
          </a:prstGeom>
          <a:noFill/>
          <a:ln w="127000" cap="flat" cmpd="thinThick" algn="ctr">
            <a:solidFill>
              <a:schemeClr val="tx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七牛云</a:t>
            </a:r>
            <a:endParaRPr lang="zh-CN" altLang="en-US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上传头像</a:t>
            </a:r>
            <a:endParaRPr lang="zh-CN" altLang="en-US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KSO_GT1.1.1"/>
          <p:cNvSpPr txBox="1"/>
          <p:nvPr/>
        </p:nvSpPr>
        <p:spPr>
          <a:xfrm>
            <a:off x="7146290" y="2536190"/>
            <a:ext cx="3018790" cy="1160145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2、访问七牛云，传入accessKey, secretkey与空间名称，获取七牛云token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79" name="肘形连接符 8"/>
          <p:cNvCxnSpPr>
            <a:cxnSpLocks noChangeShapeType="1"/>
          </p:cNvCxnSpPr>
          <p:nvPr/>
        </p:nvCxnSpPr>
        <p:spPr bwMode="auto">
          <a:xfrm rot="10800000" flipV="1">
            <a:off x="3138805" y="5106035"/>
            <a:ext cx="2806065" cy="434975"/>
          </a:xfrm>
          <a:prstGeom prst="bentConnector3">
            <a:avLst>
              <a:gd name="adj1" fmla="val 49989"/>
            </a:avLst>
          </a:prstGeom>
          <a:noFill/>
          <a:ln w="38100" algn="ctr">
            <a:solidFill>
              <a:schemeClr val="bg1">
                <a:lumMod val="50000"/>
              </a:schemeClr>
            </a:solidFill>
            <a:miter lim="800000"/>
            <a:headEnd type="oval" w="med" len="med"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4302126" y="1335724"/>
            <a:ext cx="5940425" cy="1546225"/>
            <a:chOff x="758825" y="2303463"/>
            <a:chExt cx="5940425" cy="1546225"/>
          </a:xfrm>
        </p:grpSpPr>
        <p:sp>
          <p:nvSpPr>
            <p:cNvPr id="10" name="椭圆 9"/>
            <p:cNvSpPr/>
            <p:nvPr/>
          </p:nvSpPr>
          <p:spPr>
            <a:xfrm>
              <a:off x="758825" y="2417763"/>
              <a:ext cx="1433513" cy="1431925"/>
            </a:xfrm>
            <a:prstGeom prst="ellipse">
              <a:avLst/>
            </a:prstGeom>
            <a:noFill/>
            <a:ln w="127000" cap="flat" cmpd="thinThick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常规</a:t>
              </a:r>
              <a:endParaRPr lang="zh-CN" altLang="en-US" sz="16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KSO_GT2.1.1"/>
            <p:cNvSpPr txBox="1"/>
            <p:nvPr/>
          </p:nvSpPr>
          <p:spPr>
            <a:xfrm>
              <a:off x="3998913" y="2303463"/>
              <a:ext cx="2700337" cy="1020762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1、在七牛云网站创建空间，并获取到accessKey与secretkey</a:t>
              </a:r>
              <a:endPara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082" name="肘形连接符 11"/>
            <p:cNvCxnSpPr>
              <a:cxnSpLocks noChangeShapeType="1"/>
            </p:cNvCxnSpPr>
            <p:nvPr/>
          </p:nvCxnSpPr>
          <p:spPr bwMode="auto">
            <a:xfrm flipV="1">
              <a:off x="2212975" y="2820988"/>
              <a:ext cx="1765300" cy="561975"/>
            </a:xfrm>
            <a:prstGeom prst="bentConnector3">
              <a:avLst>
                <a:gd name="adj1" fmla="val 29667"/>
              </a:avLst>
            </a:prstGeom>
            <a:noFill/>
            <a:ln w="38100" algn="ctr">
              <a:solidFill>
                <a:srgbClr val="C00000"/>
              </a:solidFill>
              <a:miter lim="800000"/>
              <a:headEnd type="oval" w="med" len="med"/>
              <a:tailEnd type="triangle" w="med" len="med"/>
            </a:ln>
          </p:spPr>
        </p:cxnSp>
      </p:grpSp>
      <p:grpSp>
        <p:nvGrpSpPr>
          <p:cNvPr id="12" name="组合 11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3" name="组合 1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5" name="五边形 24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五边形 25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19" name="五边形 18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五边形 19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五边形 2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五边形 23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个人信息修改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KSO_GT2.1.1"/>
          <p:cNvSpPr txBox="1"/>
          <p:nvPr/>
        </p:nvSpPr>
        <p:spPr>
          <a:xfrm>
            <a:off x="498794" y="2885759"/>
            <a:ext cx="2700337" cy="1020762"/>
          </a:xfrm>
          <a:prstGeom prst="rect">
            <a:avLst/>
          </a:prstGeom>
          <a:noFill/>
        </p:spPr>
        <p:txBody>
          <a:bodyPr anchor="ctr"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1、在七牛云网站创建空间，并获取到accessKey与secretkey，并获取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endParaRPr lang="en-US" altLang="zh-CN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KSO_GT2.1.1"/>
          <p:cNvSpPr txBox="1"/>
          <p:nvPr/>
        </p:nvSpPr>
        <p:spPr>
          <a:xfrm>
            <a:off x="747714" y="3906204"/>
            <a:ext cx="2700337" cy="1020762"/>
          </a:xfrm>
          <a:prstGeom prst="rect">
            <a:avLst/>
          </a:prstGeom>
          <a:noFill/>
        </p:spPr>
        <p:txBody>
          <a:bodyPr anchor="ctr"/>
          <a:p>
            <a:pPr algn="just">
              <a:lnSpc>
                <a:spcPct val="13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、写一个获取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的算法，将计算出的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，和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一并封装成数据，并动态拼接预览图的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KSO_GT2.1.1"/>
          <p:cNvSpPr txBox="1"/>
          <p:nvPr/>
        </p:nvSpPr>
        <p:spPr>
          <a:xfrm>
            <a:off x="341314" y="4926649"/>
            <a:ext cx="2700337" cy="1020762"/>
          </a:xfrm>
          <a:prstGeom prst="rect">
            <a:avLst/>
          </a:prstGeom>
          <a:noFill/>
        </p:spPr>
        <p:txBody>
          <a:bodyPr anchor="ctr"/>
          <a:p>
            <a:pPr algn="just">
              <a:lnSpc>
                <a:spcPct val="130000"/>
              </a:lnSpc>
              <a:defRPr/>
            </a:pPr>
            <a:r>
              <a:rPr 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el-upload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标签中传入 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:data</a:t>
            </a:r>
            <a:endParaRPr lang="en-US" altLang="zh-CN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，分别是上述封装的数据与上传地址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6925" y="577723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汇报人：王晓生、常钟宇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2122805"/>
            <a:ext cx="1908810" cy="887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2153285"/>
            <a:ext cx="1828800" cy="836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/>
      <p:bldP spid="23" grpId="0" bldLvl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5891849" y="3143570"/>
            <a:ext cx="1541463" cy="1393825"/>
          </a:xfrm>
          <a:custGeom>
            <a:avLst/>
            <a:gdLst>
              <a:gd name="connsiteX0" fmla="*/ 891990 w 2007581"/>
              <a:gd name="connsiteY0" fmla="*/ 147 h 1815426"/>
              <a:gd name="connsiteX1" fmla="*/ 1773986 w 2007581"/>
              <a:gd name="connsiteY1" fmla="*/ 636889 h 1815426"/>
              <a:gd name="connsiteX2" fmla="*/ 2007581 w 2007581"/>
              <a:gd name="connsiteY2" fmla="*/ 785094 h 1815426"/>
              <a:gd name="connsiteX3" fmla="*/ 1812383 w 2007581"/>
              <a:gd name="connsiteY3" fmla="*/ 981128 h 1815426"/>
              <a:gd name="connsiteX4" fmla="*/ 921405 w 2007581"/>
              <a:gd name="connsiteY4" fmla="*/ 1815321 h 1815426"/>
              <a:gd name="connsiteX5" fmla="*/ 5656 w 2007581"/>
              <a:gd name="connsiteY5" fmla="*/ 1008398 h 1815426"/>
              <a:gd name="connsiteX6" fmla="*/ 721093 w 2007581"/>
              <a:gd name="connsiteY6" fmla="*/ 19525 h 1815426"/>
              <a:gd name="connsiteX7" fmla="*/ 891990 w 2007581"/>
              <a:gd name="connsiteY7" fmla="*/ 147 h 181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581" h="1815426">
                <a:moveTo>
                  <a:pt x="891990" y="147"/>
                </a:moveTo>
                <a:cubicBezTo>
                  <a:pt x="1287682" y="-7006"/>
                  <a:pt x="1651878" y="246401"/>
                  <a:pt x="1773986" y="636889"/>
                </a:cubicBezTo>
                <a:lnTo>
                  <a:pt x="2007581" y="785094"/>
                </a:lnTo>
                <a:lnTo>
                  <a:pt x="1812383" y="981128"/>
                </a:lnTo>
                <a:cubicBezTo>
                  <a:pt x="1774597" y="1447180"/>
                  <a:pt x="1388934" y="1808264"/>
                  <a:pt x="921405" y="1815321"/>
                </a:cubicBezTo>
                <a:cubicBezTo>
                  <a:pt x="453877" y="1822378"/>
                  <a:pt x="57491" y="1473098"/>
                  <a:pt x="5656" y="1008398"/>
                </a:cubicBezTo>
                <a:cubicBezTo>
                  <a:pt x="-46178" y="543699"/>
                  <a:pt x="263501" y="115661"/>
                  <a:pt x="721093" y="19525"/>
                </a:cubicBezTo>
                <a:cubicBezTo>
                  <a:pt x="778292" y="7509"/>
                  <a:pt x="835462" y="1169"/>
                  <a:pt x="891990" y="14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016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0" tIns="0" rIns="180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</a:t>
            </a:r>
            <a:endParaRPr lang="zh-CN" altLang="en-US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7903213" y="4372296"/>
            <a:ext cx="1541463" cy="1393825"/>
          </a:xfrm>
          <a:custGeom>
            <a:avLst/>
            <a:gdLst>
              <a:gd name="connsiteX0" fmla="*/ 891990 w 2007581"/>
              <a:gd name="connsiteY0" fmla="*/ 147 h 1815426"/>
              <a:gd name="connsiteX1" fmla="*/ 1773986 w 2007581"/>
              <a:gd name="connsiteY1" fmla="*/ 636889 h 1815426"/>
              <a:gd name="connsiteX2" fmla="*/ 2007581 w 2007581"/>
              <a:gd name="connsiteY2" fmla="*/ 785094 h 1815426"/>
              <a:gd name="connsiteX3" fmla="*/ 1812383 w 2007581"/>
              <a:gd name="connsiteY3" fmla="*/ 981128 h 1815426"/>
              <a:gd name="connsiteX4" fmla="*/ 921405 w 2007581"/>
              <a:gd name="connsiteY4" fmla="*/ 1815321 h 1815426"/>
              <a:gd name="connsiteX5" fmla="*/ 5656 w 2007581"/>
              <a:gd name="connsiteY5" fmla="*/ 1008398 h 1815426"/>
              <a:gd name="connsiteX6" fmla="*/ 721093 w 2007581"/>
              <a:gd name="connsiteY6" fmla="*/ 19525 h 1815426"/>
              <a:gd name="connsiteX7" fmla="*/ 891990 w 2007581"/>
              <a:gd name="connsiteY7" fmla="*/ 147 h 181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581" h="1815426">
                <a:moveTo>
                  <a:pt x="891990" y="147"/>
                </a:moveTo>
                <a:cubicBezTo>
                  <a:pt x="1287682" y="-7006"/>
                  <a:pt x="1651878" y="246401"/>
                  <a:pt x="1773986" y="636889"/>
                </a:cubicBezTo>
                <a:lnTo>
                  <a:pt x="2007581" y="785094"/>
                </a:lnTo>
                <a:lnTo>
                  <a:pt x="1812383" y="981128"/>
                </a:lnTo>
                <a:cubicBezTo>
                  <a:pt x="1774597" y="1447180"/>
                  <a:pt x="1388934" y="1808264"/>
                  <a:pt x="921405" y="1815321"/>
                </a:cubicBezTo>
                <a:cubicBezTo>
                  <a:pt x="453877" y="1822378"/>
                  <a:pt x="57491" y="1473098"/>
                  <a:pt x="5656" y="1008398"/>
                </a:cubicBezTo>
                <a:cubicBezTo>
                  <a:pt x="-46178" y="543699"/>
                  <a:pt x="263501" y="115661"/>
                  <a:pt x="721093" y="19525"/>
                </a:cubicBezTo>
                <a:cubicBezTo>
                  <a:pt x="778292" y="7509"/>
                  <a:pt x="835462" y="1169"/>
                  <a:pt x="891990" y="147"/>
                </a:cubicBezTo>
                <a:close/>
              </a:path>
            </a:pathLst>
          </a:custGeom>
          <a:solidFill>
            <a:srgbClr val="C00000"/>
          </a:solidFill>
          <a:ln w="1016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rIns="360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标题</a:t>
            </a:r>
            <a:endParaRPr lang="zh-CN" altLang="en-US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666673" y="1005206"/>
            <a:ext cx="0" cy="4956175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75000"/>
              </a:schemeClr>
            </a:solidFill>
            <a:prstDash val="solid"/>
          </a:ln>
          <a:effectLst/>
        </p:spPr>
      </p:cxnSp>
      <p:sp>
        <p:nvSpPr>
          <p:cNvPr id="23" name="椭圆 22"/>
          <p:cNvSpPr/>
          <p:nvPr/>
        </p:nvSpPr>
        <p:spPr>
          <a:xfrm>
            <a:off x="7607937" y="2422843"/>
            <a:ext cx="112713" cy="114300"/>
          </a:xfrm>
          <a:prstGeom prst="ellipse">
            <a:avLst/>
          </a:prstGeom>
          <a:solidFill>
            <a:sysClr val="window" lastClr="FFFFFF"/>
          </a:solidFill>
          <a:ln w="571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07937" y="3694431"/>
            <a:ext cx="112713" cy="114300"/>
          </a:xfrm>
          <a:prstGeom prst="ellipse">
            <a:avLst/>
          </a:prstGeom>
          <a:solidFill>
            <a:sysClr val="window" lastClr="FFFFFF"/>
          </a:solidFill>
          <a:ln w="571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607937" y="4943793"/>
            <a:ext cx="112713" cy="112712"/>
          </a:xfrm>
          <a:prstGeom prst="ellipse">
            <a:avLst/>
          </a:prstGeom>
          <a:solidFill>
            <a:sysClr val="window" lastClr="FFFFFF"/>
          </a:solidFill>
          <a:ln w="571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8814435" y="4710433"/>
            <a:ext cx="630239" cy="71570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5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405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5891850" y="3483294"/>
            <a:ext cx="630237" cy="71570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5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405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TextBox 62"/>
          <p:cNvSpPr txBox="1"/>
          <p:nvPr/>
        </p:nvSpPr>
        <p:spPr>
          <a:xfrm>
            <a:off x="3899536" y="3111818"/>
            <a:ext cx="1817684" cy="1393825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.根据被访问者id查询获取数据，并按时间排序，返回给前端。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Box 62"/>
          <p:cNvSpPr txBox="1"/>
          <p:nvPr/>
        </p:nvSpPr>
        <p:spPr>
          <a:xfrm>
            <a:off x="9444677" y="4630738"/>
            <a:ext cx="1815946" cy="81280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.从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中解析出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，使用redis中的哈希表将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和时间信息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存入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TextBox 62"/>
          <p:cNvSpPr txBox="1"/>
          <p:nvPr/>
        </p:nvSpPr>
        <p:spPr>
          <a:xfrm>
            <a:off x="9444677" y="2041526"/>
            <a:ext cx="1815946" cy="81280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1.点击他人头像跳转该用户个人信息，同时将访问者jwt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-token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，被访问者id传给后端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 flipH="1">
            <a:off x="7903213" y="1886270"/>
            <a:ext cx="1541463" cy="1393825"/>
          </a:xfrm>
          <a:custGeom>
            <a:avLst/>
            <a:gdLst>
              <a:gd name="connsiteX0" fmla="*/ 891990 w 2007581"/>
              <a:gd name="connsiteY0" fmla="*/ 147 h 1815426"/>
              <a:gd name="connsiteX1" fmla="*/ 1773986 w 2007581"/>
              <a:gd name="connsiteY1" fmla="*/ 636889 h 1815426"/>
              <a:gd name="connsiteX2" fmla="*/ 2007581 w 2007581"/>
              <a:gd name="connsiteY2" fmla="*/ 785094 h 1815426"/>
              <a:gd name="connsiteX3" fmla="*/ 1812383 w 2007581"/>
              <a:gd name="connsiteY3" fmla="*/ 981128 h 1815426"/>
              <a:gd name="connsiteX4" fmla="*/ 921405 w 2007581"/>
              <a:gd name="connsiteY4" fmla="*/ 1815321 h 1815426"/>
              <a:gd name="connsiteX5" fmla="*/ 5656 w 2007581"/>
              <a:gd name="connsiteY5" fmla="*/ 1008398 h 1815426"/>
              <a:gd name="connsiteX6" fmla="*/ 721093 w 2007581"/>
              <a:gd name="connsiteY6" fmla="*/ 19525 h 1815426"/>
              <a:gd name="connsiteX7" fmla="*/ 891990 w 2007581"/>
              <a:gd name="connsiteY7" fmla="*/ 147 h 181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7581" h="1815426">
                <a:moveTo>
                  <a:pt x="891990" y="147"/>
                </a:moveTo>
                <a:cubicBezTo>
                  <a:pt x="1287682" y="-7006"/>
                  <a:pt x="1651878" y="246401"/>
                  <a:pt x="1773986" y="636889"/>
                </a:cubicBezTo>
                <a:lnTo>
                  <a:pt x="2007581" y="785094"/>
                </a:lnTo>
                <a:lnTo>
                  <a:pt x="1812383" y="981128"/>
                </a:lnTo>
                <a:cubicBezTo>
                  <a:pt x="1774597" y="1447180"/>
                  <a:pt x="1388934" y="1808264"/>
                  <a:pt x="921405" y="1815321"/>
                </a:cubicBezTo>
                <a:cubicBezTo>
                  <a:pt x="453877" y="1822378"/>
                  <a:pt x="57491" y="1473098"/>
                  <a:pt x="5656" y="1008398"/>
                </a:cubicBezTo>
                <a:cubicBezTo>
                  <a:pt x="-46178" y="543699"/>
                  <a:pt x="263501" y="115661"/>
                  <a:pt x="721093" y="19525"/>
                </a:cubicBezTo>
                <a:cubicBezTo>
                  <a:pt x="778292" y="7509"/>
                  <a:pt x="835462" y="1169"/>
                  <a:pt x="891990" y="1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016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rIns="360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  <a:endParaRPr lang="zh-CN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2000" kern="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en-US" altLang="zh-CN" sz="2000" kern="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TextBox 36"/>
          <p:cNvSpPr txBox="1"/>
          <p:nvPr/>
        </p:nvSpPr>
        <p:spPr>
          <a:xfrm flipH="1">
            <a:off x="8814435" y="2225994"/>
            <a:ext cx="630239" cy="71570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50" dirty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4050" dirty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6" name="组合 15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9" name="五边形 28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五边形 29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五边形 30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五边形 31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21" name="五边形 20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五边形 25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五边形 26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最近访客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003665" y="603631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汇报人：王晓生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55" y="1840230"/>
            <a:ext cx="2686050" cy="369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23" grpId="0" bldLvl="0" animBg="1"/>
      <p:bldP spid="24" grpId="0" bldLvl="0" animBg="1"/>
      <p:bldP spid="25" grpId="0" bldLvl="0" animBg="1"/>
      <p:bldP spid="37" grpId="0"/>
      <p:bldP spid="46" grpId="0"/>
      <p:bldP spid="47" grpId="0"/>
      <p:bldP spid="48" grpId="0"/>
      <p:bldP spid="49" grpId="0" bldLvl="0" animBg="1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6" name="组合 15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9" name="五边形 28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五边形 29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五边形 30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五边形 31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21" name="五边形 20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五边形 25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五边形 26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个人信息页面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003665" y="603631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汇报人：田玉亭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23670"/>
            <a:ext cx="6247765" cy="3907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-21474826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45" y="1423670"/>
            <a:ext cx="4951730" cy="330454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3734040" y="2073275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7427913" y="5683251"/>
            <a:ext cx="1028700" cy="2889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ounded Rectangle 64"/>
          <p:cNvSpPr/>
          <p:nvPr/>
        </p:nvSpPr>
        <p:spPr>
          <a:xfrm rot="5400000">
            <a:off x="8473282" y="2463007"/>
            <a:ext cx="46037" cy="1206500"/>
          </a:xfrm>
          <a:prstGeom prst="roundRect">
            <a:avLst>
              <a:gd name="adj" fmla="val 44167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50000">
                <a:schemeClr val="bg1"/>
              </a:gs>
            </a:gsLst>
            <a:lin ang="10800000" scaled="0"/>
          </a:gradFill>
          <a:ln w="952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ounded Rectangle 66"/>
          <p:cNvSpPr/>
          <p:nvPr/>
        </p:nvSpPr>
        <p:spPr>
          <a:xfrm rot="5400000">
            <a:off x="7312026" y="3148013"/>
            <a:ext cx="47625" cy="1206500"/>
          </a:xfrm>
          <a:prstGeom prst="roundRect">
            <a:avLst>
              <a:gd name="adj" fmla="val 44167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50000">
                <a:schemeClr val="bg1"/>
              </a:gs>
            </a:gsLst>
            <a:lin ang="10800000" scaled="0"/>
          </a:gradFill>
          <a:ln w="952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ounded Rectangle 65"/>
          <p:cNvSpPr/>
          <p:nvPr/>
        </p:nvSpPr>
        <p:spPr>
          <a:xfrm rot="5400000">
            <a:off x="8478839" y="3854451"/>
            <a:ext cx="46037" cy="1204913"/>
          </a:xfrm>
          <a:prstGeom prst="roundRect">
            <a:avLst>
              <a:gd name="adj" fmla="val 44167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50000">
                <a:schemeClr val="bg1"/>
              </a:gs>
            </a:gsLst>
            <a:lin ang="10800000" scaled="0"/>
          </a:gradFill>
          <a:ln w="952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ounded Rectangle 27"/>
          <p:cNvSpPr/>
          <p:nvPr/>
        </p:nvSpPr>
        <p:spPr>
          <a:xfrm rot="5400000">
            <a:off x="7312820" y="1789907"/>
            <a:ext cx="46037" cy="1206500"/>
          </a:xfrm>
          <a:prstGeom prst="roundRect">
            <a:avLst>
              <a:gd name="adj" fmla="val 44167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50000">
                <a:schemeClr val="bg1"/>
              </a:gs>
            </a:gsLst>
            <a:lin ang="10800000" scaled="0"/>
          </a:gradFill>
          <a:ln w="952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ounded Rectangle 48"/>
          <p:cNvSpPr/>
          <p:nvPr/>
        </p:nvSpPr>
        <p:spPr bwMode="auto">
          <a:xfrm>
            <a:off x="6242050" y="2522539"/>
            <a:ext cx="1430338" cy="784225"/>
          </a:xfrm>
          <a:prstGeom prst="round2SameRect">
            <a:avLst>
              <a:gd name="adj1" fmla="val 0"/>
              <a:gd name="adj2" fmla="val 7284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免费、限免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会员、训练营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ounded Rectangle 50"/>
          <p:cNvSpPr/>
          <p:nvPr/>
        </p:nvSpPr>
        <p:spPr bwMode="auto">
          <a:xfrm>
            <a:off x="6243638" y="2270126"/>
            <a:ext cx="1428750" cy="250825"/>
          </a:xfrm>
          <a:prstGeom prst="round2Same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ounded Rectangle 10"/>
          <p:cNvSpPr/>
          <p:nvPr/>
        </p:nvSpPr>
        <p:spPr>
          <a:xfrm>
            <a:off x="7854950" y="2112963"/>
            <a:ext cx="120650" cy="3714750"/>
          </a:xfrm>
          <a:prstGeom prst="roundRect">
            <a:avLst>
              <a:gd name="adj" fmla="val 44167"/>
            </a:avLst>
          </a:prstGeom>
          <a:gradFill>
            <a:gsLst>
              <a:gs pos="15000">
                <a:schemeClr val="bg1">
                  <a:lumMod val="85000"/>
                </a:schemeClr>
              </a:gs>
              <a:gs pos="83000">
                <a:schemeClr val="bg1"/>
              </a:gs>
            </a:gsLst>
            <a:lin ang="10800000" scaled="0"/>
          </a:gra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360620" y="5632450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08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2322513" y="4346966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462588" y="2107782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8"/>
          <p:cNvSpPr/>
          <p:nvPr/>
        </p:nvSpPr>
        <p:spPr bwMode="auto">
          <a:xfrm>
            <a:off x="6242050" y="3883026"/>
            <a:ext cx="1430338" cy="784225"/>
          </a:xfrm>
          <a:prstGeom prst="round2SameRect">
            <a:avLst>
              <a:gd name="adj1" fmla="val 0"/>
              <a:gd name="adj2" fmla="val 7284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已上线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未上线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ounded Rectangle 50"/>
          <p:cNvSpPr/>
          <p:nvPr/>
        </p:nvSpPr>
        <p:spPr bwMode="auto">
          <a:xfrm>
            <a:off x="6243638" y="3630613"/>
            <a:ext cx="1428750" cy="252412"/>
          </a:xfrm>
          <a:prstGeom prst="round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上线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ounded Rectangle 48"/>
          <p:cNvSpPr/>
          <p:nvPr/>
        </p:nvSpPr>
        <p:spPr bwMode="auto">
          <a:xfrm>
            <a:off x="8161339" y="3192464"/>
            <a:ext cx="1430337" cy="784225"/>
          </a:xfrm>
          <a:prstGeom prst="round2SameRect">
            <a:avLst>
              <a:gd name="adj1" fmla="val 0"/>
              <a:gd name="adj2" fmla="val 7284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Django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、运维等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ounded Rectangle 50"/>
          <p:cNvSpPr/>
          <p:nvPr/>
        </p:nvSpPr>
        <p:spPr bwMode="auto">
          <a:xfrm>
            <a:off x="8161338" y="2940051"/>
            <a:ext cx="1428750" cy="252413"/>
          </a:xfrm>
          <a:prstGeom prst="round2Same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ounded Rectangle 48"/>
          <p:cNvSpPr/>
          <p:nvPr/>
        </p:nvSpPr>
        <p:spPr bwMode="auto">
          <a:xfrm>
            <a:off x="8161339" y="4586289"/>
            <a:ext cx="1430337" cy="784225"/>
          </a:xfrm>
          <a:prstGeom prst="round2SameRect">
            <a:avLst>
              <a:gd name="adj1" fmla="val 0"/>
              <a:gd name="adj2" fmla="val 7284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最新、最热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ounded Rectangle 50"/>
          <p:cNvSpPr/>
          <p:nvPr/>
        </p:nvSpPr>
        <p:spPr bwMode="auto">
          <a:xfrm>
            <a:off x="8161338" y="4333876"/>
            <a:ext cx="1428750" cy="252413"/>
          </a:xfrm>
          <a:prstGeom prst="round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3" name="组合 2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0" name="五边形 3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五边形 4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五边形 4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课程分类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530350"/>
            <a:ext cx="4672965" cy="4507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456930" y="1549400"/>
            <a:ext cx="2672080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根据以下分类、排序相关信息和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前端的分页信息，生成参数哈希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表传至后端，实现分类功能。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汇报人：宁红兵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5" grpId="0" animBg="1"/>
      <p:bldP spid="6" grpId="0" animBg="1"/>
      <p:bldP spid="7" grpId="0" animBg="1"/>
      <p:bldP spid="22" grpId="0" animBg="1"/>
      <p:bldP spid="24" grpId="0" bldLvl="0" animBg="1"/>
      <p:bldP spid="35" grpId="0" animBg="1"/>
      <p:bldP spid="25" grpId="0" animBg="1"/>
      <p:bldP spid="26" grpId="0" bldLvl="0" animBg="1"/>
      <p:bldP spid="27" grpId="0" animBg="1"/>
      <p:bldP spid="28" grpId="0" bldLvl="0" animBg="1"/>
      <p:bldP spid="30" grpId="0" animBg="1"/>
      <p:bldP spid="3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21132" y="4341876"/>
            <a:ext cx="2413000" cy="775711"/>
          </a:xfrm>
          <a:prstGeom prst="rect">
            <a:avLst/>
          </a:prstGeom>
          <a:noFill/>
        </p:spPr>
        <p:txBody>
          <a:bodyPr anchor="b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搜索引擎使用Whoosh，这是一个由纯Python实现的全文搜索引擎，没有二进制文件等，比较小巧，配置比较简单，当然性能自然略低。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5955" y="1806575"/>
            <a:ext cx="3806825" cy="1294130"/>
          </a:xfrm>
          <a:prstGeom prst="rect">
            <a:avLst/>
          </a:prstGeom>
          <a:noFill/>
        </p:spPr>
        <p:txBody>
          <a:bodyPr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haystack是django的开源搜索框架，该框架支持Solr,Elasticsearch,Whoosh, *Xapian*搜索引擎，不用更改代码，直接切换引擎，减少代码量。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56015" y="4262697"/>
            <a:ext cx="2376487" cy="129540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中文分词Jieba，由于Whoosh自带的是英文分词，对中文的分词支持不是太好，故用jieba替换whoosh的分词组件。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48112" y="1304925"/>
            <a:ext cx="4363272" cy="4887914"/>
            <a:chOff x="4895849" y="2214564"/>
            <a:chExt cx="3168650" cy="35496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形状 4"/>
            <p:cNvSpPr/>
            <p:nvPr/>
          </p:nvSpPr>
          <p:spPr>
            <a:xfrm rot="17243473" flipV="1">
              <a:off x="4873626" y="4329114"/>
              <a:ext cx="1666875" cy="1203325"/>
            </a:xfrm>
            <a:prstGeom prst="swooshArrow">
              <a:avLst>
                <a:gd name="adj1" fmla="val 18690"/>
                <a:gd name="adj2" fmla="val 29712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形状 24"/>
            <p:cNvSpPr/>
            <p:nvPr/>
          </p:nvSpPr>
          <p:spPr>
            <a:xfrm rot="10020000" flipV="1">
              <a:off x="6396037" y="3230564"/>
              <a:ext cx="1668462" cy="1203325"/>
            </a:xfrm>
            <a:prstGeom prst="swooshArrow">
              <a:avLst>
                <a:gd name="adj1" fmla="val 18690"/>
                <a:gd name="adj2" fmla="val 29712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形状 26"/>
            <p:cNvSpPr/>
            <p:nvPr/>
          </p:nvSpPr>
          <p:spPr>
            <a:xfrm rot="2820000" flipV="1">
              <a:off x="4664075" y="2446338"/>
              <a:ext cx="1668462" cy="1204913"/>
            </a:xfrm>
            <a:prstGeom prst="swooshArrow">
              <a:avLst>
                <a:gd name="adj1" fmla="val 18690"/>
                <a:gd name="adj2" fmla="val 29712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椭圆 5"/>
            <p:cNvSpPr/>
            <p:nvPr/>
          </p:nvSpPr>
          <p:spPr>
            <a:xfrm>
              <a:off x="5797550" y="3598863"/>
              <a:ext cx="685800" cy="6858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全文</a:t>
              </a:r>
              <a:endParaRPr lang="zh-CN" altLang="en-US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检索</a:t>
              </a:r>
              <a:endParaRPr lang="zh-CN" altLang="en-US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4" name="组合 1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8" name="五边形 27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五边形 28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五边形 29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22" name="五边形 21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五边形 23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五边形 2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en-US" altLang="zh-CN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全文检索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汇报人：杨博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5625148" y="4296198"/>
            <a:ext cx="1373187" cy="1373187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76160" y="3939010"/>
            <a:ext cx="1908175" cy="1908175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4"/>
          <p:cNvSpPr/>
          <p:nvPr/>
        </p:nvSpPr>
        <p:spPr>
          <a:xfrm rot="21263341">
            <a:off x="5769197" y="4158438"/>
            <a:ext cx="3348994" cy="1635204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 rot="1226582">
            <a:off x="5209223" y="1443459"/>
            <a:ext cx="1544637" cy="154305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819198" y="2670598"/>
            <a:ext cx="1235075" cy="1235075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07872" y="881484"/>
            <a:ext cx="2057400" cy="20574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4"/>
          <p:cNvSpPr/>
          <p:nvPr/>
        </p:nvSpPr>
        <p:spPr>
          <a:xfrm rot="20920993">
            <a:off x="5338747" y="1183392"/>
            <a:ext cx="3729320" cy="182090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4"/>
          <p:cNvSpPr/>
          <p:nvPr/>
        </p:nvSpPr>
        <p:spPr>
          <a:xfrm rot="13415964">
            <a:off x="7124390" y="1690577"/>
            <a:ext cx="3210118" cy="156739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7668" y="1677458"/>
            <a:ext cx="1050925" cy="350837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1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7985" y="2028190"/>
            <a:ext cx="1332865" cy="575945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查看课程详情时，将该课程的id传回后端</a:t>
            </a:r>
            <a:endParaRPr lang="zh-CN" altLang="en-US" sz="1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360" y="1344082"/>
            <a:ext cx="1368425" cy="425450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2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95223" y="1699048"/>
            <a:ext cx="1366837" cy="73818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后端根据该课程id，筛选</a:t>
            </a:r>
            <a:r>
              <a:rPr lang="zh-CN" altLang="en-US" sz="1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出已学过该课程的用户</a:t>
            </a:r>
            <a:endParaRPr lang="zh-CN" altLang="en-US" sz="1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4"/>
          <p:cNvSpPr/>
          <p:nvPr/>
        </p:nvSpPr>
        <p:spPr>
          <a:xfrm rot="7207149">
            <a:off x="7205877" y="3366160"/>
            <a:ext cx="3210118" cy="1567395"/>
          </a:xfrm>
          <a:custGeom>
            <a:avLst/>
            <a:gdLst/>
            <a:ahLst/>
            <a:cxnLst/>
            <a:rect l="l" t="t" r="r" b="b"/>
            <a:pathLst>
              <a:path w="6636810" h="3240537">
                <a:moveTo>
                  <a:pt x="5995706" y="329447"/>
                </a:moveTo>
                <a:cubicBezTo>
                  <a:pt x="6708608" y="870225"/>
                  <a:pt x="6848141" y="1886532"/>
                  <a:pt x="6307363" y="2599433"/>
                </a:cubicBezTo>
                <a:cubicBezTo>
                  <a:pt x="5766586" y="3312335"/>
                  <a:pt x="4750279" y="3451868"/>
                  <a:pt x="4037377" y="2911090"/>
                </a:cubicBezTo>
                <a:cubicBezTo>
                  <a:pt x="3834697" y="2757346"/>
                  <a:pt x="3678362" y="2565165"/>
                  <a:pt x="3572521" y="2351592"/>
                </a:cubicBezTo>
                <a:cubicBezTo>
                  <a:pt x="3382613" y="2221161"/>
                  <a:pt x="3125137" y="2125355"/>
                  <a:pt x="2835026" y="2089472"/>
                </a:cubicBezTo>
                <a:cubicBezTo>
                  <a:pt x="2470925" y="2044438"/>
                  <a:pt x="2133683" y="2103468"/>
                  <a:pt x="1902855" y="2234479"/>
                </a:cubicBezTo>
                <a:cubicBezTo>
                  <a:pt x="1508230" y="2603881"/>
                  <a:pt x="893457" y="2645913"/>
                  <a:pt x="448097" y="2308081"/>
                </a:cubicBezTo>
                <a:cubicBezTo>
                  <a:pt x="-50183" y="1930106"/>
                  <a:pt x="-147709" y="1219762"/>
                  <a:pt x="230265" y="721482"/>
                </a:cubicBezTo>
                <a:cubicBezTo>
                  <a:pt x="608240" y="223202"/>
                  <a:pt x="1318584" y="125676"/>
                  <a:pt x="1816864" y="503651"/>
                </a:cubicBezTo>
                <a:cubicBezTo>
                  <a:pt x="1922519" y="583796"/>
                  <a:pt x="2010155" y="678885"/>
                  <a:pt x="2077971" y="784443"/>
                </a:cubicBezTo>
                <a:cubicBezTo>
                  <a:pt x="2289760" y="902821"/>
                  <a:pt x="2577725" y="972444"/>
                  <a:pt x="2893769" y="967396"/>
                </a:cubicBezTo>
                <a:cubicBezTo>
                  <a:pt x="3168575" y="963007"/>
                  <a:pt x="3420358" y="902868"/>
                  <a:pt x="3617906" y="804590"/>
                </a:cubicBezTo>
                <a:cubicBezTo>
                  <a:pt x="3649441" y="748230"/>
                  <a:pt x="3685719" y="693837"/>
                  <a:pt x="3725720" y="641104"/>
                </a:cubicBezTo>
                <a:cubicBezTo>
                  <a:pt x="4266498" y="-71797"/>
                  <a:pt x="5282805" y="-211331"/>
                  <a:pt x="5995706" y="329447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5399" y="2825538"/>
            <a:ext cx="1042988" cy="3143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3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5399" y="3087792"/>
            <a:ext cx="1042988" cy="57785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将这些用户学习过的课程id，放入列表中</a:t>
            </a:r>
            <a:endParaRPr lang="zh-CN" altLang="en-US" sz="1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5569" y="4256192"/>
            <a:ext cx="1366838" cy="423862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4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8745" y="4622904"/>
            <a:ext cx="1368425" cy="738188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刨除传入的</a:t>
            </a:r>
            <a:r>
              <a:rPr lang="en-US" altLang="zh-CN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id</a:t>
            </a: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之后选出学习次数前</a:t>
            </a:r>
            <a:r>
              <a:rPr lang="en-US" altLang="zh-CN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的课程，从中随机选出</a:t>
            </a:r>
            <a:r>
              <a:rPr lang="en-US" altLang="zh-CN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门</a:t>
            </a:r>
            <a:endParaRPr lang="zh-CN" altLang="en-US" sz="1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46444" y="4629255"/>
            <a:ext cx="1042988" cy="3143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5</a:t>
            </a: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0890" y="4840605"/>
            <a:ext cx="1252220" cy="577850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将课程传回前端进行推荐展示</a:t>
            </a:r>
            <a:endParaRPr lang="zh-CN" altLang="en-US" sz="10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课程推荐算法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汇报人：田玉亭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95" y="3039745"/>
            <a:ext cx="2969260" cy="2720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607185" y="1344295"/>
            <a:ext cx="2672080" cy="1489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精简推荐系统是现在各大网站中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必不可少的一个功能。推荐的逻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辑多种多样，这里采用的是基于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用户学习记录相似度的一套简单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的推荐逻辑。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0" grpId="0" bldLvl="0" animBg="1"/>
      <p:bldP spid="26" grpId="0" bldLvl="0" animBg="1"/>
      <p:bldP spid="26" grpId="1" bldLvl="0" animBg="1"/>
      <p:bldP spid="2" grpId="0" bldLvl="0" animBg="1"/>
      <p:bldP spid="4" grpId="0" bldLvl="0" animBg="1"/>
      <p:bldP spid="6" grpId="0" bldLvl="0" animBg="1"/>
      <p:bldP spid="10" grpId="0" bldLvl="0" animBg="1"/>
      <p:bldP spid="11" grpId="0"/>
      <p:bldP spid="12" grpId="0"/>
      <p:bldP spid="13" grpId="0"/>
      <p:bldP spid="14" grpId="0"/>
      <p:bldP spid="19" grpId="0" bldLvl="0" animBg="1"/>
      <p:bldP spid="15" grpId="0"/>
      <p:bldP spid="16" grpId="0"/>
      <p:bldP spid="22" grpId="0"/>
      <p:bldP spid="23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auto">
          <a:xfrm rot="19559018">
            <a:off x="6230304" y="2334578"/>
            <a:ext cx="490537" cy="685800"/>
          </a:xfrm>
          <a:prstGeom prst="chevron">
            <a:avLst>
              <a:gd name="adj" fmla="val 55472"/>
            </a:avLst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5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KSO_GT1"/>
          <p:cNvSpPr>
            <a:spLocks noChangeArrowheads="1"/>
          </p:cNvSpPr>
          <p:nvPr/>
        </p:nvSpPr>
        <p:spPr bwMode="auto">
          <a:xfrm rot="19559018">
            <a:off x="2244090" y="3604579"/>
            <a:ext cx="4699000" cy="687387"/>
          </a:xfrm>
          <a:custGeom>
            <a:avLst/>
            <a:gdLst>
              <a:gd name="connsiteX0" fmla="*/ 4424394 w 4699396"/>
              <a:gd name="connsiteY0" fmla="*/ 0 h 686990"/>
              <a:gd name="connsiteX1" fmla="*/ 4699396 w 4699396"/>
              <a:gd name="connsiteY1" fmla="*/ 343495 h 686990"/>
              <a:gd name="connsiteX2" fmla="*/ 4424394 w 4699396"/>
              <a:gd name="connsiteY2" fmla="*/ 686990 h 686990"/>
              <a:gd name="connsiteX3" fmla="*/ 1011970 w 4699396"/>
              <a:gd name="connsiteY3" fmla="*/ 686990 h 686990"/>
              <a:gd name="connsiteX4" fmla="*/ 0 w 4699396"/>
              <a:gd name="connsiteY4" fmla="*/ 3987 h 686990"/>
              <a:gd name="connsiteX5" fmla="*/ 0 w 4699396"/>
              <a:gd name="connsiteY5" fmla="*/ 0 h 68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396" h="686990">
                <a:moveTo>
                  <a:pt x="4424394" y="0"/>
                </a:moveTo>
                <a:lnTo>
                  <a:pt x="4699396" y="343495"/>
                </a:lnTo>
                <a:lnTo>
                  <a:pt x="4424394" y="686990"/>
                </a:lnTo>
                <a:lnTo>
                  <a:pt x="1011970" y="686990"/>
                </a:lnTo>
                <a:lnTo>
                  <a:pt x="0" y="39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</a:ln>
          <a:effectLst/>
        </p:spPr>
        <p:txBody>
          <a:bodyPr lIns="648000" tIns="0" bIns="0" anchor="ctr"/>
          <a:lstStyle/>
          <a:p>
            <a:pPr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课程分为多个章节，用于展示用户学习的章节进度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同心圆 24"/>
          <p:cNvSpPr/>
          <p:nvPr/>
        </p:nvSpPr>
        <p:spPr bwMode="auto">
          <a:xfrm rot="19559018">
            <a:off x="6624004" y="2039304"/>
            <a:ext cx="642937" cy="642937"/>
          </a:xfrm>
          <a:prstGeom prst="donut">
            <a:avLst>
              <a:gd name="adj" fmla="val 13058"/>
            </a:avLst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anchor="ctr"/>
          <a:lstStyle/>
          <a:p>
            <a:pPr algn="ctr">
              <a:defRPr/>
            </a:pPr>
            <a:r>
              <a:rPr lang="en-US" altLang="zh-CN" sz="1350" b="1" kern="10" dirty="0">
                <a:solidFill>
                  <a:srgbClr val="2528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350" b="1" kern="10" dirty="0">
              <a:solidFill>
                <a:srgbClr val="25286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19559018">
            <a:off x="8560754" y="2525078"/>
            <a:ext cx="490537" cy="685800"/>
          </a:xfrm>
          <a:prstGeom prst="chevron">
            <a:avLst>
              <a:gd name="adj" fmla="val 55472"/>
            </a:avLst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5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任意多边形 40"/>
          <p:cNvSpPr>
            <a:spLocks noChangeArrowheads="1"/>
          </p:cNvSpPr>
          <p:nvPr/>
        </p:nvSpPr>
        <p:spPr bwMode="auto">
          <a:xfrm rot="19559018">
            <a:off x="4832060" y="3733085"/>
            <a:ext cx="4365625" cy="687388"/>
          </a:xfrm>
          <a:custGeom>
            <a:avLst/>
            <a:gdLst>
              <a:gd name="connsiteX0" fmla="*/ 4089775 w 4364777"/>
              <a:gd name="connsiteY0" fmla="*/ 0 h 686990"/>
              <a:gd name="connsiteX1" fmla="*/ 4364777 w 4364777"/>
              <a:gd name="connsiteY1" fmla="*/ 343495 h 686990"/>
              <a:gd name="connsiteX2" fmla="*/ 4089775 w 4364777"/>
              <a:gd name="connsiteY2" fmla="*/ 686990 h 686990"/>
              <a:gd name="connsiteX3" fmla="*/ 1017877 w 4364777"/>
              <a:gd name="connsiteY3" fmla="*/ 686990 h 686990"/>
              <a:gd name="connsiteX4" fmla="*/ 0 w 4364777"/>
              <a:gd name="connsiteY4" fmla="*/ 0 h 68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4777" h="686990">
                <a:moveTo>
                  <a:pt x="4089775" y="0"/>
                </a:moveTo>
                <a:lnTo>
                  <a:pt x="4364777" y="343495"/>
                </a:lnTo>
                <a:lnTo>
                  <a:pt x="4089775" y="686990"/>
                </a:lnTo>
                <a:lnTo>
                  <a:pt x="1017877" y="686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</a:ln>
          <a:effectLst/>
        </p:spPr>
        <p:txBody>
          <a:bodyPr lIns="684000" tIns="0" bIns="0" anchor="ctr"/>
          <a:lstStyle/>
          <a:p>
            <a:pPr algn="l"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用户点击进入对应章节，vue用钩子方法发送课程id到django，先查询，如未学习，将用户id和课程id存储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进学习进度的数据库。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同心圆 28"/>
          <p:cNvSpPr/>
          <p:nvPr/>
        </p:nvSpPr>
        <p:spPr bwMode="auto">
          <a:xfrm rot="19559018">
            <a:off x="8954454" y="2229804"/>
            <a:ext cx="642937" cy="642937"/>
          </a:xfrm>
          <a:prstGeom prst="donut">
            <a:avLst>
              <a:gd name="adj" fmla="val 13058"/>
            </a:avLst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anchor="ctr"/>
          <a:lstStyle/>
          <a:p>
            <a:pPr algn="ctr">
              <a:defRPr/>
            </a:pPr>
            <a:r>
              <a:rPr lang="en-US" altLang="zh-CN" sz="1350" b="1" kern="10" dirty="0">
                <a:solidFill>
                  <a:srgbClr val="193C5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350" b="1" kern="10" dirty="0">
              <a:solidFill>
                <a:srgbClr val="193C5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08213" y="4118773"/>
            <a:ext cx="7848600" cy="66616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053590" y="4980940"/>
            <a:ext cx="7831138" cy="46038"/>
          </a:xfrm>
          <a:prstGeom prst="rect">
            <a:avLst/>
          </a:prstGeom>
          <a:solidFill>
            <a:schemeClr val="tx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1350" b="1" kern="1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0" name="五边形 1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五边形 2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五边形 2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16" name="五边形 1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五边形 1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五边形 1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五边形 1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课程学习记录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汇报人：杨博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805" y="4610100"/>
            <a:ext cx="2672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个人信息处也需查询该数据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284605"/>
            <a:ext cx="2705100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2717165"/>
            <a:ext cx="2400300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4" grpId="0" bldLvl="0" animBg="1"/>
      <p:bldP spid="25" grpId="0" bldLvl="0" animBg="1"/>
      <p:bldP spid="30" grpId="0" bldLvl="0" animBg="1"/>
      <p:bldP spid="41" grpId="0" bldLvl="0" animBg="1"/>
      <p:bldP spid="29" grpId="0" bldLvl="0" animBg="1"/>
      <p:bldP spid="37" grpId="0" bldLvl="0" animBg="1"/>
      <p:bldP spid="5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/>
          <p:cNvSpPr/>
          <p:nvPr/>
        </p:nvSpPr>
        <p:spPr>
          <a:xfrm>
            <a:off x="2439363" y="1719343"/>
            <a:ext cx="249237" cy="2492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3"/>
          <p:cNvSpPr/>
          <p:nvPr/>
        </p:nvSpPr>
        <p:spPr>
          <a:xfrm>
            <a:off x="2439363" y="2867479"/>
            <a:ext cx="249237" cy="249237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54"/>
          <p:cNvSpPr/>
          <p:nvPr/>
        </p:nvSpPr>
        <p:spPr>
          <a:xfrm>
            <a:off x="2439363" y="4120435"/>
            <a:ext cx="249237" cy="2492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55"/>
          <p:cNvSpPr/>
          <p:nvPr/>
        </p:nvSpPr>
        <p:spPr>
          <a:xfrm>
            <a:off x="2439363" y="5332883"/>
            <a:ext cx="249237" cy="24923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56"/>
          <p:cNvGrpSpPr/>
          <p:nvPr/>
        </p:nvGrpSpPr>
        <p:grpSpPr>
          <a:xfrm>
            <a:off x="2888372" y="1675060"/>
            <a:ext cx="305291" cy="300429"/>
            <a:chOff x="6297613" y="1392238"/>
            <a:chExt cx="498475" cy="490537"/>
          </a:xfrm>
          <a:solidFill>
            <a:srgbClr val="C00000"/>
          </a:solidFill>
        </p:grpSpPr>
        <p:sp>
          <p:nvSpPr>
            <p:cNvPr id="19" name="Freeform 57"/>
            <p:cNvSpPr/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Group 60"/>
          <p:cNvGrpSpPr/>
          <p:nvPr/>
        </p:nvGrpSpPr>
        <p:grpSpPr>
          <a:xfrm>
            <a:off x="2899553" y="2819788"/>
            <a:ext cx="282929" cy="300430"/>
            <a:chOff x="6881813" y="2154238"/>
            <a:chExt cx="461963" cy="490538"/>
          </a:xfrm>
          <a:solidFill>
            <a:srgbClr val="FF8585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2890316" y="4046593"/>
            <a:ext cx="301402" cy="301402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Group 65"/>
          <p:cNvGrpSpPr/>
          <p:nvPr/>
        </p:nvGrpSpPr>
        <p:grpSpPr>
          <a:xfrm>
            <a:off x="2889344" y="5286214"/>
            <a:ext cx="303346" cy="300430"/>
            <a:chOff x="7219950" y="3429000"/>
            <a:chExt cx="495300" cy="490538"/>
          </a:xfrm>
          <a:solidFill>
            <a:schemeClr val="tx1">
              <a:lumMod val="75000"/>
            </a:schemeClr>
          </a:solidFill>
        </p:grpSpPr>
        <p:sp>
          <p:nvSpPr>
            <p:cNvPr id="28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TextBox 72"/>
          <p:cNvSpPr txBox="1"/>
          <p:nvPr/>
        </p:nvSpPr>
        <p:spPr>
          <a:xfrm>
            <a:off x="3260263" y="1271779"/>
            <a:ext cx="108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Box 73"/>
          <p:cNvSpPr txBox="1"/>
          <p:nvPr/>
        </p:nvSpPr>
        <p:spPr>
          <a:xfrm>
            <a:off x="3260090" y="1486535"/>
            <a:ext cx="238061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秒杀系统，顾名思义，当短时间内的购买量远远大于库存量的时候，就会出现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秒杀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现象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74"/>
          <p:cNvSpPr txBox="1"/>
          <p:nvPr/>
        </p:nvSpPr>
        <p:spPr>
          <a:xfrm>
            <a:off x="3260263" y="2410451"/>
            <a:ext cx="1102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02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75"/>
          <p:cNvSpPr txBox="1"/>
          <p:nvPr/>
        </p:nvSpPr>
        <p:spPr>
          <a:xfrm>
            <a:off x="3260263" y="2625193"/>
            <a:ext cx="2251637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此时服务器的访问量激增，对数据库的操作也会十分频繁。就是所谓的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高并发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3260263" y="3624684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03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77"/>
          <p:cNvSpPr txBox="1"/>
          <p:nvPr/>
        </p:nvSpPr>
        <p:spPr>
          <a:xfrm>
            <a:off x="3260263" y="3839426"/>
            <a:ext cx="2251637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处理高并发，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是基于内存的存储，性能要远远高于基于硬盘的数据库。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78"/>
          <p:cNvSpPr txBox="1"/>
          <p:nvPr/>
        </p:nvSpPr>
        <p:spPr>
          <a:xfrm>
            <a:off x="3260263" y="4871244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04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Box 79"/>
          <p:cNvSpPr txBox="1"/>
          <p:nvPr/>
        </p:nvSpPr>
        <p:spPr>
          <a:xfrm>
            <a:off x="3288945" y="5085986"/>
            <a:ext cx="2251637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分布式锁，防止出现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超卖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现象。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44" name="组合 4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53" name="五边形 5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五边形 5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五边形 5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五边形 5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49" name="五边形 48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五边形 49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五边形 50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五边形 51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秒杀系统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汇报人：常钟宇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2585" y="798830"/>
            <a:ext cx="3931285" cy="497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26" grpId="0" bldLvl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9435" y="1189990"/>
            <a:ext cx="6368415" cy="447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52"/>
          <p:cNvSpPr/>
          <p:nvPr/>
        </p:nvSpPr>
        <p:spPr>
          <a:xfrm>
            <a:off x="2439363" y="1719343"/>
            <a:ext cx="249237" cy="2492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3"/>
          <p:cNvSpPr/>
          <p:nvPr/>
        </p:nvSpPr>
        <p:spPr>
          <a:xfrm>
            <a:off x="2439363" y="2867479"/>
            <a:ext cx="249237" cy="249237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54"/>
          <p:cNvSpPr/>
          <p:nvPr/>
        </p:nvSpPr>
        <p:spPr>
          <a:xfrm>
            <a:off x="2439363" y="4120435"/>
            <a:ext cx="249237" cy="2492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55"/>
          <p:cNvSpPr/>
          <p:nvPr/>
        </p:nvSpPr>
        <p:spPr>
          <a:xfrm>
            <a:off x="2439363" y="5332883"/>
            <a:ext cx="249237" cy="24923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56"/>
          <p:cNvGrpSpPr/>
          <p:nvPr/>
        </p:nvGrpSpPr>
        <p:grpSpPr>
          <a:xfrm>
            <a:off x="2888372" y="1675060"/>
            <a:ext cx="305291" cy="300429"/>
            <a:chOff x="6297613" y="1392238"/>
            <a:chExt cx="498475" cy="490537"/>
          </a:xfrm>
          <a:solidFill>
            <a:srgbClr val="C00000"/>
          </a:solidFill>
        </p:grpSpPr>
        <p:sp>
          <p:nvSpPr>
            <p:cNvPr id="19" name="Freeform 57"/>
            <p:cNvSpPr/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Group 60"/>
          <p:cNvGrpSpPr/>
          <p:nvPr/>
        </p:nvGrpSpPr>
        <p:grpSpPr>
          <a:xfrm>
            <a:off x="2899553" y="2819788"/>
            <a:ext cx="282929" cy="300430"/>
            <a:chOff x="6881813" y="2154238"/>
            <a:chExt cx="461963" cy="490538"/>
          </a:xfrm>
          <a:solidFill>
            <a:srgbClr val="FF8585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2890316" y="4046593"/>
            <a:ext cx="301402" cy="301402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Group 65"/>
          <p:cNvGrpSpPr/>
          <p:nvPr/>
        </p:nvGrpSpPr>
        <p:grpSpPr>
          <a:xfrm>
            <a:off x="2889344" y="5286214"/>
            <a:ext cx="303346" cy="300430"/>
            <a:chOff x="7219950" y="3429000"/>
            <a:chExt cx="495300" cy="490538"/>
          </a:xfrm>
          <a:solidFill>
            <a:schemeClr val="tx1">
              <a:lumMod val="75000"/>
            </a:schemeClr>
          </a:solidFill>
        </p:grpSpPr>
        <p:sp>
          <p:nvSpPr>
            <p:cNvPr id="28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TextBox 72"/>
          <p:cNvSpPr txBox="1"/>
          <p:nvPr/>
        </p:nvSpPr>
        <p:spPr>
          <a:xfrm>
            <a:off x="3260263" y="1271779"/>
            <a:ext cx="108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TextBox 73"/>
          <p:cNvSpPr txBox="1"/>
          <p:nvPr/>
        </p:nvSpPr>
        <p:spPr>
          <a:xfrm>
            <a:off x="3260263" y="1486521"/>
            <a:ext cx="2251637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后台定制活动，选取课程，确定活动时间。库存量单独设置。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74"/>
          <p:cNvSpPr txBox="1"/>
          <p:nvPr/>
        </p:nvSpPr>
        <p:spPr>
          <a:xfrm>
            <a:off x="3260263" y="2410451"/>
            <a:ext cx="1102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02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75"/>
          <p:cNvSpPr txBox="1"/>
          <p:nvPr/>
        </p:nvSpPr>
        <p:spPr>
          <a:xfrm>
            <a:off x="3260263" y="2625193"/>
            <a:ext cx="2251637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将信息传入后端，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Django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将活动信息同时存到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，根据结束时间设定生命周期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3260263" y="3624684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03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77"/>
          <p:cNvSpPr txBox="1"/>
          <p:nvPr/>
        </p:nvSpPr>
        <p:spPr>
          <a:xfrm>
            <a:off x="3260263" y="3839426"/>
            <a:ext cx="2251637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前端进入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训练营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页面，查询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中的数据，快速渲染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78"/>
          <p:cNvSpPr txBox="1"/>
          <p:nvPr/>
        </p:nvSpPr>
        <p:spPr>
          <a:xfrm>
            <a:off x="3260263" y="4871244"/>
            <a:ext cx="110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id-ID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04</a:t>
            </a:r>
            <a:endParaRPr lang="id-ID" sz="14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Box 79"/>
          <p:cNvSpPr txBox="1"/>
          <p:nvPr/>
        </p:nvSpPr>
        <p:spPr>
          <a:xfrm>
            <a:off x="3288945" y="5085986"/>
            <a:ext cx="2251637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点击秒杀即可下单购买，操作时在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有设置分布式锁。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购买成功后库存量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。若库存量为</a:t>
            </a: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，则无法购买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44" name="组合 4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53" name="五边形 5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五边形 5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五边形 5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五边形 5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49" name="五边形 48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五边形 49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五边形 50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五边形 51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秒杀系统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汇报人：常钟宇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1484" y="2406367"/>
            <a:ext cx="9289032" cy="1326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免责声明</a:t>
            </a:r>
            <a:endParaRPr lang="zh-CN" altLang="en-US" sz="2800" b="1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5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本项目仅供小组内成员学习使用，不会进行传播、销售，服务器和域名在实验结束后即刻删除。</a:t>
            </a:r>
            <a:endParaRPr lang="zh-CN" altLang="en-US" sz="105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897064" y="3867837"/>
            <a:ext cx="3406775" cy="3054350"/>
          </a:xfrm>
          <a:prstGeom prst="rect">
            <a:avLst/>
          </a:prstGeom>
          <a:noFill/>
        </p:spPr>
        <p:txBody>
          <a:bodyPr anchor="ctr"/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使用递归算法处理数据库中自关联的数据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使用递归算法统计每条评论的回复数及所有子回复数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mavonEditor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实现支持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语法的评论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1852614" y="4128823"/>
            <a:ext cx="288925" cy="288925"/>
            <a:chOff x="5173362" y="2290297"/>
            <a:chExt cx="288324" cy="288000"/>
          </a:xfrm>
        </p:grpSpPr>
        <p:sp>
          <p:nvSpPr>
            <p:cNvPr id="3" name="半闭框 2"/>
            <p:cNvSpPr/>
            <p:nvPr/>
          </p:nvSpPr>
          <p:spPr>
            <a:xfrm>
              <a:off x="5173362" y="2290297"/>
              <a:ext cx="288324" cy="2880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半闭框 24"/>
            <p:cNvSpPr/>
            <p:nvPr/>
          </p:nvSpPr>
          <p:spPr>
            <a:xfrm>
              <a:off x="5211383" y="2328275"/>
              <a:ext cx="212283" cy="212044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6"/>
          <p:cNvGrpSpPr/>
          <p:nvPr/>
        </p:nvGrpSpPr>
        <p:grpSpPr bwMode="auto">
          <a:xfrm flipH="1" flipV="1">
            <a:off x="5059364" y="5835703"/>
            <a:ext cx="288925" cy="288925"/>
            <a:chOff x="5173362" y="2290297"/>
            <a:chExt cx="288324" cy="288000"/>
          </a:xfrm>
        </p:grpSpPr>
        <p:sp>
          <p:nvSpPr>
            <p:cNvPr id="28" name="半闭框 27"/>
            <p:cNvSpPr/>
            <p:nvPr/>
          </p:nvSpPr>
          <p:spPr>
            <a:xfrm>
              <a:off x="5173362" y="2290297"/>
              <a:ext cx="288324" cy="2880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半闭框 28"/>
            <p:cNvSpPr/>
            <p:nvPr/>
          </p:nvSpPr>
          <p:spPr>
            <a:xfrm>
              <a:off x="5211383" y="2328275"/>
              <a:ext cx="212283" cy="212044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104516" y="960808"/>
            <a:ext cx="989013" cy="1133475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104515" y="960808"/>
            <a:ext cx="984250" cy="282575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594928" y="1846633"/>
            <a:ext cx="989012" cy="1135063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94929" y="1846633"/>
            <a:ext cx="985837" cy="284163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3610928" y="1846633"/>
            <a:ext cx="990600" cy="1135063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610929" y="1846633"/>
            <a:ext cx="985837" cy="284163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0103" y="2732458"/>
            <a:ext cx="989012" cy="1135063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2090103" y="2732458"/>
            <a:ext cx="984250" cy="284163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106103" y="2732458"/>
            <a:ext cx="989012" cy="1135063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106103" y="2732458"/>
            <a:ext cx="984250" cy="284163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123690" y="2732458"/>
            <a:ext cx="990600" cy="1135063"/>
          </a:xfrm>
          <a:custGeom>
            <a:avLst/>
            <a:gdLst>
              <a:gd name="connsiteX0" fmla="*/ 496458 w 989156"/>
              <a:gd name="connsiteY0" fmla="*/ 0 h 1134790"/>
              <a:gd name="connsiteX1" fmla="*/ 985016 w 989156"/>
              <a:gd name="connsiteY1" fmla="*/ 282070 h 1134790"/>
              <a:gd name="connsiteX2" fmla="*/ 989156 w 989156"/>
              <a:gd name="connsiteY2" fmla="*/ 852940 h 1134790"/>
              <a:gd name="connsiteX3" fmla="*/ 492698 w 989156"/>
              <a:gd name="connsiteY3" fmla="*/ 1134790 h 1134790"/>
              <a:gd name="connsiteX4" fmla="*/ 4140 w 989156"/>
              <a:gd name="connsiteY4" fmla="*/ 852721 h 1134790"/>
              <a:gd name="connsiteX5" fmla="*/ 0 w 989156"/>
              <a:gd name="connsiteY5" fmla="*/ 281851 h 11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9156" h="1134790">
                <a:moveTo>
                  <a:pt x="496458" y="0"/>
                </a:moveTo>
                <a:lnTo>
                  <a:pt x="985016" y="282070"/>
                </a:lnTo>
                <a:lnTo>
                  <a:pt x="989156" y="852940"/>
                </a:lnTo>
                <a:lnTo>
                  <a:pt x="492698" y="1134790"/>
                </a:lnTo>
                <a:lnTo>
                  <a:pt x="4140" y="852721"/>
                </a:lnTo>
                <a:lnTo>
                  <a:pt x="0" y="281851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三级评论（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123690" y="2732458"/>
            <a:ext cx="985838" cy="284163"/>
          </a:xfrm>
          <a:custGeom>
            <a:avLst/>
            <a:gdLst>
              <a:gd name="connsiteX0" fmla="*/ 496458 w 985026"/>
              <a:gd name="connsiteY0" fmla="*/ 0 h 283389"/>
              <a:gd name="connsiteX1" fmla="*/ 985016 w 985026"/>
              <a:gd name="connsiteY1" fmla="*/ 282070 h 283389"/>
              <a:gd name="connsiteX2" fmla="*/ 985026 w 985026"/>
              <a:gd name="connsiteY2" fmla="*/ 283389 h 283389"/>
              <a:gd name="connsiteX3" fmla="*/ 11 w 985026"/>
              <a:gd name="connsiteY3" fmla="*/ 283389 h 283389"/>
              <a:gd name="connsiteX4" fmla="*/ 0 w 985026"/>
              <a:gd name="connsiteY4" fmla="*/ 281851 h 28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026" h="283389">
                <a:moveTo>
                  <a:pt x="496458" y="0"/>
                </a:moveTo>
                <a:lnTo>
                  <a:pt x="985016" y="282070"/>
                </a:lnTo>
                <a:lnTo>
                  <a:pt x="985026" y="283389"/>
                </a:lnTo>
                <a:lnTo>
                  <a:pt x="11" y="283389"/>
                </a:lnTo>
                <a:lnTo>
                  <a:pt x="0" y="281851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anchor="ctr"/>
          <a:lstStyle/>
          <a:p>
            <a:pPr algn="ctr">
              <a:defRPr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2" name="组合 21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6" name="五边形 4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五边形 4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五边形 4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五边形 4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五边形 43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实验评论（无限极评论）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汇报人：常钟宇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2640" y="960755"/>
            <a:ext cx="1637030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评论区的操作基本上就是回复和点赞。以评论回复评论，是典型的自关联结构。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但是如何展示这些排列成一条线的数据，使它们形成层级关系呢？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可以借助递归算法，后端将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转换为层级关系的形式。前端则是在子组件中调用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自身，从而达到递归展示的效果。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565" y="1035050"/>
            <a:ext cx="4140835" cy="42278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6" grpId="0" bldLvl="0" animBg="1"/>
      <p:bldP spid="31" grpId="0" bldLvl="0" animBg="1"/>
      <p:bldP spid="32" grpId="0" bldLvl="0" animBg="1"/>
      <p:bldP spid="34" grpId="0" bldLvl="0" animBg="1"/>
      <p:bldP spid="37" grpId="0" bldLvl="0" animBg="1"/>
      <p:bldP spid="39" grpId="0" bldLvl="0" animBg="1"/>
      <p:bldP spid="40" grpId="0" bldLvl="0" animBg="1"/>
      <p:bldP spid="42" grpId="0" bldLvl="0" animBg="1"/>
      <p:bldP spid="43" grpId="0" bldLvl="0" animBg="1"/>
      <p:bldP spid="4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2" name="组合 21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5" name="五边形 34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1" name="五边形 30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五边形 31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五边形 32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实验报告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</a:t>
            </a:r>
            <a:r>
              <a:rPr 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田玉亭</a:t>
            </a:r>
            <a:endParaRPr 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369695"/>
            <a:ext cx="7047865" cy="4865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023860" y="1663700"/>
            <a:ext cx="3564890" cy="38055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实验报告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1、点击学习课程、进入学习页面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2、在添加报告处、输入报告内容、然后进行发表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3、发表时将请求传入后端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4、后端将传过来的信息写入到数据库中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5、发表成功后展示到报告区域(报告展示方式以发布时间倒序展示)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2" name="组合 21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5" name="五边形 34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1" name="五边形 30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五边形 31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五边形 32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Web Shell</a:t>
              </a:r>
              <a:endParaRPr lang="en-US" alt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汇报人：方晨光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3380" y="1246505"/>
            <a:ext cx="3564890" cy="4364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Web Shell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webshell就是以asp、php、jsp或者cgi等网页文件形式存在的一种命令执行环境，也可以将其称做为一种网页后门。“web”的含义是显然需要服务器开放web服务，“shell”的含义是取得对服务器某种程度上操作权限。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一方面，webshell被站长常常用于网站管理、服务器管理等等，根据FSO权限的不同，作用有在线编辑网页脚本、上传下载文件、查看数据库、执行任意程序命令等。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另一方面，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webshell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也会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被入侵者利用，从而达到控制网站服务器的目的。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1549400"/>
            <a:ext cx="6991350" cy="431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SO_GT1.2"/>
          <p:cNvSpPr txBox="1"/>
          <p:nvPr/>
        </p:nvSpPr>
        <p:spPr>
          <a:xfrm>
            <a:off x="3554730" y="3134360"/>
            <a:ext cx="2124710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点击单个路径进入路径详情页面。拿取单个路径信息并展示。</a:t>
            </a:r>
            <a:endParaRPr lang="zh-CN" altLang="en-US" sz="1200" kern="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KSO_GT1.1"/>
          <p:cNvSpPr txBox="1"/>
          <p:nvPr/>
        </p:nvSpPr>
        <p:spPr>
          <a:xfrm>
            <a:off x="3127375" y="1920875"/>
            <a:ext cx="2238375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进入路径页面，从数据库中拿取路径数据并列表展示。</a:t>
            </a:r>
            <a:endParaRPr lang="zh-CN" altLang="en-US" sz="1200" kern="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KSO_GT1.3"/>
          <p:cNvSpPr txBox="1"/>
          <p:nvPr/>
        </p:nvSpPr>
        <p:spPr>
          <a:xfrm>
            <a:off x="3305810" y="4341495"/>
            <a:ext cx="2059305" cy="102235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点击按钮加入/退出路径，同时路径表中该路径的加入人数会+/- 1</a:t>
            </a:r>
            <a:endParaRPr lang="zh-CN" altLang="en-US" sz="1200" kern="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540" y="1940560"/>
            <a:ext cx="3394710" cy="3409315"/>
            <a:chOff x="737053" y="1738313"/>
            <a:chExt cx="4135438" cy="4152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任意多边形 16"/>
            <p:cNvSpPr/>
            <p:nvPr/>
          </p:nvSpPr>
          <p:spPr>
            <a:xfrm>
              <a:off x="737053" y="1738313"/>
              <a:ext cx="4135438" cy="4152900"/>
            </a:xfrm>
            <a:custGeom>
              <a:avLst/>
              <a:gdLst>
                <a:gd name="connsiteX0" fmla="*/ 3089036 w 4134954"/>
                <a:gd name="connsiteY0" fmla="*/ 19 h 4152849"/>
                <a:gd name="connsiteX1" fmla="*/ 3615265 w 4134954"/>
                <a:gd name="connsiteY1" fmla="*/ 318497 h 4152849"/>
                <a:gd name="connsiteX2" fmla="*/ 3367532 w 4134954"/>
                <a:gd name="connsiteY2" fmla="*/ 1131705 h 4152849"/>
                <a:gd name="connsiteX3" fmla="*/ 2936624 w 4134954"/>
                <a:gd name="connsiteY3" fmla="*/ 1183097 h 4152849"/>
                <a:gd name="connsiteX4" fmla="*/ 2121962 w 4134954"/>
                <a:gd name="connsiteY4" fmla="*/ 1375343 h 4152849"/>
                <a:gd name="connsiteX5" fmla="*/ 1711534 w 4134954"/>
                <a:gd name="connsiteY5" fmla="*/ 1673204 h 4152849"/>
                <a:gd name="connsiteX6" fmla="*/ 1673139 w 4134954"/>
                <a:gd name="connsiteY6" fmla="*/ 1714588 h 4152849"/>
                <a:gd name="connsiteX7" fmla="*/ 1723384 w 4134954"/>
                <a:gd name="connsiteY7" fmla="*/ 1734930 h 4152849"/>
                <a:gd name="connsiteX8" fmla="*/ 2269957 w 4134954"/>
                <a:gd name="connsiteY8" fmla="*/ 1825448 h 4152849"/>
                <a:gd name="connsiteX9" fmla="*/ 3086034 w 4134954"/>
                <a:gd name="connsiteY9" fmla="*/ 1618355 h 4152849"/>
                <a:gd name="connsiteX10" fmla="*/ 3203403 w 4134954"/>
                <a:gd name="connsiteY10" fmla="*/ 1516313 h 4152849"/>
                <a:gd name="connsiteX11" fmla="*/ 3207674 w 4134954"/>
                <a:gd name="connsiteY11" fmla="*/ 1511619 h 4152849"/>
                <a:gd name="connsiteX12" fmla="*/ 3211231 w 4134954"/>
                <a:gd name="connsiteY12" fmla="*/ 1511660 h 4152849"/>
                <a:gd name="connsiteX13" fmla="*/ 3540812 w 4134954"/>
                <a:gd name="connsiteY13" fmla="*/ 1417449 h 4152849"/>
                <a:gd name="connsiteX14" fmla="*/ 4134913 w 4134954"/>
                <a:gd name="connsiteY14" fmla="*/ 2025498 h 4152849"/>
                <a:gd name="connsiteX15" fmla="*/ 3526862 w 4134954"/>
                <a:gd name="connsiteY15" fmla="*/ 2619598 h 4152849"/>
                <a:gd name="connsiteX16" fmla="*/ 3124277 w 4134954"/>
                <a:gd name="connsiteY16" fmla="*/ 2457589 h 4152849"/>
                <a:gd name="connsiteX17" fmla="*/ 2317463 w 4134954"/>
                <a:gd name="connsiteY17" fmla="*/ 2234686 h 4152849"/>
                <a:gd name="connsiteX18" fmla="*/ 1707569 w 4134954"/>
                <a:gd name="connsiteY18" fmla="*/ 2334249 h 4152849"/>
                <a:gd name="connsiteX19" fmla="*/ 1682125 w 4134954"/>
                <a:gd name="connsiteY19" fmla="*/ 2345343 h 4152849"/>
                <a:gd name="connsiteX20" fmla="*/ 1710521 w 4134954"/>
                <a:gd name="connsiteY20" fmla="*/ 2382713 h 4152849"/>
                <a:gd name="connsiteX21" fmla="*/ 2134084 w 4134954"/>
                <a:gd name="connsiteY21" fmla="*/ 2739826 h 4152849"/>
                <a:gd name="connsiteX22" fmla="*/ 2941390 w 4134954"/>
                <a:gd name="connsiteY22" fmla="*/ 2978840 h 4152849"/>
                <a:gd name="connsiteX23" fmla="*/ 3094422 w 4134954"/>
                <a:gd name="connsiteY23" fmla="*/ 2951105 h 4152849"/>
                <a:gd name="connsiteX24" fmla="*/ 3100492 w 4134954"/>
                <a:gd name="connsiteY24" fmla="*/ 2949252 h 4152849"/>
                <a:gd name="connsiteX25" fmla="*/ 3103528 w 4134954"/>
                <a:gd name="connsiteY25" fmla="*/ 2951105 h 4152849"/>
                <a:gd name="connsiteX26" fmla="*/ 3434970 w 4134954"/>
                <a:gd name="connsiteY26" fmla="*/ 3038544 h 4152849"/>
                <a:gd name="connsiteX27" fmla="*/ 3634923 w 4134954"/>
                <a:gd name="connsiteY27" fmla="*/ 3864800 h 4152849"/>
                <a:gd name="connsiteX28" fmla="*/ 2808666 w 4134954"/>
                <a:gd name="connsiteY28" fmla="*/ 4064751 h 4152849"/>
                <a:gd name="connsiteX29" fmla="*/ 2545403 w 4134954"/>
                <a:gd name="connsiteY29" fmla="*/ 3719766 h 4152849"/>
                <a:gd name="connsiteX30" fmla="*/ 1965793 w 4134954"/>
                <a:gd name="connsiteY30" fmla="*/ 3115873 h 4152849"/>
                <a:gd name="connsiteX31" fmla="*/ 1187140 w 4134954"/>
                <a:gd name="connsiteY31" fmla="*/ 2874272 h 4152849"/>
                <a:gd name="connsiteX32" fmla="*/ 1102375 w 4134954"/>
                <a:gd name="connsiteY32" fmla="*/ 2882353 h 4152849"/>
                <a:gd name="connsiteX33" fmla="*/ 1096470 w 4134954"/>
                <a:gd name="connsiteY33" fmla="*/ 2886778 h 4152849"/>
                <a:gd name="connsiteX34" fmla="*/ 994951 w 4134954"/>
                <a:gd name="connsiteY34" fmla="*/ 2942378 h 4152849"/>
                <a:gd name="connsiteX35" fmla="*/ 977538 w 4134954"/>
                <a:gd name="connsiteY35" fmla="*/ 2952616 h 4152849"/>
                <a:gd name="connsiteX36" fmla="*/ 46328 w 4134954"/>
                <a:gd name="connsiteY36" fmla="*/ 2911558 h 4152849"/>
                <a:gd name="connsiteX37" fmla="*/ 1 w 4134954"/>
                <a:gd name="connsiteY37" fmla="*/ 2878176 h 4152849"/>
                <a:gd name="connsiteX38" fmla="*/ 0 w 4134954"/>
                <a:gd name="connsiteY38" fmla="*/ 1926001 h 4152849"/>
                <a:gd name="connsiteX39" fmla="*/ 1 w 4134954"/>
                <a:gd name="connsiteY39" fmla="*/ 1926000 h 4152849"/>
                <a:gd name="connsiteX40" fmla="*/ 1 w 4134954"/>
                <a:gd name="connsiteY40" fmla="*/ 1257695 h 4152849"/>
                <a:gd name="connsiteX41" fmla="*/ 61658 w 4134954"/>
                <a:gd name="connsiteY41" fmla="*/ 1219491 h 4152849"/>
                <a:gd name="connsiteX42" fmla="*/ 503519 w 4134954"/>
                <a:gd name="connsiteY42" fmla="*/ 1105956 h 4152849"/>
                <a:gd name="connsiteX43" fmla="*/ 569031 w 4134954"/>
                <a:gd name="connsiteY43" fmla="*/ 1109032 h 4152849"/>
                <a:gd name="connsiteX44" fmla="*/ 585555 w 4134954"/>
                <a:gd name="connsiteY44" fmla="*/ 1107907 h 4152849"/>
                <a:gd name="connsiteX45" fmla="*/ 1027609 w 4134954"/>
                <a:gd name="connsiteY45" fmla="*/ 1220683 h 4152849"/>
                <a:gd name="connsiteX46" fmla="*/ 1039650 w 4134954"/>
                <a:gd name="connsiteY46" fmla="*/ 1228036 h 4152849"/>
                <a:gd name="connsiteX47" fmla="*/ 1128582 w 4134954"/>
                <a:gd name="connsiteY47" fmla="*/ 1237940 h 4152849"/>
                <a:gd name="connsiteX48" fmla="*/ 1883635 w 4134954"/>
                <a:gd name="connsiteY48" fmla="*/ 1039286 h 4152849"/>
                <a:gd name="connsiteX49" fmla="*/ 2499782 w 4134954"/>
                <a:gd name="connsiteY49" fmla="*/ 465499 h 4152849"/>
                <a:gd name="connsiteX50" fmla="*/ 2553672 w 4134954"/>
                <a:gd name="connsiteY50" fmla="*/ 319609 h 4152849"/>
                <a:gd name="connsiteX51" fmla="*/ 2555163 w 4134954"/>
                <a:gd name="connsiteY51" fmla="*/ 313440 h 4152849"/>
                <a:gd name="connsiteX52" fmla="*/ 2558302 w 4134954"/>
                <a:gd name="connsiteY52" fmla="*/ 311766 h 4152849"/>
                <a:gd name="connsiteX53" fmla="*/ 2802058 w 4134954"/>
                <a:gd name="connsiteY53" fmla="*/ 70763 h 4152849"/>
                <a:gd name="connsiteX54" fmla="*/ 3089036 w 4134954"/>
                <a:gd name="connsiteY54" fmla="*/ 19 h 415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134954" h="4152849">
                  <a:moveTo>
                    <a:pt x="3089036" y="19"/>
                  </a:moveTo>
                  <a:cubicBezTo>
                    <a:pt x="3302275" y="1712"/>
                    <a:pt x="3507912" y="117078"/>
                    <a:pt x="3615265" y="318497"/>
                  </a:cubicBezTo>
                  <a:cubicBezTo>
                    <a:pt x="3771417" y="611467"/>
                    <a:pt x="3660503" y="975553"/>
                    <a:pt x="3367532" y="1131705"/>
                  </a:cubicBezTo>
                  <a:cubicBezTo>
                    <a:pt x="3229889" y="1205067"/>
                    <a:pt x="3076552" y="1219481"/>
                    <a:pt x="2936624" y="1183097"/>
                  </a:cubicBezTo>
                  <a:cubicBezTo>
                    <a:pt x="2713131" y="1154646"/>
                    <a:pt x="2414345" y="1219506"/>
                    <a:pt x="2121962" y="1375343"/>
                  </a:cubicBezTo>
                  <a:cubicBezTo>
                    <a:pt x="1960645" y="1461323"/>
                    <a:pt x="1821233" y="1564362"/>
                    <a:pt x="1711534" y="1673204"/>
                  </a:cubicBezTo>
                  <a:lnTo>
                    <a:pt x="1673139" y="1714588"/>
                  </a:lnTo>
                  <a:lnTo>
                    <a:pt x="1723384" y="1734930"/>
                  </a:lnTo>
                  <a:cubicBezTo>
                    <a:pt x="1880619" y="1790042"/>
                    <a:pt x="2068224" y="1823107"/>
                    <a:pt x="2269957" y="1825448"/>
                  </a:cubicBezTo>
                  <a:cubicBezTo>
                    <a:pt x="2603814" y="1829322"/>
                    <a:pt x="2900939" y="1748173"/>
                    <a:pt x="3086034" y="1618355"/>
                  </a:cubicBezTo>
                  <a:cubicBezTo>
                    <a:pt x="3120263" y="1579223"/>
                    <a:pt x="3159863" y="1545006"/>
                    <a:pt x="3203403" y="1516313"/>
                  </a:cubicBezTo>
                  <a:lnTo>
                    <a:pt x="3207674" y="1511619"/>
                  </a:lnTo>
                  <a:lnTo>
                    <a:pt x="3211231" y="1511660"/>
                  </a:lnTo>
                  <a:cubicBezTo>
                    <a:pt x="3306202" y="1450657"/>
                    <a:pt x="3419519" y="1416041"/>
                    <a:pt x="3540812" y="1417449"/>
                  </a:cubicBezTo>
                  <a:cubicBezTo>
                    <a:pt x="3872776" y="1421301"/>
                    <a:pt x="4138765" y="1693533"/>
                    <a:pt x="4134913" y="2025498"/>
                  </a:cubicBezTo>
                  <a:cubicBezTo>
                    <a:pt x="4131061" y="2357462"/>
                    <a:pt x="3858827" y="2623450"/>
                    <a:pt x="3526862" y="2619598"/>
                  </a:cubicBezTo>
                  <a:cubicBezTo>
                    <a:pt x="3370902" y="2617788"/>
                    <a:pt x="3229503" y="2556741"/>
                    <a:pt x="3124277" y="2457589"/>
                  </a:cubicBezTo>
                  <a:cubicBezTo>
                    <a:pt x="2941955" y="2325237"/>
                    <a:pt x="2648762" y="2238531"/>
                    <a:pt x="2317463" y="2234686"/>
                  </a:cubicBezTo>
                  <a:cubicBezTo>
                    <a:pt x="2088980" y="2232035"/>
                    <a:pt x="1877701" y="2269206"/>
                    <a:pt x="1707569" y="2334249"/>
                  </a:cubicBezTo>
                  <a:lnTo>
                    <a:pt x="1682125" y="2345343"/>
                  </a:lnTo>
                  <a:lnTo>
                    <a:pt x="1710521" y="2382713"/>
                  </a:lnTo>
                  <a:cubicBezTo>
                    <a:pt x="1817513" y="2510436"/>
                    <a:pt x="1961876" y="2634726"/>
                    <a:pt x="2134084" y="2739826"/>
                  </a:cubicBezTo>
                  <a:cubicBezTo>
                    <a:pt x="2419079" y="2913761"/>
                    <a:pt x="2715948" y="2995842"/>
                    <a:pt x="2941390" y="2978840"/>
                  </a:cubicBezTo>
                  <a:cubicBezTo>
                    <a:pt x="2990809" y="2962696"/>
                    <a:pt x="3042333" y="2953519"/>
                    <a:pt x="3094422" y="2951105"/>
                  </a:cubicBezTo>
                  <a:lnTo>
                    <a:pt x="3100492" y="2949252"/>
                  </a:lnTo>
                  <a:lnTo>
                    <a:pt x="3103528" y="2951105"/>
                  </a:lnTo>
                  <a:cubicBezTo>
                    <a:pt x="3216336" y="2947200"/>
                    <a:pt x="3331429" y="2975352"/>
                    <a:pt x="3434970" y="3038544"/>
                  </a:cubicBezTo>
                  <a:cubicBezTo>
                    <a:pt x="3718349" y="3211493"/>
                    <a:pt x="3807872" y="3581420"/>
                    <a:pt x="3634923" y="3864800"/>
                  </a:cubicBezTo>
                  <a:cubicBezTo>
                    <a:pt x="3461973" y="4148179"/>
                    <a:pt x="3092046" y="4237700"/>
                    <a:pt x="2808666" y="4064751"/>
                  </a:cubicBezTo>
                  <a:cubicBezTo>
                    <a:pt x="2675531" y="3983497"/>
                    <a:pt x="2585185" y="3858766"/>
                    <a:pt x="2545403" y="3719766"/>
                  </a:cubicBezTo>
                  <a:cubicBezTo>
                    <a:pt x="2456318" y="3512832"/>
                    <a:pt x="2248604" y="3288475"/>
                    <a:pt x="1965793" y="3115873"/>
                  </a:cubicBezTo>
                  <a:cubicBezTo>
                    <a:pt x="1692733" y="2949223"/>
                    <a:pt x="1408771" y="2866892"/>
                    <a:pt x="1187140" y="2874272"/>
                  </a:cubicBezTo>
                  <a:lnTo>
                    <a:pt x="1102375" y="2882353"/>
                  </a:lnTo>
                  <a:lnTo>
                    <a:pt x="1096470" y="2886778"/>
                  </a:lnTo>
                  <a:lnTo>
                    <a:pt x="994951" y="2942378"/>
                  </a:lnTo>
                  <a:lnTo>
                    <a:pt x="977538" y="2952616"/>
                  </a:lnTo>
                  <a:cubicBezTo>
                    <a:pt x="690820" y="3094618"/>
                    <a:pt x="339714" y="3090613"/>
                    <a:pt x="46328" y="2911558"/>
                  </a:cubicBezTo>
                  <a:lnTo>
                    <a:pt x="1" y="2878176"/>
                  </a:lnTo>
                  <a:lnTo>
                    <a:pt x="0" y="1926001"/>
                  </a:lnTo>
                  <a:lnTo>
                    <a:pt x="1" y="1926000"/>
                  </a:lnTo>
                  <a:lnTo>
                    <a:pt x="1" y="1257695"/>
                  </a:lnTo>
                  <a:cubicBezTo>
                    <a:pt x="19193" y="1243150"/>
                    <a:pt x="40119" y="1230971"/>
                    <a:pt x="61658" y="1219491"/>
                  </a:cubicBezTo>
                  <a:cubicBezTo>
                    <a:pt x="202725" y="1144303"/>
                    <a:pt x="354052" y="1107642"/>
                    <a:pt x="503519" y="1105956"/>
                  </a:cubicBezTo>
                  <a:lnTo>
                    <a:pt x="569031" y="1109032"/>
                  </a:lnTo>
                  <a:lnTo>
                    <a:pt x="585555" y="1107907"/>
                  </a:lnTo>
                  <a:cubicBezTo>
                    <a:pt x="745397" y="1109762"/>
                    <a:pt x="895722" y="1150334"/>
                    <a:pt x="1027609" y="1220683"/>
                  </a:cubicBezTo>
                  <a:lnTo>
                    <a:pt x="1039650" y="1228036"/>
                  </a:lnTo>
                  <a:lnTo>
                    <a:pt x="1128582" y="1237940"/>
                  </a:lnTo>
                  <a:cubicBezTo>
                    <a:pt x="1344181" y="1248064"/>
                    <a:pt x="1616580" y="1181625"/>
                    <a:pt x="1883635" y="1039286"/>
                  </a:cubicBezTo>
                  <a:cubicBezTo>
                    <a:pt x="2178277" y="882244"/>
                    <a:pt x="2399846" y="668293"/>
                    <a:pt x="2499782" y="465499"/>
                  </a:cubicBezTo>
                  <a:cubicBezTo>
                    <a:pt x="2510996" y="414732"/>
                    <a:pt x="2529280" y="365696"/>
                    <a:pt x="2553672" y="319609"/>
                  </a:cubicBezTo>
                  <a:lnTo>
                    <a:pt x="2555163" y="313440"/>
                  </a:lnTo>
                  <a:lnTo>
                    <a:pt x="2558302" y="311766"/>
                  </a:lnTo>
                  <a:cubicBezTo>
                    <a:pt x="2612273" y="212630"/>
                    <a:pt x="2695012" y="127817"/>
                    <a:pt x="2802058" y="70763"/>
                  </a:cubicBezTo>
                  <a:cubicBezTo>
                    <a:pt x="2893611" y="21965"/>
                    <a:pt x="2992110" y="-751"/>
                    <a:pt x="3089036" y="19"/>
                  </a:cubicBezTo>
                  <a:close/>
                </a:path>
              </a:pathLst>
            </a:cu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3338967" y="1843089"/>
              <a:ext cx="987425" cy="9874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kern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01</a:t>
              </a:r>
              <a:endParaRPr lang="zh-CN" altLang="en-US" sz="36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3356429" y="4791076"/>
              <a:ext cx="987425" cy="9874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kern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03</a:t>
              </a:r>
              <a:endParaRPr lang="zh-CN" altLang="en-US" sz="36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3780292" y="3260726"/>
              <a:ext cx="987425" cy="9874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600" kern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02</a:t>
              </a:r>
              <a:endParaRPr lang="zh-CN" altLang="en-US" sz="36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40228" y="2932114"/>
              <a:ext cx="1411288" cy="1760537"/>
            </a:xfrm>
            <a:custGeom>
              <a:avLst/>
              <a:gdLst>
                <a:gd name="connsiteX0" fmla="*/ 586959 w 1529609"/>
                <a:gd name="connsiteY0" fmla="*/ 65 h 1907431"/>
                <a:gd name="connsiteX1" fmla="*/ 1529544 w 1529609"/>
                <a:gd name="connsiteY1" fmla="*/ 964782 h 1907431"/>
                <a:gd name="connsiteX2" fmla="*/ 564827 w 1529609"/>
                <a:gd name="connsiteY2" fmla="*/ 1907366 h 1907431"/>
                <a:gd name="connsiteX3" fmla="*/ 0 w 1529609"/>
                <a:gd name="connsiteY3" fmla="*/ 1712632 h 1907431"/>
                <a:gd name="connsiteX4" fmla="*/ 0 w 1529609"/>
                <a:gd name="connsiteY4" fmla="*/ 194607 h 1907431"/>
                <a:gd name="connsiteX5" fmla="*/ 586959 w 1529609"/>
                <a:gd name="connsiteY5" fmla="*/ 65 h 190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9609" h="1907431">
                  <a:moveTo>
                    <a:pt x="586959" y="65"/>
                  </a:moveTo>
                  <a:cubicBezTo>
                    <a:pt x="1113646" y="6177"/>
                    <a:pt x="1535656" y="438095"/>
                    <a:pt x="1529544" y="964782"/>
                  </a:cubicBezTo>
                  <a:cubicBezTo>
                    <a:pt x="1523433" y="1491469"/>
                    <a:pt x="1091515" y="1913478"/>
                    <a:pt x="564827" y="1907366"/>
                  </a:cubicBezTo>
                  <a:cubicBezTo>
                    <a:pt x="352169" y="1904899"/>
                    <a:pt x="156577" y="1833014"/>
                    <a:pt x="0" y="1712632"/>
                  </a:cubicBezTo>
                  <a:lnTo>
                    <a:pt x="0" y="194607"/>
                  </a:lnTo>
                  <a:cubicBezTo>
                    <a:pt x="162454" y="70026"/>
                    <a:pt x="366397" y="-2494"/>
                    <a:pt x="586959" y="65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bIns="0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路径系统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2" name="组合 11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2" name="五边形 21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五边形 2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五边形 25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18" name="五边形 17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五边形 18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五边形 19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五边形 20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路径展示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195" y="3456305"/>
            <a:ext cx="4517390" cy="2888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65" y="639445"/>
            <a:ext cx="2533650" cy="4401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3642600" y="1943100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9"/>
          <p:cNvSpPr txBox="1"/>
          <p:nvPr/>
        </p:nvSpPr>
        <p:spPr>
          <a:xfrm>
            <a:off x="2243455" y="2038985"/>
            <a:ext cx="3007360" cy="3350895"/>
          </a:xfrm>
          <a:prstGeom prst="rect">
            <a:avLst/>
          </a:prstGeom>
          <a:noFill/>
        </p:spPr>
        <p:txBody>
          <a:bodyPr lIns="108000" rIns="108000" anchor="ctr"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最热路径组件</a:t>
            </a:r>
            <a:endParaRPr lang="zh-CN" altLang="en-US" sz="1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部分页面需要展示热门的路径，我们将其做成一个子组件，在需要展示的父组件中导入即可。</a:t>
            </a:r>
            <a:endParaRPr lang="zh-CN" altLang="en-US" sz="1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根据路径表中的收藏人数排序，拿取前五名的路径信息数据并展示。</a:t>
            </a:r>
            <a:r>
              <a:rPr lang="en-US" altLang="zh-CN" sz="10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endParaRPr lang="en-US" altLang="zh-CN" sz="10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160595" y="5502275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08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2122488" y="4216791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371148" y="1977607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23" name="组合 2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0" name="五边形 3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五边形 4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五边形 4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2"/>
          <p:cNvSpPr txBox="1"/>
          <p:nvPr/>
        </p:nvSpPr>
        <p:spPr>
          <a:xfrm>
            <a:off x="1336137" y="486336"/>
            <a:ext cx="2543216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最热路径</a:t>
            </a:r>
            <a:endParaRPr 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汇报人：宁红兵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0" descr="微信图片_20200512162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175" y="1720215"/>
            <a:ext cx="1928495" cy="398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23" name="组合 2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0" name="五边形 3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五边形 4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五边形 4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2"/>
          <p:cNvSpPr txBox="1"/>
          <p:nvPr/>
        </p:nvSpPr>
        <p:spPr>
          <a:xfrm>
            <a:off x="1336137" y="486336"/>
            <a:ext cx="2543216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沙箱支付</a:t>
            </a:r>
            <a:endParaRPr lang="zh-CN" altLang="en-US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汇报人：田玉亭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1270635"/>
            <a:ext cx="6879590" cy="32245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4494530"/>
            <a:ext cx="6878955" cy="193103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833360" y="1602105"/>
            <a:ext cx="3787140" cy="35261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沙箱支付流程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1、选择开通会员或者支付课程时，首先生成订单，将订单写入到数据库中，状态：未支付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2、订单生成之后，调取支付接口，跳转到支付页面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3、主动请求支付结果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4、支付成功后，修改订单状态为已支付、同时修改用户会员等级或者用户已购买课程信息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23" name="组合 2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0" name="五边形 3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五边形 4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五边形 4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2"/>
          <p:cNvSpPr txBox="1"/>
          <p:nvPr/>
        </p:nvSpPr>
        <p:spPr>
          <a:xfrm>
            <a:off x="1336137" y="486336"/>
            <a:ext cx="2543216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优惠券</a:t>
            </a:r>
            <a:endParaRPr lang="zh-CN" altLang="en-US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汇报人：田玉亭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3360" y="1602105"/>
            <a:ext cx="3787140" cy="3606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优惠券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1、进入用户详情页、展示所有该用户兑换过的优惠券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2、点击兑换优惠券、进入优惠券兑换页面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3、兑换不同的优惠券、需要消耗不同的实验豆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4、不同优惠券、使用的途径不同、可根据优惠券名称来区分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5、点击立即兑换、生成优惠券码、将兑换的优惠券存入到数据库中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6、根据优惠券生成时间、计算到期时间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980440"/>
            <a:ext cx="4710430" cy="3422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3952240"/>
            <a:ext cx="4933950" cy="2616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08940" y="2009776"/>
            <a:ext cx="2193303" cy="2193302"/>
            <a:chOff x="8308940" y="2009776"/>
            <a:chExt cx="2193303" cy="2193302"/>
          </a:xfrm>
        </p:grpSpPr>
        <p:sp>
          <p:nvSpPr>
            <p:cNvPr id="6" name="五边形 5"/>
            <p:cNvSpPr/>
            <p:nvPr/>
          </p:nvSpPr>
          <p:spPr>
            <a:xfrm rot="18000000">
              <a:off x="8308939" y="2061997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边形 6"/>
            <p:cNvSpPr/>
            <p:nvPr/>
          </p:nvSpPr>
          <p:spPr>
            <a:xfrm rot="19800000">
              <a:off x="8308940" y="2061998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7"/>
            <p:cNvSpPr/>
            <p:nvPr/>
          </p:nvSpPr>
          <p:spPr>
            <a:xfrm rot="20700000">
              <a:off x="8308941" y="2061998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边形 8"/>
            <p:cNvSpPr/>
            <p:nvPr/>
          </p:nvSpPr>
          <p:spPr>
            <a:xfrm>
              <a:off x="8308941" y="2062000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MH_Others_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732529" y="2900219"/>
              <a:ext cx="1300842" cy="49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8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endParaRPr lang="zh-CN" altLang="en-US" sz="8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512857" y="-476382"/>
            <a:ext cx="8754384" cy="8754384"/>
            <a:chOff x="-3533382" y="-1063624"/>
            <a:chExt cx="8754384" cy="8754384"/>
          </a:xfrm>
        </p:grpSpPr>
        <p:sp>
          <p:nvSpPr>
            <p:cNvPr id="16" name="五边形 15"/>
            <p:cNvSpPr/>
            <p:nvPr/>
          </p:nvSpPr>
          <p:spPr>
            <a:xfrm rot="13137127">
              <a:off x="-3533382" y="-855182"/>
              <a:ext cx="8754384" cy="8337507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14037127">
              <a:off x="-3533375" y="-855186"/>
              <a:ext cx="8754384" cy="8337507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2"/>
          <p:cNvSpPr txBox="1"/>
          <p:nvPr/>
        </p:nvSpPr>
        <p:spPr>
          <a:xfrm>
            <a:off x="1456806" y="2986706"/>
            <a:ext cx="4006707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sz="4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1847332" y="3656552"/>
            <a:ext cx="3521142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Element</a:t>
            </a: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的超级管理员平台</a:t>
            </a:r>
            <a:endParaRPr lang="zh-CN" altLang="en-US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2288535" y="2343370"/>
            <a:ext cx="3079939" cy="652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</a:t>
            </a:r>
            <a:r>
              <a:rPr lang="en-US" altLang="zh-CN" sz="3200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</a:t>
            </a:r>
            <a:endParaRPr lang="zh-CN" altLang="en-US" sz="3200" spc="3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944939" y="1644651"/>
            <a:ext cx="2257425" cy="2257425"/>
          </a:xfrm>
          <a:prstGeom prst="donut">
            <a:avLst>
              <a:gd name="adj" fmla="val 21317"/>
            </a:avLst>
          </a:prstGeom>
          <a:solidFill>
            <a:schemeClr val="tx1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7001" y="2565401"/>
            <a:ext cx="544513" cy="47942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5400000">
            <a:off x="4071144" y="2686844"/>
            <a:ext cx="279400" cy="239712"/>
          </a:xfrm>
          <a:prstGeom prst="triangle">
            <a:avLst/>
          </a:prstGeom>
          <a:solidFill>
            <a:schemeClr val="tx1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同心圆 47"/>
          <p:cNvSpPr/>
          <p:nvPr/>
        </p:nvSpPr>
        <p:spPr>
          <a:xfrm>
            <a:off x="5954714" y="1644651"/>
            <a:ext cx="2255837" cy="2257425"/>
          </a:xfrm>
          <a:prstGeom prst="donut">
            <a:avLst>
              <a:gd name="adj" fmla="val 21317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同心圆 51"/>
          <p:cNvSpPr/>
          <p:nvPr/>
        </p:nvSpPr>
        <p:spPr>
          <a:xfrm>
            <a:off x="4903789" y="3228975"/>
            <a:ext cx="2257425" cy="2255838"/>
          </a:xfrm>
          <a:prstGeom prst="donut">
            <a:avLst>
              <a:gd name="adj" fmla="val 21317"/>
            </a:avLst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7669213" y="2563814"/>
            <a:ext cx="544512" cy="4778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16200000" flipH="1">
            <a:off x="7822407" y="2685257"/>
            <a:ext cx="279400" cy="239713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 flipH="1">
            <a:off x="5757070" y="4966495"/>
            <a:ext cx="542925" cy="4778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flipH="1">
            <a:off x="5886450" y="5095875"/>
            <a:ext cx="279400" cy="241300"/>
          </a:xfrm>
          <a:prstGeom prst="triangl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3" name="KSO_GT2.1"/>
          <p:cNvSpPr txBox="1">
            <a:spLocks noChangeArrowheads="1"/>
          </p:cNvSpPr>
          <p:nvPr/>
        </p:nvSpPr>
        <p:spPr bwMode="auto">
          <a:xfrm flipH="1">
            <a:off x="8293100" y="2197100"/>
            <a:ext cx="2107565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random模块是django的内置模块，比较简单而且也可以定制验证码长度以及内容，所以使用他生成随机字符串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KSO_GT1.1"/>
          <p:cNvSpPr txBox="1"/>
          <p:nvPr/>
        </p:nvSpPr>
        <p:spPr>
          <a:xfrm flipH="1">
            <a:off x="2062163" y="2197101"/>
            <a:ext cx="1635125" cy="115252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因为qq邮箱相对简单便捷，所以使用qq邮箱发送邮件。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KSO_GT3.1"/>
          <p:cNvSpPr txBox="1"/>
          <p:nvPr/>
        </p:nvSpPr>
        <p:spPr>
          <a:xfrm flipH="1">
            <a:off x="7393305" y="4147185"/>
            <a:ext cx="3129280" cy="115125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导入send_mail用来发送验证码，因为要验证用户验证码正确性，所以再把发送的验证码存储到redis中key为用户邮箱，发送的随机字符串为value，并且设置过期时间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15" name="组合 14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4" name="五边形 23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五边形 2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20" name="五边形 1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五边形 2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五边形 2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管理员注册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4000" y="4445635"/>
            <a:ext cx="1427480" cy="65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管理员注册系统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需要验证邮箱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汇报人：杨博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8" grpId="0" bldLvl="0" animBg="1"/>
      <p:bldP spid="52" grpId="0" bldLvl="0" animBg="1"/>
      <p:bldP spid="3083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用户管理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369695"/>
            <a:ext cx="9853295" cy="4491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71415" y="987425"/>
            <a:ext cx="7162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搜索框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08235" y="104838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切换信息显示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4375" y="622998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批量删除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93835" y="6229985"/>
            <a:ext cx="10718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修改和删除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238115" y="1360805"/>
            <a:ext cx="152400" cy="3352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0282555" y="1459865"/>
            <a:ext cx="137160" cy="495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2365375" y="5780405"/>
            <a:ext cx="12192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9299575" y="5757545"/>
            <a:ext cx="99060" cy="51054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15957" y="1759727"/>
            <a:ext cx="2193303" cy="2193302"/>
            <a:chOff x="1315957" y="1759727"/>
            <a:chExt cx="2193303" cy="2193302"/>
          </a:xfrm>
        </p:grpSpPr>
        <p:sp>
          <p:nvSpPr>
            <p:cNvPr id="24" name="五边形 23"/>
            <p:cNvSpPr/>
            <p:nvPr/>
          </p:nvSpPr>
          <p:spPr>
            <a:xfrm rot="18000000">
              <a:off x="1315956" y="1811948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五边形 24"/>
            <p:cNvSpPr/>
            <p:nvPr/>
          </p:nvSpPr>
          <p:spPr>
            <a:xfrm rot="19800000">
              <a:off x="1315957" y="1811949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五边形 25"/>
            <p:cNvSpPr/>
            <p:nvPr/>
          </p:nvSpPr>
          <p:spPr>
            <a:xfrm rot="20700000">
              <a:off x="1315958" y="1811949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五边形 26"/>
            <p:cNvSpPr/>
            <p:nvPr/>
          </p:nvSpPr>
          <p:spPr>
            <a:xfrm>
              <a:off x="1315958" y="1811951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MH_Others_1"/>
            <p:cNvSpPr/>
            <p:nvPr>
              <p:custDataLst>
                <p:tags r:id="rId1"/>
              </p:custDataLst>
            </p:nvPr>
          </p:nvSpPr>
          <p:spPr>
            <a:xfrm>
              <a:off x="1584326" y="2538848"/>
              <a:ext cx="1551115" cy="494884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dist">
                <a:defRPr/>
              </a:pPr>
              <a:r>
                <a:rPr lang="en-US" altLang="zh-CN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dobe Naskh Medium" panose="01010101010101010101" pitchFamily="50" charset="-78"/>
                </a:rPr>
                <a:t>CONTENTS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Naskh Medium" panose="01010101010101010101" pitchFamily="50" charset="-78"/>
              </a:endParaRPr>
            </a:p>
          </p:txBody>
        </p:sp>
        <p:sp>
          <p:nvSpPr>
            <p:cNvPr id="32" name="MH_Others_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00506" y="2972387"/>
              <a:ext cx="1300842" cy="49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8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目录</a:t>
              </a:r>
              <a:endParaRPr lang="zh-CN" altLang="en-US" sz="28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" name="五边形 32"/>
          <p:cNvSpPr/>
          <p:nvPr/>
        </p:nvSpPr>
        <p:spPr>
          <a:xfrm rot="16200000">
            <a:off x="4332046" y="-855173"/>
            <a:ext cx="8754383" cy="8337508"/>
          </a:xfrm>
          <a:prstGeom prst="pentagon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635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440237" y="1562644"/>
            <a:ext cx="3797001" cy="498614"/>
            <a:chOff x="4992437" y="1835374"/>
            <a:chExt cx="3797001" cy="498614"/>
          </a:xfrm>
        </p:grpSpPr>
        <p:sp>
          <p:nvSpPr>
            <p:cNvPr id="35" name="MH_Number_1">
              <a:hlinkClick r:id="rId3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92437" y="183537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MH_Entry_1">
              <a:hlinkClick r:id="rId3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662988" y="1835374"/>
              <a:ext cx="3126450" cy="498614"/>
            </a:xfrm>
            <a:prstGeom prst="roundRect">
              <a:avLst>
                <a:gd name="adj" fmla="val 91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市场前景分析</a:t>
              </a:r>
              <a:endParaRPr lang="zh-CN" altLang="en-US" sz="2400" spc="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40237" y="2438900"/>
            <a:ext cx="3797001" cy="498614"/>
            <a:chOff x="2977025" y="2378014"/>
            <a:chExt cx="3797001" cy="498614"/>
          </a:xfrm>
        </p:grpSpPr>
        <p:sp>
          <p:nvSpPr>
            <p:cNvPr id="38" name="MH_Entry_2">
              <a:hlinkClick r:id="rId3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3647575" y="2378014"/>
              <a:ext cx="3126451" cy="498614"/>
            </a:xfrm>
            <a:prstGeom prst="roundRect">
              <a:avLst>
                <a:gd name="adj" fmla="val 91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MH_Number_2">
              <a:hlinkClick r:id="rId3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02</a:t>
              </a:r>
              <a:endPara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40237" y="3315156"/>
            <a:ext cx="3797001" cy="498614"/>
            <a:chOff x="2977025" y="2378014"/>
            <a:chExt cx="3797001" cy="498614"/>
          </a:xfrm>
        </p:grpSpPr>
        <p:sp>
          <p:nvSpPr>
            <p:cNvPr id="41" name="MH_Entry_2">
              <a:hlinkClick r:id="rId3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3647575" y="2378014"/>
              <a:ext cx="3126451" cy="498614"/>
            </a:xfrm>
            <a:prstGeom prst="roundRect">
              <a:avLst>
                <a:gd name="adj" fmla="val 91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MH_Number_2">
              <a:hlinkClick r:id="rId3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03</a:t>
              </a:r>
              <a:endPara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40237" y="4191412"/>
            <a:ext cx="3797001" cy="498614"/>
            <a:chOff x="2977025" y="2378014"/>
            <a:chExt cx="3797001" cy="498614"/>
          </a:xfrm>
        </p:grpSpPr>
        <p:sp>
          <p:nvSpPr>
            <p:cNvPr id="44" name="MH_Entry_2">
              <a:hlinkClick r:id="rId3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647575" y="2378014"/>
              <a:ext cx="3126451" cy="498614"/>
            </a:xfrm>
            <a:prstGeom prst="roundRect">
              <a:avLst>
                <a:gd name="adj" fmla="val 91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服务器部署</a:t>
              </a:r>
              <a:endParaRPr lang="zh-CN" altLang="en-US" sz="2400" spc="6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MH_Number_2">
              <a:hlinkClick r:id="rId3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977025" y="2378014"/>
              <a:ext cx="498951" cy="498614"/>
            </a:xfrm>
            <a:prstGeom prst="roundRect">
              <a:avLst>
                <a:gd name="adj" fmla="val 76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04</a:t>
              </a:r>
              <a:endPara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用户管理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252220"/>
            <a:ext cx="9346565" cy="458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用户管理</a:t>
              </a:r>
              <a:endPara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252220"/>
            <a:ext cx="6233795" cy="3056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90" y="2948940"/>
            <a:ext cx="6439535" cy="31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汇报人：田玉亭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9105" y="153035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修改页面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0825" y="561784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新增页面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消息管理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1122045"/>
            <a:ext cx="7393305" cy="1701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506460" y="577723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汇报人：王晓生、方晨光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170" name="内容占位符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3009900"/>
            <a:ext cx="7413625" cy="1635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5029835"/>
            <a:ext cx="4565015" cy="1437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4"/>
          <p:cNvSpPr txBox="1"/>
          <p:nvPr/>
        </p:nvSpPr>
        <p:spPr>
          <a:xfrm>
            <a:off x="536575" y="2922270"/>
            <a:ext cx="1554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单人信息发送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72" name="文本框 7"/>
          <p:cNvSpPr txBox="1"/>
          <p:nvPr/>
        </p:nvSpPr>
        <p:spPr>
          <a:xfrm>
            <a:off x="536575" y="4979670"/>
            <a:ext cx="1554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发送消息回执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122045"/>
            <a:ext cx="304101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我们一直使用的http协议只能由客户端发起，服务端无法直接进行推送，这就导致了如果服务端有持续的变化客户端想要获知就比较麻烦。WebSocket协议就是为了解决这个问题应运而生。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WebSocket协议，客户端和服务端都可以主动的推送消息，可以是文本也可以是二进制数据。而且没有同源策略的限制，不存在跨域问题。协议的标识符就是ws。像https一样如果加密的话就是wxs。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课程添加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汇报人：常钟宇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1007110"/>
            <a:ext cx="8611870" cy="4844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94815" y="5851525"/>
            <a:ext cx="4805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课程添加系统如图所示。课程管理界面参照用户管理界面。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管理系统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路径添加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汇报人：常钟宇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QQ截图20200514213608.pngQQ截图202005142136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4815" y="1007428"/>
            <a:ext cx="8611870" cy="4843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94815" y="5851525"/>
            <a:ext cx="4805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路径添加系统如图所示。课程管理界面参照用户管理界面。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08940" y="2009776"/>
            <a:ext cx="2193303" cy="2193302"/>
            <a:chOff x="8308940" y="2009776"/>
            <a:chExt cx="2193303" cy="2193302"/>
          </a:xfrm>
        </p:grpSpPr>
        <p:sp>
          <p:nvSpPr>
            <p:cNvPr id="6" name="五边形 5"/>
            <p:cNvSpPr/>
            <p:nvPr/>
          </p:nvSpPr>
          <p:spPr>
            <a:xfrm rot="18000000">
              <a:off x="8308939" y="2061997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边形 6"/>
            <p:cNvSpPr/>
            <p:nvPr/>
          </p:nvSpPr>
          <p:spPr>
            <a:xfrm rot="19800000">
              <a:off x="8308940" y="2061998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7"/>
            <p:cNvSpPr/>
            <p:nvPr/>
          </p:nvSpPr>
          <p:spPr>
            <a:xfrm rot="20700000">
              <a:off x="8308941" y="2061998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边形 8"/>
            <p:cNvSpPr/>
            <p:nvPr/>
          </p:nvSpPr>
          <p:spPr>
            <a:xfrm>
              <a:off x="8308941" y="2062000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MH_Others_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732529" y="2900219"/>
              <a:ext cx="1300842" cy="49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8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z="8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512857" y="-476382"/>
            <a:ext cx="8754384" cy="8754384"/>
            <a:chOff x="-3533382" y="-1063624"/>
            <a:chExt cx="8754384" cy="8754384"/>
          </a:xfrm>
        </p:grpSpPr>
        <p:sp>
          <p:nvSpPr>
            <p:cNvPr id="16" name="五边形 15"/>
            <p:cNvSpPr/>
            <p:nvPr/>
          </p:nvSpPr>
          <p:spPr>
            <a:xfrm rot="13137127">
              <a:off x="-3533382" y="-855182"/>
              <a:ext cx="8754384" cy="8337507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14037127">
              <a:off x="-3533375" y="-855186"/>
              <a:ext cx="8754384" cy="8337507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2"/>
          <p:cNvSpPr txBox="1"/>
          <p:nvPr/>
        </p:nvSpPr>
        <p:spPr>
          <a:xfrm>
            <a:off x="1456806" y="2986706"/>
            <a:ext cx="4006707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服务器部署</a:t>
            </a:r>
            <a:endParaRPr lang="zh-CN" altLang="en-US" sz="4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1847332" y="3656552"/>
            <a:ext cx="3521142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基于阿里云的远程服务器</a:t>
            </a:r>
            <a:endParaRPr 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2288535" y="2343370"/>
            <a:ext cx="3079939" cy="652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</a:t>
            </a:r>
            <a:r>
              <a:rPr lang="en-US" altLang="zh-CN" sz="3200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</a:t>
            </a:r>
            <a:endParaRPr lang="zh-CN" altLang="en-US" sz="3200" spc="3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服务器部署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构建centos7环境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汇报人：方晨光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5535" y="1753870"/>
            <a:ext cx="248158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阿里云安装的centos7系统与正常你在自己虚拟机上安装的centos不同。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在安装了图形化界面之后，使用init 5 和startX都是无法直接开启图形化界面的。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这里需要进入阿里云控制台中，在远程连接选项中选择VNC连接，这样才能进行图形化界面操作。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980" y="1289685"/>
            <a:ext cx="6859270" cy="437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服务器部署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配置mysql数据库 + 主从复制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汇报人：方晨光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5535" y="1753870"/>
            <a:ext cx="1026922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考虑到数据库的安全可靠和访问性能问题，决定在业务中集成部署Mysql和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主从复制以实现读写分离等功能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3143250"/>
            <a:ext cx="4025900" cy="1800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4915" y="2609215"/>
            <a:ext cx="24250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mysql数据库主从状态已开启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4030" y="2609215"/>
            <a:ext cx="305752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redis主从配置好之后的从数据库显示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90" y="3143250"/>
            <a:ext cx="7228840" cy="263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服务器部署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哨兵模式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汇报人：方晨光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5535" y="1753870"/>
            <a:ext cx="1026922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Redis的主从复制模式下， 一旦主节点由于故障不能提供服务， 需要人工将从节点晋升为主节点， 同时还要通知应用方更新主节点地址， 对于很多应用场景这种故障处理的方式是无法接受的。Redis从2.8开始正式提供了Redis Sentinel（哨兵） 架构来解决这个问题。</a:t>
            </a:r>
            <a:endParaRPr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620" y="2683510"/>
            <a:ext cx="7096760" cy="313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8"/>
            <a:chOff x="-968410" y="-1019174"/>
            <a:chExt cx="13971624" cy="8791668"/>
          </a:xfrm>
        </p:grpSpPr>
        <p:grpSp>
          <p:nvGrpSpPr>
            <p:cNvPr id="24" name="组合 23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37" name="五边形 36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3" name="五边形 32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五边形 33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五边形 34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五边形 35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服务器部署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标题 2"/>
            <p:cNvSpPr txBox="1"/>
            <p:nvPr/>
          </p:nvSpPr>
          <p:spPr>
            <a:xfrm>
              <a:off x="1336137" y="486336"/>
              <a:ext cx="2543216" cy="4943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200" b="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uwsgi</a:t>
              </a:r>
              <a:endPara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73185" y="5777230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汇报人：方晨光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915" y="1426845"/>
            <a:ext cx="3014980" cy="400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WSGI是一种描述web服务器（如nginx，uWSGI等服务器）如何与web应用程序（如用Django、Flask框架写的程序）通信的规范、协议。 不同的框架有不同的开发方式，但是无论如何，开发出的应用程序都要和服务器程序配合，才能为用户提供服务。这样，服务器程序就需要为不同的框架提供不同的支持,只有支持它的服务器才能被开发出的应用使用，显然这是不可行的。web协议本质，就是定义了Web服务器和Web应用程序或框架之间的一种简单而通用的接口规范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9870" y="1122045"/>
            <a:ext cx="5579745" cy="425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08940" y="2009776"/>
            <a:ext cx="2193303" cy="2193302"/>
            <a:chOff x="8308940" y="2009776"/>
            <a:chExt cx="2193303" cy="2193302"/>
          </a:xfrm>
        </p:grpSpPr>
        <p:sp>
          <p:nvSpPr>
            <p:cNvPr id="6" name="五边形 5"/>
            <p:cNvSpPr/>
            <p:nvPr/>
          </p:nvSpPr>
          <p:spPr>
            <a:xfrm rot="18000000">
              <a:off x="8308939" y="2061997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边形 6"/>
            <p:cNvSpPr/>
            <p:nvPr/>
          </p:nvSpPr>
          <p:spPr>
            <a:xfrm rot="19800000">
              <a:off x="8308940" y="2061998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7"/>
            <p:cNvSpPr/>
            <p:nvPr/>
          </p:nvSpPr>
          <p:spPr>
            <a:xfrm rot="20700000">
              <a:off x="8308941" y="2061998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边形 8"/>
            <p:cNvSpPr/>
            <p:nvPr/>
          </p:nvSpPr>
          <p:spPr>
            <a:xfrm>
              <a:off x="8308941" y="2062000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MH_Others_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732529" y="2900219"/>
              <a:ext cx="1300842" cy="49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8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z="8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512857" y="-476382"/>
            <a:ext cx="8754384" cy="8754384"/>
            <a:chOff x="-3533382" y="-1063624"/>
            <a:chExt cx="8754384" cy="8754384"/>
          </a:xfrm>
        </p:grpSpPr>
        <p:sp>
          <p:nvSpPr>
            <p:cNvPr id="16" name="五边形 15"/>
            <p:cNvSpPr/>
            <p:nvPr/>
          </p:nvSpPr>
          <p:spPr>
            <a:xfrm rot="13137127">
              <a:off x="-3533382" y="-855182"/>
              <a:ext cx="8754384" cy="8337507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14037127">
              <a:off x="-3533375" y="-855186"/>
              <a:ext cx="8754384" cy="8337507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2"/>
          <p:cNvSpPr txBox="1"/>
          <p:nvPr/>
        </p:nvSpPr>
        <p:spPr>
          <a:xfrm>
            <a:off x="1456806" y="2986706"/>
            <a:ext cx="4006707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市场前景分析</a:t>
            </a:r>
            <a:endParaRPr lang="zh-CN" altLang="en-US" sz="4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1847332" y="3656552"/>
            <a:ext cx="3521142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此部分介绍实验楼的市场价值和基本框架</a:t>
            </a:r>
            <a:endParaRPr 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2288535" y="2343370"/>
            <a:ext cx="3079939" cy="652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</a:t>
            </a:r>
            <a:r>
              <a:rPr lang="en-US" altLang="zh-CN" sz="3200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ONE</a:t>
            </a:r>
            <a:endParaRPr lang="zh-CN" altLang="en-US" sz="3200" spc="3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5956" y="1759727"/>
            <a:ext cx="2193304" cy="2193302"/>
            <a:chOff x="1315956" y="1759727"/>
            <a:chExt cx="2193304" cy="2193302"/>
          </a:xfrm>
        </p:grpSpPr>
        <p:sp>
          <p:nvSpPr>
            <p:cNvPr id="18" name="五边形 17"/>
            <p:cNvSpPr/>
            <p:nvPr/>
          </p:nvSpPr>
          <p:spPr>
            <a:xfrm rot="18000000">
              <a:off x="1315956" y="1811948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边形 13"/>
            <p:cNvSpPr/>
            <p:nvPr/>
          </p:nvSpPr>
          <p:spPr>
            <a:xfrm rot="18900000">
              <a:off x="1315956" y="1811948"/>
              <a:ext cx="2193302" cy="2088859"/>
            </a:xfrm>
            <a:prstGeom prst="pentagon">
              <a:avLst/>
            </a:prstGeom>
            <a:solidFill>
              <a:srgbClr val="FF3F3F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五边形 11"/>
            <p:cNvSpPr/>
            <p:nvPr/>
          </p:nvSpPr>
          <p:spPr>
            <a:xfrm rot="19800000">
              <a:off x="1315957" y="1811949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边形 10"/>
            <p:cNvSpPr/>
            <p:nvPr/>
          </p:nvSpPr>
          <p:spPr>
            <a:xfrm rot="20700000">
              <a:off x="1315958" y="1811949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五边形 1"/>
            <p:cNvSpPr/>
            <p:nvPr/>
          </p:nvSpPr>
          <p:spPr>
            <a:xfrm>
              <a:off x="1315958" y="1811951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rot="14037127">
            <a:off x="5078417" y="-1063615"/>
            <a:ext cx="8754392" cy="8754383"/>
            <a:chOff x="4402260" y="2098273"/>
            <a:chExt cx="2193304" cy="2193302"/>
          </a:xfrm>
        </p:grpSpPr>
        <p:sp>
          <p:nvSpPr>
            <p:cNvPr id="19" name="五边形 18"/>
            <p:cNvSpPr/>
            <p:nvPr/>
          </p:nvSpPr>
          <p:spPr>
            <a:xfrm rot="18000000">
              <a:off x="4402260" y="2150494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边形 19"/>
            <p:cNvSpPr/>
            <p:nvPr/>
          </p:nvSpPr>
          <p:spPr>
            <a:xfrm rot="18900000">
              <a:off x="4402260" y="2150494"/>
              <a:ext cx="2193302" cy="2088859"/>
            </a:xfrm>
            <a:prstGeom prst="pentagon">
              <a:avLst/>
            </a:prstGeom>
            <a:solidFill>
              <a:srgbClr val="FF3F3F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边形 20"/>
            <p:cNvSpPr/>
            <p:nvPr/>
          </p:nvSpPr>
          <p:spPr>
            <a:xfrm rot="19800000">
              <a:off x="4402261" y="2150495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边形 21"/>
            <p:cNvSpPr/>
            <p:nvPr/>
          </p:nvSpPr>
          <p:spPr>
            <a:xfrm rot="20700000">
              <a:off x="4402262" y="2150495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五边形 22"/>
            <p:cNvSpPr/>
            <p:nvPr/>
          </p:nvSpPr>
          <p:spPr>
            <a:xfrm>
              <a:off x="4402262" y="2150497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标题 2"/>
          <p:cNvSpPr txBox="1"/>
          <p:nvPr/>
        </p:nvSpPr>
        <p:spPr>
          <a:xfrm>
            <a:off x="6609198" y="2253407"/>
            <a:ext cx="4266844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5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  <a:endParaRPr lang="zh-CN" altLang="en-US" sz="5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标题 2"/>
          <p:cNvSpPr txBox="1"/>
          <p:nvPr/>
        </p:nvSpPr>
        <p:spPr>
          <a:xfrm>
            <a:off x="6675755" y="3803650"/>
            <a:ext cx="3283585" cy="494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000" b="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汇报人：大实训一组</a:t>
            </a:r>
            <a:endParaRPr lang="en-US" altLang="zh-CN" sz="2000" b="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2"/>
          <p:cNvSpPr txBox="1"/>
          <p:nvPr/>
        </p:nvSpPr>
        <p:spPr>
          <a:xfrm>
            <a:off x="6609198" y="1663677"/>
            <a:ext cx="3304625" cy="5889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USINESS</a:t>
            </a:r>
            <a:endParaRPr lang="zh-CN" altLang="en-US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32933" y="3148951"/>
            <a:ext cx="21635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l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794000"/>
            <a:ext cx="1488440" cy="37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944939" y="1644651"/>
            <a:ext cx="2257425" cy="2257425"/>
          </a:xfrm>
          <a:prstGeom prst="donut">
            <a:avLst>
              <a:gd name="adj" fmla="val 21317"/>
            </a:avLst>
          </a:prstGeom>
          <a:solidFill>
            <a:schemeClr val="tx1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市场</a:t>
            </a:r>
            <a:endParaRPr lang="zh-CN" altLang="en-US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</a:t>
            </a:r>
            <a:endParaRPr lang="zh-CN" altLang="en-US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7001" y="2565401"/>
            <a:ext cx="544513" cy="47942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5400000">
            <a:off x="4071144" y="2686844"/>
            <a:ext cx="279400" cy="239712"/>
          </a:xfrm>
          <a:prstGeom prst="triangle">
            <a:avLst/>
          </a:prstGeom>
          <a:solidFill>
            <a:schemeClr val="tx1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同心圆 47"/>
          <p:cNvSpPr/>
          <p:nvPr/>
        </p:nvSpPr>
        <p:spPr>
          <a:xfrm>
            <a:off x="5954714" y="1644651"/>
            <a:ext cx="2255837" cy="2257425"/>
          </a:xfrm>
          <a:prstGeom prst="donut">
            <a:avLst>
              <a:gd name="adj" fmla="val 21317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zh-CN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优势</a:t>
            </a:r>
            <a:endParaRPr lang="zh-CN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同心圆 51"/>
          <p:cNvSpPr/>
          <p:nvPr/>
        </p:nvSpPr>
        <p:spPr>
          <a:xfrm>
            <a:off x="4903789" y="3228975"/>
            <a:ext cx="2257425" cy="2255838"/>
          </a:xfrm>
          <a:prstGeom prst="donut">
            <a:avLst>
              <a:gd name="adj" fmla="val 21317"/>
            </a:avLst>
          </a:prstGeom>
          <a:solidFill>
            <a:srgbClr val="C00000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defRPr/>
            </a:pPr>
            <a:r>
              <a:rPr lang="zh-CN" sz="16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利益点</a:t>
            </a:r>
            <a:endParaRPr lang="zh-CN" sz="16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7669213" y="2563814"/>
            <a:ext cx="544512" cy="4778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16200000" flipH="1">
            <a:off x="7822407" y="2685257"/>
            <a:ext cx="279400" cy="239713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 flipH="1">
            <a:off x="5757070" y="4966495"/>
            <a:ext cx="542925" cy="4778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flipH="1">
            <a:off x="5886450" y="5095875"/>
            <a:ext cx="279400" cy="241300"/>
          </a:xfrm>
          <a:prstGeom prst="triangl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3" name="KSO_GT2.1"/>
          <p:cNvSpPr txBox="1">
            <a:spLocks noChangeArrowheads="1"/>
          </p:cNvSpPr>
          <p:nvPr/>
        </p:nvSpPr>
        <p:spPr bwMode="auto">
          <a:xfrm flipH="1">
            <a:off x="8293100" y="2197101"/>
            <a:ext cx="1635126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现在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5G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已经到来，云计算，大数据，使得线上教育方式再突破。实验楼项目正式基于这次科技的腾飞，采取在线虚拟机的方式，兴办新型的在线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IT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教育。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KSO_GT1.1"/>
          <p:cNvSpPr txBox="1"/>
          <p:nvPr/>
        </p:nvSpPr>
        <p:spPr>
          <a:xfrm flipH="1">
            <a:off x="2062480" y="2197100"/>
            <a:ext cx="1635125" cy="183007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自从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4G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网络兴起以来，网络直播，在线教育已如雨后春笋，萌芽，并发展壮大。</a:t>
            </a:r>
            <a:r>
              <a:rPr lang="en-US" altLang="zh-CN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5G</a:t>
            </a: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时代的到来，存生一种更高新，更直接，更让学生身临其境的在线教育方式的诞生。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KSO_GT3.1"/>
          <p:cNvSpPr txBox="1"/>
          <p:nvPr/>
        </p:nvSpPr>
        <p:spPr>
          <a:xfrm flipH="1">
            <a:off x="7393305" y="4147185"/>
            <a:ext cx="2131060" cy="115125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实验楼分为普通用户，会员和高级会员，课程分为免费、会员专享和训练营。训练营为收费课程，会员购买有一定折扣，高级会员可免费学习。</a:t>
            </a:r>
            <a:endParaRPr lang="zh-CN" altLang="en-US" sz="1200" kern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15" name="组合 14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24" name="五边形 23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五边形 2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五边形 2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20" name="五边形 1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五边形 2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五边形 2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市场前景分析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8" grpId="0" bldLvl="0" animBg="1"/>
      <p:bldP spid="52" grpId="0" bldLvl="0" animBg="1"/>
      <p:bldP spid="3083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43" name="组合 4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4" name="五边形 43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五边形 44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五边形 45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五边形 46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50" name="五边形 4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五边形 5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五边形 5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五边形 5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市场前景分析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9" name="图片 38" descr="主页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085" y="180975"/>
            <a:ext cx="5685790" cy="6509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5485" y="2713355"/>
            <a:ext cx="3037840" cy="2047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实验楼的框架简洁精炼，功能明确。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其核心的功能自然就是课程了。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学生可以在参与学习课程的同时进行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评论、撰写报告、讨论交流等。可以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命令和远程计算机进行交互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08940" y="2009776"/>
            <a:ext cx="2193303" cy="2193302"/>
            <a:chOff x="8308940" y="2009776"/>
            <a:chExt cx="2193303" cy="2193302"/>
          </a:xfrm>
        </p:grpSpPr>
        <p:sp>
          <p:nvSpPr>
            <p:cNvPr id="6" name="五边形 5"/>
            <p:cNvSpPr/>
            <p:nvPr/>
          </p:nvSpPr>
          <p:spPr>
            <a:xfrm rot="18000000">
              <a:off x="8308939" y="2061997"/>
              <a:ext cx="2193302" cy="2088859"/>
            </a:xfrm>
            <a:prstGeom prst="pentagon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边形 6"/>
            <p:cNvSpPr/>
            <p:nvPr/>
          </p:nvSpPr>
          <p:spPr>
            <a:xfrm rot="19800000">
              <a:off x="8308940" y="2061998"/>
              <a:ext cx="2193302" cy="2088859"/>
            </a:xfrm>
            <a:prstGeom prst="pentag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7"/>
            <p:cNvSpPr/>
            <p:nvPr/>
          </p:nvSpPr>
          <p:spPr>
            <a:xfrm rot="20700000">
              <a:off x="8308941" y="2061998"/>
              <a:ext cx="2193302" cy="2088859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边形 8"/>
            <p:cNvSpPr/>
            <p:nvPr/>
          </p:nvSpPr>
          <p:spPr>
            <a:xfrm>
              <a:off x="8308941" y="2062000"/>
              <a:ext cx="2193302" cy="2088859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MH_Others_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732529" y="2900219"/>
              <a:ext cx="1300842" cy="49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8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z="8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512857" y="-476382"/>
            <a:ext cx="8754384" cy="8754384"/>
            <a:chOff x="-3533382" y="-1063624"/>
            <a:chExt cx="8754384" cy="8754384"/>
          </a:xfrm>
        </p:grpSpPr>
        <p:sp>
          <p:nvSpPr>
            <p:cNvPr id="16" name="五边形 15"/>
            <p:cNvSpPr/>
            <p:nvPr/>
          </p:nvSpPr>
          <p:spPr>
            <a:xfrm rot="13137127">
              <a:off x="-3533382" y="-855182"/>
              <a:ext cx="8754384" cy="8337507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14037127">
              <a:off x="-3533375" y="-855186"/>
              <a:ext cx="8754384" cy="8337507"/>
            </a:xfrm>
            <a:prstGeom prst="pent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2"/>
          <p:cNvSpPr txBox="1"/>
          <p:nvPr/>
        </p:nvSpPr>
        <p:spPr>
          <a:xfrm>
            <a:off x="1456806" y="2986706"/>
            <a:ext cx="4006707" cy="98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前端展示</a:t>
            </a:r>
            <a:endParaRPr lang="zh-CN" altLang="en-US" sz="4400" spc="30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1847332" y="3656552"/>
            <a:ext cx="3521142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从一个学生的角度开启一段实验楼的漫游</a:t>
            </a:r>
            <a:endParaRPr 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2288535" y="2343370"/>
            <a:ext cx="3079939" cy="6521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 </a:t>
            </a:r>
            <a:r>
              <a:rPr lang="en-US" altLang="zh-CN" sz="3200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TWO</a:t>
            </a:r>
            <a:endParaRPr lang="zh-CN" altLang="en-US" sz="3200" spc="3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3120390"/>
            <a:ext cx="2482215" cy="29222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2639060"/>
            <a:ext cx="1878330" cy="2598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47"/>
          <p:cNvGrpSpPr/>
          <p:nvPr/>
        </p:nvGrpSpPr>
        <p:grpSpPr>
          <a:xfrm>
            <a:off x="6483694" y="1845493"/>
            <a:ext cx="1528528" cy="521970"/>
            <a:chOff x="6444712" y="1862312"/>
            <a:chExt cx="1528528" cy="521970"/>
          </a:xfrm>
        </p:grpSpPr>
        <p:sp>
          <p:nvSpPr>
            <p:cNvPr id="3" name="TextBox 6"/>
            <p:cNvSpPr txBox="1"/>
            <p:nvPr/>
          </p:nvSpPr>
          <p:spPr>
            <a:xfrm>
              <a:off x="6746852" y="1862312"/>
              <a:ext cx="122638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id-ID" sz="28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</a:t>
              </a:r>
              <a:endParaRPr lang="zh-CN" altLang="id-ID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>
            <a:xfrm>
              <a:off x="6444712" y="1915119"/>
              <a:ext cx="354686" cy="370266"/>
              <a:chOff x="4573232" y="2256703"/>
              <a:chExt cx="838558" cy="875393"/>
            </a:xfrm>
          </p:grpSpPr>
          <p:sp>
            <p:nvSpPr>
              <p:cNvPr id="5" name="Oval 10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" name="Oval 11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chemeClr val="tx1">
                  <a:lumMod val="75000"/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Oval 12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C00000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8" name="Oval 16"/>
          <p:cNvSpPr/>
          <p:nvPr/>
        </p:nvSpPr>
        <p:spPr>
          <a:xfrm>
            <a:off x="6027906" y="3661256"/>
            <a:ext cx="136188" cy="136188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1"/>
          <p:cNvGrpSpPr/>
          <p:nvPr/>
        </p:nvGrpSpPr>
        <p:grpSpPr>
          <a:xfrm>
            <a:off x="6077893" y="2108487"/>
            <a:ext cx="36214" cy="1552769"/>
            <a:chOff x="6077893" y="2108487"/>
            <a:chExt cx="36214" cy="1552769"/>
          </a:xfrm>
        </p:grpSpPr>
        <p:cxnSp>
          <p:nvCxnSpPr>
            <p:cNvPr id="10" name="Straight Connector 14"/>
            <p:cNvCxnSpPr/>
            <p:nvPr/>
          </p:nvCxnSpPr>
          <p:spPr>
            <a:xfrm>
              <a:off x="6114107" y="2108487"/>
              <a:ext cx="0" cy="155276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4"/>
            <p:cNvCxnSpPr/>
            <p:nvPr/>
          </p:nvCxnSpPr>
          <p:spPr>
            <a:xfrm>
              <a:off x="6077893" y="2108487"/>
              <a:ext cx="0" cy="155276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"/>
          <p:cNvGrpSpPr/>
          <p:nvPr/>
        </p:nvGrpSpPr>
        <p:grpSpPr>
          <a:xfrm>
            <a:off x="6077893" y="3797444"/>
            <a:ext cx="36214" cy="1371599"/>
            <a:chOff x="6077893" y="3797444"/>
            <a:chExt cx="36214" cy="1371599"/>
          </a:xfrm>
        </p:grpSpPr>
        <p:cxnSp>
          <p:nvCxnSpPr>
            <p:cNvPr id="13" name="Straight Connector 19"/>
            <p:cNvCxnSpPr/>
            <p:nvPr/>
          </p:nvCxnSpPr>
          <p:spPr>
            <a:xfrm>
              <a:off x="6114107" y="3797444"/>
              <a:ext cx="0" cy="137159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>
              <a:off x="6077893" y="3797444"/>
              <a:ext cx="0" cy="137159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"/>
          <p:cNvGrpSpPr/>
          <p:nvPr/>
        </p:nvGrpSpPr>
        <p:grpSpPr>
          <a:xfrm>
            <a:off x="6077893" y="5305231"/>
            <a:ext cx="36214" cy="1552769"/>
            <a:chOff x="6077893" y="5305231"/>
            <a:chExt cx="36214" cy="1552769"/>
          </a:xfrm>
        </p:grpSpPr>
        <p:cxnSp>
          <p:nvCxnSpPr>
            <p:cNvPr id="16" name="Straight Connector 21"/>
            <p:cNvCxnSpPr/>
            <p:nvPr/>
          </p:nvCxnSpPr>
          <p:spPr>
            <a:xfrm>
              <a:off x="6114107" y="5305231"/>
              <a:ext cx="0" cy="155276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/>
            <p:cNvCxnSpPr/>
            <p:nvPr/>
          </p:nvCxnSpPr>
          <p:spPr>
            <a:xfrm>
              <a:off x="6077893" y="5305231"/>
              <a:ext cx="0" cy="1552769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40"/>
          <p:cNvSpPr/>
          <p:nvPr/>
        </p:nvSpPr>
        <p:spPr>
          <a:xfrm>
            <a:off x="6027906" y="1981528"/>
            <a:ext cx="136188" cy="136188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val 41"/>
          <p:cNvSpPr/>
          <p:nvPr/>
        </p:nvSpPr>
        <p:spPr>
          <a:xfrm>
            <a:off x="6027906" y="5168558"/>
            <a:ext cx="136188" cy="136188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Isosceles Triangle 45"/>
          <p:cNvSpPr/>
          <p:nvPr/>
        </p:nvSpPr>
        <p:spPr>
          <a:xfrm rot="5400000">
            <a:off x="6235216" y="1998925"/>
            <a:ext cx="69259" cy="11621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6397999" y="2341019"/>
            <a:ext cx="23579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用户注册登录</a:t>
            </a:r>
            <a:endParaRPr lang="zh-CN" altLang="en-US" sz="1200" b="1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Isosceles Triangle 48"/>
          <p:cNvSpPr/>
          <p:nvPr/>
        </p:nvSpPr>
        <p:spPr>
          <a:xfrm rot="16200000" flipH="1">
            <a:off x="5903268" y="3671246"/>
            <a:ext cx="69259" cy="11621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49"/>
          <p:cNvSpPr/>
          <p:nvPr/>
        </p:nvSpPr>
        <p:spPr>
          <a:xfrm>
            <a:off x="2577830" y="2639367"/>
            <a:ext cx="3216172" cy="259728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val 57"/>
          <p:cNvSpPr/>
          <p:nvPr/>
        </p:nvSpPr>
        <p:spPr>
          <a:xfrm>
            <a:off x="2253907" y="2268566"/>
            <a:ext cx="851649" cy="85164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Group 56"/>
          <p:cNvGrpSpPr/>
          <p:nvPr/>
        </p:nvGrpSpPr>
        <p:grpSpPr>
          <a:xfrm>
            <a:off x="2510436" y="2505458"/>
            <a:ext cx="403138" cy="377863"/>
            <a:chOff x="10280549" y="2492063"/>
            <a:chExt cx="506412" cy="474662"/>
          </a:xfrm>
          <a:solidFill>
            <a:schemeClr val="tx1">
              <a:lumMod val="75000"/>
            </a:schemeClr>
          </a:solidFill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0526611" y="2752413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0280549" y="2492063"/>
              <a:ext cx="506412" cy="474662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TextBox 65"/>
          <p:cNvSpPr txBox="1"/>
          <p:nvPr/>
        </p:nvSpPr>
        <p:spPr>
          <a:xfrm>
            <a:off x="2970692" y="3387741"/>
            <a:ext cx="2431668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数据库和逻辑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zh-CN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手机验证码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邮箱验证码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68"/>
          <p:cNvSpPr txBox="1"/>
          <p:nvPr/>
        </p:nvSpPr>
        <p:spPr>
          <a:xfrm>
            <a:off x="3756898" y="2824061"/>
            <a:ext cx="797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  册</a:t>
            </a:r>
            <a:endParaRPr lang="zh-CN" altLang="id-ID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Isosceles Triangle 69"/>
          <p:cNvSpPr/>
          <p:nvPr/>
        </p:nvSpPr>
        <p:spPr>
          <a:xfrm rot="5400000">
            <a:off x="6235216" y="5178547"/>
            <a:ext cx="69259" cy="11621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70"/>
          <p:cNvSpPr/>
          <p:nvPr/>
        </p:nvSpPr>
        <p:spPr>
          <a:xfrm>
            <a:off x="6483985" y="3120390"/>
            <a:ext cx="2873375" cy="292227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71"/>
          <p:cNvSpPr/>
          <p:nvPr/>
        </p:nvSpPr>
        <p:spPr>
          <a:xfrm>
            <a:off x="8943841" y="2761479"/>
            <a:ext cx="851649" cy="851649"/>
          </a:xfrm>
          <a:prstGeom prst="ellipse">
            <a:avLst/>
          </a:prstGeom>
          <a:solidFill>
            <a:schemeClr val="bg1"/>
          </a:solidFill>
          <a:ln w="730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" name="Group 78"/>
          <p:cNvGrpSpPr/>
          <p:nvPr/>
        </p:nvGrpSpPr>
        <p:grpSpPr>
          <a:xfrm>
            <a:off x="9177149" y="2977686"/>
            <a:ext cx="385031" cy="410257"/>
            <a:chOff x="6350" y="4763"/>
            <a:chExt cx="460375" cy="490537"/>
          </a:xfrm>
          <a:solidFill>
            <a:srgbClr val="C00000"/>
          </a:solidFill>
        </p:grpSpPr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6350" y="4763"/>
              <a:ext cx="460375" cy="490537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68263" y="66675"/>
              <a:ext cx="338138" cy="306387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252413" y="112713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TextBox 82"/>
          <p:cNvSpPr txBox="1"/>
          <p:nvPr/>
        </p:nvSpPr>
        <p:spPr>
          <a:xfrm>
            <a:off x="6793865" y="4231005"/>
            <a:ext cx="2253615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微博三方登录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钉钉三方登录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账号关联逻辑</a:t>
            </a:r>
            <a:endParaRPr lang="zh-CN" altLang="en-US" sz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Box 83"/>
          <p:cNvSpPr txBox="1"/>
          <p:nvPr/>
        </p:nvSpPr>
        <p:spPr>
          <a:xfrm>
            <a:off x="7414781" y="3612881"/>
            <a:ext cx="694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 录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43" name="组合 4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4" name="五边形 43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五边形 44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五边形 45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五边形 46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50" name="五边形 4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五边形 5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五边形 5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五边形 5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8" name="标题 2"/>
          <p:cNvSpPr txBox="1"/>
          <p:nvPr/>
        </p:nvSpPr>
        <p:spPr>
          <a:xfrm>
            <a:off x="1336137" y="486336"/>
            <a:ext cx="2543216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注册登录</a:t>
            </a:r>
            <a:endParaRPr lang="zh-CN" altLang="en-US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8" grpId="0" bldLvl="0" animBg="1"/>
      <p:bldP spid="19" grpId="0" bldLvl="0" animBg="1"/>
      <p:bldP spid="21" grpId="0" bldLvl="0" animBg="1"/>
      <p:bldP spid="22" grpId="0"/>
      <p:bldP spid="23" grpId="0" bldLvl="0" animBg="1"/>
      <p:bldP spid="24" grpId="0" bldLvl="0" animBg="1"/>
      <p:bldP spid="26" grpId="0" bldLvl="0" animBg="1"/>
      <p:bldP spid="30" grpId="0"/>
      <p:bldP spid="31" grpId="0"/>
      <p:bldP spid="32" grpId="0" bldLvl="0" animBg="1"/>
      <p:bldP spid="33" grpId="0" bldLvl="0" animBg="1"/>
      <p:bldP spid="34" grpId="0" bldLvl="0" animBg="1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7909800" y="1943100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9"/>
          <p:cNvSpPr txBox="1"/>
          <p:nvPr/>
        </p:nvSpPr>
        <p:spPr>
          <a:xfrm>
            <a:off x="2243455" y="1989455"/>
            <a:ext cx="7316470" cy="3563620"/>
          </a:xfrm>
          <a:prstGeom prst="rect">
            <a:avLst/>
          </a:prstGeom>
          <a:noFill/>
        </p:spPr>
        <p:txBody>
          <a:bodyPr lIns="108000" rIns="108000" anchor="ctr"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基于阿里云的短信验证</a:t>
            </a:r>
            <a:endParaRPr lang="zh-CN" altLang="en-US" sz="16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1、使用背景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手机验证码用于用户注册，用户输入验证码和发送的验证码做比较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2、详细设计</a:t>
            </a:r>
            <a:endParaRPr lang="zh-CN" altLang="en-US" sz="14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阿里云发送短信免费而且相关文档全面，所以这里选择使用阿里云作为发送手机验证码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这里也用到random生成验证码，原因就是他是django的内置模块，比较简单而且也可以定制验证码长度以及内容，所以使用他生成随机字符串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					</a:t>
            </a:r>
            <a:endParaRPr lang="zh-CN" altLang="en-US" sz="12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160595" y="5502275"/>
            <a:ext cx="178531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08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2122488" y="4216791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638348" y="1977607"/>
            <a:ext cx="0" cy="135100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-968410" y="-1019174"/>
            <a:ext cx="13971624" cy="8791669"/>
            <a:chOff x="-968410" y="-1019174"/>
            <a:chExt cx="13971624" cy="8791669"/>
          </a:xfrm>
        </p:grpSpPr>
        <p:grpSp>
          <p:nvGrpSpPr>
            <p:cNvPr id="23" name="组合 22"/>
            <p:cNvGrpSpPr/>
            <p:nvPr/>
          </p:nvGrpSpPr>
          <p:grpSpPr>
            <a:xfrm>
              <a:off x="-968410" y="-1019174"/>
              <a:ext cx="2193303" cy="2193302"/>
              <a:chOff x="8308940" y="2009776"/>
              <a:chExt cx="2193303" cy="2193302"/>
            </a:xfrm>
          </p:grpSpPr>
          <p:sp>
            <p:nvSpPr>
              <p:cNvPr id="40" name="五边形 39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五边形 40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五边形 41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五边形 42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649285">
              <a:off x="10809911" y="5579192"/>
              <a:ext cx="2193303" cy="2193302"/>
              <a:chOff x="8308940" y="2009776"/>
              <a:chExt cx="2193303" cy="2193302"/>
            </a:xfrm>
          </p:grpSpPr>
          <p:sp>
            <p:nvSpPr>
              <p:cNvPr id="36" name="五边形 35"/>
              <p:cNvSpPr/>
              <p:nvPr/>
            </p:nvSpPr>
            <p:spPr>
              <a:xfrm rot="18000000">
                <a:off x="8308939" y="2061997"/>
                <a:ext cx="2193302" cy="2088859"/>
              </a:xfrm>
              <a:prstGeom prst="pentagon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五边形 36"/>
              <p:cNvSpPr/>
              <p:nvPr/>
            </p:nvSpPr>
            <p:spPr>
              <a:xfrm rot="19800000">
                <a:off x="8308940" y="2061998"/>
                <a:ext cx="2193302" cy="2088859"/>
              </a:xfrm>
              <a:prstGeom prst="pentagon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五边形 37"/>
              <p:cNvSpPr/>
              <p:nvPr/>
            </p:nvSpPr>
            <p:spPr>
              <a:xfrm rot="20700000">
                <a:off x="8308941" y="2061998"/>
                <a:ext cx="2193302" cy="2088859"/>
              </a:xfrm>
              <a:prstGeom prst="pentagon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五边形 38"/>
              <p:cNvSpPr/>
              <p:nvPr/>
            </p:nvSpPr>
            <p:spPr>
              <a:xfrm>
                <a:off x="8308941" y="2062000"/>
                <a:ext cx="2193302" cy="2088859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标题 2"/>
            <p:cNvSpPr txBox="1"/>
            <p:nvPr/>
          </p:nvSpPr>
          <p:spPr>
            <a:xfrm>
              <a:off x="1336137" y="152129"/>
              <a:ext cx="2348598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400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前端展示</a:t>
              </a:r>
              <a:endParaRPr lang="zh-CN" altLang="en-US" sz="2400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标题 2"/>
            <p:cNvSpPr txBox="1"/>
            <p:nvPr/>
          </p:nvSpPr>
          <p:spPr>
            <a:xfrm>
              <a:off x="167558" y="77476"/>
              <a:ext cx="823042" cy="56224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 baseline="0">
                  <a:solidFill>
                    <a:schemeClr val="accent1"/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zh-CN" spc="300" dirty="0">
                  <a:solidFill>
                    <a:schemeClr val="tx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pc="30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837690"/>
            <a:ext cx="1428750" cy="38671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805" y="2334260"/>
            <a:ext cx="1878330" cy="2598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标题 2"/>
          <p:cNvSpPr txBox="1"/>
          <p:nvPr/>
        </p:nvSpPr>
        <p:spPr>
          <a:xfrm>
            <a:off x="1336137" y="486336"/>
            <a:ext cx="2543216" cy="494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200" b="0" dirty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手机验证码</a:t>
            </a:r>
            <a:endParaRPr lang="zh-CN" sz="1200" b="0" dirty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73185" y="57772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汇报人：杨博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10.xml><?xml version="1.0" encoding="utf-8"?>
<p:tagLst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ags/tag11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12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13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14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15.xml><?xml version="1.0" encoding="utf-8"?>
<p:tagLst xmlns:p="http://schemas.openxmlformats.org/presentationml/2006/main">
  <p:tag name="ISPRING_FIRST_PUBLISH" val="1"/>
  <p:tag name="ISPRING_PRESENTATION_TITLE" val="2019彩色水墨年终总结PPT模板"/>
</p:tagLst>
</file>

<file path=ppt/tags/tag2.xml><?xml version="1.0" encoding="utf-8"?>
<p:tagLst xmlns:p="http://schemas.openxmlformats.org/presentationml/2006/main">
  <p:tag name="MH" val="20150610150743"/>
  <p:tag name="MH_LIBRARY" val="CONTENTS"/>
  <p:tag name="MH_TYPE" val="OTHERS"/>
  <p:tag name="ID" val="547142"/>
</p:tagLst>
</file>

<file path=ppt/tags/tag3.xml><?xml version="1.0" encoding="utf-8"?>
<p:tagLst xmlns:p="http://schemas.openxmlformats.org/presentationml/2006/main">
  <p:tag name="MH" val="20150610150743"/>
  <p:tag name="MH_LIBRARY" val="CONTENTS"/>
  <p:tag name="MH_TYPE" val="NUMBER"/>
  <p:tag name="ID" val="547142"/>
  <p:tag name="MH_ORDER" val="1"/>
</p:tagLst>
</file>

<file path=ppt/tags/tag4.xml><?xml version="1.0" encoding="utf-8"?>
<p:tagLst xmlns:p="http://schemas.openxmlformats.org/presentationml/2006/main">
  <p:tag name="MH" val="20150610150743"/>
  <p:tag name="MH_LIBRARY" val="CONTENTS"/>
  <p:tag name="MH_TYPE" val="ENTRY"/>
  <p:tag name="ID" val="547142"/>
  <p:tag name="MH_ORDER" val="1"/>
</p:tagLst>
</file>

<file path=ppt/tags/tag5.xml><?xml version="1.0" encoding="utf-8"?>
<p:tagLst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ags/tag6.xml><?xml version="1.0" encoding="utf-8"?>
<p:tagLst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ags/tag7.xml><?xml version="1.0" encoding="utf-8"?>
<p:tagLst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ags/tag8.xml><?xml version="1.0" encoding="utf-8"?>
<p:tagLst xmlns:p="http://schemas.openxmlformats.org/presentationml/2006/main">
  <p:tag name="MH" val="20150610150743"/>
  <p:tag name="MH_LIBRARY" val="CONTENTS"/>
  <p:tag name="MH_TYPE" val="NUMBER"/>
  <p:tag name="ID" val="547142"/>
  <p:tag name="MH_ORDER" val="2"/>
</p:tagLst>
</file>

<file path=ppt/tags/tag9.xml><?xml version="1.0" encoding="utf-8"?>
<p:tagLst xmlns:p="http://schemas.openxmlformats.org/presentationml/2006/main">
  <p:tag name="MH" val="20150610150743"/>
  <p:tag name="MH_LIBRARY" val="CONTENTS"/>
  <p:tag name="MH_TYPE" val="ENTRY"/>
  <p:tag name="ID" val="547142"/>
  <p:tag name="MH_ORDER" val="2"/>
</p:tagLst>
</file>

<file path=ppt/theme/theme1.xml><?xml version="1.0" encoding="utf-8"?>
<a:theme xmlns:a="http://schemas.openxmlformats.org/drawingml/2006/main" name="千图网海量PPT模板www.58pic.com">
  <a:themeElements>
    <a:clrScheme name="自定义 414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B5AD4B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A000120150318A04KPBG</Template>
  <TotalTime>0</TotalTime>
  <Words>4952</Words>
  <Application>WPS 演示</Application>
  <PresentationFormat>宽屏</PresentationFormat>
  <Paragraphs>652</Paragraphs>
  <Slides>40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幼圆</vt:lpstr>
      <vt:lpstr>黑体</vt:lpstr>
      <vt:lpstr>字魂36号-正文宋楷</vt:lpstr>
      <vt:lpstr>Adobe Naskh Medium</vt:lpstr>
      <vt:lpstr>Microsoft Himalaya</vt:lpstr>
      <vt:lpstr>Calibri</vt:lpstr>
      <vt:lpstr>Times New Roman</vt:lpstr>
      <vt:lpstr>Arial Unicode MS</vt:lpstr>
      <vt:lpstr>Agency FB</vt:lpstr>
      <vt:lpstr>Twilight</vt:lpstr>
      <vt:lpstr>Arial Narrow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2019彩色水墨年终总结PPT模板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Administrator</cp:lastModifiedBy>
  <cp:revision>65</cp:revision>
  <dcterms:created xsi:type="dcterms:W3CDTF">2015-07-24T01:28:00Z</dcterms:created>
  <dcterms:modified xsi:type="dcterms:W3CDTF">2020-05-14T13:36:50Z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