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Oxygen Light"/>
      <p:regular r:id="rId18"/>
      <p:bold r:id="rId19"/>
    </p:embeddedFont>
    <p:embeddedFont>
      <p:font typeface="Oxygen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gIgizqAA1+ouzNCq2KXHL+04vv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xygen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Oxygen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xygenLight-bold.fntdata"/><Relationship Id="rId6" Type="http://schemas.openxmlformats.org/officeDocument/2006/relationships/slide" Target="slides/slide1.xml"/><Relationship Id="rId18" Type="http://schemas.openxmlformats.org/officeDocument/2006/relationships/font" Target="fonts/Oxygen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62e77e43d_0_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62e77e43d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662e77e43d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62e77e43d_0_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62e77e43d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662e77e43d_0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b1a31224a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Bootstrap: sample with replacement 100x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2b1a31224a7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1a31224a7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2b1a31224a7_1_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1a31224a7_0_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1a31224a7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b1a31224a7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62e77e43d_0_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62e77e43d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662e77e43d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1a31224a7_0_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1a31224a7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b1a31224a7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1a31224a7_0_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1a31224a7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b1a31224a7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62e77e43d_0_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62e77e43d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662e77e43d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F57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" type="subTitle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al Title">
  <p:cSld name="Transitional 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F57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" type="subTitle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BF57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709033" y="1855886"/>
            <a:ext cx="7734300" cy="458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erriweather Sans"/>
              <a:buChar char="-"/>
              <a:defRPr b="0" i="0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Object">
  <p:cSld name="Double 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628650" y="1929440"/>
            <a:ext cx="3867150" cy="433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1"/>
          <p:cNvSpPr txBox="1"/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BF57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1"/>
          <p:cNvSpPr txBox="1"/>
          <p:nvPr>
            <p:ph idx="2" type="body"/>
          </p:nvPr>
        </p:nvSpPr>
        <p:spPr>
          <a:xfrm>
            <a:off x="4674897" y="1928888"/>
            <a:ext cx="3867150" cy="433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ll Quote Slide">
  <p:cSld name="Pull Quot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/>
          <p:nvPr/>
        </p:nvSpPr>
        <p:spPr>
          <a:xfrm>
            <a:off x="0" y="0"/>
            <a:ext cx="9144000" cy="6911975"/>
          </a:xfrm>
          <a:prstGeom prst="rect">
            <a:avLst/>
          </a:prstGeom>
          <a:solidFill>
            <a:srgbClr val="B0430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430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knockout_formal_Cockrell.eps" id="30" name="Google Shape;3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6088" y="2552700"/>
            <a:ext cx="8143875" cy="2960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0" y="-6349"/>
            <a:ext cx="9144000" cy="655225"/>
          </a:xfrm>
          <a:prstGeom prst="rect">
            <a:avLst/>
          </a:prstGeom>
          <a:solidFill>
            <a:srgbClr val="B0430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7258" y="83392"/>
            <a:ext cx="2514943" cy="50253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 txBox="1"/>
          <p:nvPr/>
        </p:nvSpPr>
        <p:spPr>
          <a:xfrm>
            <a:off x="2808717" y="59653"/>
            <a:ext cx="466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 u="none" cap="none" strike="noStrike">
                <a:solidFill>
                  <a:schemeClr val="lt1"/>
                </a:solidFill>
                <a:latin typeface="Oxygen Light"/>
                <a:ea typeface="Oxygen Light"/>
                <a:cs typeface="Oxygen Light"/>
                <a:sym typeface="Oxygen Light"/>
              </a:rPr>
              <a:t>Energy A.I. Hackathon 202</a:t>
            </a:r>
            <a:r>
              <a:rPr lang="en-US" sz="2800">
                <a:solidFill>
                  <a:schemeClr val="lt1"/>
                </a:solidFill>
                <a:latin typeface="Oxygen Light"/>
                <a:ea typeface="Oxygen Light"/>
                <a:cs typeface="Oxygen Light"/>
                <a:sym typeface="Oxygen Light"/>
              </a:rPr>
              <a:t>4</a:t>
            </a:r>
            <a:endParaRPr sz="2800">
              <a:solidFill>
                <a:schemeClr val="lt1"/>
              </a:solidFill>
              <a:latin typeface="Oxygen Light"/>
              <a:ea typeface="Oxygen Light"/>
              <a:cs typeface="Oxygen Light"/>
              <a:sym typeface="Oxygen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22.png"/><Relationship Id="rId7" Type="http://schemas.openxmlformats.org/officeDocument/2006/relationships/image" Target="../media/image7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/>
          <p:nvPr/>
        </p:nvSpPr>
        <p:spPr>
          <a:xfrm>
            <a:off x="29100" y="452249"/>
            <a:ext cx="90858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Desi Drillers</a:t>
            </a:r>
            <a:r>
              <a:rPr lang="en-US" sz="48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 Final Presentation</a:t>
            </a:r>
            <a:endParaRPr sz="4800"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January 21</a:t>
            </a:r>
            <a:r>
              <a:rPr baseline="30000" lang="en-US" sz="32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st</a:t>
            </a:r>
            <a:r>
              <a:rPr lang="en-US" sz="32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, 2024</a:t>
            </a:r>
            <a:endParaRPr i="0" sz="3200" u="none" strike="noStrike">
              <a:solidFill>
                <a:schemeClr val="dk1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29100" y="2658600"/>
            <a:ext cx="1688700" cy="13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Oxygen"/>
                <a:ea typeface="Oxygen"/>
                <a:cs typeface="Oxygen"/>
                <a:sym typeface="Oxygen"/>
              </a:rPr>
              <a:t>Jawad Kazi</a:t>
            </a:r>
            <a:endParaRPr b="1" sz="130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37" name="Google Shape;37;p1"/>
          <p:cNvSpPr txBox="1"/>
          <p:nvPr/>
        </p:nvSpPr>
        <p:spPr>
          <a:xfrm>
            <a:off x="2262350" y="2658600"/>
            <a:ext cx="2406300" cy="13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Oxygen"/>
                <a:ea typeface="Oxygen"/>
                <a:cs typeface="Oxygen"/>
                <a:sym typeface="Oxygen"/>
              </a:rPr>
              <a:t>Ibrahim Chaudhry</a:t>
            </a:r>
            <a:endParaRPr b="1" sz="130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38" name="Google Shape;38;p1"/>
          <p:cNvSpPr txBox="1"/>
          <p:nvPr/>
        </p:nvSpPr>
        <p:spPr>
          <a:xfrm>
            <a:off x="4748813" y="2658600"/>
            <a:ext cx="1688700" cy="13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Oxygen"/>
                <a:ea typeface="Oxygen"/>
                <a:cs typeface="Oxygen"/>
                <a:sym typeface="Oxygen"/>
              </a:rPr>
              <a:t>Bilal Zafar</a:t>
            </a:r>
            <a:endParaRPr b="1" sz="130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39" name="Google Shape;39;p1"/>
          <p:cNvSpPr txBox="1"/>
          <p:nvPr/>
        </p:nvSpPr>
        <p:spPr>
          <a:xfrm>
            <a:off x="6837900" y="2658600"/>
            <a:ext cx="23061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Oxygen"/>
                <a:ea typeface="Oxygen"/>
                <a:cs typeface="Oxygen"/>
                <a:sym typeface="Oxygen"/>
              </a:rPr>
              <a:t>Ahmed-Wassim Benzerga</a:t>
            </a:r>
            <a:endParaRPr b="1" sz="130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pic>
        <p:nvPicPr>
          <p:cNvPr id="40" name="Google Shape;4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" y="3190875"/>
            <a:ext cx="2007024" cy="36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6528" y="3171463"/>
            <a:ext cx="2012124" cy="4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2426" y="3171475"/>
            <a:ext cx="1435100" cy="40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9953" y="3115588"/>
            <a:ext cx="1547197" cy="4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62e77e43d_0_58"/>
          <p:cNvSpPr txBox="1"/>
          <p:nvPr>
            <p:ph type="title"/>
          </p:nvPr>
        </p:nvSpPr>
        <p:spPr>
          <a:xfrm>
            <a:off x="701708" y="1011014"/>
            <a:ext cx="7740600" cy="6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pic>
        <p:nvPicPr>
          <p:cNvPr id="113" name="Google Shape;113;g2662e77e43d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5900"/>
            <a:ext cx="9144001" cy="2422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/>
        </p:nvSpPr>
        <p:spPr>
          <a:xfrm>
            <a:off x="495202" y="1702203"/>
            <a:ext cx="80433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What did your team learn?</a:t>
            </a:r>
            <a:endParaRPr sz="2000">
              <a:solidFill>
                <a:schemeClr val="dk1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We found that the depletion of the wellbore was not necessarily related to the presence of a parent or co-developed well.</a:t>
            </a:r>
            <a:endParaRPr sz="2000">
              <a:solidFill>
                <a:schemeClr val="dk1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What did your team like? </a:t>
            </a:r>
            <a:endParaRPr sz="2000"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We enjoyed the ability to use the machine learning models on real life data sets in a </a:t>
            </a:r>
            <a:r>
              <a:rPr lang="en-US" sz="2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field</a:t>
            </a:r>
            <a:r>
              <a:rPr lang="en-US" sz="2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 that’s so fundamental to the functioning of our society</a:t>
            </a:r>
            <a:endParaRPr sz="2000">
              <a:solidFill>
                <a:schemeClr val="dk1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What could we do to improve next year? </a:t>
            </a:r>
            <a:endParaRPr sz="2000">
              <a:solidFill>
                <a:schemeClr val="dk1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More schedule options to mentor sessions</a:t>
            </a:r>
            <a:endParaRPr sz="2000">
              <a:solidFill>
                <a:schemeClr val="dk1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3330200" y="1028250"/>
            <a:ext cx="237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2"/>
                </a:solidFill>
              </a:rPr>
              <a:t>Feedback</a:t>
            </a:r>
            <a:endParaRPr b="1" sz="3600">
              <a:solidFill>
                <a:schemeClr val="accent2"/>
              </a:solidFill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931" y="1767150"/>
            <a:ext cx="1159750" cy="6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9925" y="2984400"/>
            <a:ext cx="606300" cy="6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5575" y="4599750"/>
            <a:ext cx="723450" cy="7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62e77e43d_0_75"/>
          <p:cNvSpPr txBox="1"/>
          <p:nvPr>
            <p:ph type="ctrTitle"/>
          </p:nvPr>
        </p:nvSpPr>
        <p:spPr>
          <a:xfrm>
            <a:off x="3201000" y="725200"/>
            <a:ext cx="2742000" cy="1617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/>
        </p:nvSpPr>
        <p:spPr>
          <a:xfrm>
            <a:off x="506027" y="857928"/>
            <a:ext cx="80433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xygen Light"/>
              <a:buChar char="●"/>
            </a:pPr>
            <a:r>
              <a:rPr lang="en-US" sz="2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Fluids are lost to formation when drilling out the plugs after </a:t>
            </a:r>
            <a:r>
              <a:rPr lang="en-US" sz="2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fracking</a:t>
            </a:r>
            <a:r>
              <a:rPr lang="en-US" sz="2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. We were to predict average pump difference during drill out based many possible predictor features for 15 wells. </a:t>
            </a:r>
            <a:endParaRPr sz="2000">
              <a:solidFill>
                <a:schemeClr val="dk1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xygen Light"/>
              <a:buChar char="●"/>
            </a:pPr>
            <a:r>
              <a:rPr lang="en-US" sz="2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We used Random Forest Regression and Bootstrap to </a:t>
            </a:r>
            <a:r>
              <a:rPr lang="en-US" sz="2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predict</a:t>
            </a:r>
            <a:r>
              <a:rPr lang="en-US" sz="2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 the pump difference.</a:t>
            </a:r>
            <a:endParaRPr>
              <a:latin typeface="Oxygen Light"/>
              <a:ea typeface="Oxygen Light"/>
              <a:cs typeface="Oxygen Light"/>
              <a:sym typeface="Oxygen Light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xygen Light"/>
              <a:buChar char="●"/>
            </a:pPr>
            <a:r>
              <a:rPr lang="en-US" sz="2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We found that the </a:t>
            </a:r>
            <a:r>
              <a:rPr lang="en-US" sz="2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depletion</a:t>
            </a:r>
            <a:r>
              <a:rPr lang="en-US" sz="2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 of the wellbore was not necessarily related to the presence of a parent or </a:t>
            </a:r>
            <a:r>
              <a:rPr lang="en-US" sz="2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co-developed</a:t>
            </a:r>
            <a:r>
              <a:rPr lang="en-US" sz="2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 well.</a:t>
            </a:r>
            <a:endParaRPr>
              <a:latin typeface="Oxygen Light"/>
              <a:ea typeface="Oxygen Light"/>
              <a:cs typeface="Oxygen Light"/>
              <a:sym typeface="Oxygen Light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xygen Light"/>
              <a:buChar char="●"/>
            </a:pPr>
            <a:r>
              <a:rPr lang="en-US" sz="2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We </a:t>
            </a:r>
            <a:r>
              <a:rPr lang="en-US" sz="2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recommend</a:t>
            </a:r>
            <a:r>
              <a:rPr lang="en-US" sz="2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 that feature engineering of these factors be used to optimize the fluid choice used in drill out</a:t>
            </a:r>
            <a:endParaRPr sz="1800">
              <a:solidFill>
                <a:schemeClr val="dk1"/>
              </a:solidFill>
              <a:latin typeface="Oxygen Light"/>
              <a:ea typeface="Oxygen Light"/>
              <a:cs typeface="Oxygen Light"/>
              <a:sym typeface="Oxygen Light"/>
            </a:endParaRPr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9875" y="4327225"/>
            <a:ext cx="4075575" cy="180938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 txBox="1"/>
          <p:nvPr/>
        </p:nvSpPr>
        <p:spPr>
          <a:xfrm>
            <a:off x="3844050" y="6311900"/>
            <a:ext cx="14559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(pubs.acs.org)</a:t>
            </a:r>
            <a:endParaRPr/>
          </a:p>
        </p:txBody>
      </p:sp>
      <p:sp>
        <p:nvSpPr>
          <p:cNvPr id="51" name="Google Shape;51;p6"/>
          <p:cNvSpPr txBox="1"/>
          <p:nvPr/>
        </p:nvSpPr>
        <p:spPr>
          <a:xfrm>
            <a:off x="2146413" y="562800"/>
            <a:ext cx="4762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2"/>
                </a:solidFill>
              </a:rPr>
              <a:t>Executive Summary</a:t>
            </a:r>
            <a:endParaRPr b="1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1a31224a7_0_1"/>
          <p:cNvSpPr txBox="1"/>
          <p:nvPr/>
        </p:nvSpPr>
        <p:spPr>
          <a:xfrm>
            <a:off x="506025" y="1381125"/>
            <a:ext cx="7422900" cy="4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xygen Light"/>
              <a:buAutoNum type="arabicPeriod"/>
            </a:pPr>
            <a:r>
              <a:rPr lang="en-US" sz="2000">
                <a:latin typeface="Oxygen Light"/>
                <a:ea typeface="Oxygen Light"/>
                <a:cs typeface="Oxygen Light"/>
                <a:sym typeface="Oxygen Light"/>
              </a:rPr>
              <a:t>Import packages and load data</a:t>
            </a:r>
            <a:endParaRPr sz="2000">
              <a:latin typeface="Oxygen Light"/>
              <a:ea typeface="Oxygen Light"/>
              <a:cs typeface="Oxygen Light"/>
              <a:sym typeface="Oxygen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xygen Light"/>
              <a:buAutoNum type="arabicPeriod"/>
            </a:pPr>
            <a:r>
              <a:rPr lang="en-US" sz="2000">
                <a:latin typeface="Oxygen Light"/>
                <a:ea typeface="Oxygen Light"/>
                <a:cs typeface="Oxygen Light"/>
                <a:sym typeface="Oxygen Light"/>
              </a:rPr>
              <a:t>Basic data checking and visualization</a:t>
            </a:r>
            <a:endParaRPr sz="2000">
              <a:latin typeface="Oxygen Light"/>
              <a:ea typeface="Oxygen Light"/>
              <a:cs typeface="Oxygen Light"/>
              <a:sym typeface="Oxygen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xygen Light"/>
              <a:buAutoNum type="arabicPeriod"/>
            </a:pPr>
            <a:r>
              <a:rPr lang="en-US" sz="2000">
                <a:latin typeface="Oxygen Light"/>
                <a:ea typeface="Oxygen Light"/>
                <a:cs typeface="Oxygen Light"/>
                <a:sym typeface="Oxygen Light"/>
              </a:rPr>
              <a:t>Feature engineering and imputation</a:t>
            </a:r>
            <a:endParaRPr sz="2000">
              <a:latin typeface="Oxygen Light"/>
              <a:ea typeface="Oxygen Light"/>
              <a:cs typeface="Oxygen Light"/>
              <a:sym typeface="Oxygen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xygen Light"/>
              <a:buAutoNum type="arabicPeriod"/>
            </a:pPr>
            <a:r>
              <a:rPr lang="en-US" sz="2000">
                <a:latin typeface="Oxygen Light"/>
                <a:ea typeface="Oxygen Light"/>
                <a:cs typeface="Oxygen Light"/>
                <a:sym typeface="Oxygen Light"/>
              </a:rPr>
              <a:t>Regression analysis</a:t>
            </a:r>
            <a:endParaRPr sz="2000">
              <a:latin typeface="Oxygen Light"/>
              <a:ea typeface="Oxygen Light"/>
              <a:cs typeface="Oxygen Light"/>
              <a:sym typeface="Oxygen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xygen Light"/>
              <a:buAutoNum type="arabicPeriod"/>
            </a:pPr>
            <a:r>
              <a:rPr lang="en-US" sz="2000">
                <a:latin typeface="Oxygen Light"/>
                <a:ea typeface="Oxygen Light"/>
                <a:cs typeface="Oxygen Light"/>
                <a:sym typeface="Oxygen Light"/>
              </a:rPr>
              <a:t>Uncertainty analysis</a:t>
            </a:r>
            <a:endParaRPr sz="2000">
              <a:latin typeface="Oxygen Light"/>
              <a:ea typeface="Oxygen Light"/>
              <a:cs typeface="Oxygen Light"/>
              <a:sym typeface="Oxygen Light"/>
            </a:endParaRPr>
          </a:p>
        </p:txBody>
      </p:sp>
      <p:sp>
        <p:nvSpPr>
          <p:cNvPr id="57" name="Google Shape;57;g2b1a31224a7_0_1"/>
          <p:cNvSpPr txBox="1"/>
          <p:nvPr/>
        </p:nvSpPr>
        <p:spPr>
          <a:xfrm>
            <a:off x="3445325" y="694550"/>
            <a:ext cx="258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2"/>
                </a:solidFill>
              </a:rPr>
              <a:t>Workflow</a:t>
            </a:r>
            <a:endParaRPr b="1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1a31224a7_1_10"/>
          <p:cNvSpPr txBox="1"/>
          <p:nvPr/>
        </p:nvSpPr>
        <p:spPr>
          <a:xfrm>
            <a:off x="81275" y="1920900"/>
            <a:ext cx="2560500" cy="3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 Light"/>
              <a:buChar char="●"/>
            </a:pPr>
            <a:r>
              <a:rPr lang="en-US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Depletion Attributes</a:t>
            </a:r>
            <a:endParaRPr>
              <a:solidFill>
                <a:schemeClr val="dk1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 Light"/>
              <a:buChar char="○"/>
            </a:pPr>
            <a:r>
              <a:rPr lang="en-US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Categorical Value heat map</a:t>
            </a:r>
            <a:endParaRPr>
              <a:solidFill>
                <a:schemeClr val="dk1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 Light"/>
              <a:buChar char="●"/>
            </a:pPr>
            <a:r>
              <a:rPr lang="en-US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looked categorical values</a:t>
            </a:r>
            <a:endParaRPr>
              <a:solidFill>
                <a:schemeClr val="dk1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 Light"/>
              <a:buChar char="○"/>
            </a:pPr>
            <a:r>
              <a:rPr lang="en-US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based off of age and proximity</a:t>
            </a:r>
            <a:endParaRPr>
              <a:solidFill>
                <a:schemeClr val="dk1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 Light"/>
              <a:buChar char="○"/>
            </a:pPr>
            <a:r>
              <a:rPr lang="en-US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viewed depletion</a:t>
            </a:r>
            <a:endParaRPr>
              <a:solidFill>
                <a:schemeClr val="dk1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 Light"/>
              <a:buChar char="●"/>
            </a:pPr>
            <a:r>
              <a:rPr lang="en-US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Correlation</a:t>
            </a:r>
            <a:endParaRPr>
              <a:solidFill>
                <a:schemeClr val="dk1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 Light"/>
              <a:buChar char="○"/>
            </a:pPr>
            <a:r>
              <a:rPr lang="en-US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categorical and and numerical values</a:t>
            </a:r>
            <a:endParaRPr>
              <a:solidFill>
                <a:schemeClr val="dk1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	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3" name="Google Shape;63;g2b1a31224a7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475" y="681725"/>
            <a:ext cx="6524626" cy="610462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2b1a31224a7_1_10"/>
          <p:cNvSpPr txBox="1"/>
          <p:nvPr/>
        </p:nvSpPr>
        <p:spPr>
          <a:xfrm>
            <a:off x="276100" y="789975"/>
            <a:ext cx="28953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2"/>
                </a:solidFill>
              </a:rPr>
              <a:t>Categorical</a:t>
            </a:r>
            <a:endParaRPr b="1" sz="36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chemeClr val="accent2"/>
                </a:solidFill>
              </a:rPr>
              <a:t>Values</a:t>
            </a:r>
            <a:endParaRPr b="1" sz="36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1a31224a7_0_55"/>
          <p:cNvSpPr txBox="1"/>
          <p:nvPr>
            <p:ph idx="1" type="body"/>
          </p:nvPr>
        </p:nvSpPr>
        <p:spPr>
          <a:xfrm>
            <a:off x="709033" y="1855886"/>
            <a:ext cx="7734300" cy="458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g2b1a31224a7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0625"/>
            <a:ext cx="9082516" cy="6217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g2662e77e43d_0_30"/>
          <p:cNvPicPr preferRelativeResize="0"/>
          <p:nvPr/>
        </p:nvPicPr>
        <p:blipFill rotWithShape="1">
          <a:blip r:embed="rId3">
            <a:alphaModFix/>
          </a:blip>
          <a:srcRect b="14034" l="27431" r="0" t="16933"/>
          <a:stretch/>
        </p:blipFill>
        <p:spPr>
          <a:xfrm>
            <a:off x="155275" y="975300"/>
            <a:ext cx="1451550" cy="11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2662e77e43d_0_30"/>
          <p:cNvPicPr preferRelativeResize="0"/>
          <p:nvPr/>
        </p:nvPicPr>
        <p:blipFill rotWithShape="1">
          <a:blip r:embed="rId4">
            <a:alphaModFix/>
          </a:blip>
          <a:srcRect b="0" l="59404" r="0" t="0"/>
          <a:stretch/>
        </p:blipFill>
        <p:spPr>
          <a:xfrm>
            <a:off x="6631318" y="2306650"/>
            <a:ext cx="2462081" cy="29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2662e77e43d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1750" y="2485339"/>
            <a:ext cx="865750" cy="2596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2662e77e43d_0_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946" y="2404025"/>
            <a:ext cx="2080491" cy="273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2662e77e43d_0_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588" y="2490209"/>
            <a:ext cx="790937" cy="2648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2662e77e43d_0_30"/>
          <p:cNvPicPr preferRelativeResize="0"/>
          <p:nvPr/>
        </p:nvPicPr>
        <p:blipFill rotWithShape="1">
          <a:blip r:embed="rId8">
            <a:alphaModFix/>
          </a:blip>
          <a:srcRect b="0" l="0" r="0" t="1845"/>
          <a:stretch/>
        </p:blipFill>
        <p:spPr>
          <a:xfrm>
            <a:off x="2720313" y="2491329"/>
            <a:ext cx="737778" cy="2647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2662e77e43d_0_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43573" y="2447812"/>
            <a:ext cx="2338189" cy="2684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1a31224a7_0_47"/>
          <p:cNvSpPr txBox="1"/>
          <p:nvPr>
            <p:ph type="title"/>
          </p:nvPr>
        </p:nvSpPr>
        <p:spPr>
          <a:xfrm>
            <a:off x="709033" y="1058239"/>
            <a:ext cx="7740600" cy="6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Remove Feature Terms to Reduce Collinearity</a:t>
            </a:r>
            <a:endParaRPr/>
          </a:p>
        </p:txBody>
      </p:sp>
      <p:pic>
        <p:nvPicPr>
          <p:cNvPr id="90" name="Google Shape;90;g2b1a31224a7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66864"/>
            <a:ext cx="8839198" cy="235378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b1a31224a7_0_47"/>
          <p:cNvSpPr txBox="1"/>
          <p:nvPr/>
        </p:nvSpPr>
        <p:spPr>
          <a:xfrm>
            <a:off x="528025" y="5715000"/>
            <a:ext cx="556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xygen Light"/>
              <a:buChar char="●"/>
            </a:pPr>
            <a:r>
              <a:rPr lang="en-US">
                <a:latin typeface="Oxygen Light"/>
                <a:ea typeface="Oxygen Light"/>
                <a:cs typeface="Oxygen Light"/>
                <a:sym typeface="Oxygen Light"/>
              </a:rPr>
              <a:t>Subject TVD vs Avg Parent TVD</a:t>
            </a:r>
            <a:endParaRPr>
              <a:latin typeface="Oxygen Light"/>
              <a:ea typeface="Oxygen Light"/>
              <a:cs typeface="Oxygen Light"/>
              <a:sym typeface="Oxygen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xygen Light"/>
              <a:buChar char="○"/>
            </a:pPr>
            <a:r>
              <a:rPr lang="en-US">
                <a:latin typeface="Oxygen Light"/>
                <a:ea typeface="Oxygen Light"/>
                <a:cs typeface="Oxygen Light"/>
                <a:sym typeface="Oxygen Light"/>
              </a:rPr>
              <a:t>Valuable independently</a:t>
            </a:r>
            <a:endParaRPr>
              <a:latin typeface="Oxygen Light"/>
              <a:ea typeface="Oxygen Light"/>
              <a:cs typeface="Oxygen Light"/>
              <a:sym typeface="Oxygen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1a31224a7_0_39"/>
          <p:cNvSpPr txBox="1"/>
          <p:nvPr>
            <p:ph type="title"/>
          </p:nvPr>
        </p:nvSpPr>
        <p:spPr>
          <a:xfrm>
            <a:off x="709033" y="1058239"/>
            <a:ext cx="7740600" cy="6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g2b1a31224a7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5376"/>
            <a:ext cx="9144001" cy="518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2b1a31224a7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5" y="1598323"/>
            <a:ext cx="9143999" cy="5158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62e77e43d_0_52"/>
          <p:cNvSpPr txBox="1"/>
          <p:nvPr>
            <p:ph type="title"/>
          </p:nvPr>
        </p:nvSpPr>
        <p:spPr>
          <a:xfrm>
            <a:off x="709033" y="1058239"/>
            <a:ext cx="7740600" cy="6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Deciding the Models</a:t>
            </a:r>
            <a:endParaRPr/>
          </a:p>
        </p:txBody>
      </p:sp>
      <p:sp>
        <p:nvSpPr>
          <p:cNvPr id="106" name="Google Shape;106;g2662e77e43d_0_52"/>
          <p:cNvSpPr txBox="1"/>
          <p:nvPr>
            <p:ph idx="1" type="body"/>
          </p:nvPr>
        </p:nvSpPr>
        <p:spPr>
          <a:xfrm>
            <a:off x="709025" y="1855879"/>
            <a:ext cx="7734300" cy="27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Font typeface="Oxygen Light"/>
              <a:buChar char="•"/>
            </a:pPr>
            <a:r>
              <a:rPr lang="en-US" sz="2000">
                <a:latin typeface="Oxygen Light"/>
                <a:ea typeface="Oxygen Light"/>
                <a:cs typeface="Oxygen Light"/>
                <a:sym typeface="Oxygen Light"/>
              </a:rPr>
              <a:t>Ran multitude of Regression models</a:t>
            </a:r>
            <a:endParaRPr sz="2000">
              <a:latin typeface="Oxygen Light"/>
              <a:ea typeface="Oxygen Light"/>
              <a:cs typeface="Oxygen Light"/>
              <a:sym typeface="Oxygen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xygen Light"/>
              <a:buChar char="-"/>
            </a:pPr>
            <a:r>
              <a:rPr lang="en-US" sz="2000">
                <a:latin typeface="Oxygen Light"/>
                <a:ea typeface="Oxygen Light"/>
                <a:cs typeface="Oxygen Light"/>
                <a:sym typeface="Oxygen Light"/>
              </a:rPr>
              <a:t>linear</a:t>
            </a:r>
            <a:endParaRPr sz="2000">
              <a:latin typeface="Oxygen Light"/>
              <a:ea typeface="Oxygen Light"/>
              <a:cs typeface="Oxygen Light"/>
              <a:sym typeface="Oxygen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xygen Light"/>
              <a:buChar char="-"/>
            </a:pPr>
            <a:r>
              <a:rPr lang="en-US" sz="2000">
                <a:latin typeface="Oxygen Light"/>
                <a:ea typeface="Oxygen Light"/>
                <a:cs typeface="Oxygen Light"/>
                <a:sym typeface="Oxygen Light"/>
              </a:rPr>
              <a:t>lasso</a:t>
            </a:r>
            <a:endParaRPr sz="2000">
              <a:latin typeface="Oxygen Light"/>
              <a:ea typeface="Oxygen Light"/>
              <a:cs typeface="Oxygen Light"/>
              <a:sym typeface="Oxygen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xygen Light"/>
              <a:buChar char="-"/>
            </a:pPr>
            <a:r>
              <a:rPr lang="en-US" sz="2000">
                <a:latin typeface="Oxygen Light"/>
                <a:ea typeface="Oxygen Light"/>
                <a:cs typeface="Oxygen Light"/>
                <a:sym typeface="Oxygen Light"/>
              </a:rPr>
              <a:t>ridge</a:t>
            </a:r>
            <a:endParaRPr sz="2000">
              <a:latin typeface="Oxygen Light"/>
              <a:ea typeface="Oxygen Light"/>
              <a:cs typeface="Oxygen Light"/>
              <a:sym typeface="Oxygen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xygen Light"/>
              <a:buChar char="-"/>
            </a:pPr>
            <a:r>
              <a:rPr lang="en-US" sz="2000">
                <a:latin typeface="Oxygen Light"/>
                <a:ea typeface="Oxygen Light"/>
                <a:cs typeface="Oxygen Light"/>
                <a:sym typeface="Oxygen Light"/>
              </a:rPr>
              <a:t>KNN</a:t>
            </a:r>
            <a:endParaRPr sz="2000">
              <a:latin typeface="Oxygen Light"/>
              <a:ea typeface="Oxygen Light"/>
              <a:cs typeface="Oxygen Light"/>
              <a:sym typeface="Oxygen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xygen Light"/>
              <a:buChar char="-"/>
            </a:pPr>
            <a:r>
              <a:rPr lang="en-US" sz="2000">
                <a:latin typeface="Oxygen Light"/>
                <a:ea typeface="Oxygen Light"/>
                <a:cs typeface="Oxygen Light"/>
                <a:sym typeface="Oxygen Light"/>
              </a:rPr>
              <a:t>Random Forest</a:t>
            </a:r>
            <a:endParaRPr sz="2000">
              <a:latin typeface="Oxygen Light"/>
              <a:ea typeface="Oxygen Light"/>
              <a:cs typeface="Oxygen Light"/>
              <a:sym typeface="Oxygen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xygen Light"/>
              <a:buChar char="-"/>
            </a:pPr>
            <a:r>
              <a:rPr lang="en-US" sz="2000">
                <a:latin typeface="Oxygen Light"/>
                <a:ea typeface="Oxygen Light"/>
                <a:cs typeface="Oxygen Light"/>
                <a:sym typeface="Oxygen Light"/>
              </a:rPr>
              <a:t>XGB</a:t>
            </a:r>
            <a:endParaRPr sz="2000">
              <a:latin typeface="Oxygen Light"/>
              <a:ea typeface="Oxygen Light"/>
              <a:cs typeface="Oxygen Light"/>
              <a:sym typeface="Oxygen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xygen Light"/>
              <a:buChar char="•"/>
            </a:pPr>
            <a:r>
              <a:rPr lang="en-US" sz="2000">
                <a:latin typeface="Oxygen Light"/>
                <a:ea typeface="Oxygen Light"/>
                <a:cs typeface="Oxygen Light"/>
                <a:sym typeface="Oxygen Light"/>
              </a:rPr>
              <a:t>Principal Component Analysis</a:t>
            </a:r>
            <a:endParaRPr sz="2000">
              <a:latin typeface="Oxygen Light"/>
              <a:ea typeface="Oxygen Light"/>
              <a:cs typeface="Oxygen Light"/>
              <a:sym typeface="Oxygen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GE PPT Presentation">
  <a:themeElements>
    <a:clrScheme name="Custom 5">
      <a:dk1>
        <a:srgbClr val="000000"/>
      </a:dk1>
      <a:lt1>
        <a:srgbClr val="FFFFFF"/>
      </a:lt1>
      <a:dk2>
        <a:srgbClr val="3A3E40"/>
      </a:dk2>
      <a:lt2>
        <a:srgbClr val="595A5B"/>
      </a:lt2>
      <a:accent1>
        <a:srgbClr val="F2A900"/>
      </a:accent1>
      <a:accent2>
        <a:srgbClr val="BF5700"/>
      </a:accent2>
      <a:accent3>
        <a:srgbClr val="005E86"/>
      </a:accent3>
      <a:accent4>
        <a:srgbClr val="43695B"/>
      </a:accent4>
      <a:accent5>
        <a:srgbClr val="333F48"/>
      </a:accent5>
      <a:accent6>
        <a:srgbClr val="C1B688"/>
      </a:accent6>
      <a:hlink>
        <a:srgbClr val="003E5C"/>
      </a:hlink>
      <a:folHlink>
        <a:srgbClr val="787A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2017-10-04T14:25:29Z</dcterms:created>
  <dc:creator>Microsoft Office User</dc:creator>
</cp:coreProperties>
</file>