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71" r:id="rId7"/>
    <p:sldId id="274" r:id="rId8"/>
    <p:sldId id="275" r:id="rId9"/>
    <p:sldId id="276" r:id="rId10"/>
    <p:sldId id="261" r:id="rId11"/>
    <p:sldId id="262" r:id="rId12"/>
    <p:sldId id="263" r:id="rId13"/>
    <p:sldId id="280" r:id="rId14"/>
    <p:sldId id="265" r:id="rId15"/>
    <p:sldId id="281" r:id="rId16"/>
    <p:sldId id="26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11.png"/><Relationship Id="rId6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tags" Target="../tags/tag10.xml"/><Relationship Id="rId3" Type="http://schemas.openxmlformats.org/officeDocument/2006/relationships/image" Target="../media/image9.png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38450" y="2066836"/>
            <a:ext cx="6515100" cy="1649632"/>
            <a:chOff x="2838450" y="2317162"/>
            <a:chExt cx="6515100" cy="1649632"/>
          </a:xfrm>
        </p:grpSpPr>
        <p:sp>
          <p:nvSpPr>
            <p:cNvPr id="7" name="文本框 6"/>
            <p:cNvSpPr txBox="1"/>
            <p:nvPr/>
          </p:nvSpPr>
          <p:spPr>
            <a:xfrm>
              <a:off x="2838450" y="2317162"/>
              <a:ext cx="651510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3FA39E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车牌识别系统</a:t>
              </a:r>
              <a:endPara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52801" y="3628619"/>
              <a:ext cx="5505450" cy="338175"/>
              <a:chOff x="6734629" y="3817257"/>
              <a:chExt cx="3033485" cy="3988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753531" y="3818425"/>
                <a:ext cx="3014583" cy="397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600" dirty="0">
                    <a:solidFill>
                      <a:srgbClr val="3FA39E"/>
                    </a:solidFill>
                  </a:rPr>
                  <a:t>python+OpenCV+tkiner</a:t>
                </a:r>
                <a:endParaRPr lang="en-US" altLang="zh-CN" sz="1600" dirty="0">
                  <a:solidFill>
                    <a:srgbClr val="3FA39E"/>
                  </a:solidFill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6734629" y="3817257"/>
                <a:ext cx="300445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734629" y="4209143"/>
                <a:ext cx="300445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4210050" y="3841228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FA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赵妍</a:t>
            </a:r>
            <a:endParaRPr lang="zh-CN" altLang="en-US" dirty="0">
              <a:solidFill>
                <a:srgbClr val="3FA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亮点创新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7" name="Rectangle 46"/>
          <p:cNvSpPr/>
          <p:nvPr/>
        </p:nvSpPr>
        <p:spPr>
          <a:xfrm>
            <a:off x="1464144" y="4917933"/>
            <a:ext cx="241338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不仅识别出了车牌字符，还识别出了车牌颜色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4581848" y="2546220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Freeform 6"/>
          <p:cNvSpPr/>
          <p:nvPr/>
        </p:nvSpPr>
        <p:spPr>
          <a:xfrm rot="18900000" flipH="1">
            <a:off x="6288680" y="1859994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45B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2" name="Freeform 7"/>
          <p:cNvSpPr/>
          <p:nvPr/>
        </p:nvSpPr>
        <p:spPr>
          <a:xfrm flipH="1" flipV="1">
            <a:off x="7017363" y="3644127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rgbClr val="D4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Freeform 10"/>
          <p:cNvSpPr/>
          <p:nvPr/>
        </p:nvSpPr>
        <p:spPr>
          <a:xfrm rot="18900000" flipV="1">
            <a:off x="4889089" y="4023845"/>
            <a:ext cx="529415" cy="828658"/>
          </a:xfrm>
          <a:custGeom>
            <a:avLst/>
            <a:gdLst>
              <a:gd name="connsiteX0" fmla="*/ 357737 w 548331"/>
              <a:gd name="connsiteY0" fmla="*/ 0 h 858265"/>
              <a:gd name="connsiteX1" fmla="*/ 548331 w 548331"/>
              <a:gd name="connsiteY1" fmla="*/ 190594 h 858265"/>
              <a:gd name="connsiteX2" fmla="*/ 499314 w 548331"/>
              <a:gd name="connsiteY2" fmla="*/ 248749 h 858265"/>
              <a:gd name="connsiteX3" fmla="*/ 276391 w 548331"/>
              <a:gd name="connsiteY3" fmla="*/ 772587 h 858265"/>
              <a:gd name="connsiteX4" fmla="*/ 264963 w 548331"/>
              <a:gd name="connsiteY4" fmla="*/ 858265 h 858265"/>
              <a:gd name="connsiteX5" fmla="*/ 0 w 548331"/>
              <a:gd name="connsiteY5" fmla="*/ 858265 h 858265"/>
              <a:gd name="connsiteX6" fmla="*/ 515 w 548331"/>
              <a:gd name="connsiteY6" fmla="*/ 847392 h 858265"/>
              <a:gd name="connsiteX7" fmla="*/ 354383 w 548331"/>
              <a:gd name="connsiteY7" fmla="*/ 3669 h 8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331" h="858265">
                <a:moveTo>
                  <a:pt x="357737" y="0"/>
                </a:moveTo>
                <a:lnTo>
                  <a:pt x="548331" y="190594"/>
                </a:lnTo>
                <a:lnTo>
                  <a:pt x="499314" y="248749"/>
                </a:lnTo>
                <a:cubicBezTo>
                  <a:pt x="388652" y="401435"/>
                  <a:pt x="310879" y="579514"/>
                  <a:pt x="276391" y="772587"/>
                </a:cubicBezTo>
                <a:lnTo>
                  <a:pt x="264963" y="858265"/>
                </a:lnTo>
                <a:lnTo>
                  <a:pt x="0" y="858265"/>
                </a:lnTo>
                <a:lnTo>
                  <a:pt x="515" y="847392"/>
                </a:lnTo>
                <a:cubicBezTo>
                  <a:pt x="30947" y="527672"/>
                  <a:pt x="158938" y="236396"/>
                  <a:pt x="354383" y="36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37" name="Group 13"/>
          <p:cNvGrpSpPr/>
          <p:nvPr/>
        </p:nvGrpSpPr>
        <p:grpSpPr>
          <a:xfrm>
            <a:off x="4222894" y="2193014"/>
            <a:ext cx="669024" cy="618000"/>
            <a:chOff x="4228147" y="2074893"/>
            <a:chExt cx="692928" cy="640080"/>
          </a:xfrm>
        </p:grpSpPr>
        <p:cxnSp>
          <p:nvCxnSpPr>
            <p:cNvPr id="38" name="Straight Connector 14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0087B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5"/>
            <p:cNvCxnSpPr/>
            <p:nvPr/>
          </p:nvCxnSpPr>
          <p:spPr>
            <a:xfrm flipH="1">
              <a:off x="4228147" y="2166249"/>
              <a:ext cx="466625" cy="0"/>
            </a:xfrm>
            <a:prstGeom prst="line">
              <a:avLst/>
            </a:prstGeom>
            <a:ln w="19050">
              <a:solidFill>
                <a:srgbClr val="0087B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6"/>
          <p:cNvGrpSpPr/>
          <p:nvPr/>
        </p:nvGrpSpPr>
        <p:grpSpPr>
          <a:xfrm flipV="1">
            <a:off x="4225193" y="4382904"/>
            <a:ext cx="834570" cy="618000"/>
            <a:chOff x="4056686" y="2074893"/>
            <a:chExt cx="864389" cy="640080"/>
          </a:xfrm>
        </p:grpSpPr>
        <p:cxnSp>
          <p:nvCxnSpPr>
            <p:cNvPr id="41" name="Straight Connector 17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8"/>
            <p:cNvCxnSpPr/>
            <p:nvPr/>
          </p:nvCxnSpPr>
          <p:spPr>
            <a:xfrm flipH="1" flipV="1">
              <a:off x="4056686" y="2166249"/>
              <a:ext cx="638087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20"/>
          <p:cNvGrpSpPr/>
          <p:nvPr/>
        </p:nvGrpSpPr>
        <p:grpSpPr>
          <a:xfrm flipH="1">
            <a:off x="7079423" y="2025177"/>
            <a:ext cx="829599" cy="618000"/>
            <a:chOff x="4061835" y="2074893"/>
            <a:chExt cx="859240" cy="640080"/>
          </a:xfrm>
        </p:grpSpPr>
        <p:cxnSp>
          <p:nvCxnSpPr>
            <p:cNvPr id="44" name="Straight Connector 21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45BE9B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"/>
            <p:cNvCxnSpPr/>
            <p:nvPr/>
          </p:nvCxnSpPr>
          <p:spPr>
            <a:xfrm flipH="1">
              <a:off x="4061835" y="2166249"/>
              <a:ext cx="632937" cy="0"/>
            </a:xfrm>
            <a:prstGeom prst="line">
              <a:avLst/>
            </a:prstGeom>
            <a:ln w="19050">
              <a:solidFill>
                <a:srgbClr val="45BE9B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24"/>
          <p:cNvGrpSpPr/>
          <p:nvPr/>
        </p:nvGrpSpPr>
        <p:grpSpPr>
          <a:xfrm flipH="1" flipV="1">
            <a:off x="7246492" y="4198524"/>
            <a:ext cx="834197" cy="618000"/>
            <a:chOff x="4057073" y="2074893"/>
            <a:chExt cx="864002" cy="640080"/>
          </a:xfrm>
        </p:grpSpPr>
        <p:cxnSp>
          <p:nvCxnSpPr>
            <p:cNvPr id="48" name="Straight Connector 25"/>
            <p:cNvCxnSpPr/>
            <p:nvPr/>
          </p:nvCxnSpPr>
          <p:spPr>
            <a:xfrm rot="2700000" flipH="1">
              <a:off x="4601035" y="2394933"/>
              <a:ext cx="640080" cy="0"/>
            </a:xfrm>
            <a:prstGeom prst="line">
              <a:avLst/>
            </a:prstGeom>
            <a:ln w="19050" cap="sq">
              <a:solidFill>
                <a:srgbClr val="D4402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6"/>
            <p:cNvCxnSpPr/>
            <p:nvPr/>
          </p:nvCxnSpPr>
          <p:spPr>
            <a:xfrm flipH="1" flipV="1">
              <a:off x="4057073" y="2166249"/>
              <a:ext cx="637699" cy="0"/>
            </a:xfrm>
            <a:prstGeom prst="line">
              <a:avLst/>
            </a:prstGeom>
            <a:ln w="19050">
              <a:solidFill>
                <a:srgbClr val="D44024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1"/>
          <p:cNvSpPr txBox="1"/>
          <p:nvPr/>
        </p:nvSpPr>
        <p:spPr>
          <a:xfrm>
            <a:off x="2481381" y="1708299"/>
            <a:ext cx="1438275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可视化界面</a:t>
            </a:r>
            <a:endParaRPr lang="ms-MY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2" name="Title 1"/>
          <p:cNvSpPr txBox="1"/>
          <p:nvPr/>
        </p:nvSpPr>
        <p:spPr>
          <a:xfrm>
            <a:off x="2084705" y="4645025"/>
            <a:ext cx="1832610" cy="402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确定了车牌的颜色</a:t>
            </a:r>
            <a:endParaRPr lang="ms-MY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535" y="4468495"/>
            <a:ext cx="1900555" cy="402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利用颜色定位车牌</a:t>
            </a:r>
            <a:endParaRPr lang="ms-MY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655" y="1683385"/>
            <a:ext cx="2218690" cy="402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提高了车牌识别准确率</a:t>
            </a:r>
            <a:endParaRPr lang="ms-MY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60" name="Rectangle 46"/>
          <p:cNvSpPr/>
          <p:nvPr/>
        </p:nvSpPr>
        <p:spPr>
          <a:xfrm>
            <a:off x="2174875" y="2078355"/>
            <a:ext cx="14452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将运行结果可视化，更加美观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Rectangle 46"/>
          <p:cNvSpPr/>
          <p:nvPr/>
        </p:nvSpPr>
        <p:spPr>
          <a:xfrm>
            <a:off x="8283986" y="2014556"/>
            <a:ext cx="24438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利用已知库的校准，来提高车牌识别准确率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Rectangle 46"/>
          <p:cNvSpPr/>
          <p:nvPr/>
        </p:nvSpPr>
        <p:spPr>
          <a:xfrm>
            <a:off x="8344288" y="4777050"/>
            <a:ext cx="238356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利用常见的车牌颜色，来进行车牌定位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AutoShape 59"/>
          <p:cNvSpPr/>
          <p:nvPr/>
        </p:nvSpPr>
        <p:spPr bwMode="auto">
          <a:xfrm>
            <a:off x="5542081" y="3082918"/>
            <a:ext cx="973001" cy="97133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缺点不足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0364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缺点不足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2009775"/>
            <a:ext cx="7889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本程序虽然在一定程度上实现了对车牌的识别，但在经过测试后</a:t>
            </a:r>
            <a:endParaRPr lang="zh-CN" altLang="en-US"/>
          </a:p>
          <a:p>
            <a:r>
              <a:rPr lang="zh-CN" altLang="en-US"/>
              <a:t>发现程序存在一定的缺陷，主要缺陷如下：</a:t>
            </a:r>
            <a:endParaRPr lang="zh-CN" altLang="en-US"/>
          </a:p>
          <a:p>
            <a:r>
              <a:rPr lang="zh-CN" altLang="en-US"/>
              <a:t>识别效果依赖原始图像质量。本程序对于背景颜色和车牌颜色相</a:t>
            </a:r>
            <a:endParaRPr lang="zh-CN" altLang="en-US"/>
          </a:p>
          <a:p>
            <a:r>
              <a:rPr lang="zh-CN" altLang="en-US"/>
              <a:t>近的图片识别颜色能力过低，不能识别出具体的颜色，定位到车牌。</a:t>
            </a:r>
            <a:endParaRPr lang="zh-CN" altLang="en-US"/>
          </a:p>
          <a:p>
            <a:r>
              <a:rPr lang="zh-CN" altLang="en-US"/>
              <a:t>无法对所有的图片进行准确的识别。</a:t>
            </a:r>
            <a:endParaRPr lang="zh-CN" altLang="en-US"/>
          </a:p>
          <a:p>
            <a:r>
              <a:rPr lang="zh-CN" altLang="en-US"/>
              <a:t>车牌矫正函数不够精细。当矩形的旋转角度在 -1 到 1 度之间</a:t>
            </a:r>
            <a:endParaRPr lang="zh-CN" altLang="en-US"/>
          </a:p>
          <a:p>
            <a:r>
              <a:rPr lang="zh-CN" altLang="en-US"/>
              <a:t>时，默认将角度设置为 1 度。这种做法不够精确，特别是对于接近</a:t>
            </a:r>
            <a:endParaRPr lang="zh-CN" altLang="en-US"/>
          </a:p>
          <a:p>
            <a:r>
              <a:rPr lang="zh-CN" altLang="en-US"/>
              <a:t>于 0 度但不是完全水平的车牌。</a:t>
            </a:r>
            <a:endParaRPr lang="zh-CN" altLang="en-US"/>
          </a:p>
          <a:p>
            <a:r>
              <a:rPr lang="zh-CN" altLang="en-US"/>
              <a:t>参数有硬编码。代码中有一些硬编码的参数（如阈值、卷积核</a:t>
            </a:r>
            <a:endParaRPr lang="zh-CN" altLang="en-US"/>
          </a:p>
          <a:p>
            <a:r>
              <a:rPr lang="zh-CN" altLang="en-US"/>
              <a:t>大小等），这会限制程序在不同场景下的适用性。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0364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025" y="1176655"/>
            <a:ext cx="1097343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完成数字图像处理大作业的过程中，我深刻地体会到了数字图像处理技术的重要性和实用性。通过对图像的预处理、特征提取、分割和识别等方面的学习，我对数字图像处理有了更加全面和深入的了解。以下是我在完成这次大作业过程中的一些感想：</a:t>
            </a:r>
            <a:endParaRPr lang="zh-CN" altLang="en-US"/>
          </a:p>
          <a:p>
            <a:r>
              <a:rPr lang="zh-CN" altLang="en-US"/>
              <a:t>1. 理论与实践相结合：在学习数字图像处理的过程中，我发现理论知识与实际操作是相辅相成的。通过阅读相关教材和论文，我掌握了数字图像处理的基本概念、原理和方法。而在实际操作中，我将所学的理论知识应用到实际问题中，加深了对理论知识的理解，同时也锻炼了自己的动手能力。</a:t>
            </a:r>
            <a:endParaRPr lang="zh-CN" altLang="en-US"/>
          </a:p>
          <a:p>
            <a:r>
              <a:rPr lang="zh-CN" altLang="en-US"/>
              <a:t>2. 编程能力的提升：在完成大作业的过程中，我主要使用了Python编程语言和OpenCV库进行图像处理。通过编写代码实现各种图像处理算法，我不仅提高了自己的编程能力，还学会了如何利用现有的开源库解决实际问题，节省了大量的时间和精力。</a:t>
            </a:r>
            <a:endParaRPr lang="zh-CN" altLang="en-US"/>
          </a:p>
          <a:p>
            <a:r>
              <a:rPr lang="zh-CN" altLang="en-US"/>
              <a:t>3. 创新思维的培养：在完成大作业的过程中，我遇到了许多实际问题，如图像质量差、噪声干扰等。面对这些问题，我学会了如何运用所学知识进行创新思考，寻找解决问题的方法。这种创新思维的培养对我今后的学习和工作具有重要的意义。</a:t>
            </a:r>
            <a:endParaRPr lang="zh-CN" altLang="en-US"/>
          </a:p>
          <a:p>
            <a:r>
              <a:rPr lang="zh-CN" altLang="en-US"/>
              <a:t>4. 对专业的兴趣和热情：通过完成数字图像处理大作业，我对计算机视觉、图像处理等专业领域产生了浓厚的兴趣。我认识到这些技术在现实生活中有着广泛的应用，如人脸识别、自动驾驶等。这激发了我继续深入学习和研究相关领域的动力。</a:t>
            </a:r>
            <a:endParaRPr lang="zh-CN" altLang="en-US"/>
          </a:p>
          <a:p>
            <a:r>
              <a:rPr lang="zh-CN" altLang="en-US"/>
              <a:t>总之，在完成数字图像处理大作业的过程中，我收获了丰富的知识和技能。这次大作业的完成，对我今后的学习和工作具有重要的指导意义。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6000" y="2320834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感谢你们的聆听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67052" y="3632291"/>
            <a:ext cx="6076948" cy="346072"/>
            <a:chOff x="6734629" y="3817257"/>
            <a:chExt cx="3033485" cy="408187"/>
          </a:xfrm>
        </p:grpSpPr>
        <p:sp>
          <p:nvSpPr>
            <p:cNvPr id="9" name="矩形 8"/>
            <p:cNvSpPr/>
            <p:nvPr/>
          </p:nvSpPr>
          <p:spPr>
            <a:xfrm>
              <a:off x="6753531" y="3818425"/>
              <a:ext cx="3014583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3FA39E"/>
                  </a:solidFill>
                  <a:latin typeface="Arial" panose="020B0604020202020204" pitchFamily="34" charset="0"/>
                </a:rPr>
                <a:t>THANK YOU FOR YOUR LISTENING!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321731"/>
            <a:ext cx="12192000" cy="2218269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38450" y="519758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目录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45543" y="1831215"/>
            <a:ext cx="3071245" cy="346072"/>
            <a:chOff x="6734629" y="3817257"/>
            <a:chExt cx="3004457" cy="408187"/>
          </a:xfrm>
        </p:grpSpPr>
        <p:sp>
          <p:nvSpPr>
            <p:cNvPr id="9" name="矩形 8"/>
            <p:cNvSpPr/>
            <p:nvPr/>
          </p:nvSpPr>
          <p:spPr>
            <a:xfrm>
              <a:off x="7216539" y="3818425"/>
              <a:ext cx="2088564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FA39E"/>
                  </a:solidFill>
                  <a:latin typeface="Arial" panose="020B0604020202020204" pitchFamily="34" charset="0"/>
                </a:rPr>
                <a:t>CONTENT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5398304" y="3244334"/>
            <a:ext cx="3579979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6239672" y="3198168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程序流程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16004" y="3290491"/>
            <a:ext cx="1914660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17" name="文本框 10"/>
          <p:cNvSpPr txBox="1">
            <a:spLocks noChangeArrowheads="1"/>
          </p:cNvSpPr>
          <p:nvPr/>
        </p:nvSpPr>
        <p:spPr bwMode="auto">
          <a:xfrm>
            <a:off x="3479070" y="3304134"/>
            <a:ext cx="1388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5398304" y="4015462"/>
            <a:ext cx="3579979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black">
          <a:xfrm>
            <a:off x="6239672" y="39692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亮点创新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16004" y="3950891"/>
            <a:ext cx="1914660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1" name="文本框 17"/>
          <p:cNvSpPr txBox="1">
            <a:spLocks noChangeArrowheads="1"/>
          </p:cNvSpPr>
          <p:nvPr/>
        </p:nvSpPr>
        <p:spPr bwMode="auto">
          <a:xfrm>
            <a:off x="3479070" y="3964534"/>
            <a:ext cx="1388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5393729" y="4675862"/>
            <a:ext cx="3584554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black">
          <a:xfrm>
            <a:off x="6237385" y="46296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缺点不足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13717" y="4611291"/>
            <a:ext cx="1914659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477926" y="4624934"/>
            <a:ext cx="1386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32"/>
          <p:cNvSpPr>
            <a:spLocks noChangeArrowheads="1"/>
          </p:cNvSpPr>
          <p:nvPr/>
        </p:nvSpPr>
        <p:spPr bwMode="auto">
          <a:xfrm>
            <a:off x="5393729" y="5336262"/>
            <a:ext cx="3584554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black">
          <a:xfrm>
            <a:off x="6237385" y="52900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3717" y="5271691"/>
            <a:ext cx="1914659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9" name="文本框 31"/>
          <p:cNvSpPr txBox="1">
            <a:spLocks noChangeArrowheads="1"/>
          </p:cNvSpPr>
          <p:nvPr/>
        </p:nvSpPr>
        <p:spPr bwMode="auto">
          <a:xfrm>
            <a:off x="3477926" y="5285334"/>
            <a:ext cx="1386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程序流程</a:t>
            </a:r>
            <a:endParaRPr lang="zh-CN" altLang="en-US" sz="6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0364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图像处理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1165" y="1583690"/>
            <a:ext cx="3369310" cy="328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预处理是指对采集的车牌图像进行大小规范化、降噪、彩</a:t>
            </a:r>
            <a:endParaRPr lang="zh-CN" altLang="en-US"/>
          </a:p>
          <a:p>
            <a:r>
              <a:rPr lang="zh-CN" altLang="en-US"/>
              <a:t>色图像灰度化、腐蚀膨胀等，使图片牌照区域质量得到改善，保留车牌区域信息，去除噪声。在预处理完图像后，下一步是对图像轮廓的提取。</a:t>
            </a:r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4825" y="1005205"/>
            <a:ext cx="2405380" cy="108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30813" y="415925"/>
            <a:ext cx="2820035" cy="126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14993" y="2278380"/>
            <a:ext cx="2870835" cy="12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8110" y="4289425"/>
            <a:ext cx="3547745" cy="15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18275" y="3976370"/>
            <a:ext cx="49022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911860" y="2228215"/>
            <a:ext cx="159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灰度化图像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42000" y="1761490"/>
            <a:ext cx="159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开运算后图像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36035" y="37172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融合后图像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3760" y="6035675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边缘检测后图像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16875" y="6257925"/>
            <a:ext cx="209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形态学处理后图像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37680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提取车牌轮廓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760" y="1683385"/>
            <a:ext cx="4496435" cy="345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在所得到的轮廓中获得车牌的轮廓。利用cv2.inRange函数和设定的颜色阈值过滤出特定颜色。用于识别图像中对应颜色的区</a:t>
            </a:r>
            <a:endParaRPr lang="zh-CN" altLang="en-US"/>
          </a:p>
          <a:p>
            <a:r>
              <a:rPr lang="zh-CN" altLang="en-US"/>
              <a:t>域。接下来进行图像融合和处理，通过cv2.bitwise_and操作结合掩膜，提取出这些颜色的区域。</a:t>
            </a:r>
            <a:endParaRPr lang="zh-CN" altLang="en-US"/>
          </a:p>
          <a:p>
            <a:r>
              <a:rPr lang="zh-CN" altLang="en-US"/>
              <a:t>使用img_findContours函数在处理后的图像上查找轮廓。对于每个检测到的轮廓，获取其最小外接矩形，并在原始</a:t>
            </a:r>
            <a:endParaRPr lang="zh-CN" altLang="en-US"/>
          </a:p>
          <a:p>
            <a:r>
              <a:rPr lang="zh-CN" altLang="en-US"/>
              <a:t>图像上绘制轮廓。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1580" y="1746250"/>
            <a:ext cx="4883150" cy="2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0364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车牌矫正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7930" y="1372235"/>
            <a:ext cx="8485505" cy="2389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车牌位置和角度不同会造成畸变，为了后续的字符识别步骤有更准确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的输入图像，我们需要进行车牌矫正。首先，对每个车牌轮廓进行角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度处理处理，然后获取矩形的四个角点。接着根据车牌的倾斜角度（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正或负），选择不同的角点集合来计算仿射变换矩阵。然后使用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cv2.warpAffine函数应用仿射变换矩阵，矫正车牌图像。</a:t>
            </a:r>
            <a:endParaRPr lang="zh-CN" altLang="en-US"/>
          </a:p>
        </p:txBody>
      </p:sp>
      <p:pic>
        <p:nvPicPr>
          <p:cNvPr id="27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4255" y="3834130"/>
            <a:ext cx="4507230" cy="202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489521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得到车牌颜色和车牌字符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660650"/>
            <a:ext cx="366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通过分析图像的颜色分布来识别车牌的颜色，并据此裁剪图像。</a:t>
            </a:r>
            <a:endParaRPr lang="zh-CN" altLang="en-US"/>
          </a:p>
        </p:txBody>
      </p:sp>
      <p:pic>
        <p:nvPicPr>
          <p:cNvPr id="1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99603" y="1901190"/>
            <a:ext cx="1266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6958" y="1901190"/>
            <a:ext cx="12668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243320" y="2660650"/>
            <a:ext cx="140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灰度图</a:t>
            </a:r>
            <a:endParaRPr lang="zh-CN" altLang="en-US"/>
          </a:p>
        </p:txBody>
      </p:sp>
      <p:pic>
        <p:nvPicPr>
          <p:cNvPr id="1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88478" y="4163695"/>
            <a:ext cx="12668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73810" y="4946650"/>
            <a:ext cx="207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定位车牌具体字符</a:t>
            </a:r>
            <a:endParaRPr lang="zh-CN" altLang="en-US"/>
          </a:p>
        </p:txBody>
      </p:sp>
      <p:pic>
        <p:nvPicPr>
          <p:cNvPr id="1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65395" y="3807143"/>
            <a:ext cx="3764280" cy="1016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37275" y="4946650"/>
            <a:ext cx="220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字符分割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Title 1"/>
          <p:cNvSpPr txBox="1"/>
          <p:nvPr/>
        </p:nvSpPr>
        <p:spPr>
          <a:xfrm>
            <a:off x="8344288" y="4468652"/>
            <a:ext cx="1441133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8288428" y="1683548"/>
            <a:ext cx="1456877" cy="402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4000" b="1" dirty="0" smtClean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" y="248285"/>
            <a:ext cx="20364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925" y="1772603"/>
            <a:ext cx="5288280" cy="323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3760" y="1772920"/>
            <a:ext cx="5711190" cy="3223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10740" y="5220970"/>
            <a:ext cx="121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87055" y="5220970"/>
            <a:ext cx="124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关键过程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亮点创新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jb3VudCI6MywiaGRpZCI6Ijc1NjMyNzg1ZWJhMjExMDQ4NWI5MzgzYzI5ZmU3N2M1IiwidXNlckNvdW50Ijoz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自定义 1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FA39E"/>
      </a:accent1>
      <a:accent2>
        <a:srgbClr val="3FA39E"/>
      </a:accent2>
      <a:accent3>
        <a:srgbClr val="6AC5C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华康俪金黑W8(P)</vt:lpstr>
      <vt:lpstr>黑体</vt:lpstr>
      <vt:lpstr>微软雅黑</vt:lpstr>
      <vt:lpstr>Calibri</vt:lpstr>
      <vt:lpstr>Arial Unicode MS</vt:lpstr>
      <vt:lpstr>Calibri Light</vt:lpstr>
      <vt:lpstr>华文楷体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zy</cp:lastModifiedBy>
  <cp:revision>6</cp:revision>
  <dcterms:created xsi:type="dcterms:W3CDTF">2016-12-12T03:03:00Z</dcterms:created>
  <dcterms:modified xsi:type="dcterms:W3CDTF">2024-01-06T06:06:07Z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v1.0_mb_FXECmSnV5Lksdm1kfliBmg==</vt:lpwstr>
  </property>
  <property fmtid="{D5CDD505-2E9C-101B-9397-08002B2CF9AE}" pid="4" name="ICV">
    <vt:lpwstr>F6D4F4E34D894BF3B9F274DA25438F1D_11</vt:lpwstr>
  </property>
</Properties>
</file>