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326" r:id="rId3"/>
    <p:sldId id="334" r:id="rId4"/>
    <p:sldId id="336" r:id="rId5"/>
    <p:sldId id="337" r:id="rId6"/>
    <p:sldId id="338" r:id="rId7"/>
    <p:sldId id="339" r:id="rId8"/>
    <p:sldId id="328" r:id="rId9"/>
    <p:sldId id="329" r:id="rId10"/>
    <p:sldId id="333" r:id="rId11"/>
    <p:sldId id="330" r:id="rId12"/>
    <p:sldId id="257" r:id="rId13"/>
    <p:sldId id="258" r:id="rId14"/>
    <p:sldId id="358" r:id="rId15"/>
    <p:sldId id="359" r:id="rId16"/>
    <p:sldId id="356" r:id="rId17"/>
    <p:sldId id="259" r:id="rId18"/>
    <p:sldId id="357" r:id="rId19"/>
    <p:sldId id="260" r:id="rId20"/>
    <p:sldId id="360" r:id="rId21"/>
    <p:sldId id="341" r:id="rId22"/>
    <p:sldId id="340" r:id="rId23"/>
    <p:sldId id="342" r:id="rId24"/>
    <p:sldId id="343" r:id="rId25"/>
    <p:sldId id="344" r:id="rId26"/>
    <p:sldId id="345" r:id="rId27"/>
    <p:sldId id="346" r:id="rId28"/>
    <p:sldId id="352" r:id="rId29"/>
    <p:sldId id="347" r:id="rId30"/>
    <p:sldId id="348" r:id="rId31"/>
    <p:sldId id="349" r:id="rId32"/>
    <p:sldId id="350" r:id="rId33"/>
    <p:sldId id="361" r:id="rId34"/>
    <p:sldId id="362" r:id="rId35"/>
    <p:sldId id="363" r:id="rId36"/>
    <p:sldId id="364" r:id="rId37"/>
    <p:sldId id="261" r:id="rId38"/>
    <p:sldId id="365" r:id="rId39"/>
    <p:sldId id="366" r:id="rId40"/>
    <p:sldId id="367" r:id="rId41"/>
    <p:sldId id="262" r:id="rId42"/>
    <p:sldId id="263" r:id="rId43"/>
    <p:sldId id="264" r:id="rId44"/>
    <p:sldId id="265" r:id="rId45"/>
    <p:sldId id="266" r:id="rId46"/>
    <p:sldId id="325" r:id="rId47"/>
    <p:sldId id="368" r:id="rId48"/>
    <p:sldId id="267" r:id="rId49"/>
    <p:sldId id="369" r:id="rId50"/>
    <p:sldId id="370" r:id="rId51"/>
    <p:sldId id="371" r:id="rId52"/>
    <p:sldId id="372" r:id="rId53"/>
    <p:sldId id="373" r:id="rId54"/>
    <p:sldId id="374" r:id="rId55"/>
    <p:sldId id="375" r:id="rId56"/>
    <p:sldId id="268" r:id="rId57"/>
    <p:sldId id="269" r:id="rId58"/>
    <p:sldId id="270" r:id="rId59"/>
    <p:sldId id="271" r:id="rId60"/>
    <p:sldId id="272" r:id="rId61"/>
    <p:sldId id="273" r:id="rId62"/>
    <p:sldId id="274" r:id="rId63"/>
    <p:sldId id="275" r:id="rId64"/>
    <p:sldId id="376" r:id="rId65"/>
    <p:sldId id="391" r:id="rId66"/>
    <p:sldId id="377" r:id="rId67"/>
    <p:sldId id="378" r:id="rId68"/>
    <p:sldId id="379" r:id="rId69"/>
    <p:sldId id="380" r:id="rId70"/>
    <p:sldId id="386" r:id="rId71"/>
    <p:sldId id="385" r:id="rId72"/>
    <p:sldId id="387" r:id="rId73"/>
    <p:sldId id="389" r:id="rId74"/>
    <p:sldId id="388" r:id="rId75"/>
    <p:sldId id="390" r:id="rId76"/>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00FF"/>
    <a:srgbClr val="0000FF"/>
    <a:srgbClr val="996633"/>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746"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2A3D9D8F-387C-4183-A6DF-81A2B89BD762}"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55D7653-734B-477B-BEE6-78B20D3DB804}"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D09108-B5EA-4E47-B3FB-6A7F3292D8CE}"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D30893-C841-47CB-9EE4-E694B76FE328}"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BED10E4-F1C2-4C89-92B5-8B8CDC27BBE6}"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068DA2D-15C3-4DD7-8818-9FD6ED90125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3D25241-931E-4329-BD4C-595CBE0417EC}"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743A12C-793C-4A7A-8541-826FFE97EE8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B3B3436-0CD5-400C-BC19-A9662F506EE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3A31C4-5E6D-439B-84FA-5260492E251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28E96C-DE0C-4674-B3CA-E94922EA064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DCB5CF25-ACD3-4A88-9EEF-2C68D2EF8BB7}"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descr="蓝色面巾纸"/>
          <p:cNvSpPr txBox="1">
            <a:spLocks noChangeArrowheads="1"/>
          </p:cNvSpPr>
          <p:nvPr/>
        </p:nvSpPr>
        <p:spPr bwMode="auto">
          <a:xfrm>
            <a:off x="1403350" y="527050"/>
            <a:ext cx="6624638" cy="2431435"/>
          </a:xfrm>
          <a:prstGeom prst="rect">
            <a:avLst/>
          </a:prstGeom>
          <a:blipFill dpi="0" rotWithShape="1">
            <a:blip r:embed="rId2"/>
            <a:srcRect/>
            <a:tile tx="0" ty="0" sx="100000" sy="100000" flip="none" algn="tl"/>
          </a:blip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ECFF"/>
            </a:extrusionClr>
          </a:sp3d>
        </p:spPr>
        <p:txBody>
          <a:bodyPr>
            <a:spAutoFit/>
            <a:flatTx/>
          </a:bodyPr>
          <a:lstStyle/>
          <a:p>
            <a:pPr>
              <a:spcBef>
                <a:spcPct val="50000"/>
              </a:spcBef>
            </a:pPr>
            <a:r>
              <a:rPr lang="zh-CN" altLang="en-US" sz="3200" dirty="0">
                <a:solidFill>
                  <a:srgbClr val="FF3300"/>
                </a:solidFill>
                <a:latin typeface="华文琥珀" pitchFamily="2" charset="-122"/>
                <a:ea typeface="华文琥珀" pitchFamily="2" charset="-122"/>
              </a:rPr>
              <a:t>教材：</a:t>
            </a:r>
          </a:p>
          <a:p>
            <a:pPr algn="ctr">
              <a:spcBef>
                <a:spcPct val="50000"/>
              </a:spcBef>
            </a:pPr>
            <a:r>
              <a:rPr lang="zh-CN" altLang="en-US" sz="2800" dirty="0"/>
              <a:t>　</a:t>
            </a:r>
            <a:r>
              <a:rPr lang="zh-CN" altLang="en-US" sz="3200" dirty="0">
                <a:latin typeface="隶书" pitchFamily="49" charset="-122"/>
                <a:ea typeface="隶书" pitchFamily="49" charset="-122"/>
              </a:rPr>
              <a:t>　</a:t>
            </a:r>
            <a:r>
              <a:rPr lang="en-US" altLang="zh-CN" sz="3200" dirty="0">
                <a:solidFill>
                  <a:srgbClr val="FF00FF"/>
                </a:solidFill>
                <a:ea typeface="隶书" pitchFamily="49" charset="-122"/>
                <a:cs typeface="Times New Roman" pitchFamily="18" charset="0"/>
              </a:rPr>
              <a:t>C#</a:t>
            </a:r>
            <a:r>
              <a:rPr lang="zh-CN" altLang="en-US" sz="3200" dirty="0">
                <a:solidFill>
                  <a:srgbClr val="FF00FF"/>
                </a:solidFill>
                <a:ea typeface="隶书" pitchFamily="49" charset="-122"/>
                <a:cs typeface="Times New Roman" pitchFamily="18" charset="0"/>
              </a:rPr>
              <a:t>程序设计教程（</a:t>
            </a:r>
            <a:r>
              <a:rPr lang="zh-CN" altLang="en-US" sz="3200" dirty="0" smtClean="0">
                <a:solidFill>
                  <a:srgbClr val="FF00FF"/>
                </a:solidFill>
                <a:ea typeface="隶书" pitchFamily="49" charset="-122"/>
                <a:cs typeface="Times New Roman" pitchFamily="18" charset="0"/>
              </a:rPr>
              <a:t>第</a:t>
            </a:r>
            <a:r>
              <a:rPr lang="en-US" altLang="zh-CN" sz="3200" dirty="0" smtClean="0">
                <a:solidFill>
                  <a:srgbClr val="FF00FF"/>
                </a:solidFill>
                <a:ea typeface="隶书" pitchFamily="49" charset="-122"/>
                <a:cs typeface="Times New Roman" pitchFamily="18" charset="0"/>
              </a:rPr>
              <a:t>3</a:t>
            </a:r>
            <a:r>
              <a:rPr lang="zh-CN" altLang="en-US" sz="3200" dirty="0" smtClean="0">
                <a:solidFill>
                  <a:srgbClr val="FF00FF"/>
                </a:solidFill>
                <a:ea typeface="隶书" pitchFamily="49" charset="-122"/>
                <a:cs typeface="Times New Roman" pitchFamily="18" charset="0"/>
              </a:rPr>
              <a:t>版</a:t>
            </a:r>
            <a:r>
              <a:rPr lang="zh-CN" altLang="en-US" sz="3200" dirty="0">
                <a:solidFill>
                  <a:srgbClr val="FF00FF"/>
                </a:solidFill>
                <a:ea typeface="隶书" pitchFamily="49" charset="-122"/>
                <a:cs typeface="Times New Roman" pitchFamily="18" charset="0"/>
              </a:rPr>
              <a:t>）</a:t>
            </a:r>
          </a:p>
          <a:p>
            <a:pPr algn="ctr">
              <a:spcBef>
                <a:spcPct val="50000"/>
              </a:spcBef>
            </a:pPr>
            <a:r>
              <a:rPr lang="zh-CN" altLang="en-US" dirty="0">
                <a:ea typeface="黑体" pitchFamily="49" charset="-122"/>
                <a:cs typeface="Times New Roman" pitchFamily="18" charset="0"/>
              </a:rPr>
              <a:t>　　</a:t>
            </a:r>
            <a:r>
              <a:rPr lang="zh-CN" altLang="en-US" dirty="0">
                <a:ea typeface="楷体" pitchFamily="49" charset="-122"/>
                <a:cs typeface="Times New Roman" pitchFamily="18" charset="0"/>
              </a:rPr>
              <a:t>李春</a:t>
            </a:r>
            <a:r>
              <a:rPr lang="zh-CN" altLang="en-US" dirty="0" smtClean="0">
                <a:ea typeface="楷体" pitchFamily="49" charset="-122"/>
                <a:cs typeface="Times New Roman" pitchFamily="18" charset="0"/>
              </a:rPr>
              <a:t>葆等</a:t>
            </a:r>
            <a:r>
              <a:rPr lang="zh-CN" altLang="en-US" dirty="0">
                <a:ea typeface="楷体" pitchFamily="49" charset="-122"/>
                <a:cs typeface="Times New Roman" pitchFamily="18" charset="0"/>
              </a:rPr>
              <a:t>编著</a:t>
            </a:r>
          </a:p>
          <a:p>
            <a:pPr algn="ctr">
              <a:spcBef>
                <a:spcPct val="50000"/>
              </a:spcBef>
            </a:pPr>
            <a:r>
              <a:rPr lang="zh-CN" altLang="en-US" dirty="0">
                <a:ea typeface="楷体" pitchFamily="49" charset="-122"/>
                <a:cs typeface="Times New Roman" pitchFamily="18" charset="0"/>
              </a:rPr>
              <a:t>　　清华大学出版社 </a:t>
            </a:r>
            <a:r>
              <a:rPr lang="en-US" altLang="zh-CN" dirty="0" smtClean="0">
                <a:ea typeface="楷体" pitchFamily="49" charset="-122"/>
                <a:cs typeface="Times New Roman" pitchFamily="18" charset="0"/>
              </a:rPr>
              <a:t>2015</a:t>
            </a:r>
            <a:r>
              <a:rPr lang="zh-CN" altLang="en-US" sz="1400" dirty="0">
                <a:ea typeface="楷体" pitchFamily="49" charset="-122"/>
                <a:cs typeface="Times New Roman" pitchFamily="18" charset="0"/>
              </a:rPr>
              <a:t>　</a:t>
            </a:r>
            <a:r>
              <a:rPr lang="zh-CN" altLang="en-US" sz="1400" dirty="0">
                <a:ea typeface="黑体" pitchFamily="49" charset="-122"/>
                <a:cs typeface="Times New Roman" pitchFamily="18" charset="0"/>
              </a:rPr>
              <a:t>　</a:t>
            </a:r>
          </a:p>
        </p:txBody>
      </p:sp>
      <p:sp>
        <p:nvSpPr>
          <p:cNvPr id="2062" name="Text Box 14" descr="新闻纸"/>
          <p:cNvSpPr txBox="1">
            <a:spLocks noChangeArrowheads="1"/>
          </p:cNvSpPr>
          <p:nvPr/>
        </p:nvSpPr>
        <p:spPr bwMode="auto">
          <a:xfrm>
            <a:off x="1331913" y="3551238"/>
            <a:ext cx="6697662" cy="2569934"/>
          </a:xfrm>
          <a:prstGeom prst="rect">
            <a:avLst/>
          </a:prstGeom>
          <a:blipFill dpi="0" rotWithShape="1">
            <a:blip r:embed="rId3"/>
            <a:srcRect/>
            <a:tile tx="0" ty="0" sx="100000" sy="100000" flip="none" algn="tl"/>
          </a:blip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8F8F8"/>
            </a:extrusionClr>
          </a:sp3d>
        </p:spPr>
        <p:txBody>
          <a:bodyPr>
            <a:spAutoFit/>
            <a:flatTx/>
          </a:bodyPr>
          <a:lstStyle/>
          <a:p>
            <a:pPr>
              <a:spcBef>
                <a:spcPct val="50000"/>
              </a:spcBef>
            </a:pPr>
            <a:r>
              <a:rPr lang="zh-CN" altLang="en-US" sz="3200" dirty="0">
                <a:solidFill>
                  <a:srgbClr val="FF3300"/>
                </a:solidFill>
                <a:latin typeface="华文琥珀" pitchFamily="2" charset="-122"/>
                <a:ea typeface="华文琥珀" pitchFamily="2" charset="-122"/>
              </a:rPr>
              <a:t>支持资源：</a:t>
            </a:r>
          </a:p>
          <a:p>
            <a:pPr>
              <a:spcBef>
                <a:spcPct val="50000"/>
              </a:spcBef>
            </a:pPr>
            <a:r>
              <a:rPr lang="zh-CN" altLang="en-US" dirty="0"/>
              <a:t>　　</a:t>
            </a:r>
            <a:r>
              <a:rPr lang="en-US" altLang="zh-CN" dirty="0">
                <a:ea typeface="楷体" pitchFamily="49" charset="-122"/>
                <a:cs typeface="Times New Roman" pitchFamily="18" charset="0"/>
              </a:rPr>
              <a:t>1. </a:t>
            </a:r>
            <a:r>
              <a:rPr lang="en-US" altLang="zh-CN" dirty="0" err="1">
                <a:ea typeface="楷体" pitchFamily="49" charset="-122"/>
                <a:cs typeface="Times New Roman" pitchFamily="18" charset="0"/>
              </a:rPr>
              <a:t>PPT</a:t>
            </a:r>
            <a:r>
              <a:rPr lang="zh-CN" altLang="en-US" dirty="0">
                <a:ea typeface="楷体" pitchFamily="49" charset="-122"/>
                <a:cs typeface="Times New Roman" pitchFamily="18" charset="0"/>
              </a:rPr>
              <a:t>课件</a:t>
            </a:r>
          </a:p>
          <a:p>
            <a:pPr>
              <a:spcBef>
                <a:spcPct val="50000"/>
              </a:spcBef>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书中所有示例源程序</a:t>
            </a:r>
          </a:p>
          <a:p>
            <a:pPr>
              <a:spcBef>
                <a:spcPct val="50000"/>
              </a:spcBef>
            </a:pPr>
            <a:r>
              <a:rPr lang="zh-CN" altLang="en-US" dirty="0">
                <a:ea typeface="楷体" pitchFamily="49" charset="-122"/>
                <a:cs typeface="Times New Roman" pitchFamily="18" charset="0"/>
              </a:rPr>
              <a:t>　　</a:t>
            </a:r>
            <a:r>
              <a:rPr lang="en-US" altLang="zh-CN" dirty="0">
                <a:ea typeface="楷体" pitchFamily="49" charset="-122"/>
                <a:cs typeface="Times New Roman" pitchFamily="18" charset="0"/>
              </a:rPr>
              <a:t>3.</a:t>
            </a:r>
            <a:r>
              <a:rPr lang="zh-CN" altLang="en-US" dirty="0">
                <a:ea typeface="楷体" pitchFamily="49" charset="-122"/>
                <a:cs typeface="Times New Roman" pitchFamily="18" charset="0"/>
              </a:rPr>
              <a:t>书中所有编程练习题和上机实验题源程序</a:t>
            </a:r>
          </a:p>
          <a:p>
            <a:pPr>
              <a:spcBef>
                <a:spcPct val="50000"/>
              </a:spcBef>
            </a:pPr>
            <a:endParaRPr lang="en-US" altLang="zh-CN"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611188" y="765175"/>
            <a:ext cx="7993062" cy="32670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130000"/>
              </a:lnSpc>
            </a:pPr>
            <a:r>
              <a:rPr lang="zh-CN" altLang="en-US" sz="2000" dirty="0">
                <a:latin typeface="楷体" pitchFamily="49" charset="-122"/>
                <a:ea typeface="楷体" pitchFamily="49" charset="-122"/>
              </a:rPr>
              <a:t>　　在行业中有许多关于编程语言是否需要支持</a:t>
            </a:r>
            <a:r>
              <a:rPr lang="en-US" altLang="zh-CN" sz="2000" dirty="0">
                <a:latin typeface="楷体" pitchFamily="49" charset="-122"/>
                <a:ea typeface="楷体" pitchFamily="49" charset="-122"/>
              </a:rPr>
              <a:t>properties</a:t>
            </a:r>
            <a:r>
              <a:rPr lang="zh-CN" altLang="en-US" sz="2000" dirty="0">
                <a:latin typeface="楷体" pitchFamily="49" charset="-122"/>
                <a:ea typeface="楷体" pitchFamily="49" charset="-122"/>
              </a:rPr>
              <a:t>或</a:t>
            </a:r>
            <a:r>
              <a:rPr lang="en-US" altLang="zh-CN" sz="2000" dirty="0">
                <a:latin typeface="楷体" pitchFamily="49" charset="-122"/>
                <a:ea typeface="楷体" pitchFamily="49" charset="-122"/>
              </a:rPr>
              <a:t>events</a:t>
            </a:r>
            <a:r>
              <a:rPr lang="zh-CN" altLang="en-US" sz="2000" dirty="0">
                <a:latin typeface="楷体" pitchFamily="49" charset="-122"/>
                <a:ea typeface="楷体" pitchFamily="49" charset="-122"/>
              </a:rPr>
              <a:t>的争论。的确，我们可以改用</a:t>
            </a:r>
            <a:r>
              <a:rPr lang="en-US" altLang="zh-CN" sz="2000" dirty="0">
                <a:latin typeface="楷体" pitchFamily="49" charset="-122"/>
                <a:ea typeface="楷体" pitchFamily="49" charset="-122"/>
              </a:rPr>
              <a:t>methods</a:t>
            </a:r>
            <a:r>
              <a:rPr lang="zh-CN" altLang="en-US" sz="2000" dirty="0">
                <a:latin typeface="楷体" pitchFamily="49" charset="-122"/>
                <a:ea typeface="楷体" pitchFamily="49" charset="-122"/>
              </a:rPr>
              <a:t>来表述这些概念。比方用象</a:t>
            </a:r>
            <a:r>
              <a:rPr lang="en-US" altLang="zh-CN" sz="2000" dirty="0">
                <a:latin typeface="楷体" pitchFamily="49" charset="-122"/>
                <a:ea typeface="楷体" pitchFamily="49" charset="-122"/>
              </a:rPr>
              <a:t>get</a:t>
            </a:r>
            <a:r>
              <a:rPr lang="zh-CN" altLang="en-US" sz="2000" dirty="0">
                <a:latin typeface="楷体" pitchFamily="49" charset="-122"/>
                <a:ea typeface="楷体" pitchFamily="49" charset="-122"/>
              </a:rPr>
              <a:t>和</a:t>
            </a:r>
            <a:r>
              <a:rPr lang="en-US" altLang="zh-CN" sz="2000" dirty="0">
                <a:latin typeface="楷体" pitchFamily="49" charset="-122"/>
                <a:ea typeface="楷体" pitchFamily="49" charset="-122"/>
              </a:rPr>
              <a:t>set</a:t>
            </a:r>
            <a:r>
              <a:rPr lang="zh-CN" altLang="en-US" sz="2000" dirty="0">
                <a:latin typeface="楷体" pitchFamily="49" charset="-122"/>
                <a:ea typeface="楷体" pitchFamily="49" charset="-122"/>
              </a:rPr>
              <a:t>的命名模式来实现</a:t>
            </a:r>
            <a:r>
              <a:rPr lang="en-US" altLang="zh-CN" sz="2000" dirty="0">
                <a:latin typeface="楷体" pitchFamily="49" charset="-122"/>
                <a:ea typeface="楷体" pitchFamily="49" charset="-122"/>
              </a:rPr>
              <a:t>property</a:t>
            </a:r>
            <a:r>
              <a:rPr lang="zh-CN" altLang="en-US" sz="2000" dirty="0">
                <a:latin typeface="楷体" pitchFamily="49" charset="-122"/>
                <a:ea typeface="楷体" pitchFamily="49" charset="-122"/>
              </a:rPr>
              <a:t>的作用等，就象在</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语言中也模拟面向对象操作，只是有很多东西需要你自己打理而已。</a:t>
            </a:r>
          </a:p>
          <a:p>
            <a:pPr>
              <a:lnSpc>
                <a:spcPct val="130000"/>
              </a:lnSpc>
            </a:pPr>
            <a:r>
              <a:rPr lang="zh-CN" altLang="en-US" sz="2000" dirty="0">
                <a:latin typeface="楷体" pitchFamily="49" charset="-122"/>
                <a:ea typeface="楷体" pitchFamily="49" charset="-122"/>
              </a:rPr>
              <a:t>　　但我们所重点考虑的是让语言更容易地操作对象。现在的程序员所编写的组件，已经不是从头编写独立的应用软件或类库，而是在通过继承其他一些基本组件，</a:t>
            </a:r>
            <a:r>
              <a:rPr lang="en-US" altLang="zh-CN" sz="2000" dirty="0">
                <a:latin typeface="楷体" pitchFamily="49" charset="-122"/>
                <a:ea typeface="楷体" pitchFamily="49" charset="-122"/>
              </a:rPr>
              <a:t>override</a:t>
            </a:r>
            <a:r>
              <a:rPr lang="zh-CN" altLang="en-US" sz="2000" dirty="0">
                <a:latin typeface="楷体" pitchFamily="49" charset="-122"/>
                <a:ea typeface="楷体" pitchFamily="49" charset="-122"/>
              </a:rPr>
              <a:t>它们的</a:t>
            </a:r>
            <a:r>
              <a:rPr lang="en-US" altLang="zh-CN" sz="2000" dirty="0">
                <a:latin typeface="楷体" pitchFamily="49" charset="-122"/>
                <a:ea typeface="楷体" pitchFamily="49" charset="-122"/>
              </a:rPr>
              <a:t>methods</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properties</a:t>
            </a:r>
            <a:r>
              <a:rPr lang="zh-CN" altLang="en-US" sz="2000" dirty="0">
                <a:latin typeface="楷体" pitchFamily="49" charset="-122"/>
                <a:ea typeface="楷体" pitchFamily="49" charset="-122"/>
              </a:rPr>
              <a:t>以及</a:t>
            </a:r>
            <a:r>
              <a:rPr lang="en-US" altLang="zh-CN" sz="2000" dirty="0">
                <a:latin typeface="楷体" pitchFamily="49" charset="-122"/>
                <a:ea typeface="楷体" pitchFamily="49" charset="-122"/>
              </a:rPr>
              <a:t>events</a:t>
            </a:r>
            <a:r>
              <a:rPr lang="zh-CN" altLang="en-US" sz="2000" dirty="0">
                <a:latin typeface="楷体" pitchFamily="49" charset="-122"/>
                <a:ea typeface="楷体" pitchFamily="49" charset="-122"/>
              </a:rPr>
              <a:t>。这是一个首先要树立的概念。</a:t>
            </a:r>
            <a:endParaRPr lang="zh-CN" altLang="en-US" sz="2000" b="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11188" y="476250"/>
            <a:ext cx="7921625" cy="44735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120000"/>
              </a:lnSpc>
            </a:pPr>
            <a:r>
              <a:rPr lang="en-US" altLang="zh-CN" sz="2000" dirty="0">
                <a:solidFill>
                  <a:srgbClr val="FF3300"/>
                </a:solidFill>
                <a:latin typeface="楷体" pitchFamily="49" charset="-122"/>
                <a:ea typeface="楷体" pitchFamily="49" charset="-122"/>
              </a:rPr>
              <a:t>Osborn</a:t>
            </a:r>
            <a:r>
              <a:rPr lang="zh-CN" altLang="en-US" sz="2000" dirty="0">
                <a:latin typeface="楷体" pitchFamily="49" charset="-122"/>
                <a:ea typeface="楷体" pitchFamily="49" charset="-122"/>
              </a:rPr>
              <a:t>：你最近给</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做了个描述：它是</a:t>
            </a:r>
            <a:r>
              <a:rPr lang="en-US" altLang="zh-CN" sz="2000" dirty="0">
                <a:latin typeface="楷体" pitchFamily="49" charset="-122"/>
                <a:ea typeface="楷体" pitchFamily="49" charset="-122"/>
              </a:rPr>
              <a:t>C/C++</a:t>
            </a:r>
            <a:r>
              <a:rPr lang="zh-CN" altLang="en-US" sz="2000" dirty="0">
                <a:latin typeface="楷体" pitchFamily="49" charset="-122"/>
                <a:ea typeface="楷体" pitchFamily="49" charset="-122"/>
              </a:rPr>
              <a:t>家族中第一种面向组件的语言。</a:t>
            </a:r>
          </a:p>
          <a:p>
            <a:pPr>
              <a:lnSpc>
                <a:spcPct val="120000"/>
              </a:lnSpc>
            </a:pPr>
            <a:r>
              <a:rPr lang="en-US" altLang="zh-CN" sz="2000" dirty="0">
                <a:solidFill>
                  <a:srgbClr val="FF3300"/>
                </a:solidFill>
                <a:latin typeface="楷体" pitchFamily="49" charset="-122"/>
                <a:ea typeface="楷体" pitchFamily="49" charset="-122"/>
              </a:rPr>
              <a:t>Anders</a:t>
            </a:r>
            <a:r>
              <a:rPr lang="en-US" altLang="zh-CN" sz="2000" b="0" dirty="0">
                <a:solidFill>
                  <a:srgbClr val="FF3300"/>
                </a:solidFill>
                <a:latin typeface="楷体" pitchFamily="49" charset="-122"/>
                <a:ea typeface="楷体" pitchFamily="49" charset="-122"/>
              </a:rPr>
              <a:t> </a:t>
            </a:r>
            <a:r>
              <a:rPr lang="zh-CN" altLang="en-US" sz="2000" dirty="0">
                <a:latin typeface="楷体" pitchFamily="49" charset="-122"/>
                <a:ea typeface="楷体" pitchFamily="49" charset="-122"/>
              </a:rPr>
              <a:t>： 是的，这也是我的主要目标。其实象</a:t>
            </a:r>
            <a:r>
              <a:rPr lang="en-US" altLang="zh-CN" sz="2000" dirty="0" err="1">
                <a:latin typeface="楷体" pitchFamily="49" charset="-122"/>
                <a:ea typeface="楷体" pitchFamily="49" charset="-122"/>
              </a:rPr>
              <a:t>Smalltalk,Lisp</a:t>
            </a:r>
            <a:r>
              <a:rPr lang="zh-CN" altLang="en-US" sz="2000" dirty="0">
                <a:latin typeface="楷体" pitchFamily="49" charset="-122"/>
                <a:ea typeface="楷体" pitchFamily="49" charset="-122"/>
              </a:rPr>
              <a:t>这些语言实际上也能做到，但代价不菲。我认为</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的一个重要创新就是使面向组件编程更加容易。比如说</a:t>
            </a:r>
            <a:r>
              <a:rPr lang="en-US" altLang="zh-CN" sz="2000" dirty="0">
                <a:latin typeface="楷体" pitchFamily="49" charset="-122"/>
                <a:ea typeface="楷体" pitchFamily="49" charset="-122"/>
              </a:rPr>
              <a:t>boxing</a:t>
            </a:r>
            <a:r>
              <a:rPr lang="zh-CN" altLang="en-US" sz="2000" dirty="0">
                <a:latin typeface="楷体" pitchFamily="49" charset="-122"/>
                <a:ea typeface="楷体" pitchFamily="49" charset="-122"/>
              </a:rPr>
              <a:t>和</a:t>
            </a:r>
            <a:r>
              <a:rPr lang="en-US" altLang="zh-CN" sz="2000" dirty="0" err="1">
                <a:latin typeface="楷体" pitchFamily="49" charset="-122"/>
                <a:ea typeface="楷体" pitchFamily="49" charset="-122"/>
              </a:rPr>
              <a:t>unboxing</a:t>
            </a:r>
            <a:r>
              <a:rPr lang="zh-CN" altLang="en-US" sz="2000" dirty="0">
                <a:latin typeface="楷体" pitchFamily="49" charset="-122"/>
                <a:ea typeface="楷体" pitchFamily="49" charset="-122"/>
              </a:rPr>
              <a:t>这两个概念，</a:t>
            </a:r>
            <a:r>
              <a:rPr lang="en-US" altLang="zh-CN" sz="2000" dirty="0">
                <a:latin typeface="楷体" pitchFamily="49" charset="-122"/>
                <a:ea typeface="楷体" pitchFamily="49" charset="-122"/>
              </a:rPr>
              <a:t>boxing</a:t>
            </a:r>
            <a:r>
              <a:rPr lang="zh-CN" altLang="en-US" sz="2000" dirty="0">
                <a:latin typeface="楷体" pitchFamily="49" charset="-122"/>
                <a:ea typeface="楷体" pitchFamily="49" charset="-122"/>
              </a:rPr>
              <a:t>允许将任何类型的值转换为一个对象，而</a:t>
            </a:r>
            <a:r>
              <a:rPr lang="en-US" altLang="zh-CN" sz="2000" dirty="0" err="1">
                <a:latin typeface="楷体" pitchFamily="49" charset="-122"/>
                <a:ea typeface="楷体" pitchFamily="49" charset="-122"/>
              </a:rPr>
              <a:t>unboxing</a:t>
            </a:r>
            <a:r>
              <a:rPr lang="zh-CN" altLang="en-US" sz="2000" dirty="0">
                <a:latin typeface="楷体" pitchFamily="49" charset="-122"/>
                <a:ea typeface="楷体" pitchFamily="49" charset="-122"/>
              </a:rPr>
              <a:t>将一个对象的值转换为一个简单类型的值。并不是说这些概念以前没有出现过，但我们使这些概念实用化，易用化。</a:t>
            </a:r>
          </a:p>
          <a:p>
            <a:pPr>
              <a:lnSpc>
                <a:spcPct val="120000"/>
              </a:lnSpc>
            </a:pPr>
            <a:r>
              <a:rPr lang="zh-CN" altLang="en-US" sz="2000" dirty="0">
                <a:latin typeface="楷体" pitchFamily="49" charset="-122"/>
                <a:ea typeface="楷体" pitchFamily="49" charset="-122"/>
              </a:rPr>
              <a:t>　　我们并不是要让软件工程师从头掌握一种新东西，重写软件，现在的软件行业已经付不起这个代价。我们给与开发人员更大的灵活性去兼容各种网络标准，象</a:t>
            </a:r>
            <a:r>
              <a:rPr lang="en-US" altLang="zh-CN" sz="2000" dirty="0" err="1">
                <a:latin typeface="楷体" pitchFamily="49" charset="-122"/>
                <a:ea typeface="楷体" pitchFamily="49" charset="-122"/>
              </a:rPr>
              <a:t>HTTP,HTML,XML</a:t>
            </a:r>
            <a:r>
              <a:rPr lang="zh-CN" altLang="en-US" sz="2000" dirty="0">
                <a:latin typeface="楷体" pitchFamily="49" charset="-122"/>
                <a:ea typeface="楷体" pitchFamily="49" charset="-122"/>
              </a:rPr>
              <a:t>等，以及已在使用的微软技术和将来新出的</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技术。</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2500298" y="428604"/>
            <a:ext cx="3873513"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spcBef>
                <a:spcPct val="50000"/>
              </a:spcBef>
            </a:pP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1</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　</a:t>
            </a:r>
            <a:r>
              <a:rPr lang="en-US" altLang="zh-CN"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C#</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概述</a:t>
            </a:r>
          </a:p>
        </p:txBody>
      </p:sp>
      <p:sp>
        <p:nvSpPr>
          <p:cNvPr id="3077" name="Text Box 5"/>
          <p:cNvSpPr txBox="1">
            <a:spLocks noChangeArrowheads="1"/>
          </p:cNvSpPr>
          <p:nvPr/>
        </p:nvSpPr>
        <p:spPr bwMode="auto">
          <a:xfrm>
            <a:off x="500034" y="1732698"/>
            <a:ext cx="8429684" cy="3339376"/>
          </a:xfrm>
          <a:prstGeom prst="rect">
            <a:avLst/>
          </a:prstGeom>
          <a:noFill/>
          <a:ln w="38100">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a:spAutoFit/>
            <a:flatTx/>
          </a:bodyPr>
          <a:lstStyle/>
          <a:p>
            <a:pPr>
              <a:spcBef>
                <a:spcPct val="50000"/>
              </a:spcBef>
            </a:pPr>
            <a:r>
              <a:rPr lang="en-US" altLang="zh-CN" sz="2800" dirty="0">
                <a:solidFill>
                  <a:srgbClr val="FF0000"/>
                </a:solidFill>
                <a:latin typeface="黑体" pitchFamily="49" charset="-122"/>
                <a:ea typeface="黑体" pitchFamily="49" charset="-122"/>
              </a:rPr>
              <a:t>1.1 </a:t>
            </a:r>
            <a:r>
              <a:rPr lang="zh-CN" altLang="en-US" sz="2800" dirty="0">
                <a:solidFill>
                  <a:srgbClr val="FF0000"/>
                </a:solidFill>
                <a:latin typeface="黑体" pitchFamily="49" charset="-122"/>
                <a:ea typeface="黑体" pitchFamily="49" charset="-122"/>
              </a:rPr>
              <a:t>什么是</a:t>
            </a:r>
            <a:r>
              <a:rPr lang="en-US" altLang="zh-CN" sz="2800" dirty="0">
                <a:solidFill>
                  <a:srgbClr val="FF0000"/>
                </a:solidFill>
                <a:latin typeface="黑体" pitchFamily="49" charset="-122"/>
                <a:ea typeface="黑体" pitchFamily="49" charset="-122"/>
              </a:rPr>
              <a:t>C#</a:t>
            </a:r>
            <a:r>
              <a:rPr lang="zh-CN" altLang="en-US" sz="2800" dirty="0" smtClean="0">
                <a:solidFill>
                  <a:srgbClr val="FF0000"/>
                </a:solidFill>
                <a:latin typeface="黑体" pitchFamily="49" charset="-122"/>
                <a:ea typeface="黑体" pitchFamily="49" charset="-122"/>
              </a:rPr>
              <a:t>语言</a:t>
            </a:r>
            <a:endParaRPr lang="en-US" altLang="zh-CN" sz="2800" dirty="0" smtClean="0">
              <a:solidFill>
                <a:srgbClr val="FF0000"/>
              </a:solidFill>
              <a:latin typeface="黑体" pitchFamily="49" charset="-122"/>
              <a:ea typeface="黑体" pitchFamily="49" charset="-122"/>
            </a:endParaRPr>
          </a:p>
          <a:p>
            <a:pPr>
              <a:spcBef>
                <a:spcPct val="50000"/>
              </a:spcBef>
            </a:pPr>
            <a:r>
              <a:rPr lang="en-US" altLang="zh-CN" sz="2800" dirty="0" smtClean="0">
                <a:solidFill>
                  <a:srgbClr val="FF0000"/>
                </a:solidFill>
                <a:latin typeface="黑体" pitchFamily="49" charset="-122"/>
                <a:ea typeface="黑体" pitchFamily="49" charset="-122"/>
              </a:rPr>
              <a:t>1.2 </a:t>
            </a:r>
            <a:r>
              <a:rPr lang="en-US" altLang="zh-CN" sz="2800" dirty="0">
                <a:solidFill>
                  <a:srgbClr val="FF0000"/>
                </a:solidFill>
                <a:latin typeface="黑体" pitchFamily="49" charset="-122"/>
                <a:ea typeface="黑体" pitchFamily="49" charset="-122"/>
              </a:rPr>
              <a:t>.NET Framework</a:t>
            </a:r>
            <a:r>
              <a:rPr lang="zh-CN" altLang="en-US" sz="2800" dirty="0" smtClean="0">
                <a:solidFill>
                  <a:srgbClr val="FF0000"/>
                </a:solidFill>
                <a:latin typeface="黑体" pitchFamily="49" charset="-122"/>
                <a:ea typeface="黑体" pitchFamily="49" charset="-122"/>
              </a:rPr>
              <a:t>概述</a:t>
            </a:r>
            <a:endParaRPr lang="en-US" altLang="zh-CN" sz="2800" dirty="0" smtClean="0">
              <a:solidFill>
                <a:srgbClr val="FF0000"/>
              </a:solidFill>
              <a:latin typeface="黑体" pitchFamily="49" charset="-122"/>
              <a:ea typeface="黑体" pitchFamily="49" charset="-122"/>
            </a:endParaRPr>
          </a:p>
          <a:p>
            <a:pPr>
              <a:spcBef>
                <a:spcPct val="50000"/>
              </a:spcBef>
            </a:pPr>
            <a:r>
              <a:rPr lang="en-US" sz="2800" dirty="0" smtClean="0">
                <a:solidFill>
                  <a:srgbClr val="FF0000"/>
                </a:solidFill>
                <a:latin typeface="黑体" pitchFamily="49" charset="-122"/>
                <a:ea typeface="黑体" pitchFamily="49" charset="-122"/>
              </a:rPr>
              <a:t>1.3  Visual Studio 2012</a:t>
            </a:r>
            <a:r>
              <a:rPr lang="zh-CN" altLang="en-US" sz="2800" dirty="0" smtClean="0">
                <a:solidFill>
                  <a:srgbClr val="FF0000"/>
                </a:solidFill>
                <a:latin typeface="黑体" pitchFamily="49" charset="-122"/>
                <a:ea typeface="黑体" pitchFamily="49" charset="-122"/>
              </a:rPr>
              <a:t>的安装、启动和退出操作</a:t>
            </a:r>
            <a:endParaRPr lang="en-US" altLang="zh-CN" sz="2800" dirty="0" smtClean="0">
              <a:solidFill>
                <a:srgbClr val="FF0000"/>
              </a:solidFill>
              <a:latin typeface="黑体" pitchFamily="49" charset="-122"/>
              <a:ea typeface="黑体" pitchFamily="49" charset="-122"/>
            </a:endParaRPr>
          </a:p>
          <a:p>
            <a:pPr>
              <a:spcBef>
                <a:spcPct val="50000"/>
              </a:spcBef>
            </a:pPr>
            <a:r>
              <a:rPr lang="en-US" sz="2800" dirty="0" smtClean="0">
                <a:solidFill>
                  <a:srgbClr val="FF0000"/>
                </a:solidFill>
                <a:latin typeface="黑体" pitchFamily="49" charset="-122"/>
                <a:ea typeface="黑体" pitchFamily="49" charset="-122"/>
              </a:rPr>
              <a:t>1.4  Visual C#</a:t>
            </a:r>
            <a:r>
              <a:rPr lang="zh-CN" altLang="en-US" sz="2800" dirty="0" smtClean="0">
                <a:solidFill>
                  <a:srgbClr val="FF0000"/>
                </a:solidFill>
                <a:latin typeface="黑体" pitchFamily="49" charset="-122"/>
                <a:ea typeface="黑体" pitchFamily="49" charset="-122"/>
              </a:rPr>
              <a:t>集成开发环境（</a:t>
            </a:r>
            <a:r>
              <a:rPr lang="en-US" sz="2800" dirty="0" smtClean="0">
                <a:solidFill>
                  <a:srgbClr val="FF0000"/>
                </a:solidFill>
                <a:latin typeface="黑体" pitchFamily="49" charset="-122"/>
                <a:ea typeface="黑体" pitchFamily="49" charset="-122"/>
              </a:rPr>
              <a:t>IDE</a:t>
            </a:r>
            <a:r>
              <a:rPr lang="zh-CN" altLang="en-US" sz="2800" dirty="0" smtClean="0">
                <a:solidFill>
                  <a:srgbClr val="FF0000"/>
                </a:solidFill>
                <a:latin typeface="黑体" pitchFamily="49" charset="-122"/>
                <a:ea typeface="黑体" pitchFamily="49" charset="-122"/>
              </a:rPr>
              <a:t>）</a:t>
            </a:r>
            <a:endParaRPr lang="en-US" altLang="zh-CN" sz="2800" dirty="0" smtClean="0">
              <a:solidFill>
                <a:srgbClr val="FF0000"/>
              </a:solidFill>
              <a:latin typeface="黑体" pitchFamily="49" charset="-122"/>
              <a:ea typeface="黑体" pitchFamily="49" charset="-122"/>
            </a:endParaRPr>
          </a:p>
          <a:p>
            <a:pPr>
              <a:spcBef>
                <a:spcPct val="50000"/>
              </a:spcBef>
            </a:pPr>
            <a:r>
              <a:rPr lang="en-US" sz="2800" dirty="0" smtClean="0">
                <a:solidFill>
                  <a:srgbClr val="FF0000"/>
                </a:solidFill>
                <a:latin typeface="黑体" pitchFamily="49" charset="-122"/>
                <a:ea typeface="黑体" pitchFamily="49" charset="-122"/>
              </a:rPr>
              <a:t>1.5 </a:t>
            </a:r>
            <a:r>
              <a:rPr lang="zh-CN" altLang="en-US" sz="2800" dirty="0" smtClean="0">
                <a:solidFill>
                  <a:srgbClr val="FF0000"/>
                </a:solidFill>
                <a:latin typeface="黑体" pitchFamily="49" charset="-122"/>
                <a:ea typeface="黑体" pitchFamily="49" charset="-122"/>
              </a:rPr>
              <a:t>一个简单的</a:t>
            </a:r>
            <a:r>
              <a:rPr lang="en-US" sz="2800" dirty="0" smtClean="0">
                <a:solidFill>
                  <a:srgbClr val="FF0000"/>
                </a:solidFill>
                <a:latin typeface="黑体" pitchFamily="49" charset="-122"/>
                <a:ea typeface="黑体" pitchFamily="49" charset="-122"/>
              </a:rPr>
              <a:t>C#</a:t>
            </a:r>
            <a:r>
              <a:rPr lang="zh-CN" altLang="en-US" sz="2800" dirty="0" smtClean="0">
                <a:solidFill>
                  <a:srgbClr val="FF0000"/>
                </a:solidFill>
                <a:latin typeface="黑体" pitchFamily="49" charset="-122"/>
                <a:ea typeface="黑体" pitchFamily="49" charset="-122"/>
              </a:rPr>
              <a:t>程序</a:t>
            </a:r>
          </a:p>
          <a:p>
            <a:pPr>
              <a:spcBef>
                <a:spcPct val="50000"/>
              </a:spcBef>
            </a:pPr>
            <a:endParaRPr lang="en-US" altLang="zh-CN" sz="1000" dirty="0">
              <a:solidFill>
                <a:srgbClr val="FF33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331913" y="620713"/>
            <a:ext cx="6119812" cy="584775"/>
          </a:xfrm>
          <a:prstGeom prst="rect">
            <a:avLst/>
          </a:prstGeom>
          <a:noFill/>
          <a:ln w="9525">
            <a:noFill/>
            <a:miter lim="800000"/>
            <a:headEnd/>
            <a:tailEnd/>
          </a:ln>
          <a:effectLst/>
        </p:spPr>
        <p:txBody>
          <a:bodyPr>
            <a:spAutoFit/>
          </a:bodyPr>
          <a:lstStyle/>
          <a:p>
            <a:pPr algn="ctr">
              <a:spcBef>
                <a:spcPct val="50000"/>
              </a:spcBef>
            </a:pP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itchFamily="49" charset="-122"/>
              </a:rPr>
              <a:t>1.1 </a:t>
            </a:r>
            <a:r>
              <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itchFamily="49" charset="-122"/>
              </a:rPr>
              <a:t>什么是</a:t>
            </a: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itchFamily="49" charset="-122"/>
              </a:rPr>
              <a:t>C#</a:t>
            </a:r>
            <a:r>
              <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itchFamily="49" charset="-122"/>
              </a:rPr>
              <a:t>语言</a:t>
            </a:r>
          </a:p>
        </p:txBody>
      </p:sp>
      <p:sp>
        <p:nvSpPr>
          <p:cNvPr id="17413" name="Rectangle 5"/>
          <p:cNvSpPr>
            <a:spLocks noChangeArrowheads="1"/>
          </p:cNvSpPr>
          <p:nvPr/>
        </p:nvSpPr>
        <p:spPr bwMode="auto">
          <a:xfrm>
            <a:off x="2413000" y="2636838"/>
            <a:ext cx="1079500"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0">
                <a:latin typeface="Arial" charset="0"/>
                <a:ea typeface="宋体" pitchFamily="2" charset="-122"/>
              </a:rPr>
              <a:t>C/C</a:t>
            </a:r>
            <a:r>
              <a:rPr lang="zh-CN" altLang="en-US" sz="1800" b="0">
                <a:latin typeface="Arial" charset="0"/>
                <a:ea typeface="宋体" pitchFamily="2" charset="-122"/>
              </a:rPr>
              <a:t>＋＋</a:t>
            </a:r>
          </a:p>
        </p:txBody>
      </p:sp>
      <p:sp>
        <p:nvSpPr>
          <p:cNvPr id="17414" name="Rectangle 6"/>
          <p:cNvSpPr>
            <a:spLocks noChangeArrowheads="1"/>
          </p:cNvSpPr>
          <p:nvPr/>
        </p:nvSpPr>
        <p:spPr bwMode="auto">
          <a:xfrm>
            <a:off x="2413000" y="3571875"/>
            <a:ext cx="10795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0">
                <a:latin typeface="Arial" charset="0"/>
                <a:ea typeface="宋体" pitchFamily="2" charset="-122"/>
              </a:rPr>
              <a:t>Java</a:t>
            </a:r>
          </a:p>
        </p:txBody>
      </p:sp>
      <p:sp>
        <p:nvSpPr>
          <p:cNvPr id="17415" name="Rectangle 7"/>
          <p:cNvSpPr>
            <a:spLocks noChangeArrowheads="1"/>
          </p:cNvSpPr>
          <p:nvPr/>
        </p:nvSpPr>
        <p:spPr bwMode="auto">
          <a:xfrm>
            <a:off x="5365750" y="3500438"/>
            <a:ext cx="935038"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b="0">
                <a:latin typeface="Arial" charset="0"/>
                <a:ea typeface="宋体" pitchFamily="2" charset="-122"/>
              </a:rPr>
              <a:t>C#</a:t>
            </a:r>
          </a:p>
        </p:txBody>
      </p:sp>
      <p:sp>
        <p:nvSpPr>
          <p:cNvPr id="17416" name="AutoShape 8"/>
          <p:cNvSpPr>
            <a:spLocks noChangeArrowheads="1"/>
          </p:cNvSpPr>
          <p:nvPr/>
        </p:nvSpPr>
        <p:spPr bwMode="auto">
          <a:xfrm>
            <a:off x="4211638" y="3500438"/>
            <a:ext cx="936625" cy="576262"/>
          </a:xfrm>
          <a:prstGeom prst="notchedRightArrow">
            <a:avLst>
              <a:gd name="adj1" fmla="val 50000"/>
              <a:gd name="adj2" fmla="val 4063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7417" name="Text Box 9"/>
          <p:cNvSpPr txBox="1">
            <a:spLocks noChangeArrowheads="1"/>
          </p:cNvSpPr>
          <p:nvPr/>
        </p:nvSpPr>
        <p:spPr bwMode="auto">
          <a:xfrm>
            <a:off x="642910" y="1714488"/>
            <a:ext cx="442915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1.1.1  C#</a:t>
            </a:r>
            <a:r>
              <a:rPr lang="zh-CN" altLang="en-US" sz="2800" dirty="0" smtClean="0">
                <a:solidFill>
                  <a:srgbClr val="FF0000"/>
                </a:solidFill>
                <a:latin typeface="黑体" pitchFamily="49" charset="-122"/>
                <a:ea typeface="黑体" pitchFamily="49" charset="-122"/>
              </a:rPr>
              <a:t>的发展历程</a:t>
            </a:r>
            <a:endParaRPr lang="zh-CN" altLang="en-US" sz="2800" dirty="0">
              <a:solidFill>
                <a:srgbClr val="FF0000"/>
              </a:solidFill>
              <a:latin typeface="黑体" pitchFamily="49" charset="-122"/>
              <a:ea typeface="黑体" pitchFamily="49" charset="-122"/>
            </a:endParaRPr>
          </a:p>
        </p:txBody>
      </p:sp>
      <p:sp>
        <p:nvSpPr>
          <p:cNvPr id="17418" name="AutoShape 10"/>
          <p:cNvSpPr>
            <a:spLocks/>
          </p:cNvSpPr>
          <p:nvPr/>
        </p:nvSpPr>
        <p:spPr bwMode="auto">
          <a:xfrm>
            <a:off x="3708400" y="3141663"/>
            <a:ext cx="142875" cy="1511300"/>
          </a:xfrm>
          <a:prstGeom prst="rightBrace">
            <a:avLst>
              <a:gd name="adj1" fmla="val 88148"/>
              <a:gd name="adj2" fmla="val 50000"/>
            </a:avLst>
          </a:prstGeom>
          <a:noFill/>
          <a:ln w="38100">
            <a:solidFill>
              <a:schemeClr val="tx1"/>
            </a:solidFill>
            <a:round/>
            <a:headEnd/>
            <a:tailEnd/>
          </a:ln>
          <a:effectLst/>
        </p:spPr>
        <p:txBody>
          <a:bodyPr wrap="none" anchor="ctr"/>
          <a:lstStyle/>
          <a:p>
            <a:endParaRPr lang="zh-CN" altLang="en-US"/>
          </a:p>
        </p:txBody>
      </p:sp>
      <p:sp>
        <p:nvSpPr>
          <p:cNvPr id="17419" name="Rectangle 11"/>
          <p:cNvSpPr>
            <a:spLocks noChangeArrowheads="1"/>
          </p:cNvSpPr>
          <p:nvPr/>
        </p:nvSpPr>
        <p:spPr bwMode="auto">
          <a:xfrm>
            <a:off x="2411413" y="4437063"/>
            <a:ext cx="1079500"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sz="1800" b="0">
                <a:latin typeface="Arial" charset="0"/>
                <a:ea typeface="宋体" pitchFamily="2"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143932" cy="4991751"/>
          </a:xfrm>
          <a:prstGeom prst="rect">
            <a:avLst/>
          </a:prstGeom>
          <a:noFill/>
        </p:spPr>
        <p:txBody>
          <a:bodyPr wrap="square" rtlCol="0">
            <a:spAutoFit/>
          </a:bodyPr>
          <a:lstStyle/>
          <a:p>
            <a:pPr marL="457200" indent="-457200">
              <a:lnSpc>
                <a:spcPct val="150000"/>
              </a:lnSpc>
              <a:buFont typeface="Wingdings" pitchFamily="2" charset="2"/>
              <a:buChar char="l"/>
            </a:pPr>
            <a:r>
              <a:rPr lang="en-US" dirty="0" smtClean="0">
                <a:latin typeface="楷体" pitchFamily="49" charset="-122"/>
                <a:ea typeface="楷体" pitchFamily="49" charset="-122"/>
              </a:rPr>
              <a:t>2000</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月，微软才正式将这种语言命名为</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（据说是因为</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开发小组的人员讨厌搜索引擎，因此把大部分搜索引擎无法识别的“</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”字符作为该语言名字的一部分；还有一种说法是音乐中“</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”是升调记号，表达了微软希望它在</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的基础上更上一层楼的美好愿望）。</a:t>
            </a:r>
            <a:r>
              <a:rPr lang="en-US" dirty="0" smtClean="0">
                <a:latin typeface="楷体" pitchFamily="49" charset="-122"/>
                <a:ea typeface="楷体" pitchFamily="49" charset="-122"/>
              </a:rPr>
              <a:t>2000</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7</a:t>
            </a:r>
            <a:r>
              <a:rPr lang="zh-CN" altLang="en-US" dirty="0" smtClean="0">
                <a:latin typeface="楷体" pitchFamily="49" charset="-122"/>
                <a:ea typeface="楷体" pitchFamily="49" charset="-122"/>
              </a:rPr>
              <a:t>月，微软发布了</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的第一个预览版。</a:t>
            </a:r>
          </a:p>
          <a:p>
            <a:pPr marL="457200" indent="-457200">
              <a:lnSpc>
                <a:spcPct val="150000"/>
              </a:lnSpc>
              <a:buFont typeface="Wingdings" pitchFamily="2" charset="2"/>
              <a:buChar char="l"/>
            </a:pPr>
            <a:r>
              <a:rPr lang="en-US" dirty="0" smtClean="0">
                <a:latin typeface="楷体" pitchFamily="49" charset="-122"/>
                <a:ea typeface="楷体" pitchFamily="49" charset="-122"/>
              </a:rPr>
              <a:t>2002</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月，微软发布了</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开发平台</a:t>
            </a:r>
            <a:r>
              <a:rPr lang="en-US" dirty="0" smtClean="0">
                <a:latin typeface="楷体" pitchFamily="49" charset="-122"/>
                <a:ea typeface="楷体" pitchFamily="49" charset="-122"/>
              </a:rPr>
              <a:t>Visual Studio .NET 2002</a:t>
            </a:r>
            <a:r>
              <a:rPr lang="zh-CN" altLang="en-US" dirty="0" smtClean="0">
                <a:latin typeface="楷体" pitchFamily="49" charset="-122"/>
                <a:ea typeface="楷体" pitchFamily="49" charset="-122"/>
              </a:rPr>
              <a:t>和</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语言的第一个正式版</a:t>
            </a:r>
            <a:r>
              <a:rPr lang="en-US" dirty="0" err="1" smtClean="0">
                <a:latin typeface="楷体" pitchFamily="49" charset="-122"/>
                <a:ea typeface="楷体" pitchFamily="49" charset="-122"/>
              </a:rPr>
              <a:t>C#1.0</a:t>
            </a:r>
            <a:r>
              <a:rPr lang="zh-CN" altLang="en-US" dirty="0" smtClean="0">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7929618" cy="4991751"/>
          </a:xfrm>
          <a:prstGeom prst="rect">
            <a:avLst/>
          </a:prstGeom>
          <a:noFill/>
        </p:spPr>
        <p:txBody>
          <a:bodyPr wrap="square" rtlCol="0">
            <a:spAutoFit/>
          </a:bodyPr>
          <a:lstStyle/>
          <a:p>
            <a:pPr marL="457200" indent="-457200">
              <a:lnSpc>
                <a:spcPct val="150000"/>
              </a:lnSpc>
              <a:buFont typeface="Wingdings" pitchFamily="2" charset="2"/>
              <a:buChar char="l"/>
            </a:pPr>
            <a:r>
              <a:rPr lang="en-US" dirty="0" smtClean="0">
                <a:latin typeface="楷体" pitchFamily="49" charset="-122"/>
                <a:ea typeface="楷体" pitchFamily="49" charset="-122"/>
              </a:rPr>
              <a:t>2007</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8</a:t>
            </a:r>
            <a:r>
              <a:rPr lang="zh-CN" altLang="en-US" dirty="0" smtClean="0">
                <a:latin typeface="楷体" pitchFamily="49" charset="-122"/>
                <a:ea typeface="楷体" pitchFamily="49" charset="-122"/>
              </a:rPr>
              <a:t>月，微软发布了</a:t>
            </a:r>
            <a:r>
              <a:rPr lang="en-US" dirty="0" smtClean="0">
                <a:latin typeface="楷体" pitchFamily="49" charset="-122"/>
                <a:ea typeface="楷体" pitchFamily="49" charset="-122"/>
              </a:rPr>
              <a:t>.NET Framework 3.0</a:t>
            </a:r>
            <a:r>
              <a:rPr lang="zh-CN" altLang="en-US" dirty="0" smtClean="0">
                <a:latin typeface="楷体" pitchFamily="49" charset="-122"/>
                <a:ea typeface="楷体" pitchFamily="49" charset="-122"/>
              </a:rPr>
              <a:t>和</a:t>
            </a:r>
            <a:r>
              <a:rPr lang="en-US" dirty="0" err="1" smtClean="0">
                <a:latin typeface="楷体" pitchFamily="49" charset="-122"/>
                <a:ea typeface="楷体" pitchFamily="49" charset="-122"/>
              </a:rPr>
              <a:t>C#3.0</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2007</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11</a:t>
            </a:r>
            <a:r>
              <a:rPr lang="zh-CN" altLang="en-US" dirty="0" smtClean="0">
                <a:latin typeface="楷体" pitchFamily="49" charset="-122"/>
                <a:ea typeface="楷体" pitchFamily="49" charset="-122"/>
              </a:rPr>
              <a:t>月，微软推出了</a:t>
            </a:r>
            <a:r>
              <a:rPr lang="en-US" dirty="0" smtClean="0">
                <a:latin typeface="楷体" pitchFamily="49" charset="-122"/>
                <a:ea typeface="楷体" pitchFamily="49" charset="-122"/>
              </a:rPr>
              <a:t>Visual Studio .NET 2008</a:t>
            </a:r>
            <a:r>
              <a:rPr lang="zh-CN" altLang="en-US" dirty="0" smtClean="0">
                <a:latin typeface="楷体" pitchFamily="49" charset="-122"/>
                <a:ea typeface="楷体" pitchFamily="49" charset="-122"/>
              </a:rPr>
              <a:t>，同时发布了</a:t>
            </a:r>
            <a:r>
              <a:rPr lang="en-US" dirty="0" smtClean="0">
                <a:latin typeface="楷体" pitchFamily="49" charset="-122"/>
                <a:ea typeface="楷体" pitchFamily="49" charset="-122"/>
              </a:rPr>
              <a:t>.NET Framework 3.5</a:t>
            </a:r>
            <a:r>
              <a:rPr lang="zh-CN" altLang="en-US" dirty="0" smtClean="0">
                <a:latin typeface="楷体" pitchFamily="49" charset="-122"/>
                <a:ea typeface="楷体" pitchFamily="49" charset="-122"/>
              </a:rPr>
              <a:t>和</a:t>
            </a:r>
            <a:r>
              <a:rPr lang="en-US" dirty="0" err="1" smtClean="0">
                <a:latin typeface="楷体" pitchFamily="49" charset="-122"/>
                <a:ea typeface="楷体" pitchFamily="49" charset="-122"/>
              </a:rPr>
              <a:t>C#3.5</a:t>
            </a:r>
            <a:r>
              <a:rPr lang="zh-CN" altLang="en-US" dirty="0" smtClean="0">
                <a:latin typeface="楷体" pitchFamily="49" charset="-122"/>
                <a:ea typeface="楷体" pitchFamily="49" charset="-122"/>
              </a:rPr>
              <a:t>。</a:t>
            </a:r>
          </a:p>
          <a:p>
            <a:pPr marL="457200" indent="-457200">
              <a:lnSpc>
                <a:spcPct val="150000"/>
              </a:lnSpc>
              <a:buFont typeface="Wingdings" pitchFamily="2" charset="2"/>
              <a:buChar char="l"/>
            </a:pPr>
            <a:r>
              <a:rPr lang="en-US" dirty="0" smtClean="0">
                <a:latin typeface="楷体" pitchFamily="49" charset="-122"/>
                <a:ea typeface="楷体" pitchFamily="49" charset="-122"/>
              </a:rPr>
              <a:t>2010</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4</a:t>
            </a:r>
            <a:r>
              <a:rPr lang="zh-CN" altLang="en-US" dirty="0" smtClean="0">
                <a:latin typeface="楷体" pitchFamily="49" charset="-122"/>
                <a:ea typeface="楷体" pitchFamily="49" charset="-122"/>
              </a:rPr>
              <a:t>月，微软推出了</a:t>
            </a:r>
            <a:r>
              <a:rPr lang="en-US" dirty="0" smtClean="0">
                <a:latin typeface="楷体" pitchFamily="49" charset="-122"/>
                <a:ea typeface="楷体" pitchFamily="49" charset="-122"/>
              </a:rPr>
              <a:t>Visual Studio .NET 2010</a:t>
            </a:r>
            <a:r>
              <a:rPr lang="zh-CN" altLang="en-US" dirty="0" smtClean="0">
                <a:latin typeface="楷体" pitchFamily="49" charset="-122"/>
                <a:ea typeface="楷体" pitchFamily="49" charset="-122"/>
              </a:rPr>
              <a:t>，同时发布了</a:t>
            </a:r>
            <a:r>
              <a:rPr lang="en-US" dirty="0" smtClean="0">
                <a:latin typeface="楷体" pitchFamily="49" charset="-122"/>
                <a:ea typeface="楷体" pitchFamily="49" charset="-122"/>
              </a:rPr>
              <a:t>.NET Framework 4.0</a:t>
            </a:r>
            <a:r>
              <a:rPr lang="zh-CN" altLang="en-US" dirty="0" smtClean="0">
                <a:latin typeface="楷体" pitchFamily="49" charset="-122"/>
                <a:ea typeface="楷体" pitchFamily="49" charset="-122"/>
              </a:rPr>
              <a:t>和</a:t>
            </a:r>
            <a:r>
              <a:rPr lang="en-US" dirty="0" err="1" smtClean="0">
                <a:latin typeface="楷体" pitchFamily="49" charset="-122"/>
                <a:ea typeface="楷体" pitchFamily="49" charset="-122"/>
              </a:rPr>
              <a:t>C#4.0</a:t>
            </a:r>
            <a:r>
              <a:rPr lang="zh-CN" altLang="en-US" dirty="0" smtClean="0">
                <a:latin typeface="楷体" pitchFamily="49" charset="-122"/>
                <a:ea typeface="楷体" pitchFamily="49" charset="-122"/>
              </a:rPr>
              <a:t>。</a:t>
            </a:r>
          </a:p>
          <a:p>
            <a:pPr marL="457200" indent="-457200">
              <a:lnSpc>
                <a:spcPct val="150000"/>
              </a:lnSpc>
              <a:buFont typeface="Wingdings" pitchFamily="2" charset="2"/>
              <a:buChar char="l"/>
            </a:pPr>
            <a:r>
              <a:rPr lang="en-US" dirty="0" smtClean="0">
                <a:latin typeface="楷体" pitchFamily="49" charset="-122"/>
                <a:ea typeface="楷体" pitchFamily="49" charset="-122"/>
              </a:rPr>
              <a:t>2012</a:t>
            </a:r>
            <a:r>
              <a:rPr lang="zh-CN" altLang="en-US" dirty="0" smtClean="0">
                <a:latin typeface="楷体" pitchFamily="49" charset="-122"/>
                <a:ea typeface="楷体" pitchFamily="49" charset="-122"/>
              </a:rPr>
              <a:t>年</a:t>
            </a:r>
            <a:r>
              <a:rPr lang="en-US" dirty="0" smtClean="0">
                <a:latin typeface="楷体" pitchFamily="49" charset="-122"/>
                <a:ea typeface="楷体" pitchFamily="49" charset="-122"/>
              </a:rPr>
              <a:t>9</a:t>
            </a:r>
            <a:r>
              <a:rPr lang="zh-CN" altLang="en-US" dirty="0" smtClean="0">
                <a:latin typeface="楷体" pitchFamily="49" charset="-122"/>
                <a:ea typeface="楷体" pitchFamily="49" charset="-122"/>
              </a:rPr>
              <a:t>月，微软推出了</a:t>
            </a:r>
            <a:r>
              <a:rPr lang="en-US" dirty="0" smtClean="0">
                <a:latin typeface="楷体" pitchFamily="49" charset="-122"/>
                <a:ea typeface="楷体" pitchFamily="49" charset="-122"/>
              </a:rPr>
              <a:t>Visual Studio .NET 2012</a:t>
            </a:r>
            <a:r>
              <a:rPr lang="zh-CN" altLang="en-US" dirty="0" smtClean="0">
                <a:latin typeface="楷体" pitchFamily="49" charset="-122"/>
                <a:ea typeface="楷体" pitchFamily="49" charset="-122"/>
              </a:rPr>
              <a:t>，同时发布了</a:t>
            </a:r>
            <a:r>
              <a:rPr lang="en-US" dirty="0" smtClean="0">
                <a:latin typeface="楷体" pitchFamily="49" charset="-122"/>
                <a:ea typeface="楷体" pitchFamily="49" charset="-122"/>
              </a:rPr>
              <a:t>.NET Framework 4.5</a:t>
            </a:r>
            <a:r>
              <a:rPr lang="zh-CN" altLang="en-US" dirty="0" smtClean="0">
                <a:latin typeface="楷体" pitchFamily="49" charset="-122"/>
                <a:ea typeface="楷体" pitchFamily="49" charset="-122"/>
              </a:rPr>
              <a:t>和</a:t>
            </a:r>
            <a:r>
              <a:rPr lang="en-US" dirty="0" err="1" smtClean="0">
                <a:latin typeface="楷体" pitchFamily="49" charset="-122"/>
                <a:ea typeface="楷体" pitchFamily="49" charset="-122"/>
              </a:rPr>
              <a:t>C#5.0</a:t>
            </a:r>
            <a:r>
              <a:rPr lang="zh-CN" altLang="en-US" dirty="0" smtClean="0">
                <a:latin typeface="楷体" pitchFamily="49" charset="-122"/>
                <a:ea typeface="楷体" pitchFamily="49" charset="-122"/>
              </a:rPr>
              <a:t>。</a:t>
            </a:r>
          </a:p>
          <a:p>
            <a:pPr marL="457200" indent="-457200">
              <a:lnSpc>
                <a:spcPct val="150000"/>
              </a:lnSpc>
              <a:buFont typeface="Wingdings" pitchFamily="2" charset="2"/>
              <a:buChar char="l"/>
            </a:pPr>
            <a:r>
              <a:rPr lang="zh-CN" altLang="en-US" dirty="0" smtClean="0">
                <a:latin typeface="楷体" pitchFamily="49" charset="-122"/>
                <a:ea typeface="楷体" pitchFamily="49" charset="-122"/>
              </a:rPr>
              <a:t>后续又推出了</a:t>
            </a:r>
            <a:r>
              <a:rPr lang="en-US" dirty="0" smtClean="0">
                <a:latin typeface="楷体" pitchFamily="49" charset="-122"/>
                <a:ea typeface="楷体" pitchFamily="49" charset="-122"/>
              </a:rPr>
              <a:t>Visual Studio .NET 2013</a:t>
            </a:r>
            <a:r>
              <a:rPr lang="zh-CN" altLang="en-US" dirty="0" smtClean="0">
                <a:latin typeface="楷体" pitchFamily="49" charset="-122"/>
                <a:ea typeface="楷体" pitchFamily="49" charset="-122"/>
              </a:rPr>
              <a:t>（没有更新</a:t>
            </a:r>
            <a:r>
              <a:rPr lang="en-US" dirty="0" err="1" smtClean="0">
                <a:latin typeface="楷体" pitchFamily="49" charset="-122"/>
                <a:ea typeface="楷体" pitchFamily="49" charset="-122"/>
              </a:rPr>
              <a:t>C#5.0</a:t>
            </a:r>
            <a:r>
              <a:rPr lang="zh-CN" altLang="en-US" dirty="0" smtClean="0">
                <a:latin typeface="楷体" pitchFamily="49" charset="-122"/>
                <a:ea typeface="楷体" pitchFamily="49" charset="-122"/>
              </a:rPr>
              <a:t>）和</a:t>
            </a:r>
            <a:r>
              <a:rPr lang="en-US" dirty="0" smtClean="0">
                <a:latin typeface="楷体" pitchFamily="49" charset="-122"/>
                <a:ea typeface="楷体" pitchFamily="49" charset="-122"/>
              </a:rPr>
              <a:t>Visual Studio .NET 2014</a:t>
            </a:r>
            <a:r>
              <a:rPr lang="zh-CN" altLang="en-US" dirty="0" smtClean="0">
                <a:latin typeface="楷体" pitchFamily="49" charset="-122"/>
                <a:ea typeface="楷体" pitchFamily="49" charset="-122"/>
              </a:rPr>
              <a:t>以及</a:t>
            </a:r>
            <a:r>
              <a:rPr lang="en-US" dirty="0" err="1" smtClean="0">
                <a:latin typeface="楷体" pitchFamily="49" charset="-122"/>
                <a:ea typeface="楷体" pitchFamily="49" charset="-122"/>
              </a:rPr>
              <a:t>C#6.0</a:t>
            </a:r>
            <a:r>
              <a:rPr lang="zh-CN" altLang="en-US" dirty="0" smtClean="0">
                <a:latin typeface="楷体" pitchFamily="49" charset="-122"/>
                <a:ea typeface="楷体" pitchFamily="49" charset="-122"/>
              </a:rPr>
              <a:t>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00042"/>
            <a:ext cx="7715304" cy="1200329"/>
          </a:xfrm>
          <a:prstGeom prst="rect">
            <a:avLst/>
          </a:prstGeom>
          <a:noFill/>
        </p:spPr>
        <p:txBody>
          <a:bodyPr wrap="square" rtlCol="0">
            <a:spAutoFit/>
          </a:bodyPr>
          <a:lstStyle/>
          <a:p>
            <a:r>
              <a:rPr lang="zh-CN" altLang="en-US" dirty="0" smtClean="0">
                <a:latin typeface="楷体" pitchFamily="49" charset="-122"/>
                <a:ea typeface="楷体" pitchFamily="49" charset="-122"/>
              </a:rPr>
              <a:t>    本书以</a:t>
            </a:r>
            <a:r>
              <a:rPr lang="en-US" dirty="0" err="1" smtClean="0">
                <a:latin typeface="楷体" pitchFamily="49" charset="-122"/>
                <a:ea typeface="楷体" pitchFamily="49" charset="-122"/>
              </a:rPr>
              <a:t>C#5.0</a:t>
            </a:r>
            <a:r>
              <a:rPr lang="zh-CN" altLang="en-US" dirty="0" smtClean="0">
                <a:latin typeface="楷体" pitchFamily="49" charset="-122"/>
                <a:ea typeface="楷体" pitchFamily="49" charset="-122"/>
              </a:rPr>
              <a:t>为背景介绍</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程序设计。在</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各版本的演化过程中，每个版本都新增了一些特性，如图</a:t>
            </a:r>
            <a:r>
              <a:rPr lang="en-US" dirty="0" smtClean="0">
                <a:latin typeface="楷体" pitchFamily="49" charset="-122"/>
                <a:ea typeface="楷体" pitchFamily="49" charset="-122"/>
              </a:rPr>
              <a:t>1.1</a:t>
            </a:r>
            <a:r>
              <a:rPr lang="zh-CN" altLang="en-US" dirty="0" smtClean="0">
                <a:latin typeface="楷体" pitchFamily="49" charset="-122"/>
                <a:ea typeface="楷体" pitchFamily="49" charset="-122"/>
              </a:rPr>
              <a:t>所示给出了各版本新增的主要特性。</a:t>
            </a:r>
          </a:p>
        </p:txBody>
      </p:sp>
      <p:sp>
        <p:nvSpPr>
          <p:cNvPr id="1280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8001" name="Group 1"/>
          <p:cNvGrpSpPr>
            <a:grpSpLocks noChangeAspect="1"/>
          </p:cNvGrpSpPr>
          <p:nvPr/>
        </p:nvGrpSpPr>
        <p:grpSpPr bwMode="auto">
          <a:xfrm>
            <a:off x="2071670" y="2214554"/>
            <a:ext cx="3571900" cy="3092048"/>
            <a:chOff x="2241" y="2891"/>
            <a:chExt cx="2608" cy="2257"/>
          </a:xfrm>
        </p:grpSpPr>
        <p:sp>
          <p:nvSpPr>
            <p:cNvPr id="128018" name="AutoShape 18"/>
            <p:cNvSpPr>
              <a:spLocks noChangeAspect="1" noChangeArrowheads="1" noTextEdit="1"/>
            </p:cNvSpPr>
            <p:nvPr/>
          </p:nvSpPr>
          <p:spPr bwMode="auto">
            <a:xfrm>
              <a:off x="2241" y="2891"/>
              <a:ext cx="2608" cy="2257"/>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8017" name="Text Box 17"/>
            <p:cNvSpPr txBox="1">
              <a:spLocks noChangeArrowheads="1"/>
            </p:cNvSpPr>
            <p:nvPr/>
          </p:nvSpPr>
          <p:spPr bwMode="auto">
            <a:xfrm>
              <a:off x="2276" y="2891"/>
              <a:ext cx="594"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FF0000"/>
                  </a:solidFill>
                  <a:effectLst/>
                  <a:latin typeface="楷体" pitchFamily="49" charset="-122"/>
                  <a:ea typeface="楷体" pitchFamily="49" charset="-122"/>
                  <a:cs typeface="Times New Roman" pitchFamily="18" charset="0"/>
                </a:rPr>
                <a:t>版本</a:t>
              </a:r>
              <a:endParaRPr kumimoji="0" lang="zh-CN" sz="1800" i="0" u="none" strike="noStrike" cap="none" normalizeH="0" baseline="0" smtClean="0">
                <a:ln>
                  <a:noFill/>
                </a:ln>
                <a:solidFill>
                  <a:srgbClr val="FF0000"/>
                </a:solidFill>
                <a:effectLst/>
                <a:latin typeface="楷体" pitchFamily="49" charset="-122"/>
                <a:ea typeface="楷体" pitchFamily="49" charset="-122"/>
                <a:cs typeface="宋体" pitchFamily="2" charset="-122"/>
              </a:endParaRPr>
            </a:p>
          </p:txBody>
        </p:sp>
        <p:sp>
          <p:nvSpPr>
            <p:cNvPr id="128016" name="Text Box 16"/>
            <p:cNvSpPr txBox="1">
              <a:spLocks noChangeArrowheads="1"/>
            </p:cNvSpPr>
            <p:nvPr/>
          </p:nvSpPr>
          <p:spPr bwMode="auto">
            <a:xfrm>
              <a:off x="3441" y="2891"/>
              <a:ext cx="1216" cy="2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smtClean="0">
                  <a:ln>
                    <a:noFill/>
                  </a:ln>
                  <a:solidFill>
                    <a:srgbClr val="FF0000"/>
                  </a:solidFill>
                  <a:effectLst/>
                  <a:latin typeface="楷体" pitchFamily="49" charset="-122"/>
                  <a:ea typeface="楷体" pitchFamily="49" charset="-122"/>
                  <a:cs typeface="Times New Roman" pitchFamily="18" charset="0"/>
                </a:rPr>
                <a:t>新增主要特性</a:t>
              </a:r>
              <a:endParaRPr kumimoji="0" lang="zh-CN" sz="1800" i="0" u="none" strike="noStrike" cap="none" normalizeH="0" baseline="0" dirty="0" smtClean="0">
                <a:ln>
                  <a:noFill/>
                </a:ln>
                <a:solidFill>
                  <a:srgbClr val="FF0000"/>
                </a:solidFill>
                <a:effectLst/>
                <a:latin typeface="楷体" pitchFamily="49" charset="-122"/>
                <a:ea typeface="楷体" pitchFamily="49" charset="-122"/>
                <a:cs typeface="宋体" pitchFamily="2" charset="-122"/>
              </a:endParaRPr>
            </a:p>
          </p:txBody>
        </p:sp>
        <p:sp>
          <p:nvSpPr>
            <p:cNvPr id="128015" name="Text Box 15"/>
            <p:cNvSpPr txBox="1">
              <a:spLocks noChangeArrowheads="1"/>
            </p:cNvSpPr>
            <p:nvPr/>
          </p:nvSpPr>
          <p:spPr bwMode="auto">
            <a:xfrm>
              <a:off x="2258" y="3207"/>
              <a:ext cx="594" cy="1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effectLst/>
                  <a:latin typeface="楷体" pitchFamily="49" charset="-122"/>
                  <a:ea typeface="楷体" pitchFamily="49" charset="-122"/>
                  <a:cs typeface="Times New Roman" pitchFamily="18" charset="0"/>
                </a:rPr>
                <a:t>5.0</a:t>
              </a:r>
              <a:endParaRPr kumimoji="0" lang="en-US" alt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14" name="Text Box 14"/>
            <p:cNvSpPr txBox="1">
              <a:spLocks noChangeArrowheads="1"/>
            </p:cNvSpPr>
            <p:nvPr/>
          </p:nvSpPr>
          <p:spPr bwMode="auto">
            <a:xfrm>
              <a:off x="3598" y="3207"/>
              <a:ext cx="927" cy="1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effectLst/>
                  <a:latin typeface="楷体" pitchFamily="49" charset="-122"/>
                  <a:ea typeface="楷体" pitchFamily="49" charset="-122"/>
                  <a:cs typeface="Times New Roman" pitchFamily="18" charset="0"/>
                </a:rPr>
                <a:t>异步</a:t>
              </a:r>
              <a:endParaRPr kumimoji="0" 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13" name="Text Box 13"/>
            <p:cNvSpPr txBox="1">
              <a:spLocks noChangeArrowheads="1"/>
            </p:cNvSpPr>
            <p:nvPr/>
          </p:nvSpPr>
          <p:spPr bwMode="auto">
            <a:xfrm>
              <a:off x="2241" y="3653"/>
              <a:ext cx="594"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effectLst/>
                  <a:latin typeface="楷体" pitchFamily="49" charset="-122"/>
                  <a:ea typeface="楷体" pitchFamily="49" charset="-122"/>
                  <a:cs typeface="Times New Roman" pitchFamily="18" charset="0"/>
                </a:rPr>
                <a:t>4.0</a:t>
              </a:r>
              <a:endParaRPr kumimoji="0" lang="en-US" alt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12" name="Text Box 12"/>
            <p:cNvSpPr txBox="1">
              <a:spLocks noChangeArrowheads="1"/>
            </p:cNvSpPr>
            <p:nvPr/>
          </p:nvSpPr>
          <p:spPr bwMode="auto">
            <a:xfrm>
              <a:off x="3274" y="3653"/>
              <a:ext cx="1575"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dirty="0" smtClean="0">
                  <a:ln>
                    <a:noFill/>
                  </a:ln>
                  <a:effectLst/>
                  <a:latin typeface="楷体" pitchFamily="49" charset="-122"/>
                  <a:ea typeface="楷体" pitchFamily="49" charset="-122"/>
                  <a:cs typeface="Times New Roman" pitchFamily="18" charset="0"/>
                </a:rPr>
                <a:t>命名参数和可选参数</a:t>
              </a:r>
              <a:endParaRPr kumimoji="0" lang="zh-CN" sz="18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128011" name="Text Box 11"/>
            <p:cNvSpPr txBox="1">
              <a:spLocks noChangeArrowheads="1"/>
            </p:cNvSpPr>
            <p:nvPr/>
          </p:nvSpPr>
          <p:spPr bwMode="auto">
            <a:xfrm>
              <a:off x="2250" y="4091"/>
              <a:ext cx="594"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smtClean="0">
                  <a:ln>
                    <a:noFill/>
                  </a:ln>
                  <a:effectLst/>
                  <a:latin typeface="楷体" pitchFamily="49" charset="-122"/>
                  <a:ea typeface="楷体" pitchFamily="49" charset="-122"/>
                  <a:cs typeface="Times New Roman" pitchFamily="18" charset="0"/>
                </a:rPr>
                <a:t>3.0</a:t>
              </a:r>
              <a:endParaRPr kumimoji="0" lang="en-US" altLang="zh-CN" sz="18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128010" name="Text Box 10"/>
            <p:cNvSpPr txBox="1">
              <a:spLocks noChangeArrowheads="1"/>
            </p:cNvSpPr>
            <p:nvPr/>
          </p:nvSpPr>
          <p:spPr bwMode="auto">
            <a:xfrm>
              <a:off x="3598" y="4091"/>
              <a:ext cx="927"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effectLst/>
                  <a:latin typeface="楷体" pitchFamily="49" charset="-122"/>
                  <a:ea typeface="楷体" pitchFamily="49" charset="-122"/>
                  <a:cs typeface="Times New Roman" pitchFamily="18" charset="0"/>
                </a:rPr>
                <a:t>LINQ</a:t>
              </a:r>
              <a:endParaRPr kumimoji="0" lang="en-US" alt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09" name="Text Box 9"/>
            <p:cNvSpPr txBox="1">
              <a:spLocks noChangeArrowheads="1"/>
            </p:cNvSpPr>
            <p:nvPr/>
          </p:nvSpPr>
          <p:spPr bwMode="auto">
            <a:xfrm>
              <a:off x="2250" y="4529"/>
              <a:ext cx="594"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effectLst/>
                  <a:latin typeface="楷体" pitchFamily="49" charset="-122"/>
                  <a:ea typeface="楷体" pitchFamily="49" charset="-122"/>
                  <a:cs typeface="Times New Roman" pitchFamily="18" charset="0"/>
                </a:rPr>
                <a:t>2.0</a:t>
              </a:r>
              <a:endParaRPr kumimoji="0" lang="en-US" alt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08" name="Text Box 8"/>
            <p:cNvSpPr txBox="1">
              <a:spLocks noChangeArrowheads="1"/>
            </p:cNvSpPr>
            <p:nvPr/>
          </p:nvSpPr>
          <p:spPr bwMode="auto">
            <a:xfrm>
              <a:off x="3598" y="4529"/>
              <a:ext cx="927"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effectLst/>
                  <a:latin typeface="楷体" pitchFamily="49" charset="-122"/>
                  <a:ea typeface="楷体" pitchFamily="49" charset="-122"/>
                  <a:cs typeface="Times New Roman" pitchFamily="18" charset="0"/>
                </a:rPr>
                <a:t>泛型</a:t>
              </a:r>
              <a:endParaRPr kumimoji="0" 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07" name="Text Box 7"/>
            <p:cNvSpPr txBox="1">
              <a:spLocks noChangeArrowheads="1"/>
            </p:cNvSpPr>
            <p:nvPr/>
          </p:nvSpPr>
          <p:spPr bwMode="auto">
            <a:xfrm>
              <a:off x="2250" y="4949"/>
              <a:ext cx="594"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effectLst/>
                  <a:latin typeface="楷体" pitchFamily="49" charset="-122"/>
                  <a:ea typeface="楷体" pitchFamily="49" charset="-122"/>
                  <a:cs typeface="Times New Roman" pitchFamily="18" charset="0"/>
                </a:rPr>
                <a:t>1.0</a:t>
              </a:r>
              <a:endParaRPr kumimoji="0" lang="en-US" altLang="zh-CN" sz="1800" i="0" u="none" strike="noStrike" cap="none" normalizeH="0" baseline="0" smtClean="0">
                <a:ln>
                  <a:noFill/>
                </a:ln>
                <a:effectLst/>
                <a:latin typeface="楷体" pitchFamily="49" charset="-122"/>
                <a:ea typeface="楷体" pitchFamily="49" charset="-122"/>
                <a:cs typeface="宋体" pitchFamily="2" charset="-122"/>
              </a:endParaRPr>
            </a:p>
          </p:txBody>
        </p:sp>
        <p:sp>
          <p:nvSpPr>
            <p:cNvPr id="128006" name="Text Box 6"/>
            <p:cNvSpPr txBox="1">
              <a:spLocks noChangeArrowheads="1"/>
            </p:cNvSpPr>
            <p:nvPr/>
          </p:nvSpPr>
          <p:spPr bwMode="auto">
            <a:xfrm>
              <a:off x="3598" y="4949"/>
              <a:ext cx="927" cy="1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smtClean="0">
                  <a:ln>
                    <a:noFill/>
                  </a:ln>
                  <a:effectLst/>
                  <a:latin typeface="楷体" pitchFamily="49" charset="-122"/>
                  <a:ea typeface="楷体" pitchFamily="49" charset="-122"/>
                  <a:cs typeface="Times New Roman" pitchFamily="18" charset="0"/>
                </a:rPr>
                <a:t>C#</a:t>
              </a:r>
              <a:r>
                <a:rPr kumimoji="0" lang="zh-CN" altLang="en-US" sz="1800" i="0" u="none" strike="noStrike" cap="none" normalizeH="0" baseline="0" dirty="0" smtClean="0">
                  <a:ln>
                    <a:noFill/>
                  </a:ln>
                  <a:effectLst/>
                  <a:latin typeface="楷体" pitchFamily="49" charset="-122"/>
                  <a:ea typeface="楷体" pitchFamily="49" charset="-122"/>
                  <a:cs typeface="Times New Roman" pitchFamily="18" charset="0"/>
                </a:rPr>
                <a:t>基本特性</a:t>
              </a:r>
              <a:endParaRPr kumimoji="0" lang="zh-CN" altLang="en-US" sz="1800" i="0" u="none" strike="noStrike" cap="none" normalizeH="0" baseline="0" dirty="0" smtClean="0">
                <a:ln>
                  <a:noFill/>
                </a:ln>
                <a:effectLst/>
                <a:latin typeface="楷体" pitchFamily="49" charset="-122"/>
                <a:ea typeface="楷体" pitchFamily="49" charset="-122"/>
                <a:cs typeface="宋体" pitchFamily="2" charset="-122"/>
              </a:endParaRPr>
            </a:p>
          </p:txBody>
        </p:sp>
        <p:sp>
          <p:nvSpPr>
            <p:cNvPr id="128005" name="AutoShape 5"/>
            <p:cNvSpPr>
              <a:spLocks noChangeShapeType="1"/>
            </p:cNvSpPr>
            <p:nvPr/>
          </p:nvSpPr>
          <p:spPr bwMode="auto">
            <a:xfrm flipV="1">
              <a:off x="4062" y="4728"/>
              <a:ext cx="1" cy="221"/>
            </a:xfrm>
            <a:prstGeom prst="straightConnector1">
              <a:avLst/>
            </a:prstGeom>
            <a:noFill/>
            <a:ln w="9525">
              <a:solidFill>
                <a:srgbClr val="000000"/>
              </a:solidFill>
              <a:round/>
              <a:headEnd/>
              <a:tailEnd type="stealth" w="sm" len="med"/>
            </a:ln>
          </p:spPr>
          <p:txBody>
            <a:bodyPr vert="horz" wrap="square" lIns="91440" tIns="45720" rIns="91440" bIns="45720" numCol="1" anchor="t" anchorCtr="0" compatLnSpc="1">
              <a:prstTxWarp prst="textNoShape">
                <a:avLst/>
              </a:prstTxWarp>
            </a:bodyPr>
            <a:lstStyle/>
            <a:p>
              <a:endParaRPr lang="zh-CN" altLang="en-US"/>
            </a:p>
          </p:txBody>
        </p:sp>
        <p:sp>
          <p:nvSpPr>
            <p:cNvPr id="128004" name="AutoShape 4"/>
            <p:cNvSpPr>
              <a:spLocks noChangeShapeType="1"/>
            </p:cNvSpPr>
            <p:nvPr/>
          </p:nvSpPr>
          <p:spPr bwMode="auto">
            <a:xfrm flipV="1">
              <a:off x="4062" y="4290"/>
              <a:ext cx="1" cy="239"/>
            </a:xfrm>
            <a:prstGeom prst="straightConnector1">
              <a:avLst/>
            </a:prstGeom>
            <a:noFill/>
            <a:ln w="9525">
              <a:solidFill>
                <a:srgbClr val="000000"/>
              </a:solidFill>
              <a:round/>
              <a:headEnd/>
              <a:tailEnd type="stealth" w="sm" len="med"/>
            </a:ln>
          </p:spPr>
          <p:txBody>
            <a:bodyPr vert="horz" wrap="square" lIns="91440" tIns="45720" rIns="91440" bIns="45720" numCol="1" anchor="t" anchorCtr="0" compatLnSpc="1">
              <a:prstTxWarp prst="textNoShape">
                <a:avLst/>
              </a:prstTxWarp>
            </a:bodyPr>
            <a:lstStyle/>
            <a:p>
              <a:endParaRPr lang="zh-CN" altLang="en-US"/>
            </a:p>
          </p:txBody>
        </p:sp>
        <p:sp>
          <p:nvSpPr>
            <p:cNvPr id="128003" name="AutoShape 3"/>
            <p:cNvSpPr>
              <a:spLocks noChangeShapeType="1"/>
            </p:cNvSpPr>
            <p:nvPr/>
          </p:nvSpPr>
          <p:spPr bwMode="auto">
            <a:xfrm flipV="1">
              <a:off x="4062" y="3852"/>
              <a:ext cx="1" cy="239"/>
            </a:xfrm>
            <a:prstGeom prst="straightConnector1">
              <a:avLst/>
            </a:prstGeom>
            <a:noFill/>
            <a:ln w="9525">
              <a:solidFill>
                <a:srgbClr val="000000"/>
              </a:solidFill>
              <a:round/>
              <a:headEnd/>
              <a:tailEnd type="stealth" w="sm" len="med"/>
            </a:ln>
          </p:spPr>
          <p:txBody>
            <a:bodyPr vert="horz" wrap="square" lIns="91440" tIns="45720" rIns="91440" bIns="45720" numCol="1" anchor="t" anchorCtr="0" compatLnSpc="1">
              <a:prstTxWarp prst="textNoShape">
                <a:avLst/>
              </a:prstTxWarp>
            </a:bodyPr>
            <a:lstStyle/>
            <a:p>
              <a:endParaRPr lang="zh-CN" altLang="en-US"/>
            </a:p>
          </p:txBody>
        </p:sp>
        <p:sp>
          <p:nvSpPr>
            <p:cNvPr id="128002" name="AutoShape 2"/>
            <p:cNvSpPr>
              <a:spLocks noChangeShapeType="1"/>
            </p:cNvSpPr>
            <p:nvPr/>
          </p:nvSpPr>
          <p:spPr bwMode="auto">
            <a:xfrm flipV="1">
              <a:off x="4062" y="3405"/>
              <a:ext cx="1" cy="248"/>
            </a:xfrm>
            <a:prstGeom prst="straightConnector1">
              <a:avLst/>
            </a:prstGeom>
            <a:noFill/>
            <a:ln w="9525">
              <a:solidFill>
                <a:srgbClr val="000000"/>
              </a:solidFill>
              <a:round/>
              <a:headEnd/>
              <a:tailEnd type="stealth" w="sm" len="me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27088" y="836613"/>
            <a:ext cx="388778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1.1.2  C#</a:t>
            </a:r>
            <a:r>
              <a:rPr lang="zh-CN" altLang="en-US" sz="2800" dirty="0" smtClean="0">
                <a:solidFill>
                  <a:srgbClr val="FF0000"/>
                </a:solidFill>
                <a:latin typeface="黑体" pitchFamily="49" charset="-122"/>
                <a:ea typeface="黑体" pitchFamily="49" charset="-122"/>
              </a:rPr>
              <a:t>语言特点</a:t>
            </a:r>
            <a:endParaRPr lang="zh-CN" altLang="en-US" sz="2800" dirty="0">
              <a:solidFill>
                <a:srgbClr val="FF0000"/>
              </a:solidFill>
              <a:latin typeface="黑体" pitchFamily="49" charset="-122"/>
              <a:ea typeface="黑体" pitchFamily="49" charset="-122"/>
            </a:endParaRPr>
          </a:p>
        </p:txBody>
      </p:sp>
      <p:sp>
        <p:nvSpPr>
          <p:cNvPr id="84995" name="Text Box 3"/>
          <p:cNvSpPr txBox="1">
            <a:spLocks noChangeArrowheads="1"/>
          </p:cNvSpPr>
          <p:nvPr/>
        </p:nvSpPr>
        <p:spPr bwMode="auto">
          <a:xfrm>
            <a:off x="1071538" y="1714488"/>
            <a:ext cx="4321175" cy="3329758"/>
          </a:xfrm>
          <a:prstGeom prst="rect">
            <a:avLst/>
          </a:prstGeom>
          <a:noFill/>
          <a:ln w="9525">
            <a:noFill/>
            <a:miter lim="800000"/>
            <a:headEnd/>
            <a:tailEnd/>
          </a:ln>
          <a:effectLst/>
        </p:spPr>
        <p:txBody>
          <a:bodyPr>
            <a:spAutoFit/>
          </a:bodyPr>
          <a:lstStyle/>
          <a:p>
            <a:pPr>
              <a:lnSpc>
                <a:spcPct val="150000"/>
              </a:lnSpc>
              <a:buFont typeface="Wingdings" pitchFamily="2" charset="2"/>
              <a:buChar char="l"/>
            </a:pPr>
            <a:r>
              <a:rPr lang="en-US" altLang="zh-CN" dirty="0">
                <a:latin typeface="楷体_GB2312" pitchFamily="49" charset="-122"/>
              </a:rPr>
              <a:t> </a:t>
            </a:r>
            <a:r>
              <a:rPr lang="zh-CN" altLang="en-US" dirty="0">
                <a:latin typeface="楷体" pitchFamily="49" charset="-122"/>
                <a:ea typeface="楷体" pitchFamily="49" charset="-122"/>
              </a:rPr>
              <a:t>简洁的语法</a:t>
            </a:r>
          </a:p>
          <a:p>
            <a:pPr>
              <a:lnSpc>
                <a:spcPct val="150000"/>
              </a:lnSpc>
              <a:buFont typeface="Wingdings" pitchFamily="2" charset="2"/>
              <a:buChar char="l"/>
            </a:pPr>
            <a:r>
              <a:rPr lang="zh-CN" altLang="en-US" dirty="0">
                <a:latin typeface="楷体" pitchFamily="49" charset="-122"/>
                <a:ea typeface="楷体" pitchFamily="49" charset="-122"/>
              </a:rPr>
              <a:t> 完全的面向对象程序设计</a:t>
            </a:r>
          </a:p>
          <a:p>
            <a:pPr>
              <a:lnSpc>
                <a:spcPct val="150000"/>
              </a:lnSpc>
              <a:buFont typeface="Wingdings" pitchFamily="2" charset="2"/>
              <a:buChar char="l"/>
            </a:pPr>
            <a:r>
              <a:rPr lang="zh-CN" altLang="en-US" dirty="0">
                <a:latin typeface="楷体" pitchFamily="49" charset="-122"/>
                <a:ea typeface="楷体" pitchFamily="49" charset="-122"/>
              </a:rPr>
              <a:t> 与</a:t>
            </a:r>
            <a:r>
              <a:rPr lang="en-US" altLang="zh-CN" dirty="0">
                <a:latin typeface="楷体" pitchFamily="49" charset="-122"/>
                <a:ea typeface="楷体" pitchFamily="49" charset="-122"/>
              </a:rPr>
              <a:t>Web</a:t>
            </a:r>
            <a:r>
              <a:rPr lang="zh-CN" altLang="en-US" dirty="0">
                <a:latin typeface="楷体" pitchFamily="49" charset="-122"/>
                <a:ea typeface="楷体" pitchFamily="49" charset="-122"/>
              </a:rPr>
              <a:t>紧密结合</a:t>
            </a:r>
          </a:p>
          <a:p>
            <a:pPr>
              <a:lnSpc>
                <a:spcPct val="150000"/>
              </a:lnSpc>
              <a:buFont typeface="Wingdings" pitchFamily="2" charset="2"/>
              <a:buChar char="l"/>
            </a:pPr>
            <a:r>
              <a:rPr lang="zh-CN" altLang="en-US" dirty="0">
                <a:latin typeface="楷体" pitchFamily="49" charset="-122"/>
                <a:ea typeface="楷体" pitchFamily="49" charset="-122"/>
              </a:rPr>
              <a:t> 充分的安全性与错误处理</a:t>
            </a:r>
          </a:p>
          <a:p>
            <a:pPr>
              <a:lnSpc>
                <a:spcPct val="150000"/>
              </a:lnSpc>
              <a:buFont typeface="Wingdings" pitchFamily="2" charset="2"/>
              <a:buChar char="l"/>
            </a:pPr>
            <a:r>
              <a:rPr lang="zh-CN" altLang="en-US" dirty="0">
                <a:latin typeface="楷体" pitchFamily="49" charset="-122"/>
                <a:ea typeface="楷体" pitchFamily="49" charset="-122"/>
              </a:rPr>
              <a:t> 灵活性</a:t>
            </a:r>
          </a:p>
          <a:p>
            <a:pPr>
              <a:lnSpc>
                <a:spcPct val="150000"/>
              </a:lnSpc>
              <a:buFont typeface="Wingdings" pitchFamily="2" charset="2"/>
              <a:buChar char="l"/>
            </a:pPr>
            <a:r>
              <a:rPr lang="zh-CN" altLang="en-US" dirty="0">
                <a:latin typeface="楷体" pitchFamily="49" charset="-122"/>
                <a:ea typeface="楷体" pitchFamily="49" charset="-122"/>
              </a:rPr>
              <a:t> 兼容性</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14356"/>
            <a:ext cx="564360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smtClean="0">
                <a:solidFill>
                  <a:srgbClr val="FF0000"/>
                </a:solidFill>
                <a:latin typeface="黑体" pitchFamily="49" charset="-122"/>
                <a:ea typeface="黑体" pitchFamily="49" charset="-122"/>
              </a:rPr>
              <a:t>1.1.3  </a:t>
            </a:r>
            <a:r>
              <a:rPr lang="zh-CN" altLang="en-US" sz="2800" dirty="0" smtClean="0">
                <a:solidFill>
                  <a:srgbClr val="FF0000"/>
                </a:solidFill>
                <a:latin typeface="黑体" pitchFamily="49" charset="-122"/>
                <a:ea typeface="黑体" pitchFamily="49" charset="-122"/>
              </a:rPr>
              <a:t>用</a:t>
            </a:r>
            <a:r>
              <a:rPr lang="en-US" sz="2800" dirty="0" smtClean="0">
                <a:solidFill>
                  <a:srgbClr val="FF0000"/>
                </a:solidFill>
                <a:latin typeface="黑体" pitchFamily="49" charset="-122"/>
                <a:ea typeface="黑体" pitchFamily="49" charset="-122"/>
              </a:rPr>
              <a:t>C#</a:t>
            </a:r>
            <a:r>
              <a:rPr lang="zh-CN" altLang="en-US" sz="2800" dirty="0" smtClean="0">
                <a:solidFill>
                  <a:srgbClr val="FF0000"/>
                </a:solidFill>
                <a:latin typeface="黑体" pitchFamily="49" charset="-122"/>
                <a:ea typeface="黑体" pitchFamily="49" charset="-122"/>
              </a:rPr>
              <a:t>编写的应用程序类型</a:t>
            </a:r>
          </a:p>
        </p:txBody>
      </p:sp>
      <p:sp>
        <p:nvSpPr>
          <p:cNvPr id="5" name="TextBox 4"/>
          <p:cNvSpPr txBox="1"/>
          <p:nvPr/>
        </p:nvSpPr>
        <p:spPr>
          <a:xfrm>
            <a:off x="785786" y="1571612"/>
            <a:ext cx="7572428" cy="2221762"/>
          </a:xfrm>
          <a:prstGeom prst="rect">
            <a:avLst/>
          </a:prstGeom>
          <a:noFill/>
        </p:spPr>
        <p:txBody>
          <a:bodyPr wrap="square" rtlCol="0">
            <a:spAutoFit/>
          </a:bodyPr>
          <a:lstStyle/>
          <a:p>
            <a:pPr marL="457200" indent="-457200">
              <a:lnSpc>
                <a:spcPct val="150000"/>
              </a:lnSpc>
              <a:buFont typeface="Wingdings" pitchFamily="2" charset="2"/>
              <a:buChar char="l"/>
            </a:pPr>
            <a:r>
              <a:rPr lang="zh-CN" altLang="en-US" dirty="0" smtClean="0">
                <a:latin typeface="楷体" pitchFamily="49" charset="-122"/>
                <a:ea typeface="楷体" pitchFamily="49" charset="-122"/>
              </a:rPr>
              <a:t>控制台应用程序</a:t>
            </a:r>
          </a:p>
          <a:p>
            <a:pPr marL="457200" indent="-457200">
              <a:lnSpc>
                <a:spcPct val="150000"/>
              </a:lnSpc>
              <a:buFont typeface="Wingdings" pitchFamily="2" charset="2"/>
              <a:buChar char="l"/>
            </a:pPr>
            <a:r>
              <a:rPr lang="en-US" dirty="0" smtClean="0">
                <a:latin typeface="楷体" pitchFamily="49" charset="-122"/>
                <a:ea typeface="楷体" pitchFamily="49" charset="-122"/>
              </a:rPr>
              <a:t>Windows</a:t>
            </a:r>
            <a:r>
              <a:rPr lang="zh-CN" altLang="en-US" dirty="0" smtClean="0">
                <a:latin typeface="楷体" pitchFamily="49" charset="-122"/>
                <a:ea typeface="楷体" pitchFamily="49" charset="-122"/>
              </a:rPr>
              <a:t>窗体应用程序</a:t>
            </a:r>
          </a:p>
          <a:p>
            <a:pPr marL="457200" indent="-457200">
              <a:lnSpc>
                <a:spcPct val="150000"/>
              </a:lnSpc>
              <a:buFont typeface="Wingdings" pitchFamily="2" charset="2"/>
              <a:buChar char="l"/>
            </a:pPr>
            <a:r>
              <a:rPr lang="en-US" dirty="0" err="1" smtClean="0">
                <a:latin typeface="楷体" pitchFamily="49" charset="-122"/>
                <a:ea typeface="楷体" pitchFamily="49" charset="-122"/>
              </a:rPr>
              <a:t>ASP.NET</a:t>
            </a:r>
            <a:r>
              <a:rPr lang="en-US" dirty="0" smtClean="0">
                <a:latin typeface="楷体" pitchFamily="49" charset="-122"/>
                <a:ea typeface="楷体" pitchFamily="49" charset="-122"/>
              </a:rPr>
              <a:t> Web</a:t>
            </a:r>
            <a:r>
              <a:rPr lang="zh-CN" altLang="en-US" dirty="0" smtClean="0">
                <a:latin typeface="楷体" pitchFamily="49" charset="-122"/>
                <a:ea typeface="楷体" pitchFamily="49" charset="-122"/>
              </a:rPr>
              <a:t>窗体应用程序</a:t>
            </a:r>
            <a:endParaRPr lang="en-US" altLang="zh-CN" dirty="0" smtClean="0">
              <a:latin typeface="楷体" pitchFamily="49" charset="-122"/>
              <a:ea typeface="楷体" pitchFamily="49" charset="-122"/>
            </a:endParaRPr>
          </a:p>
          <a:p>
            <a:pPr marL="457200" indent="-457200">
              <a:lnSpc>
                <a:spcPct val="150000"/>
              </a:lnSpc>
              <a:buFont typeface="Wingdings" pitchFamily="2" charset="2"/>
              <a:buChar char="l"/>
            </a:pPr>
            <a:r>
              <a:rPr lang="zh-CN" altLang="zh-CN" dirty="0" smtClean="0">
                <a:latin typeface="楷体" pitchFamily="49" charset="-122"/>
                <a:ea typeface="楷体" pitchFamily="49" charset="-122"/>
              </a:rPr>
              <a:t>…</a:t>
            </a: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143108" y="500042"/>
            <a:ext cx="4802207" cy="584775"/>
          </a:xfrm>
          <a:prstGeom prst="rect">
            <a:avLst/>
          </a:prstGeom>
          <a:noFill/>
          <a:ln w="9525">
            <a:noFill/>
            <a:miter lim="800000"/>
            <a:headEnd/>
            <a:tailEnd/>
          </a:ln>
          <a:effectLst/>
        </p:spPr>
        <p:txBody>
          <a:bodyPr wrap="square">
            <a:spAutoFit/>
          </a:bodyPr>
          <a:lstStyle/>
          <a:p>
            <a:pPr algn="ctr">
              <a:spcBef>
                <a:spcPct val="50000"/>
              </a:spcBef>
            </a:pP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a typeface="隶书" pitchFamily="49" charset="-122"/>
              </a:rPr>
              <a:t>1.2 .NET Framework</a:t>
            </a:r>
            <a:r>
              <a:rPr lang="en-US" altLang="zh-CN"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pitchFamily="2" charset="-122"/>
              </a:rPr>
              <a:t> </a:t>
            </a:r>
          </a:p>
        </p:txBody>
      </p:sp>
      <p:sp>
        <p:nvSpPr>
          <p:cNvPr id="83972" name="Rectangle 4"/>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3974" name="Text Box 6"/>
          <p:cNvSpPr txBox="1">
            <a:spLocks noChangeArrowheads="1"/>
          </p:cNvSpPr>
          <p:nvPr/>
        </p:nvSpPr>
        <p:spPr bwMode="auto">
          <a:xfrm>
            <a:off x="571472" y="3500438"/>
            <a:ext cx="8353425" cy="1754326"/>
          </a:xfrm>
          <a:prstGeom prst="rect">
            <a:avLst/>
          </a:prstGeom>
          <a:noFill/>
          <a:ln w="9525">
            <a:noFill/>
            <a:miter lim="800000"/>
            <a:headEnd/>
            <a:tailEnd/>
          </a:ln>
          <a:effectLst/>
        </p:spPr>
        <p:txBody>
          <a:bodyPr>
            <a:spAutoFit/>
          </a:bodyPr>
          <a:lstStyle/>
          <a:p>
            <a:pPr>
              <a:lnSpc>
                <a:spcPct val="150000"/>
              </a:lnSpc>
            </a:pPr>
            <a:r>
              <a:rPr lang="zh-CN" altLang="en-US" dirty="0"/>
              <a:t>　　</a:t>
            </a:r>
            <a:r>
              <a:rPr lang="en-US" altLang="zh-CN" dirty="0">
                <a:latin typeface="楷体" pitchFamily="49" charset="-122"/>
                <a:ea typeface="楷体" pitchFamily="49" charset="-122"/>
              </a:rPr>
              <a:t>.NET</a:t>
            </a:r>
            <a:r>
              <a:rPr lang="zh-CN" altLang="en-US" dirty="0">
                <a:latin typeface="楷体" pitchFamily="49" charset="-122"/>
                <a:ea typeface="楷体" pitchFamily="49" charset="-122"/>
              </a:rPr>
              <a:t>平台是微软推出的下一代软件开发和服务平台，它通过先进的软件技术和众多的智能设备，提供简单的、个性化的、有效的互联网服务</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
        <p:nvSpPr>
          <p:cNvPr id="83976" name="Rectangle 8"/>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 name="TextBox 7"/>
          <p:cNvSpPr txBox="1"/>
          <p:nvPr/>
        </p:nvSpPr>
        <p:spPr>
          <a:xfrm>
            <a:off x="428596" y="1643050"/>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1.2.1 </a:t>
            </a:r>
            <a:r>
              <a:rPr lang="zh-CN" altLang="en-US" sz="2800" dirty="0" smtClean="0">
                <a:solidFill>
                  <a:srgbClr val="FF0000"/>
                </a:solidFill>
                <a:latin typeface="黑体" pitchFamily="49" charset="-122"/>
                <a:ea typeface="黑体" pitchFamily="49" charset="-122"/>
              </a:rPr>
              <a:t>什么是</a:t>
            </a:r>
            <a:r>
              <a:rPr lang="en-US" sz="2800" dirty="0" smtClean="0">
                <a:solidFill>
                  <a:srgbClr val="FF0000"/>
                </a:solidFill>
                <a:latin typeface="黑体" pitchFamily="49" charset="-122"/>
                <a:ea typeface="黑体" pitchFamily="49" charset="-122"/>
              </a:rPr>
              <a:t>.NET Framework</a:t>
            </a:r>
            <a:endParaRPr lang="zh-CN" altLang="en-US" sz="2800" dirty="0">
              <a:solidFill>
                <a:srgbClr val="FF0000"/>
              </a:solidFill>
              <a:latin typeface="黑体" pitchFamily="49" charset="-122"/>
              <a:ea typeface="黑体" pitchFamily="49" charset="-122"/>
            </a:endParaRPr>
          </a:p>
        </p:txBody>
      </p:sp>
      <p:sp>
        <p:nvSpPr>
          <p:cNvPr id="9" name="TextBox 8"/>
          <p:cNvSpPr txBox="1"/>
          <p:nvPr/>
        </p:nvSpPr>
        <p:spPr>
          <a:xfrm>
            <a:off x="642910" y="2643182"/>
            <a:ext cx="5786478" cy="461665"/>
          </a:xfrm>
          <a:prstGeom prst="rect">
            <a:avLst/>
          </a:prstGeom>
          <a:noFill/>
        </p:spPr>
        <p:txBody>
          <a:bodyPr wrap="square" rtlCol="0">
            <a:spAutoFit/>
          </a:bodyPr>
          <a:lstStyle/>
          <a:p>
            <a:r>
              <a:rPr lang="en-US" dirty="0" smtClean="0">
                <a:solidFill>
                  <a:srgbClr val="FF0000"/>
                </a:solidFill>
                <a:latin typeface="黑体" pitchFamily="49" charset="-122"/>
                <a:ea typeface="黑体" pitchFamily="49" charset="-122"/>
              </a:rPr>
              <a:t>1. .NET Framework</a:t>
            </a:r>
            <a:r>
              <a:rPr lang="zh-CN" altLang="en-US" dirty="0" smtClean="0">
                <a:solidFill>
                  <a:srgbClr val="FF0000"/>
                </a:solidFill>
                <a:latin typeface="黑体" pitchFamily="49" charset="-122"/>
                <a:ea typeface="黑体" pitchFamily="49" charset="-122"/>
              </a:rPr>
              <a:t>的功能和目标</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a:spLocks noChangeArrowheads="1"/>
          </p:cNvSpPr>
          <p:nvPr/>
        </p:nvSpPr>
        <p:spPr bwMode="auto">
          <a:xfrm>
            <a:off x="755650" y="981075"/>
            <a:ext cx="5400675" cy="457200"/>
          </a:xfrm>
          <a:prstGeom prst="rect">
            <a:avLst/>
          </a:prstGeom>
          <a:noFill/>
          <a:ln w="9525">
            <a:noFill/>
            <a:miter lim="800000"/>
            <a:headEnd/>
            <a:tailEnd/>
          </a:ln>
          <a:effectLst/>
        </p:spPr>
        <p:txBody>
          <a:bodyPr>
            <a:spAutoFit/>
          </a:bodyPr>
          <a:lstStyle/>
          <a:p>
            <a:pPr>
              <a:spcBef>
                <a:spcPct val="50000"/>
              </a:spcBef>
            </a:pPr>
            <a:r>
              <a:rPr lang="en-US" altLang="zh-CN"/>
              <a:t>Anders Hejlsberg(</a:t>
            </a:r>
            <a:r>
              <a:rPr lang="zh-CN" altLang="en-US"/>
              <a:t>安德斯，海斯博格 </a:t>
            </a:r>
            <a:r>
              <a:rPr lang="en-US" altLang="zh-CN"/>
              <a:t>)</a:t>
            </a:r>
          </a:p>
        </p:txBody>
      </p:sp>
      <p:pic>
        <p:nvPicPr>
          <p:cNvPr id="87045" name="Picture 5" descr="1"/>
          <p:cNvPicPr>
            <a:picLocks noChangeAspect="1" noChangeArrowheads="1"/>
          </p:cNvPicPr>
          <p:nvPr/>
        </p:nvPicPr>
        <p:blipFill>
          <a:blip r:embed="rId2"/>
          <a:srcRect/>
          <a:stretch>
            <a:fillRect/>
          </a:stretch>
        </p:blipFill>
        <p:spPr bwMode="auto">
          <a:xfrm>
            <a:off x="1187450" y="1647825"/>
            <a:ext cx="2641600" cy="3581400"/>
          </a:xfrm>
          <a:prstGeom prst="rect">
            <a:avLst/>
          </a:prstGeom>
          <a:noFill/>
        </p:spPr>
      </p:pic>
      <p:sp>
        <p:nvSpPr>
          <p:cNvPr id="87047" name="Text Box 7"/>
          <p:cNvSpPr txBox="1">
            <a:spLocks noChangeArrowheads="1"/>
          </p:cNvSpPr>
          <p:nvPr/>
        </p:nvSpPr>
        <p:spPr bwMode="auto">
          <a:xfrm>
            <a:off x="755650" y="404813"/>
            <a:ext cx="7416800" cy="579437"/>
          </a:xfrm>
          <a:prstGeom prst="rect">
            <a:avLst/>
          </a:prstGeom>
          <a:noFill/>
          <a:ln w="9525">
            <a:noFill/>
            <a:miter lim="800000"/>
            <a:headEnd/>
            <a:tailEnd/>
          </a:ln>
          <a:effectLst/>
        </p:spPr>
        <p:txBody>
          <a:bodyPr>
            <a:spAutoFit/>
          </a:bodyPr>
          <a:lstStyle/>
          <a:p>
            <a:pPr>
              <a:spcBef>
                <a:spcPct val="50000"/>
              </a:spcBef>
            </a:pPr>
            <a:r>
              <a:rPr lang="en-US" altLang="zh-CN" sz="3200" dirty="0">
                <a:solidFill>
                  <a:srgbClr val="FF3300"/>
                </a:solidFill>
                <a:ea typeface="华文隶书" pitchFamily="2" charset="-122"/>
              </a:rPr>
              <a:t>C#</a:t>
            </a:r>
            <a:r>
              <a:rPr lang="zh-CN" altLang="en-US" sz="3200" dirty="0">
                <a:solidFill>
                  <a:srgbClr val="FF3300"/>
                </a:solidFill>
                <a:ea typeface="华文隶书" pitchFamily="2" charset="-122"/>
              </a:rPr>
              <a:t>语言创始人简介</a:t>
            </a:r>
          </a:p>
        </p:txBody>
      </p:sp>
      <p:sp>
        <p:nvSpPr>
          <p:cNvPr id="87048" name="Text Box 8"/>
          <p:cNvSpPr txBox="1">
            <a:spLocks noChangeArrowheads="1"/>
          </p:cNvSpPr>
          <p:nvPr/>
        </p:nvSpPr>
        <p:spPr bwMode="auto">
          <a:xfrm>
            <a:off x="1403350" y="5373688"/>
            <a:ext cx="1800225" cy="396875"/>
          </a:xfrm>
          <a:prstGeom prst="rect">
            <a:avLst/>
          </a:prstGeom>
          <a:noFill/>
          <a:ln w="9525">
            <a:noFill/>
            <a:miter lim="800000"/>
            <a:headEnd/>
            <a:tailEnd/>
          </a:ln>
          <a:effectLst/>
        </p:spPr>
        <p:txBody>
          <a:bodyPr>
            <a:spAutoFit/>
          </a:bodyPr>
          <a:lstStyle/>
          <a:p>
            <a:pPr algn="ctr">
              <a:spcBef>
                <a:spcPct val="50000"/>
              </a:spcBef>
            </a:pPr>
            <a:r>
              <a:rPr lang="zh-CN" altLang="en-US" sz="2000"/>
              <a:t>早期</a:t>
            </a:r>
          </a:p>
        </p:txBody>
      </p:sp>
      <p:pic>
        <p:nvPicPr>
          <p:cNvPr id="87049" name="Picture 9" descr="2"/>
          <p:cNvPicPr>
            <a:picLocks noChangeAspect="1" noChangeArrowheads="1"/>
          </p:cNvPicPr>
          <p:nvPr/>
        </p:nvPicPr>
        <p:blipFill>
          <a:blip r:embed="rId3"/>
          <a:srcRect/>
          <a:stretch>
            <a:fillRect/>
          </a:stretch>
        </p:blipFill>
        <p:spPr bwMode="auto">
          <a:xfrm>
            <a:off x="4572000" y="1628775"/>
            <a:ext cx="2387600" cy="3581400"/>
          </a:xfrm>
          <a:prstGeom prst="rect">
            <a:avLst/>
          </a:prstGeom>
          <a:noFill/>
        </p:spPr>
      </p:pic>
      <p:sp>
        <p:nvSpPr>
          <p:cNvPr id="87050" name="Text Box 10"/>
          <p:cNvSpPr txBox="1">
            <a:spLocks noChangeArrowheads="1"/>
          </p:cNvSpPr>
          <p:nvPr/>
        </p:nvSpPr>
        <p:spPr bwMode="auto">
          <a:xfrm>
            <a:off x="5364163" y="5408613"/>
            <a:ext cx="1152525" cy="396875"/>
          </a:xfrm>
          <a:prstGeom prst="rect">
            <a:avLst/>
          </a:prstGeom>
          <a:noFill/>
          <a:ln w="9525">
            <a:noFill/>
            <a:miter lim="800000"/>
            <a:headEnd/>
            <a:tailEnd/>
          </a:ln>
          <a:effectLst/>
        </p:spPr>
        <p:txBody>
          <a:bodyPr>
            <a:spAutoFit/>
          </a:bodyPr>
          <a:lstStyle/>
          <a:p>
            <a:pPr>
              <a:spcBef>
                <a:spcPct val="50000"/>
              </a:spcBef>
            </a:pPr>
            <a:r>
              <a:rPr lang="en-US" altLang="zh-CN" sz="2000"/>
              <a:t>2008</a:t>
            </a:r>
            <a:r>
              <a:rPr lang="zh-CN" altLang="en-US" sz="2000"/>
              <a:t>年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2"/>
          <p:cNvGraphicFramePr>
            <a:graphicFrameLocks noChangeAspect="1"/>
          </p:cNvGraphicFramePr>
          <p:nvPr/>
        </p:nvGraphicFramePr>
        <p:xfrm>
          <a:off x="1857356" y="2857496"/>
          <a:ext cx="5111750" cy="2530475"/>
        </p:xfrm>
        <a:graphic>
          <a:graphicData uri="http://schemas.openxmlformats.org/presentationml/2006/ole">
            <p:oleObj spid="_x0000_s130050" name="图片" r:id="rId3" imgW="3493622" imgH="1726151" progId="Word.Picture.8">
              <p:embed/>
            </p:oleObj>
          </a:graphicData>
        </a:graphic>
      </p:graphicFrame>
      <p:sp>
        <p:nvSpPr>
          <p:cNvPr id="5" name="TextBox 4"/>
          <p:cNvSpPr txBox="1"/>
          <p:nvPr/>
        </p:nvSpPr>
        <p:spPr>
          <a:xfrm>
            <a:off x="500034" y="857232"/>
            <a:ext cx="7929618" cy="113024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简言之，</a:t>
            </a:r>
            <a:r>
              <a:rPr lang="en-US" altLang="zh-CN" dirty="0" smtClean="0">
                <a:latin typeface="楷体" pitchFamily="49" charset="-122"/>
                <a:ea typeface="楷体" pitchFamily="49" charset="-122"/>
              </a:rPr>
              <a:t>.NET</a:t>
            </a:r>
            <a:r>
              <a:rPr lang="zh-CN" altLang="en-US" dirty="0" smtClean="0">
                <a:latin typeface="楷体" pitchFamily="49" charset="-122"/>
                <a:ea typeface="楷体" pitchFamily="49" charset="-122"/>
              </a:rPr>
              <a:t>平台是一种面向网络，支持各种用户终端的开发环境，其功能如图</a:t>
            </a:r>
            <a:r>
              <a:rPr lang="en-US" altLang="zh-CN" dirty="0" smtClean="0">
                <a:latin typeface="楷体" pitchFamily="49" charset="-122"/>
                <a:ea typeface="楷体" pitchFamily="49" charset="-122"/>
              </a:rPr>
              <a:t>1.1</a:t>
            </a:r>
            <a:r>
              <a:rPr lang="zh-CN" altLang="en-US" dirty="0" smtClean="0">
                <a:latin typeface="楷体" pitchFamily="49" charset="-122"/>
                <a:ea typeface="楷体" pitchFamily="49" charset="-122"/>
              </a:rPr>
              <a:t>所示。</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5476" name="Text Box 4"/>
          <p:cNvSpPr txBox="1">
            <a:spLocks noChangeArrowheads="1"/>
          </p:cNvSpPr>
          <p:nvPr/>
        </p:nvSpPr>
        <p:spPr bwMode="auto">
          <a:xfrm>
            <a:off x="500034" y="1785926"/>
            <a:ext cx="8208962" cy="3416320"/>
          </a:xfrm>
          <a:prstGeom prst="rect">
            <a:avLst/>
          </a:prstGeom>
          <a:noFill/>
          <a:ln w="9525">
            <a:noFill/>
            <a:miter lim="800000"/>
            <a:headEnd/>
            <a:tailEnd/>
          </a:ln>
          <a:effectLst/>
        </p:spPr>
        <p:txBody>
          <a:bodyPr>
            <a:spAutoFit/>
          </a:bodyPr>
          <a:lstStyle/>
          <a:p>
            <a:pPr marL="457200" indent="-457200">
              <a:buFont typeface="Wingdings" pitchFamily="2" charset="2"/>
              <a:buChar char="l"/>
            </a:pPr>
            <a:r>
              <a:rPr lang="zh-CN" altLang="en-US" dirty="0" smtClean="0">
                <a:solidFill>
                  <a:srgbClr val="FF00FF"/>
                </a:solidFill>
                <a:latin typeface="楷体" pitchFamily="49" charset="-122"/>
                <a:ea typeface="楷体" pitchFamily="49" charset="-122"/>
              </a:rPr>
              <a:t>托管代码</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managed code</a:t>
            </a:r>
            <a:r>
              <a:rPr lang="zh-CN" altLang="en-US" dirty="0" smtClean="0">
                <a:latin typeface="楷体" pitchFamily="49" charset="-122"/>
                <a:ea typeface="楷体" pitchFamily="49" charset="-122"/>
              </a:rPr>
              <a:t>）是指为</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编写的代码，在</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的公共语言运行库（</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）控制之下运行，类似于</a:t>
            </a:r>
            <a:r>
              <a:rPr lang="en-US" dirty="0" smtClean="0">
                <a:latin typeface="楷体" pitchFamily="49" charset="-122"/>
                <a:ea typeface="楷体" pitchFamily="49" charset="-122"/>
              </a:rPr>
              <a:t>JAVA</a:t>
            </a:r>
            <a:r>
              <a:rPr lang="zh-CN" altLang="en-US" dirty="0" smtClean="0">
                <a:latin typeface="楷体" pitchFamily="49" charset="-122"/>
                <a:ea typeface="楷体" pitchFamily="49" charset="-122"/>
              </a:rPr>
              <a:t>的虚拟机机制。托管代码应用程序可以获得</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服务，例如自动垃圾回收、类型检查和安全支持等。</a:t>
            </a:r>
          </a:p>
          <a:p>
            <a:pPr marL="457200" indent="-457200">
              <a:buFont typeface="Wingdings" pitchFamily="2" charset="2"/>
              <a:buChar char="l"/>
            </a:pPr>
            <a:r>
              <a:rPr lang="zh-CN" altLang="en-US" dirty="0" smtClean="0">
                <a:solidFill>
                  <a:srgbClr val="FF0000"/>
                </a:solidFill>
                <a:latin typeface="楷体" pitchFamily="49" charset="-122"/>
                <a:ea typeface="楷体" pitchFamily="49" charset="-122"/>
              </a:rPr>
              <a:t>非托管代码</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unmanaged code</a:t>
            </a:r>
            <a:r>
              <a:rPr lang="zh-CN" altLang="en-US" dirty="0" smtClean="0">
                <a:latin typeface="楷体" pitchFamily="49" charset="-122"/>
                <a:ea typeface="楷体" pitchFamily="49" charset="-122"/>
              </a:rPr>
              <a:t>）是指不在</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控制之下运行的代码，如</a:t>
            </a:r>
            <a:r>
              <a:rPr lang="en-US" dirty="0" smtClean="0">
                <a:latin typeface="楷体" pitchFamily="49" charset="-122"/>
                <a:ea typeface="楷体" pitchFamily="49" charset="-122"/>
              </a:rPr>
              <a:t>Win32 C/C++ DLL</a:t>
            </a:r>
            <a:r>
              <a:rPr lang="zh-CN" altLang="en-US" dirty="0" smtClean="0">
                <a:latin typeface="楷体" pitchFamily="49" charset="-122"/>
                <a:ea typeface="楷体" pitchFamily="49" charset="-122"/>
              </a:rPr>
              <a:t>。非托管代码由操作系统直接运行，因此必须提供自己的垃圾回收、类型检查、安全支持等服务。</a:t>
            </a:r>
            <a:endParaRPr lang="zh-CN" altLang="en-US" dirty="0">
              <a:latin typeface="楷体" pitchFamily="49" charset="-122"/>
              <a:ea typeface="楷体" pitchFamily="49" charset="-122"/>
            </a:endParaRPr>
          </a:p>
        </p:txBody>
      </p:sp>
      <p:sp>
        <p:nvSpPr>
          <p:cNvPr id="4" name="TextBox 3"/>
          <p:cNvSpPr txBox="1"/>
          <p:nvPr/>
        </p:nvSpPr>
        <p:spPr>
          <a:xfrm>
            <a:off x="642910" y="857232"/>
            <a:ext cx="5429288" cy="523220"/>
          </a:xfrm>
          <a:prstGeom prst="rect">
            <a:avLst/>
          </a:prstGeom>
          <a:noFill/>
        </p:spPr>
        <p:txBody>
          <a:bodyPr wrap="square" rtlCol="0">
            <a:spAutoFit/>
          </a:bodyPr>
          <a:lstStyle/>
          <a:p>
            <a:r>
              <a:rPr lang="en-US" sz="2800" dirty="0" smtClean="0">
                <a:solidFill>
                  <a:srgbClr val="FF0000"/>
                </a:solidFill>
                <a:latin typeface="黑体" pitchFamily="49" charset="-122"/>
                <a:ea typeface="黑体" pitchFamily="49" charset="-122"/>
              </a:rPr>
              <a:t>2. </a:t>
            </a:r>
            <a:r>
              <a:rPr lang="zh-CN" altLang="en-US" sz="2800" dirty="0" smtClean="0">
                <a:solidFill>
                  <a:srgbClr val="FF0000"/>
                </a:solidFill>
                <a:latin typeface="黑体" pitchFamily="49" charset="-122"/>
                <a:ea typeface="黑体" pitchFamily="49" charset="-122"/>
              </a:rPr>
              <a:t>托管代码和非托管代码</a:t>
            </a:r>
            <a:endParaRPr lang="zh-CN" altLang="en-US" sz="28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4453" name="Text Box 5"/>
          <p:cNvSpPr txBox="1">
            <a:spLocks noChangeArrowheads="1"/>
          </p:cNvSpPr>
          <p:nvPr/>
        </p:nvSpPr>
        <p:spPr bwMode="auto">
          <a:xfrm>
            <a:off x="827088" y="620713"/>
            <a:ext cx="4897437" cy="461665"/>
          </a:xfrm>
          <a:prstGeom prst="rect">
            <a:avLst/>
          </a:prstGeom>
          <a:noFill/>
          <a:ln w="9525">
            <a:noFill/>
            <a:miter lim="800000"/>
            <a:headEnd/>
            <a:tailEnd/>
          </a:ln>
          <a:effectLst/>
        </p:spPr>
        <p:txBody>
          <a:bodyPr>
            <a:spAutoFit/>
          </a:bodyPr>
          <a:lstStyle/>
          <a:p>
            <a:r>
              <a:rPr lang="en-US" dirty="0" smtClean="0">
                <a:solidFill>
                  <a:srgbClr val="FF0000"/>
                </a:solidFill>
                <a:latin typeface="黑体" pitchFamily="49" charset="-122"/>
                <a:ea typeface="黑体" pitchFamily="49" charset="-122"/>
              </a:rPr>
              <a:t>3. .NET Framework</a:t>
            </a:r>
            <a:r>
              <a:rPr lang="zh-CN" altLang="en-US" dirty="0" smtClean="0">
                <a:solidFill>
                  <a:srgbClr val="FF0000"/>
                </a:solidFill>
                <a:latin typeface="黑体" pitchFamily="49" charset="-122"/>
                <a:ea typeface="黑体" pitchFamily="49" charset="-122"/>
              </a:rPr>
              <a:t>的组成</a:t>
            </a:r>
            <a:endParaRPr lang="zh-CN" altLang="en-US" dirty="0">
              <a:solidFill>
                <a:srgbClr val="FF0000"/>
              </a:solidFill>
              <a:latin typeface="黑体" pitchFamily="49" charset="-122"/>
              <a:ea typeface="黑体" pitchFamily="49" charset="-122"/>
            </a:endParaRPr>
          </a:p>
        </p:txBody>
      </p:sp>
      <p:sp>
        <p:nvSpPr>
          <p:cNvPr id="104455" name="Rectangle 7"/>
          <p:cNvSpPr>
            <a:spLocks noChangeArrowheads="1"/>
          </p:cNvSpPr>
          <p:nvPr/>
        </p:nvSpPr>
        <p:spPr bwMode="auto">
          <a:xfrm>
            <a:off x="0" y="2233613"/>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104456" name="Picture 8"/>
          <p:cNvPicPr>
            <a:picLocks noChangeAspect="1" noChangeArrowheads="1"/>
          </p:cNvPicPr>
          <p:nvPr/>
        </p:nvPicPr>
        <p:blipFill>
          <a:blip r:embed="rId2"/>
          <a:srcRect/>
          <a:stretch>
            <a:fillRect/>
          </a:stretch>
        </p:blipFill>
        <p:spPr bwMode="auto">
          <a:xfrm>
            <a:off x="928662" y="1571612"/>
            <a:ext cx="6216682"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6500" name="Text Box 4"/>
          <p:cNvSpPr txBox="1">
            <a:spLocks noChangeArrowheads="1"/>
          </p:cNvSpPr>
          <p:nvPr/>
        </p:nvSpPr>
        <p:spPr bwMode="auto">
          <a:xfrm>
            <a:off x="611188" y="549275"/>
            <a:ext cx="8137525" cy="461665"/>
          </a:xfrm>
          <a:prstGeom prst="rect">
            <a:avLst/>
          </a:prstGeom>
          <a:noFill/>
          <a:ln w="9525">
            <a:noFill/>
            <a:miter lim="800000"/>
            <a:headEnd/>
            <a:tailEnd/>
          </a:ln>
          <a:effectLst/>
        </p:spPr>
        <p:txBody>
          <a:bodyPr>
            <a:spAutoFit/>
          </a:bodyPr>
          <a:lstStyle/>
          <a:p>
            <a:r>
              <a:rPr lang="en-US" dirty="0" smtClean="0">
                <a:solidFill>
                  <a:srgbClr val="FF0000"/>
                </a:solidFill>
                <a:latin typeface="黑体" pitchFamily="49" charset="-122"/>
                <a:ea typeface="黑体" pitchFamily="49" charset="-122"/>
              </a:rPr>
              <a:t>3. .NET Framework</a:t>
            </a:r>
            <a:r>
              <a:rPr lang="zh-CN" altLang="en-US" dirty="0" smtClean="0">
                <a:solidFill>
                  <a:srgbClr val="FF0000"/>
                </a:solidFill>
                <a:latin typeface="黑体" pitchFamily="49" charset="-122"/>
                <a:ea typeface="黑体" pitchFamily="49" charset="-122"/>
              </a:rPr>
              <a:t>类库（</a:t>
            </a:r>
            <a:r>
              <a:rPr lang="en-US" dirty="0" err="1" smtClean="0">
                <a:solidFill>
                  <a:srgbClr val="FF0000"/>
                </a:solidFill>
                <a:latin typeface="黑体" pitchFamily="49" charset="-122"/>
                <a:ea typeface="黑体" pitchFamily="49" charset="-122"/>
              </a:rPr>
              <a:t>FCL</a:t>
            </a:r>
            <a:r>
              <a:rPr lang="zh-CN" altLang="en-US" dirty="0" smtClean="0">
                <a:solidFill>
                  <a:srgbClr val="FF0000"/>
                </a:solidFill>
                <a:latin typeface="黑体" pitchFamily="49" charset="-122"/>
                <a:ea typeface="黑体" pitchFamily="49" charset="-122"/>
              </a:rPr>
              <a:t>）</a:t>
            </a:r>
            <a:endParaRPr lang="zh-CN" altLang="en-US" dirty="0">
              <a:solidFill>
                <a:srgbClr val="FF0000"/>
              </a:solidFill>
              <a:latin typeface="黑体" pitchFamily="49" charset="-122"/>
              <a:ea typeface="黑体" pitchFamily="49" charset="-122"/>
            </a:endParaRPr>
          </a:p>
        </p:txBody>
      </p:sp>
      <p:sp>
        <p:nvSpPr>
          <p:cNvPr id="4" name="TextBox 3"/>
          <p:cNvSpPr txBox="1"/>
          <p:nvPr/>
        </p:nvSpPr>
        <p:spPr>
          <a:xfrm>
            <a:off x="500034" y="1500174"/>
            <a:ext cx="8143932" cy="3416320"/>
          </a:xfrm>
          <a:prstGeom prst="rect">
            <a:avLst/>
          </a:prstGeom>
          <a:noFill/>
        </p:spPr>
        <p:txBody>
          <a:bodyPr wrap="square" rtlCol="0">
            <a:spAutoFit/>
          </a:bodyPr>
          <a:lstStyle/>
          <a:p>
            <a:pPr>
              <a:lnSpc>
                <a:spcPct val="150000"/>
              </a:lnSpc>
            </a:pPr>
            <a:r>
              <a:rPr lang="en-US" dirty="0" smtClean="0">
                <a:latin typeface="楷体" pitchFamily="49" charset="-122"/>
                <a:ea typeface="楷体" pitchFamily="49" charset="-122"/>
              </a:rPr>
              <a:t>    </a:t>
            </a:r>
            <a:r>
              <a:rPr lang="en-US" dirty="0" err="1" smtClean="0">
                <a:latin typeface="楷体" pitchFamily="49" charset="-122"/>
                <a:ea typeface="楷体" pitchFamily="49" charset="-122"/>
              </a:rPr>
              <a:t>FCL</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.NET Framework Class Library</a:t>
            </a:r>
            <a:r>
              <a:rPr lang="zh-CN" altLang="en-US" dirty="0" smtClean="0">
                <a:latin typeface="楷体" pitchFamily="49" charset="-122"/>
                <a:ea typeface="楷体" pitchFamily="49" charset="-122"/>
              </a:rPr>
              <a:t>）是一个全面的类库。程序员可以十分方便地使用</a:t>
            </a:r>
            <a:r>
              <a:rPr lang="en-US" dirty="0" err="1" smtClean="0">
                <a:latin typeface="楷体" pitchFamily="49" charset="-122"/>
                <a:ea typeface="楷体" pitchFamily="49" charset="-122"/>
              </a:rPr>
              <a:t>FCL</a:t>
            </a:r>
            <a:r>
              <a:rPr lang="zh-CN" altLang="en-US" dirty="0" smtClean="0">
                <a:latin typeface="楷体" pitchFamily="49" charset="-122"/>
                <a:ea typeface="楷体" pitchFamily="49" charset="-122"/>
              </a:rPr>
              <a:t>中的类型及其成员，而不必编写大量代码来处理常见的低级编程操作。它是生成</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应用程序、组件和控件的基础。</a:t>
            </a:r>
          </a:p>
          <a:p>
            <a:pPr>
              <a:lnSpc>
                <a:spcPct val="150000"/>
              </a:lnSpc>
            </a:pPr>
            <a:r>
              <a:rPr lang="en-US" dirty="0" smtClean="0">
                <a:latin typeface="楷体" pitchFamily="49" charset="-122"/>
                <a:ea typeface="楷体" pitchFamily="49" charset="-122"/>
              </a:rPr>
              <a:t>    </a:t>
            </a:r>
            <a:r>
              <a:rPr lang="en-US" dirty="0" err="1" smtClean="0">
                <a:latin typeface="楷体" pitchFamily="49" charset="-122"/>
                <a:ea typeface="楷体" pitchFamily="49" charset="-122"/>
              </a:rPr>
              <a:t>FCL</a:t>
            </a:r>
            <a:r>
              <a:rPr lang="zh-CN" altLang="en-US" dirty="0" smtClean="0">
                <a:latin typeface="楷体" pitchFamily="49" charset="-122"/>
                <a:ea typeface="楷体" pitchFamily="49" charset="-122"/>
              </a:rPr>
              <a:t>由命名空间组成。每个命名空间都包含可在程序中使用的类型，如类、结构、枚举、委托和接口等。</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7525" name="Text Box 5"/>
          <p:cNvSpPr txBox="1">
            <a:spLocks noChangeArrowheads="1"/>
          </p:cNvSpPr>
          <p:nvPr/>
        </p:nvSpPr>
        <p:spPr bwMode="auto">
          <a:xfrm>
            <a:off x="611188" y="549275"/>
            <a:ext cx="8064500" cy="461665"/>
          </a:xfrm>
          <a:prstGeom prst="rect">
            <a:avLst/>
          </a:prstGeom>
          <a:noFill/>
          <a:ln w="9525">
            <a:noFill/>
            <a:miter lim="800000"/>
            <a:headEnd/>
            <a:tailEnd/>
          </a:ln>
          <a:effectLst/>
        </p:spPr>
        <p:txBody>
          <a:bodyPr>
            <a:spAutoFit/>
          </a:bodyPr>
          <a:lstStyle/>
          <a:p>
            <a:r>
              <a:rPr lang="en-US" dirty="0" smtClean="0">
                <a:solidFill>
                  <a:srgbClr val="FF0000"/>
                </a:solidFill>
                <a:latin typeface="黑体" pitchFamily="49" charset="-122"/>
                <a:ea typeface="黑体" pitchFamily="49" charset="-122"/>
              </a:rPr>
              <a:t>4. </a:t>
            </a:r>
            <a:r>
              <a:rPr lang="zh-CN" altLang="en-US" dirty="0" smtClean="0">
                <a:solidFill>
                  <a:srgbClr val="FF0000"/>
                </a:solidFill>
                <a:latin typeface="黑体" pitchFamily="49" charset="-122"/>
                <a:ea typeface="黑体" pitchFamily="49" charset="-122"/>
              </a:rPr>
              <a:t>公共语言运行库（</a:t>
            </a:r>
            <a:r>
              <a:rPr lang="en-US" dirty="0" err="1" smtClean="0">
                <a:solidFill>
                  <a:srgbClr val="FF0000"/>
                </a:solidFill>
                <a:latin typeface="黑体" pitchFamily="49" charset="-122"/>
                <a:ea typeface="黑体" pitchFamily="49" charset="-122"/>
              </a:rPr>
              <a:t>CLR</a:t>
            </a:r>
            <a:r>
              <a:rPr lang="zh-CN" altLang="en-US" dirty="0" smtClean="0">
                <a:solidFill>
                  <a:srgbClr val="FF0000"/>
                </a:solidFill>
                <a:latin typeface="黑体" pitchFamily="49" charset="-122"/>
                <a:ea typeface="黑体" pitchFamily="49" charset="-122"/>
              </a:rPr>
              <a:t>）</a:t>
            </a:r>
            <a:endParaRPr lang="zh-CN" altLang="en-US" dirty="0">
              <a:solidFill>
                <a:srgbClr val="FF0000"/>
              </a:solidFill>
              <a:latin typeface="黑体" pitchFamily="49" charset="-122"/>
              <a:ea typeface="黑体" pitchFamily="49" charset="-122"/>
            </a:endParaRPr>
          </a:p>
        </p:txBody>
      </p:sp>
      <p:sp>
        <p:nvSpPr>
          <p:cNvPr id="4" name="TextBox 3"/>
          <p:cNvSpPr txBox="1"/>
          <p:nvPr/>
        </p:nvSpPr>
        <p:spPr>
          <a:xfrm>
            <a:off x="500034" y="1357298"/>
            <a:ext cx="8215370" cy="1200329"/>
          </a:xfrm>
          <a:prstGeom prst="rect">
            <a:avLst/>
          </a:prstGeom>
          <a:noFill/>
        </p:spPr>
        <p:txBody>
          <a:bodyPr wrap="square" rtlCol="0">
            <a:spAutoFit/>
          </a:bodyPr>
          <a:lstStyle/>
          <a:p>
            <a:pPr>
              <a:lnSpc>
                <a:spcPct val="150000"/>
              </a:lnSpc>
            </a:pPr>
            <a:r>
              <a:rPr lang="en-US" dirty="0" smtClean="0">
                <a:latin typeface="楷体" pitchFamily="49" charset="-122"/>
                <a:ea typeface="楷体" pitchFamily="49" charset="-122"/>
              </a:rPr>
              <a:t>    </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是</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的核心组件，它在操作系统的顶层，负责管理程序的执行。</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8548" name="Text Box 4"/>
          <p:cNvSpPr txBox="1">
            <a:spLocks noChangeArrowheads="1"/>
          </p:cNvSpPr>
          <p:nvPr/>
        </p:nvSpPr>
        <p:spPr bwMode="auto">
          <a:xfrm>
            <a:off x="611188" y="549275"/>
            <a:ext cx="8064500" cy="461665"/>
          </a:xfrm>
          <a:prstGeom prst="rect">
            <a:avLst/>
          </a:prstGeom>
          <a:noFill/>
          <a:ln w="9525">
            <a:noFill/>
            <a:miter lim="800000"/>
            <a:headEnd/>
            <a:tailEnd/>
          </a:ln>
          <a:effectLst/>
        </p:spPr>
        <p:txBody>
          <a:bodyPr>
            <a:spAutoFit/>
          </a:bodyPr>
          <a:lstStyle/>
          <a:p>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主要由</a:t>
            </a:r>
            <a:r>
              <a:rPr lang="en-US" dirty="0" err="1" smtClean="0">
                <a:latin typeface="楷体" pitchFamily="49" charset="-122"/>
                <a:ea typeface="楷体" pitchFamily="49" charset="-122"/>
              </a:rPr>
              <a:t>CLS</a:t>
            </a:r>
            <a:r>
              <a:rPr lang="zh-CN" altLang="en-US" dirty="0" smtClean="0">
                <a:latin typeface="楷体" pitchFamily="49" charset="-122"/>
                <a:ea typeface="楷体" pitchFamily="49" charset="-122"/>
              </a:rPr>
              <a:t>和</a:t>
            </a:r>
            <a:r>
              <a:rPr lang="en-US" dirty="0" smtClean="0">
                <a:latin typeface="楷体" pitchFamily="49" charset="-122"/>
                <a:ea typeface="楷体" pitchFamily="49" charset="-122"/>
              </a:rPr>
              <a:t>CTS</a:t>
            </a:r>
            <a:r>
              <a:rPr lang="zh-CN" altLang="en-US" dirty="0" smtClean="0">
                <a:latin typeface="楷体" pitchFamily="49" charset="-122"/>
                <a:ea typeface="楷体" pitchFamily="49" charset="-122"/>
              </a:rPr>
              <a:t>两部分组成。</a:t>
            </a:r>
            <a:endParaRPr lang="zh-CN" altLang="en-US" dirty="0">
              <a:latin typeface="楷体" pitchFamily="49" charset="-122"/>
              <a:ea typeface="楷体" pitchFamily="49" charset="-122"/>
            </a:endParaRPr>
          </a:p>
        </p:txBody>
      </p:sp>
      <p:sp>
        <p:nvSpPr>
          <p:cNvPr id="4" name="TextBox 3"/>
          <p:cNvSpPr txBox="1"/>
          <p:nvPr/>
        </p:nvSpPr>
        <p:spPr>
          <a:xfrm>
            <a:off x="500034" y="1285860"/>
            <a:ext cx="8072494" cy="3416320"/>
          </a:xfrm>
          <a:prstGeom prst="rect">
            <a:avLst/>
          </a:prstGeom>
          <a:noFill/>
        </p:spPr>
        <p:txBody>
          <a:bodyPr wrap="square" rtlCol="0">
            <a:spAutoFit/>
          </a:bodyPr>
          <a:lstStyle/>
          <a:p>
            <a:pPr>
              <a:lnSpc>
                <a:spcPct val="150000"/>
              </a:lnSpc>
            </a:pPr>
            <a:r>
              <a:rPr lang="zh-CN" altLang="en-US" dirty="0" smtClean="0">
                <a:solidFill>
                  <a:srgbClr val="FF0000"/>
                </a:solidFill>
                <a:latin typeface="楷体" pitchFamily="49" charset="-122"/>
                <a:ea typeface="楷体" pitchFamily="49" charset="-122"/>
              </a:rPr>
              <a:t>（</a:t>
            </a:r>
            <a:r>
              <a:rPr lang="en-US" dirty="0" smtClean="0">
                <a:solidFill>
                  <a:srgbClr val="FF0000"/>
                </a:solidFill>
                <a:latin typeface="楷体" pitchFamily="49" charset="-122"/>
                <a:ea typeface="楷体" pitchFamily="49" charset="-122"/>
              </a:rPr>
              <a:t>1</a:t>
            </a:r>
            <a:r>
              <a:rPr lang="zh-CN" altLang="en-US" dirty="0" smtClean="0">
                <a:solidFill>
                  <a:srgbClr val="FF0000"/>
                </a:solidFill>
                <a:latin typeface="楷体" pitchFamily="49" charset="-122"/>
                <a:ea typeface="楷体" pitchFamily="49" charset="-122"/>
              </a:rPr>
              <a:t>）公共语言规范（</a:t>
            </a:r>
            <a:r>
              <a:rPr lang="en-US" dirty="0" smtClean="0">
                <a:solidFill>
                  <a:srgbClr val="FF0000"/>
                </a:solidFill>
                <a:latin typeface="楷体" pitchFamily="49" charset="-122"/>
                <a:ea typeface="楷体" pitchFamily="49" charset="-122"/>
              </a:rPr>
              <a:t>Common Language Specification</a:t>
            </a:r>
            <a:r>
              <a:rPr lang="zh-CN" altLang="en-US" dirty="0" smtClean="0">
                <a:solidFill>
                  <a:srgbClr val="FF0000"/>
                </a:solidFill>
                <a:latin typeface="楷体" pitchFamily="49" charset="-122"/>
                <a:ea typeface="楷体" pitchFamily="49" charset="-122"/>
              </a:rPr>
              <a:t>，简写为</a:t>
            </a:r>
            <a:r>
              <a:rPr lang="en-US" dirty="0" err="1" smtClean="0">
                <a:solidFill>
                  <a:srgbClr val="FF0000"/>
                </a:solidFill>
                <a:latin typeface="楷体" pitchFamily="49" charset="-122"/>
                <a:ea typeface="楷体" pitchFamily="49" charset="-122"/>
              </a:rPr>
              <a:t>CLS</a:t>
            </a:r>
            <a:r>
              <a:rPr lang="zh-CN" altLang="en-US" dirty="0" smtClean="0">
                <a:solidFill>
                  <a:srgbClr val="FF0000"/>
                </a:solidFill>
                <a:latin typeface="楷体" pitchFamily="49" charset="-122"/>
                <a:ea typeface="楷体" pitchFamily="49" charset="-122"/>
              </a:rPr>
              <a:t>）</a:t>
            </a:r>
          </a:p>
          <a:p>
            <a:pPr>
              <a:lnSpc>
                <a:spcPct val="150000"/>
              </a:lnSpc>
            </a:pPr>
            <a:r>
              <a:rPr lang="zh-CN" altLang="en-US" dirty="0" smtClean="0">
                <a:latin typeface="楷体" pitchFamily="49" charset="-122"/>
                <a:ea typeface="楷体" pitchFamily="49" charset="-122"/>
              </a:rPr>
              <a:t>    各种编程语言之间不仅仅是数据类型的不同，语法也有非常大的区别。所以需要定义</a:t>
            </a:r>
            <a:r>
              <a:rPr lang="en-US" dirty="0" err="1" smtClean="0">
                <a:latin typeface="楷体" pitchFamily="49" charset="-122"/>
                <a:ea typeface="楷体" pitchFamily="49" charset="-122"/>
              </a:rPr>
              <a:t>CLS</a:t>
            </a:r>
            <a:r>
              <a:rPr lang="zh-CN" altLang="en-US" dirty="0" smtClean="0">
                <a:latin typeface="楷体" pitchFamily="49" charset="-122"/>
                <a:ea typeface="楷体" pitchFamily="49" charset="-122"/>
              </a:rPr>
              <a:t>，它定义了所有编程语言必须遵守的共同标准，包含函数调用方式、参数传递方式、数据类型和异常处理方式等。</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09573" name="Text Box 5"/>
          <p:cNvSpPr txBox="1">
            <a:spLocks noChangeArrowheads="1"/>
          </p:cNvSpPr>
          <p:nvPr/>
        </p:nvSpPr>
        <p:spPr bwMode="auto">
          <a:xfrm>
            <a:off x="539750" y="476250"/>
            <a:ext cx="8135938" cy="5632311"/>
          </a:xfrm>
          <a:prstGeom prst="rect">
            <a:avLst/>
          </a:prstGeom>
          <a:noFill/>
          <a:ln w="9525">
            <a:noFill/>
            <a:miter lim="800000"/>
            <a:headEnd/>
            <a:tailEnd/>
          </a:ln>
          <a:effectLst/>
        </p:spPr>
        <p:txBody>
          <a:bodyPr>
            <a:spAutoFit/>
          </a:bodyPr>
          <a:lstStyle/>
          <a:p>
            <a:pPr>
              <a:lnSpc>
                <a:spcPct val="150000"/>
              </a:lnSpc>
            </a:pPr>
            <a:r>
              <a:rPr lang="zh-CN" altLang="en-US" dirty="0" smtClean="0">
                <a:solidFill>
                  <a:srgbClr val="FF0000"/>
                </a:solidFill>
                <a:latin typeface="楷体" pitchFamily="49" charset="-122"/>
                <a:ea typeface="楷体" pitchFamily="49" charset="-122"/>
              </a:rPr>
              <a:t>（</a:t>
            </a:r>
            <a:r>
              <a:rPr lang="en-US" dirty="0" smtClean="0">
                <a:solidFill>
                  <a:srgbClr val="FF0000"/>
                </a:solidFill>
                <a:latin typeface="楷体" pitchFamily="49" charset="-122"/>
                <a:ea typeface="楷体" pitchFamily="49" charset="-122"/>
              </a:rPr>
              <a:t>2</a:t>
            </a:r>
            <a:r>
              <a:rPr lang="zh-CN" altLang="en-US" dirty="0" smtClean="0">
                <a:solidFill>
                  <a:srgbClr val="FF0000"/>
                </a:solidFill>
                <a:latin typeface="楷体" pitchFamily="49" charset="-122"/>
                <a:ea typeface="楷体" pitchFamily="49" charset="-122"/>
              </a:rPr>
              <a:t>）通用类型系统（</a:t>
            </a:r>
            <a:r>
              <a:rPr lang="en-US" dirty="0" smtClean="0">
                <a:solidFill>
                  <a:srgbClr val="FF0000"/>
                </a:solidFill>
                <a:latin typeface="楷体" pitchFamily="49" charset="-122"/>
                <a:ea typeface="楷体" pitchFamily="49" charset="-122"/>
              </a:rPr>
              <a:t>Common Type System</a:t>
            </a:r>
            <a:r>
              <a:rPr lang="zh-CN" altLang="en-US" dirty="0" smtClean="0">
                <a:solidFill>
                  <a:srgbClr val="FF0000"/>
                </a:solidFill>
                <a:latin typeface="楷体" pitchFamily="49" charset="-122"/>
                <a:ea typeface="楷体" pitchFamily="49" charset="-122"/>
              </a:rPr>
              <a:t>，简写为</a:t>
            </a:r>
            <a:r>
              <a:rPr lang="en-US" dirty="0" smtClean="0">
                <a:solidFill>
                  <a:srgbClr val="FF0000"/>
                </a:solidFill>
                <a:latin typeface="楷体" pitchFamily="49" charset="-122"/>
                <a:ea typeface="楷体" pitchFamily="49" charset="-122"/>
              </a:rPr>
              <a:t>CTS</a:t>
            </a:r>
            <a:r>
              <a:rPr lang="zh-CN" altLang="en-US" dirty="0" smtClean="0">
                <a:solidFill>
                  <a:srgbClr val="FF0000"/>
                </a:solidFill>
                <a:latin typeface="楷体" pitchFamily="49" charset="-122"/>
                <a:ea typeface="楷体" pitchFamily="49" charset="-122"/>
              </a:rPr>
              <a:t>）</a:t>
            </a:r>
          </a:p>
          <a:p>
            <a:pPr>
              <a:lnSpc>
                <a:spcPct val="150000"/>
              </a:lnSpc>
            </a:pPr>
            <a:r>
              <a:rPr lang="en-US" dirty="0" smtClean="0">
                <a:latin typeface="楷体" pitchFamily="49" charset="-122"/>
                <a:ea typeface="楷体" pitchFamily="49" charset="-122"/>
              </a:rPr>
              <a:t>    CTS</a:t>
            </a:r>
            <a:r>
              <a:rPr lang="zh-CN" altLang="en-US" dirty="0" smtClean="0">
                <a:latin typeface="楷体" pitchFamily="49" charset="-122"/>
                <a:ea typeface="楷体" pitchFamily="49" charset="-122"/>
              </a:rPr>
              <a:t>定义了一套可以在中间语言中使用的预定义数据类型，所有面向</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的语言都可以生成最终基于这些类型的编译代码。也就是说，通用类型系统用于解决不同编程语言的数据类型不同的问题，从而实现跨语言功能。</a:t>
            </a:r>
            <a:endParaRPr lang="en-US" altLang="zh-CN" dirty="0" smtClean="0">
              <a:latin typeface="楷体" pitchFamily="49" charset="-122"/>
              <a:ea typeface="楷体" pitchFamily="49" charset="-122"/>
            </a:endParaRPr>
          </a:p>
          <a:p>
            <a:pPr>
              <a:lnSpc>
                <a:spcPct val="150000"/>
              </a:lnSpc>
            </a:pP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例如，无论</a:t>
            </a:r>
            <a:r>
              <a:rPr lang="en-US" dirty="0" smtClean="0">
                <a:latin typeface="楷体" pitchFamily="49" charset="-122"/>
                <a:ea typeface="楷体" pitchFamily="49" charset="-122"/>
              </a:rPr>
              <a:t>VB</a:t>
            </a:r>
            <a:r>
              <a:rPr lang="zh-CN" altLang="en-US" dirty="0" smtClean="0">
                <a:latin typeface="楷体" pitchFamily="49" charset="-122"/>
                <a:ea typeface="楷体" pitchFamily="49" charset="-122"/>
              </a:rPr>
              <a:t>中的</a:t>
            </a:r>
            <a:r>
              <a:rPr lang="en-US" dirty="0" smtClean="0">
                <a:latin typeface="楷体" pitchFamily="49" charset="-122"/>
                <a:ea typeface="楷体" pitchFamily="49" charset="-122"/>
              </a:rPr>
              <a:t>integer</a:t>
            </a:r>
            <a:r>
              <a:rPr lang="zh-CN" altLang="en-US" dirty="0" smtClean="0">
                <a:latin typeface="楷体" pitchFamily="49" charset="-122"/>
                <a:ea typeface="楷体" pitchFamily="49" charset="-122"/>
              </a:rPr>
              <a:t>类型（</a:t>
            </a:r>
            <a:r>
              <a:rPr lang="en-US" dirty="0" smtClean="0">
                <a:latin typeface="楷体" pitchFamily="49" charset="-122"/>
                <a:ea typeface="楷体" pitchFamily="49" charset="-122"/>
              </a:rPr>
              <a:t>VB</a:t>
            </a:r>
            <a:r>
              <a:rPr lang="zh-CN" altLang="en-US" dirty="0" smtClean="0">
                <a:latin typeface="楷体" pitchFamily="49" charset="-122"/>
                <a:ea typeface="楷体" pitchFamily="49" charset="-122"/>
              </a:rPr>
              <a:t>中的整型）还是</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中的</a:t>
            </a:r>
            <a:r>
              <a:rPr lang="en-US" dirty="0" err="1" smtClean="0">
                <a:latin typeface="楷体" pitchFamily="49" charset="-122"/>
                <a:ea typeface="楷体" pitchFamily="49" charset="-122"/>
              </a:rPr>
              <a:t>int</a:t>
            </a:r>
            <a:r>
              <a:rPr lang="zh-CN" altLang="en-US" dirty="0" smtClean="0">
                <a:latin typeface="楷体" pitchFamily="49" charset="-122"/>
                <a:ea typeface="楷体" pitchFamily="49" charset="-122"/>
              </a:rPr>
              <a:t>类型（</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中的整型），编译后都映射为</a:t>
            </a:r>
            <a:r>
              <a:rPr lang="en-US" dirty="0" err="1" smtClean="0">
                <a:latin typeface="楷体" pitchFamily="49" charset="-122"/>
                <a:ea typeface="楷体" pitchFamily="49" charset="-122"/>
              </a:rPr>
              <a:t>System.Int32</a:t>
            </a:r>
            <a:r>
              <a:rPr lang="zh-CN" altLang="en-US" dirty="0" smtClean="0">
                <a:latin typeface="楷体" pitchFamily="49" charset="-122"/>
                <a:ea typeface="楷体" pitchFamily="49" charset="-122"/>
              </a:rPr>
              <a:t>。所以</a:t>
            </a:r>
            <a:r>
              <a:rPr lang="en-US" dirty="0" smtClean="0">
                <a:latin typeface="楷体" pitchFamily="49" charset="-122"/>
                <a:ea typeface="楷体" pitchFamily="49" charset="-122"/>
              </a:rPr>
              <a:t>CTS</a:t>
            </a:r>
            <a:r>
              <a:rPr lang="zh-CN" altLang="en-US" dirty="0" smtClean="0">
                <a:latin typeface="楷体" pitchFamily="49" charset="-122"/>
                <a:ea typeface="楷体" pitchFamily="49" charset="-122"/>
              </a:rPr>
              <a:t>实现了不同语言数据类型的最终统一。</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0596" name="Text Box 4"/>
          <p:cNvSpPr txBox="1">
            <a:spLocks noChangeArrowheads="1"/>
          </p:cNvSpPr>
          <p:nvPr/>
        </p:nvSpPr>
        <p:spPr bwMode="auto">
          <a:xfrm>
            <a:off x="539750" y="476250"/>
            <a:ext cx="8135938" cy="830997"/>
          </a:xfrm>
          <a:prstGeom prst="rect">
            <a:avLst/>
          </a:prstGeom>
          <a:noFill/>
          <a:ln w="9525">
            <a:noFill/>
            <a:miter lim="800000"/>
            <a:headEnd/>
            <a:tailEnd/>
          </a:ln>
          <a:effectLst/>
        </p:spPr>
        <p:txBody>
          <a:bodyPr>
            <a:spAutoFit/>
          </a:bodyPr>
          <a:lstStyle/>
          <a:p>
            <a:r>
              <a:rPr lang="en-US" dirty="0" smtClean="0">
                <a:solidFill>
                  <a:srgbClr val="FF0000"/>
                </a:solidFill>
                <a:latin typeface="黑体" pitchFamily="49" charset="-122"/>
                <a:ea typeface="黑体" pitchFamily="49" charset="-122"/>
              </a:rPr>
              <a:t>5. </a:t>
            </a:r>
            <a:r>
              <a:rPr lang="zh-CN" altLang="en-US" dirty="0" smtClean="0">
                <a:solidFill>
                  <a:srgbClr val="FF0000"/>
                </a:solidFill>
                <a:latin typeface="黑体" pitchFamily="49" charset="-122"/>
                <a:ea typeface="黑体" pitchFamily="49" charset="-122"/>
              </a:rPr>
              <a:t>面向开发人员的</a:t>
            </a:r>
            <a:r>
              <a:rPr lang="en-US" dirty="0" smtClean="0">
                <a:solidFill>
                  <a:srgbClr val="FF0000"/>
                </a:solidFill>
                <a:latin typeface="黑体" pitchFamily="49" charset="-122"/>
                <a:ea typeface="黑体" pitchFamily="49" charset="-122"/>
              </a:rPr>
              <a:t>.NET Framework</a:t>
            </a:r>
            <a:r>
              <a:rPr lang="zh-CN" altLang="en-US" dirty="0" smtClean="0">
                <a:solidFill>
                  <a:srgbClr val="FF0000"/>
                </a:solidFill>
                <a:latin typeface="黑体" pitchFamily="49" charset="-122"/>
                <a:ea typeface="黑体" pitchFamily="49" charset="-122"/>
              </a:rPr>
              <a:t>和面向用户的</a:t>
            </a:r>
            <a:r>
              <a:rPr lang="en-US" dirty="0" smtClean="0">
                <a:solidFill>
                  <a:srgbClr val="FF0000"/>
                </a:solidFill>
                <a:latin typeface="黑体" pitchFamily="49" charset="-122"/>
                <a:ea typeface="黑体" pitchFamily="49" charset="-122"/>
              </a:rPr>
              <a:t>.NET Framework</a:t>
            </a:r>
            <a:endParaRPr lang="zh-CN" altLang="en-US" dirty="0">
              <a:solidFill>
                <a:srgbClr val="FF0000"/>
              </a:solidFill>
              <a:latin typeface="黑体" pitchFamily="49" charset="-122"/>
              <a:ea typeface="黑体" pitchFamily="49" charset="-122"/>
            </a:endParaRPr>
          </a:p>
        </p:txBody>
      </p:sp>
      <p:sp>
        <p:nvSpPr>
          <p:cNvPr id="110597" name="Text Box 5"/>
          <p:cNvSpPr txBox="1">
            <a:spLocks noChangeArrowheads="1"/>
          </p:cNvSpPr>
          <p:nvPr/>
        </p:nvSpPr>
        <p:spPr bwMode="auto">
          <a:xfrm>
            <a:off x="358806" y="1571612"/>
            <a:ext cx="8642350" cy="3970318"/>
          </a:xfrm>
          <a:prstGeom prst="rect">
            <a:avLst/>
          </a:prstGeom>
          <a:noFill/>
          <a:ln w="9525">
            <a:noFill/>
            <a:miter lim="800000"/>
            <a:headEnd/>
            <a:tailEnd/>
          </a:ln>
          <a:effectLst/>
        </p:spPr>
        <p:txBody>
          <a:bodyPr>
            <a:spAutoFit/>
          </a:bodyPr>
          <a:lstStyle/>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）面向开发人员的</a:t>
            </a:r>
            <a:r>
              <a:rPr lang="en-US" dirty="0" smtClean="0">
                <a:latin typeface="楷体" pitchFamily="49" charset="-122"/>
                <a:ea typeface="楷体" pitchFamily="49" charset="-122"/>
              </a:rPr>
              <a:t> .NET Framework</a:t>
            </a:r>
            <a:r>
              <a:rPr lang="zh-CN" altLang="en-US" dirty="0" smtClean="0">
                <a:latin typeface="楷体" pitchFamily="49" charset="-122"/>
                <a:ea typeface="楷体" pitchFamily="49" charset="-122"/>
              </a:rPr>
              <a:t>：首先要安装应用程序面向的</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的版本，如</a:t>
            </a:r>
            <a:r>
              <a:rPr lang="en-US" dirty="0" smtClean="0">
                <a:latin typeface="楷体" pitchFamily="49" charset="-122"/>
                <a:ea typeface="楷体" pitchFamily="49" charset="-122"/>
              </a:rPr>
              <a:t> .NET Framework 4.5.2</a:t>
            </a:r>
            <a:r>
              <a:rPr lang="zh-CN" altLang="en-US" dirty="0" smtClean="0">
                <a:latin typeface="楷体" pitchFamily="49" charset="-122"/>
                <a:ea typeface="楷体" pitchFamily="49" charset="-122"/>
              </a:rPr>
              <a:t>。其次要选择并安装用于创建应用程序并支持所选程序语言的开发环境，如适用于</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应用程序的</a:t>
            </a:r>
            <a:r>
              <a:rPr lang="en-US" dirty="0" smtClean="0">
                <a:latin typeface="楷体" pitchFamily="49" charset="-122"/>
                <a:ea typeface="楷体" pitchFamily="49" charset="-122"/>
              </a:rPr>
              <a:t>Microsoft</a:t>
            </a:r>
            <a:r>
              <a:rPr lang="zh-CN" altLang="en-US" dirty="0" smtClean="0">
                <a:latin typeface="楷体" pitchFamily="49" charset="-122"/>
                <a:ea typeface="楷体" pitchFamily="49" charset="-122"/>
              </a:rPr>
              <a:t>集成开发环境是</a:t>
            </a:r>
            <a:r>
              <a:rPr lang="en-US" dirty="0" smtClean="0">
                <a:latin typeface="楷体" pitchFamily="49" charset="-122"/>
                <a:ea typeface="楷体" pitchFamily="49" charset="-122"/>
              </a:rPr>
              <a:t> Visual Studio</a:t>
            </a:r>
            <a:r>
              <a:rPr lang="zh-CN" altLang="en-US" dirty="0" smtClean="0">
                <a:latin typeface="楷体" pitchFamily="49" charset="-122"/>
                <a:ea typeface="楷体" pitchFamily="49" charset="-122"/>
              </a:rPr>
              <a:t>。</a:t>
            </a:r>
          </a:p>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）面向用户的</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：需要在计算机上安装应用程序特定版本的</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95289" y="404813"/>
            <a:ext cx="503396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1.2.2  </a:t>
            </a:r>
            <a:r>
              <a:rPr lang="zh-CN" altLang="en-US" sz="2800" dirty="0" smtClean="0">
                <a:solidFill>
                  <a:srgbClr val="FF0000"/>
                </a:solidFill>
                <a:latin typeface="黑体" pitchFamily="49" charset="-122"/>
                <a:ea typeface="黑体" pitchFamily="49" charset="-122"/>
              </a:rPr>
              <a:t>开发托管代码的过程</a:t>
            </a:r>
            <a:endParaRPr lang="zh-CN" altLang="en-US" sz="2800" dirty="0">
              <a:solidFill>
                <a:srgbClr val="FF0000"/>
              </a:solidFill>
              <a:latin typeface="黑体" pitchFamily="49" charset="-122"/>
              <a:ea typeface="黑体" pitchFamily="49" charset="-122"/>
            </a:endParaRPr>
          </a:p>
        </p:txBody>
      </p:sp>
      <p:sp>
        <p:nvSpPr>
          <p:cNvPr id="118787" name="Text Box 3"/>
          <p:cNvSpPr txBox="1">
            <a:spLocks noChangeArrowheads="1"/>
          </p:cNvSpPr>
          <p:nvPr/>
        </p:nvSpPr>
        <p:spPr bwMode="auto">
          <a:xfrm>
            <a:off x="468313" y="1214422"/>
            <a:ext cx="7489825" cy="461665"/>
          </a:xfrm>
          <a:prstGeom prst="rect">
            <a:avLst/>
          </a:prstGeom>
          <a:noFill/>
          <a:ln w="9525">
            <a:noFill/>
            <a:miter lim="800000"/>
            <a:headEnd/>
            <a:tailEnd/>
          </a:ln>
          <a:effectLst/>
        </p:spPr>
        <p:txBody>
          <a:bodyPr>
            <a:spAutoFit/>
          </a:bodyPr>
          <a:lstStyle/>
          <a:p>
            <a:r>
              <a:rPr lang="en-US" dirty="0" smtClean="0">
                <a:solidFill>
                  <a:srgbClr val="FF0000"/>
                </a:solidFill>
                <a:latin typeface="楷体" pitchFamily="49" charset="-122"/>
                <a:ea typeface="楷体" pitchFamily="49" charset="-122"/>
              </a:rPr>
              <a:t>1. </a:t>
            </a:r>
            <a:r>
              <a:rPr lang="zh-CN" altLang="en-US" dirty="0" smtClean="0">
                <a:solidFill>
                  <a:srgbClr val="FF0000"/>
                </a:solidFill>
                <a:latin typeface="楷体" pitchFamily="49" charset="-122"/>
                <a:ea typeface="楷体" pitchFamily="49" charset="-122"/>
              </a:rPr>
              <a:t>选择编译器</a:t>
            </a:r>
            <a:endParaRPr lang="zh-CN" altLang="en-US" dirty="0">
              <a:solidFill>
                <a:srgbClr val="FF0000"/>
              </a:solidFill>
              <a:latin typeface="楷体" pitchFamily="49" charset="-122"/>
              <a:ea typeface="楷体" pitchFamily="49" charset="-122"/>
            </a:endParaRPr>
          </a:p>
        </p:txBody>
      </p:sp>
      <p:sp>
        <p:nvSpPr>
          <p:cNvPr id="4" name="TextBox 3"/>
          <p:cNvSpPr txBox="1"/>
          <p:nvPr/>
        </p:nvSpPr>
        <p:spPr>
          <a:xfrm>
            <a:off x="500034" y="1943076"/>
            <a:ext cx="8143932" cy="2308324"/>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为获得</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提供的优点，必须使用一个或多个针对</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的语言编译器，如</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VB</a:t>
            </a:r>
            <a:r>
              <a:rPr lang="zh-CN" altLang="en-US" dirty="0" smtClean="0">
                <a:latin typeface="楷体" pitchFamily="49" charset="-122"/>
                <a:ea typeface="楷体" pitchFamily="49" charset="-122"/>
              </a:rPr>
              <a:t>、或</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等编译器。这些针对</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的语言称为</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兼容语言，相应的编译器称为</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兼容编译器。</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1619" name="Text Box 3"/>
          <p:cNvSpPr txBox="1">
            <a:spLocks noChangeArrowheads="1"/>
          </p:cNvSpPr>
          <p:nvPr/>
        </p:nvSpPr>
        <p:spPr bwMode="auto">
          <a:xfrm>
            <a:off x="323850" y="620713"/>
            <a:ext cx="8569325" cy="461665"/>
          </a:xfrm>
          <a:prstGeom prst="rect">
            <a:avLst/>
          </a:prstGeom>
          <a:noFill/>
          <a:ln w="9525">
            <a:noFill/>
            <a:miter lim="800000"/>
            <a:headEnd/>
            <a:tailEnd/>
          </a:ln>
          <a:effectLst/>
        </p:spPr>
        <p:txBody>
          <a:bodyPr>
            <a:spAutoFit/>
          </a:bodyPr>
          <a:lstStyle/>
          <a:p>
            <a:r>
              <a:rPr lang="en-US" dirty="0" smtClean="0">
                <a:solidFill>
                  <a:srgbClr val="FF0000"/>
                </a:solidFill>
                <a:latin typeface="黑体" pitchFamily="49" charset="-122"/>
                <a:ea typeface="黑体" pitchFamily="49" charset="-122"/>
              </a:rPr>
              <a:t>2. </a:t>
            </a:r>
            <a:r>
              <a:rPr lang="zh-CN" altLang="en-US" dirty="0" smtClean="0">
                <a:solidFill>
                  <a:srgbClr val="FF0000"/>
                </a:solidFill>
                <a:latin typeface="黑体" pitchFamily="49" charset="-122"/>
                <a:ea typeface="黑体" pitchFamily="49" charset="-122"/>
              </a:rPr>
              <a:t>将代码编译为中间语言</a:t>
            </a:r>
            <a:endParaRPr lang="zh-CN" altLang="en-US" dirty="0">
              <a:solidFill>
                <a:srgbClr val="FF0000"/>
              </a:solidFill>
              <a:latin typeface="黑体" pitchFamily="49" charset="-122"/>
              <a:ea typeface="黑体" pitchFamily="49" charset="-122"/>
            </a:endParaRPr>
          </a:p>
        </p:txBody>
      </p:sp>
      <p:sp>
        <p:nvSpPr>
          <p:cNvPr id="4" name="TextBox 3"/>
          <p:cNvSpPr txBox="1"/>
          <p:nvPr/>
        </p:nvSpPr>
        <p:spPr>
          <a:xfrm>
            <a:off x="500034" y="1357298"/>
            <a:ext cx="5786478" cy="3883755"/>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使用</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语言编译器把源代码编译成与机器无关的中间语言</a:t>
            </a:r>
            <a:r>
              <a:rPr lang="en-US" dirty="0" err="1" smtClean="0">
                <a:latin typeface="楷体" pitchFamily="49" charset="-122"/>
                <a:ea typeface="楷体" pitchFamily="49" charset="-122"/>
              </a:rPr>
              <a:t>MSIL</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Microsoft Intermediate Language</a:t>
            </a:r>
            <a:r>
              <a:rPr lang="zh-CN" altLang="en-US" dirty="0" smtClean="0">
                <a:latin typeface="楷体" pitchFamily="49" charset="-122"/>
                <a:ea typeface="楷体" pitchFamily="49" charset="-122"/>
              </a:rPr>
              <a:t>），它不是本机代码。如图</a:t>
            </a:r>
            <a:r>
              <a:rPr lang="en-US" dirty="0" smtClean="0">
                <a:latin typeface="楷体" pitchFamily="49" charset="-122"/>
                <a:ea typeface="楷体" pitchFamily="49" charset="-122"/>
              </a:rPr>
              <a:t>1.4</a:t>
            </a:r>
            <a:r>
              <a:rPr lang="zh-CN" altLang="en-US" dirty="0" smtClean="0">
                <a:latin typeface="楷体" pitchFamily="49" charset="-122"/>
                <a:ea typeface="楷体" pitchFamily="49" charset="-122"/>
              </a:rPr>
              <a:t>所示，这个编译步骤产生程序集，程序集是在</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中可执行的文件，存储在磁盘上，通常具有的扩展名为</a:t>
            </a:r>
            <a:r>
              <a:rPr lang="en-US" dirty="0" smtClean="0">
                <a:latin typeface="楷体" pitchFamily="49" charset="-122"/>
                <a:ea typeface="楷体" pitchFamily="49" charset="-122"/>
              </a:rPr>
              <a:t>.exe</a:t>
            </a:r>
            <a:r>
              <a:rPr lang="zh-CN" altLang="en-US" dirty="0" smtClean="0">
                <a:latin typeface="楷体" pitchFamily="49" charset="-122"/>
                <a:ea typeface="楷体" pitchFamily="49" charset="-122"/>
              </a:rPr>
              <a:t>或</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dll</a:t>
            </a:r>
            <a:r>
              <a:rPr lang="zh-CN" altLang="en-US" dirty="0" smtClean="0">
                <a:latin typeface="楷体" pitchFamily="49" charset="-122"/>
                <a:ea typeface="楷体" pitchFamily="49" charset="-122"/>
              </a:rPr>
              <a:t>。</a:t>
            </a:r>
          </a:p>
        </p:txBody>
      </p:sp>
      <p:pic>
        <p:nvPicPr>
          <p:cNvPr id="118785" name="Picture 1"/>
          <p:cNvPicPr>
            <a:picLocks noChangeAspect="1" noChangeArrowheads="1"/>
          </p:cNvPicPr>
          <p:nvPr/>
        </p:nvPicPr>
        <p:blipFill>
          <a:blip r:embed="rId2"/>
          <a:srcRect/>
          <a:stretch>
            <a:fillRect/>
          </a:stretch>
        </p:blipFill>
        <p:spPr bwMode="auto">
          <a:xfrm>
            <a:off x="6572264" y="1643050"/>
            <a:ext cx="2250297"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395288" y="1341438"/>
            <a:ext cx="8569325" cy="4511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zh-CN" altLang="en-US" sz="2000" dirty="0">
                <a:latin typeface="楷体" pitchFamily="49" charset="-122"/>
                <a:ea typeface="楷体" pitchFamily="49" charset="-122"/>
              </a:rPr>
              <a:t>　　虽然</a:t>
            </a:r>
            <a:r>
              <a:rPr lang="en-US" altLang="zh-CN" sz="2000" dirty="0">
                <a:latin typeface="楷体" pitchFamily="49" charset="-122"/>
                <a:ea typeface="楷体" pitchFamily="49" charset="-122"/>
              </a:rPr>
              <a:t>Anders</a:t>
            </a:r>
            <a:r>
              <a:rPr lang="zh-CN" altLang="en-US" sz="2000" dirty="0">
                <a:latin typeface="楷体" pitchFamily="49" charset="-122"/>
                <a:ea typeface="楷体" pitchFamily="49" charset="-122"/>
              </a:rPr>
              <a:t>没有显赫的学历，无法获得即图灵奖（信息科学界最高荣誉的奖项，等同于诺贝尔奖）。但是我认为</a:t>
            </a:r>
            <a:r>
              <a:rPr lang="en-US" altLang="zh-CN" sz="2000" u="sng" dirty="0">
                <a:solidFill>
                  <a:srgbClr val="336600"/>
                </a:solidFill>
                <a:latin typeface="楷体" pitchFamily="49" charset="-122"/>
                <a:ea typeface="楷体" pitchFamily="49" charset="-122"/>
              </a:rPr>
              <a:t>Anders</a:t>
            </a:r>
            <a:r>
              <a:rPr lang="zh-CN" altLang="en-US" sz="2000" u="sng" dirty="0">
                <a:solidFill>
                  <a:srgbClr val="336600"/>
                </a:solidFill>
                <a:latin typeface="楷体" pitchFamily="49" charset="-122"/>
                <a:ea typeface="楷体" pitchFamily="49" charset="-122"/>
              </a:rPr>
              <a:t>的实力和贡献绝不输于任何一位图灵奖的得奖人</a:t>
            </a:r>
            <a:r>
              <a:rPr lang="zh-CN" altLang="en-US" sz="2000" dirty="0">
                <a:latin typeface="楷体" pitchFamily="49" charset="-122"/>
                <a:ea typeface="楷体" pitchFamily="49" charset="-122"/>
              </a:rPr>
              <a:t>。</a:t>
            </a:r>
          </a:p>
          <a:p>
            <a:pPr>
              <a:spcBef>
                <a:spcPct val="50000"/>
              </a:spcBef>
            </a:pP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Anders</a:t>
            </a:r>
            <a:r>
              <a:rPr lang="zh-CN" altLang="en-US" sz="2000" dirty="0">
                <a:latin typeface="楷体" pitchFamily="49" charset="-122"/>
                <a:ea typeface="楷体" pitchFamily="49" charset="-122"/>
              </a:rPr>
              <a:t>是最好的信息实践型人物，在</a:t>
            </a:r>
            <a:r>
              <a:rPr lang="en-US" altLang="zh-CN" sz="2000" dirty="0">
                <a:latin typeface="楷体" pitchFamily="49" charset="-122"/>
                <a:ea typeface="楷体" pitchFamily="49" charset="-122"/>
              </a:rPr>
              <a:t>2001</a:t>
            </a:r>
            <a:r>
              <a:rPr lang="zh-CN" altLang="en-US" sz="2000" dirty="0">
                <a:latin typeface="楷体" pitchFamily="49" charset="-122"/>
                <a:ea typeface="楷体" pitchFamily="49" charset="-122"/>
              </a:rPr>
              <a:t>年，他终于获得了信息界最具权威的信息刊物</a:t>
            </a:r>
            <a:r>
              <a:rPr lang="en-US" altLang="zh-CN" sz="2000" dirty="0">
                <a:latin typeface="楷体" pitchFamily="49" charset="-122"/>
                <a:ea typeface="楷体" pitchFamily="49" charset="-122"/>
              </a:rPr>
              <a:t>Dr. Dobbs‘ Journal</a:t>
            </a:r>
            <a:r>
              <a:rPr lang="zh-CN" altLang="en-US" sz="2000" dirty="0">
                <a:latin typeface="楷体" pitchFamily="49" charset="-122"/>
                <a:ea typeface="楷体" pitchFamily="49" charset="-122"/>
              </a:rPr>
              <a:t>（多布斯杂志</a:t>
            </a:r>
            <a:r>
              <a:rPr lang="zh-CN" altLang="en-US" sz="2000" b="0" dirty="0">
                <a:latin typeface="楷体" pitchFamily="49" charset="-122"/>
                <a:ea typeface="楷体" pitchFamily="49" charset="-122"/>
              </a:rPr>
              <a:t> </a:t>
            </a:r>
            <a:r>
              <a:rPr lang="zh-CN" altLang="en-US" sz="2000" dirty="0">
                <a:latin typeface="楷体" pitchFamily="49" charset="-122"/>
                <a:ea typeface="楷体" pitchFamily="49" charset="-122"/>
              </a:rPr>
              <a:t>）颁发的</a:t>
            </a:r>
            <a:r>
              <a:rPr lang="en-US" altLang="zh-CN" sz="2000" dirty="0">
                <a:latin typeface="楷体" pitchFamily="49" charset="-122"/>
                <a:ea typeface="楷体" pitchFamily="49" charset="-122"/>
              </a:rPr>
              <a:t>Excellent Programming Awards</a:t>
            </a:r>
            <a:r>
              <a:rPr lang="zh-CN" altLang="en-US" sz="2000" dirty="0">
                <a:latin typeface="楷体" pitchFamily="49" charset="-122"/>
                <a:ea typeface="楷体" pitchFamily="49" charset="-122"/>
              </a:rPr>
              <a:t>，以表彰</a:t>
            </a:r>
            <a:r>
              <a:rPr lang="en-US" altLang="zh-CN" sz="2000" dirty="0">
                <a:latin typeface="楷体" pitchFamily="49" charset="-122"/>
                <a:ea typeface="楷体" pitchFamily="49" charset="-122"/>
              </a:rPr>
              <a:t>Anders</a:t>
            </a:r>
            <a:r>
              <a:rPr lang="zh-CN" altLang="en-US" sz="2000" dirty="0">
                <a:latin typeface="楷体" pitchFamily="49" charset="-122"/>
                <a:ea typeface="楷体" pitchFamily="49" charset="-122"/>
              </a:rPr>
              <a:t>为信息界做出的卓越贡献。</a:t>
            </a:r>
          </a:p>
          <a:p>
            <a:pPr>
              <a:spcBef>
                <a:spcPct val="50000"/>
              </a:spcBef>
            </a:pPr>
            <a:r>
              <a:rPr lang="zh-CN" altLang="en-US" sz="2000" dirty="0">
                <a:latin typeface="楷体" pitchFamily="49" charset="-122"/>
                <a:ea typeface="楷体" pitchFamily="49" charset="-122"/>
              </a:rPr>
              <a:t>　　我想</a:t>
            </a:r>
            <a:r>
              <a:rPr lang="en-US" altLang="zh-CN" sz="2000" dirty="0">
                <a:latin typeface="楷体" pitchFamily="49" charset="-122"/>
                <a:ea typeface="楷体" pitchFamily="49" charset="-122"/>
              </a:rPr>
              <a:t>Anders</a:t>
            </a:r>
            <a:r>
              <a:rPr lang="zh-CN" altLang="en-US" sz="2000" dirty="0">
                <a:latin typeface="楷体" pitchFamily="49" charset="-122"/>
                <a:ea typeface="楷体" pitchFamily="49" charset="-122"/>
              </a:rPr>
              <a:t>应该是许多本身没有高学历或不是计算机信息科系出身的优秀程序员最好的效仿对象。 </a:t>
            </a:r>
          </a:p>
          <a:p>
            <a:pPr>
              <a:spcBef>
                <a:spcPct val="50000"/>
              </a:spcBef>
            </a:pP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Anders</a:t>
            </a:r>
            <a:r>
              <a:rPr lang="zh-CN" altLang="en-US" sz="2000" dirty="0">
                <a:latin typeface="楷体" pitchFamily="49" charset="-122"/>
                <a:ea typeface="楷体" pitchFamily="49" charset="-122"/>
              </a:rPr>
              <a:t>，微软</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的首席架构师，编程语言设计和实现的顶尖高手。他一手做出了</a:t>
            </a:r>
            <a:r>
              <a:rPr lang="en-US" altLang="zh-CN" sz="2000" dirty="0">
                <a:latin typeface="楷体" pitchFamily="49" charset="-122"/>
                <a:ea typeface="楷体" pitchFamily="49" charset="-122"/>
              </a:rPr>
              <a:t>Turbo Pascal</a:t>
            </a:r>
            <a:r>
              <a:rPr lang="zh-CN" altLang="en-US" sz="2000" dirty="0">
                <a:latin typeface="楷体" pitchFamily="49" charset="-122"/>
                <a:ea typeface="楷体" pitchFamily="49" charset="-122"/>
              </a:rPr>
              <a:t>，也是</a:t>
            </a:r>
            <a:r>
              <a:rPr lang="en-US" altLang="zh-CN" sz="2000" dirty="0">
                <a:latin typeface="楷体" pitchFamily="49" charset="-122"/>
                <a:ea typeface="楷体" pitchFamily="49" charset="-122"/>
              </a:rPr>
              <a:t>Delphi, J++</a:t>
            </a:r>
            <a:r>
              <a:rPr lang="zh-CN" altLang="en-US" sz="2000" dirty="0">
                <a:latin typeface="楷体" pitchFamily="49" charset="-122"/>
                <a:ea typeface="楷体" pitchFamily="49" charset="-122"/>
              </a:rPr>
              <a:t>（尤其是</a:t>
            </a:r>
            <a:r>
              <a:rPr lang="en-US" altLang="zh-CN" sz="2000" dirty="0" err="1">
                <a:latin typeface="楷体" pitchFamily="49" charset="-122"/>
                <a:ea typeface="楷体" pitchFamily="49" charset="-122"/>
              </a:rPr>
              <a:t>WFC</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和</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的主要作者。这些作品的名字足以为他立传。作为一个程序员，我在这样的大师面前实在无语。</a:t>
            </a:r>
          </a:p>
          <a:p>
            <a:r>
              <a:rPr lang="zh-CN" altLang="en-US" sz="2000" dirty="0">
                <a:latin typeface="楷体" pitchFamily="49" charset="-122"/>
                <a:ea typeface="楷体" pitchFamily="49" charset="-122"/>
              </a:rPr>
              <a:t>　　</a:t>
            </a:r>
            <a:r>
              <a:rPr lang="zh-CN" altLang="en-US" sz="2000" dirty="0">
                <a:solidFill>
                  <a:srgbClr val="336600"/>
                </a:solidFill>
                <a:latin typeface="楷体" pitchFamily="49" charset="-122"/>
                <a:ea typeface="楷体" pitchFamily="49" charset="-122"/>
              </a:rPr>
              <a:t>生子当如</a:t>
            </a:r>
            <a:r>
              <a:rPr lang="en-US" altLang="zh-CN" sz="2000" dirty="0">
                <a:solidFill>
                  <a:srgbClr val="336600"/>
                </a:solidFill>
                <a:latin typeface="楷体" pitchFamily="49" charset="-122"/>
                <a:ea typeface="楷体" pitchFamily="49" charset="-122"/>
              </a:rPr>
              <a:t>Anders</a:t>
            </a:r>
            <a:r>
              <a:rPr lang="zh-CN" altLang="en-US" sz="2000" dirty="0">
                <a:solidFill>
                  <a:srgbClr val="336600"/>
                </a:solidFill>
                <a:latin typeface="楷体" pitchFamily="49" charset="-122"/>
                <a:ea typeface="楷体" pitchFamily="49" charset="-122"/>
              </a:rPr>
              <a:t>！！！。</a:t>
            </a:r>
          </a:p>
        </p:txBody>
      </p:sp>
      <p:sp>
        <p:nvSpPr>
          <p:cNvPr id="95237" name="Text Box 5"/>
          <p:cNvSpPr txBox="1">
            <a:spLocks noChangeArrowheads="1"/>
          </p:cNvSpPr>
          <p:nvPr/>
        </p:nvSpPr>
        <p:spPr bwMode="auto">
          <a:xfrm>
            <a:off x="468313" y="404813"/>
            <a:ext cx="8135937" cy="830997"/>
          </a:xfrm>
          <a:prstGeom prst="rect">
            <a:avLst/>
          </a:prstGeom>
          <a:noFill/>
          <a:ln w="9525">
            <a:noFill/>
            <a:miter lim="800000"/>
            <a:headEnd/>
            <a:tailEnd/>
          </a:ln>
          <a:effectLst/>
        </p:spPr>
        <p:txBody>
          <a:bodyPr>
            <a:spAutoFit/>
          </a:bodyPr>
          <a:lstStyle/>
          <a:p>
            <a:r>
              <a:rPr lang="zh-CN" altLang="en-US" dirty="0">
                <a:solidFill>
                  <a:srgbClr val="FF3300"/>
                </a:solidFill>
                <a:latin typeface="黑体" pitchFamily="49" charset="-122"/>
                <a:ea typeface="黑体" pitchFamily="49" charset="-122"/>
              </a:rPr>
              <a:t>李维对</a:t>
            </a:r>
            <a:r>
              <a:rPr lang="en-US" altLang="zh-CN" dirty="0">
                <a:solidFill>
                  <a:srgbClr val="FF3300"/>
                </a:solidFill>
                <a:latin typeface="黑体" pitchFamily="49" charset="-122"/>
                <a:ea typeface="黑体" pitchFamily="49" charset="-122"/>
              </a:rPr>
              <a:t>Anders</a:t>
            </a:r>
            <a:r>
              <a:rPr lang="zh-CN" altLang="en-US" dirty="0">
                <a:solidFill>
                  <a:srgbClr val="FF3300"/>
                </a:solidFill>
                <a:latin typeface="黑体" pitchFamily="49" charset="-122"/>
                <a:ea typeface="黑体" pitchFamily="49" charset="-122"/>
              </a:rPr>
              <a:t>的评价（</a:t>
            </a:r>
            <a:r>
              <a:rPr lang="en-US" altLang="zh-CN" dirty="0">
                <a:solidFill>
                  <a:srgbClr val="FF3300"/>
                </a:solidFill>
                <a:latin typeface="黑体" pitchFamily="49" charset="-122"/>
                <a:ea typeface="黑体" pitchFamily="49" charset="-122"/>
              </a:rPr>
              <a:t>《Borland</a:t>
            </a:r>
            <a:r>
              <a:rPr lang="zh-CN" altLang="en-US" dirty="0">
                <a:solidFill>
                  <a:srgbClr val="FF3300"/>
                </a:solidFill>
                <a:latin typeface="黑体" pitchFamily="49" charset="-122"/>
                <a:ea typeface="黑体" pitchFamily="49" charset="-122"/>
              </a:rPr>
              <a:t>传奇</a:t>
            </a:r>
            <a:r>
              <a:rPr lang="en-US" altLang="zh-CN" dirty="0">
                <a:solidFill>
                  <a:srgbClr val="FF3300"/>
                </a:solidFill>
                <a:latin typeface="黑体" pitchFamily="49" charset="-122"/>
                <a:ea typeface="黑体" pitchFamily="49" charset="-122"/>
              </a:rPr>
              <a:t>》</a:t>
            </a:r>
            <a:r>
              <a:rPr lang="zh-CN" altLang="en-US" dirty="0">
                <a:solidFill>
                  <a:srgbClr val="FF3300"/>
                </a:solidFill>
                <a:latin typeface="黑体" pitchFamily="49" charset="-122"/>
                <a:ea typeface="黑体" pitchFamily="49" charset="-122"/>
              </a:rPr>
              <a:t>的作者，台湾著名的计算机作家）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2643" name="Text Box 3"/>
          <p:cNvSpPr txBox="1">
            <a:spLocks noChangeArrowheads="1"/>
          </p:cNvSpPr>
          <p:nvPr/>
        </p:nvSpPr>
        <p:spPr bwMode="auto">
          <a:xfrm>
            <a:off x="684213" y="549275"/>
            <a:ext cx="7704137" cy="2308324"/>
          </a:xfrm>
          <a:prstGeom prst="rect">
            <a:avLst/>
          </a:prstGeom>
          <a:noFill/>
          <a:ln w="9525">
            <a:noFill/>
            <a:miter lim="800000"/>
            <a:headEnd/>
            <a:tailEnd/>
          </a:ln>
          <a:effectLst/>
        </p:spPr>
        <p:txBody>
          <a:bodyPr>
            <a:spAutoFit/>
          </a:bodyPr>
          <a:lstStyle/>
          <a:p>
            <a:pPr>
              <a:lnSpc>
                <a:spcPct val="150000"/>
              </a:lnSpc>
            </a:pPr>
            <a:r>
              <a:rPr lang="zh-CN" altLang="en-US" dirty="0" smtClean="0">
                <a:latin typeface="楷体" pitchFamily="49" charset="-122"/>
                <a:ea typeface="楷体" pitchFamily="49" charset="-122"/>
              </a:rPr>
              <a:t>    </a:t>
            </a:r>
            <a:r>
              <a:rPr lang="zh-CN" altLang="en-US" dirty="0" smtClean="0">
                <a:solidFill>
                  <a:srgbClr val="FF0000"/>
                </a:solidFill>
                <a:latin typeface="楷体" pitchFamily="49" charset="-122"/>
                <a:ea typeface="楷体" pitchFamily="49" charset="-122"/>
              </a:rPr>
              <a:t>程序集</a:t>
            </a: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assembly</a:t>
            </a:r>
            <a:r>
              <a:rPr lang="zh-CN" altLang="en-US" dirty="0" smtClean="0">
                <a:latin typeface="楷体" pitchFamily="49" charset="-122"/>
                <a:ea typeface="楷体" pitchFamily="49" charset="-122"/>
              </a:rPr>
              <a:t>）是</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应用程序的构造块，是为协同工作而生成的类型和资源的集合，这些类型和资源构成了一个逻辑功能单元。</a:t>
            </a:r>
            <a:endParaRPr lang="en-US" altLang="zh-CN" dirty="0" smtClean="0">
              <a:latin typeface="楷体" pitchFamily="49" charset="-122"/>
              <a:ea typeface="楷体" pitchFamily="49" charset="-122"/>
            </a:endParaRPr>
          </a:p>
          <a:p>
            <a:pPr>
              <a:lnSpc>
                <a:spcPct val="150000"/>
              </a:lnSpc>
            </a:pP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程序集向</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提供了解类型实现所需要的信息。</a:t>
            </a:r>
            <a:endParaRPr lang="zh-CN" altLang="en-US" dirty="0">
              <a:latin typeface="楷体" pitchFamily="49" charset="-122"/>
              <a:ea typeface="楷体" pitchFamily="49" charset="-122"/>
            </a:endParaRPr>
          </a:p>
        </p:txBody>
      </p:sp>
      <p:sp>
        <p:nvSpPr>
          <p:cNvPr id="112645" name="Rectangle 5"/>
          <p:cNvSpPr>
            <a:spLocks noChangeArrowheads="1"/>
          </p:cNvSpPr>
          <p:nvPr/>
        </p:nvSpPr>
        <p:spPr bwMode="auto">
          <a:xfrm>
            <a:off x="0" y="2005013"/>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3667" name="Text Box 3"/>
          <p:cNvSpPr txBox="1">
            <a:spLocks noChangeArrowheads="1"/>
          </p:cNvSpPr>
          <p:nvPr/>
        </p:nvSpPr>
        <p:spPr bwMode="auto">
          <a:xfrm>
            <a:off x="539750" y="476250"/>
            <a:ext cx="8280400" cy="461665"/>
          </a:xfrm>
          <a:prstGeom prst="rect">
            <a:avLst/>
          </a:prstGeom>
          <a:noFill/>
          <a:ln w="9525">
            <a:noFill/>
            <a:miter lim="800000"/>
            <a:headEnd/>
            <a:tailEnd/>
          </a:ln>
          <a:effectLst/>
        </p:spPr>
        <p:txBody>
          <a:bodyPr>
            <a:spAutoFit/>
          </a:bodyPr>
          <a:lstStyle/>
          <a:p>
            <a:r>
              <a:rPr lang="en-US" dirty="0" smtClean="0">
                <a:solidFill>
                  <a:srgbClr val="FF0000"/>
                </a:solidFill>
                <a:latin typeface="楷体" pitchFamily="49" charset="-122"/>
                <a:ea typeface="楷体" pitchFamily="49" charset="-122"/>
              </a:rPr>
              <a:t>3. </a:t>
            </a:r>
            <a:r>
              <a:rPr lang="zh-CN" altLang="en-US" dirty="0" smtClean="0">
                <a:solidFill>
                  <a:srgbClr val="FF0000"/>
                </a:solidFill>
                <a:latin typeface="楷体" pitchFamily="49" charset="-122"/>
                <a:ea typeface="楷体" pitchFamily="49" charset="-122"/>
              </a:rPr>
              <a:t>将</a:t>
            </a:r>
            <a:r>
              <a:rPr lang="en-US" dirty="0" err="1" smtClean="0">
                <a:solidFill>
                  <a:srgbClr val="FF0000"/>
                </a:solidFill>
                <a:latin typeface="楷体" pitchFamily="49" charset="-122"/>
                <a:ea typeface="楷体" pitchFamily="49" charset="-122"/>
              </a:rPr>
              <a:t>MSIL</a:t>
            </a:r>
            <a:r>
              <a:rPr lang="zh-CN" altLang="en-US" dirty="0" smtClean="0">
                <a:solidFill>
                  <a:srgbClr val="FF0000"/>
                </a:solidFill>
                <a:latin typeface="楷体" pitchFamily="49" charset="-122"/>
                <a:ea typeface="楷体" pitchFamily="49" charset="-122"/>
              </a:rPr>
              <a:t>编译为本机代码</a:t>
            </a:r>
            <a:endParaRPr lang="zh-CN" altLang="en-US" dirty="0">
              <a:solidFill>
                <a:srgbClr val="FF0000"/>
              </a:solidFill>
              <a:latin typeface="楷体" pitchFamily="49" charset="-122"/>
              <a:ea typeface="楷体" pitchFamily="49" charset="-122"/>
            </a:endParaRPr>
          </a:p>
        </p:txBody>
      </p:sp>
      <p:sp>
        <p:nvSpPr>
          <p:cNvPr id="4" name="TextBox 3"/>
          <p:cNvSpPr txBox="1"/>
          <p:nvPr/>
        </p:nvSpPr>
        <p:spPr>
          <a:xfrm>
            <a:off x="571472" y="1357298"/>
            <a:ext cx="8215370" cy="2308324"/>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运行</a:t>
            </a:r>
            <a:r>
              <a:rPr lang="en-US" dirty="0" smtClean="0">
                <a:latin typeface="楷体" pitchFamily="49" charset="-122"/>
                <a:ea typeface="楷体" pitchFamily="49" charset="-122"/>
              </a:rPr>
              <a:t>Microsoft</a:t>
            </a:r>
            <a:r>
              <a:rPr lang="zh-CN" altLang="en-US" dirty="0" smtClean="0">
                <a:latin typeface="楷体" pitchFamily="49" charset="-122"/>
                <a:ea typeface="楷体" pitchFamily="49" charset="-122"/>
              </a:rPr>
              <a:t>中间语言（</a:t>
            </a:r>
            <a:r>
              <a:rPr lang="en-US" dirty="0" err="1" smtClean="0">
                <a:latin typeface="楷体" pitchFamily="49" charset="-122"/>
                <a:ea typeface="楷体" pitchFamily="49" charset="-122"/>
              </a:rPr>
              <a:t>MSIL</a:t>
            </a:r>
            <a:r>
              <a:rPr lang="zh-CN" altLang="en-US" dirty="0" smtClean="0">
                <a:latin typeface="楷体" pitchFamily="49" charset="-122"/>
                <a:ea typeface="楷体" pitchFamily="49" charset="-122"/>
              </a:rPr>
              <a:t>）之前，必须先根据</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将其编译为适合目标计算机体系结构的本机代码。</a:t>
            </a:r>
            <a:r>
              <a:rPr lang="en-US" dirty="0" smtClean="0">
                <a:latin typeface="楷体" pitchFamily="49" charset="-122"/>
                <a:ea typeface="楷体" pitchFamily="49" charset="-122"/>
              </a:rPr>
              <a:t> </a:t>
            </a:r>
          </a:p>
          <a:p>
            <a:pPr>
              <a:lnSpc>
                <a:spcPct val="150000"/>
              </a:lnSpc>
            </a:pPr>
            <a:r>
              <a:rPr lang="en-US" dirty="0" smtClean="0">
                <a:latin typeface="楷体" pitchFamily="49" charset="-122"/>
                <a:ea typeface="楷体" pitchFamily="49" charset="-122"/>
              </a:rPr>
              <a:t>   .NET Framework </a:t>
            </a:r>
            <a:r>
              <a:rPr lang="zh-CN" altLang="en-US" dirty="0" smtClean="0">
                <a:latin typeface="楷体" pitchFamily="49" charset="-122"/>
                <a:ea typeface="楷体" pitchFamily="49" charset="-122"/>
              </a:rPr>
              <a:t>提供了使用</a:t>
            </a:r>
            <a:r>
              <a:rPr lang="en-US" dirty="0" err="1" smtClean="0">
                <a:latin typeface="楷体" pitchFamily="49" charset="-122"/>
                <a:ea typeface="楷体" pitchFamily="49" charset="-122"/>
              </a:rPr>
              <a:t>JIT</a:t>
            </a:r>
            <a:r>
              <a:rPr lang="zh-CN" altLang="en-US" dirty="0" smtClean="0">
                <a:latin typeface="楷体" pitchFamily="49" charset="-122"/>
                <a:ea typeface="楷体" pitchFamily="49" charset="-122"/>
              </a:rPr>
              <a:t>和</a:t>
            </a:r>
            <a:r>
              <a:rPr lang="en-US" dirty="0" err="1" smtClean="0">
                <a:latin typeface="楷体" pitchFamily="49" charset="-122"/>
                <a:ea typeface="楷体" pitchFamily="49" charset="-122"/>
              </a:rPr>
              <a:t>NGen.exe</a:t>
            </a:r>
            <a:r>
              <a:rPr lang="zh-CN" altLang="en-US" dirty="0" smtClean="0">
                <a:latin typeface="楷体" pitchFamily="49" charset="-122"/>
                <a:ea typeface="楷体" pitchFamily="49" charset="-122"/>
              </a:rPr>
              <a:t>两种方式来执行此类转换。</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22288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14691" name="Text Box 3"/>
          <p:cNvSpPr txBox="1">
            <a:spLocks noChangeArrowheads="1"/>
          </p:cNvSpPr>
          <p:nvPr/>
        </p:nvSpPr>
        <p:spPr bwMode="auto">
          <a:xfrm>
            <a:off x="611188" y="404813"/>
            <a:ext cx="7848600" cy="2308324"/>
          </a:xfrm>
          <a:prstGeom prst="rect">
            <a:avLst/>
          </a:prstGeom>
          <a:noFill/>
          <a:ln w="9525">
            <a:noFill/>
            <a:miter lim="800000"/>
            <a:headEnd/>
            <a:tailEnd/>
          </a:ln>
          <a:effectLst/>
        </p:spPr>
        <p:txBody>
          <a:bodyPr>
            <a:spAutoFit/>
          </a:bodyPr>
          <a:lstStyle/>
          <a:p>
            <a:pPr>
              <a:lnSpc>
                <a:spcPct val="150000"/>
              </a:lnSpc>
            </a:pPr>
            <a:r>
              <a:rPr lang="zh-CN" altLang="en-US" dirty="0" smtClean="0">
                <a:solidFill>
                  <a:srgbClr val="FF0000"/>
                </a:solidFill>
                <a:latin typeface="楷体" pitchFamily="49" charset="-122"/>
                <a:ea typeface="楷体" pitchFamily="49" charset="-122"/>
              </a:rPr>
              <a:t>（</a:t>
            </a:r>
            <a:r>
              <a:rPr lang="en-US" dirty="0" smtClean="0">
                <a:solidFill>
                  <a:srgbClr val="FF0000"/>
                </a:solidFill>
                <a:latin typeface="楷体" pitchFamily="49" charset="-122"/>
                <a:ea typeface="楷体" pitchFamily="49" charset="-122"/>
              </a:rPr>
              <a:t>1</a:t>
            </a:r>
            <a:r>
              <a:rPr lang="zh-CN" altLang="en-US" dirty="0" smtClean="0">
                <a:solidFill>
                  <a:srgbClr val="FF0000"/>
                </a:solidFill>
                <a:latin typeface="楷体" pitchFamily="49" charset="-122"/>
                <a:ea typeface="楷体" pitchFamily="49" charset="-122"/>
              </a:rPr>
              <a:t>）使用</a:t>
            </a:r>
            <a:r>
              <a:rPr lang="en-US" dirty="0" smtClean="0">
                <a:solidFill>
                  <a:srgbClr val="FF0000"/>
                </a:solidFill>
                <a:latin typeface="楷体" pitchFamily="49" charset="-122"/>
                <a:ea typeface="楷体" pitchFamily="49" charset="-122"/>
              </a:rPr>
              <a:t>.NET Framework </a:t>
            </a:r>
            <a:r>
              <a:rPr lang="zh-CN" altLang="en-US" dirty="0" smtClean="0">
                <a:solidFill>
                  <a:srgbClr val="FF0000"/>
                </a:solidFill>
                <a:latin typeface="楷体" pitchFamily="49" charset="-122"/>
                <a:ea typeface="楷体" pitchFamily="49" charset="-122"/>
              </a:rPr>
              <a:t>实时（</a:t>
            </a:r>
            <a:r>
              <a:rPr lang="en-US" dirty="0" err="1" smtClean="0">
                <a:solidFill>
                  <a:srgbClr val="FF0000"/>
                </a:solidFill>
                <a:latin typeface="楷体" pitchFamily="49" charset="-122"/>
                <a:ea typeface="楷体" pitchFamily="49" charset="-122"/>
              </a:rPr>
              <a:t>JIT</a:t>
            </a:r>
            <a:r>
              <a:rPr lang="zh-CN" altLang="en-US" dirty="0" smtClean="0">
                <a:solidFill>
                  <a:srgbClr val="FF0000"/>
                </a:solidFill>
                <a:latin typeface="楷体" pitchFamily="49" charset="-122"/>
                <a:ea typeface="楷体" pitchFamily="49" charset="-122"/>
              </a:rPr>
              <a:t>）编译器进行编译</a:t>
            </a:r>
          </a:p>
          <a:p>
            <a:pPr>
              <a:lnSpc>
                <a:spcPct val="150000"/>
              </a:lnSpc>
            </a:pPr>
            <a:r>
              <a:rPr lang="zh-CN" altLang="en-US" dirty="0" smtClean="0">
                <a:latin typeface="楷体" pitchFamily="49" charset="-122"/>
                <a:ea typeface="楷体" pitchFamily="49" charset="-122"/>
              </a:rPr>
              <a:t>    在应用程序运行时，</a:t>
            </a:r>
            <a:r>
              <a:rPr lang="en-US" dirty="0" err="1" smtClean="0">
                <a:latin typeface="楷体" pitchFamily="49" charset="-122"/>
                <a:ea typeface="楷体" pitchFamily="49" charset="-122"/>
              </a:rPr>
              <a:t>JIT</a:t>
            </a:r>
            <a:r>
              <a:rPr lang="zh-CN" altLang="en-US" dirty="0" smtClean="0">
                <a:latin typeface="楷体" pitchFamily="49" charset="-122"/>
                <a:ea typeface="楷体" pitchFamily="49" charset="-122"/>
              </a:rPr>
              <a:t>编译可以在加载和执行程序集内容的过程中根据需要将</a:t>
            </a:r>
            <a:r>
              <a:rPr lang="en-US" dirty="0" err="1" smtClean="0">
                <a:latin typeface="楷体" pitchFamily="49" charset="-122"/>
                <a:ea typeface="楷体" pitchFamily="49" charset="-122"/>
              </a:rPr>
              <a:t>MSIL</a:t>
            </a:r>
            <a:r>
              <a:rPr lang="en-US" dirty="0" smtClean="0">
                <a:latin typeface="楷体" pitchFamily="49" charset="-122"/>
                <a:ea typeface="楷体" pitchFamily="49" charset="-122"/>
              </a:rPr>
              <a:t> </a:t>
            </a:r>
            <a:r>
              <a:rPr lang="zh-CN" altLang="en-US" dirty="0" smtClean="0">
                <a:latin typeface="楷体" pitchFamily="49" charset="-122"/>
                <a:ea typeface="楷体" pitchFamily="49" charset="-122"/>
              </a:rPr>
              <a:t>转换为本机代码，如图</a:t>
            </a:r>
            <a:r>
              <a:rPr lang="en-US" dirty="0" smtClean="0">
                <a:latin typeface="楷体" pitchFamily="49" charset="-122"/>
                <a:ea typeface="楷体" pitchFamily="49" charset="-122"/>
              </a:rPr>
              <a:t>1.5</a:t>
            </a:r>
            <a:r>
              <a:rPr lang="zh-CN" altLang="en-US" dirty="0" smtClean="0">
                <a:latin typeface="楷体" pitchFamily="49" charset="-122"/>
                <a:ea typeface="楷体" pitchFamily="49" charset="-122"/>
              </a:rPr>
              <a:t>所示。</a:t>
            </a:r>
            <a:endParaRPr lang="zh-CN" altLang="en-US" dirty="0">
              <a:latin typeface="楷体" pitchFamily="49" charset="-122"/>
              <a:ea typeface="楷体" pitchFamily="49" charset="-122"/>
            </a:endParaRPr>
          </a:p>
        </p:txBody>
      </p:sp>
      <p:sp>
        <p:nvSpPr>
          <p:cNvPr id="114693" name="Rectangle 5"/>
          <p:cNvSpPr>
            <a:spLocks noChangeArrowheads="1"/>
          </p:cNvSpPr>
          <p:nvPr/>
        </p:nvSpPr>
        <p:spPr bwMode="auto">
          <a:xfrm>
            <a:off x="0" y="1876425"/>
            <a:ext cx="9144000" cy="0"/>
          </a:xfrm>
          <a:prstGeom prst="rect">
            <a:avLst/>
          </a:prstGeom>
          <a:noFill/>
          <a:ln w="9525">
            <a:noFill/>
            <a:miter lim="800000"/>
            <a:headEnd/>
            <a:tailEnd/>
          </a:ln>
          <a:effectLst/>
        </p:spPr>
        <p:txBody>
          <a:bodyPr wrap="none" anchor="ctr">
            <a:spAutoFit/>
          </a:bodyPr>
          <a:lstStyle/>
          <a:p>
            <a:endParaRPr lang="zh-CN" altLang="en-US"/>
          </a:p>
        </p:txBody>
      </p:sp>
      <p:pic>
        <p:nvPicPr>
          <p:cNvPr id="2" name="Picture 5"/>
          <p:cNvPicPr>
            <a:picLocks noChangeAspect="1" noChangeArrowheads="1"/>
          </p:cNvPicPr>
          <p:nvPr/>
        </p:nvPicPr>
        <p:blipFill>
          <a:blip r:embed="rId2"/>
          <a:srcRect/>
          <a:stretch>
            <a:fillRect/>
          </a:stretch>
        </p:blipFill>
        <p:spPr bwMode="auto">
          <a:xfrm>
            <a:off x="2857488" y="2571744"/>
            <a:ext cx="2915278"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8215370" cy="2862322"/>
          </a:xfrm>
          <a:prstGeom prst="rect">
            <a:avLst/>
          </a:prstGeom>
          <a:noFill/>
        </p:spPr>
        <p:txBody>
          <a:bodyPr wrap="square" rtlCol="0">
            <a:spAutoFit/>
          </a:bodyPr>
          <a:lstStyle/>
          <a:p>
            <a:pPr>
              <a:lnSpc>
                <a:spcPct val="150000"/>
              </a:lnSpc>
            </a:pPr>
            <a:r>
              <a:rPr lang="zh-CN" altLang="en-US" dirty="0" smtClean="0">
                <a:solidFill>
                  <a:srgbClr val="FF0000"/>
                </a:solidFill>
                <a:latin typeface="楷体" pitchFamily="49" charset="-122"/>
                <a:ea typeface="楷体" pitchFamily="49" charset="-122"/>
              </a:rPr>
              <a:t>（</a:t>
            </a:r>
            <a:r>
              <a:rPr lang="en-US" dirty="0" smtClean="0">
                <a:solidFill>
                  <a:srgbClr val="FF0000"/>
                </a:solidFill>
                <a:latin typeface="楷体" pitchFamily="49" charset="-122"/>
                <a:ea typeface="楷体" pitchFamily="49" charset="-122"/>
              </a:rPr>
              <a:t>2</a:t>
            </a:r>
            <a:r>
              <a:rPr lang="zh-CN" altLang="en-US" dirty="0" smtClean="0">
                <a:solidFill>
                  <a:srgbClr val="FF0000"/>
                </a:solidFill>
                <a:latin typeface="楷体" pitchFamily="49" charset="-122"/>
                <a:ea typeface="楷体" pitchFamily="49" charset="-122"/>
              </a:rPr>
              <a:t>）使用</a:t>
            </a:r>
            <a:r>
              <a:rPr lang="en-US" dirty="0" smtClean="0">
                <a:solidFill>
                  <a:srgbClr val="FF0000"/>
                </a:solidFill>
                <a:latin typeface="楷体" pitchFamily="49" charset="-122"/>
                <a:ea typeface="楷体" pitchFamily="49" charset="-122"/>
              </a:rPr>
              <a:t> </a:t>
            </a:r>
            <a:r>
              <a:rPr lang="en-US" dirty="0" err="1" smtClean="0">
                <a:solidFill>
                  <a:srgbClr val="FF0000"/>
                </a:solidFill>
                <a:latin typeface="楷体" pitchFamily="49" charset="-122"/>
                <a:ea typeface="楷体" pitchFamily="49" charset="-122"/>
              </a:rPr>
              <a:t>NGen.exe</a:t>
            </a:r>
            <a:r>
              <a:rPr lang="zh-CN" altLang="en-US" dirty="0" smtClean="0">
                <a:solidFill>
                  <a:srgbClr val="FF0000"/>
                </a:solidFill>
                <a:latin typeface="楷体" pitchFamily="49" charset="-122"/>
                <a:ea typeface="楷体" pitchFamily="49" charset="-122"/>
              </a:rPr>
              <a:t>（本机映像生成器）的安装时代码生成</a:t>
            </a:r>
          </a:p>
          <a:p>
            <a:pPr>
              <a:lnSpc>
                <a:spcPct val="150000"/>
              </a:lnSpc>
            </a:pPr>
            <a:r>
              <a:rPr lang="zh-CN" altLang="en-US" dirty="0" smtClean="0">
                <a:latin typeface="楷体" pitchFamily="49" charset="-122"/>
                <a:ea typeface="楷体" pitchFamily="49" charset="-122"/>
              </a:rPr>
              <a:t>    由于</a:t>
            </a:r>
            <a:r>
              <a:rPr lang="en-US" dirty="0" err="1" smtClean="0">
                <a:latin typeface="楷体" pitchFamily="49" charset="-122"/>
                <a:ea typeface="楷体" pitchFamily="49" charset="-122"/>
              </a:rPr>
              <a:t>JIT</a:t>
            </a:r>
            <a:r>
              <a:rPr lang="zh-CN" altLang="en-US" dirty="0" smtClean="0">
                <a:latin typeface="楷体" pitchFamily="49" charset="-122"/>
                <a:ea typeface="楷体" pitchFamily="49" charset="-122"/>
              </a:rPr>
              <a:t>编译器会在调用程序集中定义的单个方法时将该程序集的</a:t>
            </a:r>
            <a:r>
              <a:rPr lang="en-US" dirty="0" err="1" smtClean="0">
                <a:latin typeface="楷体" pitchFamily="49" charset="-122"/>
                <a:ea typeface="楷体" pitchFamily="49" charset="-122"/>
              </a:rPr>
              <a:t>MSIL</a:t>
            </a:r>
            <a:r>
              <a:rPr lang="zh-CN" altLang="en-US" dirty="0" smtClean="0">
                <a:latin typeface="楷体" pitchFamily="49" charset="-122"/>
                <a:ea typeface="楷体" pitchFamily="49" charset="-122"/>
              </a:rPr>
              <a:t>转换为本机代码，因而必定会对运行时的性能产生不利影响。可以使用</a:t>
            </a:r>
            <a:r>
              <a:rPr lang="en-US" dirty="0" err="1" smtClean="0">
                <a:latin typeface="楷体" pitchFamily="49" charset="-122"/>
                <a:ea typeface="楷体" pitchFamily="49" charset="-122"/>
              </a:rPr>
              <a:t>Ngen.exe</a:t>
            </a:r>
            <a:r>
              <a:rPr lang="zh-CN" altLang="en-US" dirty="0" smtClean="0">
                <a:latin typeface="楷体" pitchFamily="49" charset="-122"/>
                <a:ea typeface="楷体" pitchFamily="49" charset="-122"/>
              </a:rPr>
              <a:t>将</a:t>
            </a:r>
            <a:r>
              <a:rPr lang="en-US" dirty="0" err="1" smtClean="0">
                <a:latin typeface="楷体" pitchFamily="49" charset="-122"/>
                <a:ea typeface="楷体" pitchFamily="49" charset="-122"/>
              </a:rPr>
              <a:t>MSIL</a:t>
            </a:r>
            <a:r>
              <a:rPr lang="zh-CN" altLang="en-US" dirty="0" smtClean="0">
                <a:latin typeface="楷体" pitchFamily="49" charset="-122"/>
                <a:ea typeface="楷体" pitchFamily="49" charset="-122"/>
              </a:rPr>
              <a:t>程序集转换为本机代码，其作用与</a:t>
            </a:r>
            <a:r>
              <a:rPr lang="en-US" dirty="0" err="1" smtClean="0">
                <a:latin typeface="楷体" pitchFamily="49" charset="-122"/>
                <a:ea typeface="楷体" pitchFamily="49" charset="-122"/>
              </a:rPr>
              <a:t>JIT</a:t>
            </a:r>
            <a:r>
              <a:rPr lang="zh-CN" altLang="en-US" dirty="0" smtClean="0">
                <a:latin typeface="楷体" pitchFamily="49" charset="-122"/>
                <a:ea typeface="楷体" pitchFamily="49" charset="-122"/>
              </a:rPr>
              <a:t>编译器极为相似。</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357166"/>
            <a:ext cx="5214974" cy="461665"/>
          </a:xfrm>
          <a:prstGeom prst="rect">
            <a:avLst/>
          </a:prstGeom>
          <a:noFill/>
        </p:spPr>
        <p:txBody>
          <a:bodyPr wrap="square" rtlCol="0">
            <a:spAutoFit/>
          </a:bodyPr>
          <a:lstStyle/>
          <a:p>
            <a:r>
              <a:rPr lang="en-US" dirty="0" smtClean="0">
                <a:solidFill>
                  <a:srgbClr val="FF0000"/>
                </a:solidFill>
                <a:latin typeface="黑体" pitchFamily="49" charset="-122"/>
                <a:ea typeface="黑体" pitchFamily="49" charset="-122"/>
              </a:rPr>
              <a:t>4. </a:t>
            </a:r>
            <a:r>
              <a:rPr lang="zh-CN" altLang="en-US" dirty="0" smtClean="0">
                <a:solidFill>
                  <a:srgbClr val="FF0000"/>
                </a:solidFill>
                <a:latin typeface="黑体" pitchFamily="49" charset="-122"/>
                <a:ea typeface="黑体" pitchFamily="49" charset="-122"/>
              </a:rPr>
              <a:t>运行应用程序代码</a:t>
            </a:r>
          </a:p>
        </p:txBody>
      </p:sp>
      <p:sp>
        <p:nvSpPr>
          <p:cNvPr id="3" name="TextBox 2"/>
          <p:cNvSpPr txBox="1"/>
          <p:nvPr/>
        </p:nvSpPr>
        <p:spPr>
          <a:xfrm>
            <a:off x="714348" y="1000108"/>
            <a:ext cx="7858180" cy="830997"/>
          </a:xfrm>
          <a:prstGeom prst="rect">
            <a:avLst/>
          </a:prstGeom>
          <a:noFill/>
        </p:spPr>
        <p:txBody>
          <a:bodyPr wrap="square" rtlCol="0">
            <a:spAutoFit/>
          </a:bodyPr>
          <a:lstStyle/>
          <a:p>
            <a:r>
              <a:rPr lang="zh-CN" altLang="en-US" dirty="0" smtClean="0">
                <a:latin typeface="楷体" pitchFamily="49" charset="-122"/>
                <a:ea typeface="楷体" pitchFamily="49" charset="-122"/>
              </a:rPr>
              <a:t>    运行应用程序代码的过程如图</a:t>
            </a:r>
            <a:r>
              <a:rPr lang="en-US" dirty="0" smtClean="0">
                <a:latin typeface="楷体" pitchFamily="49" charset="-122"/>
                <a:ea typeface="楷体" pitchFamily="49" charset="-122"/>
              </a:rPr>
              <a:t>1.6</a:t>
            </a:r>
            <a:r>
              <a:rPr lang="zh-CN" altLang="en-US" dirty="0" smtClean="0">
                <a:latin typeface="楷体" pitchFamily="49" charset="-122"/>
                <a:ea typeface="楷体" pitchFamily="49" charset="-122"/>
              </a:rPr>
              <a:t>所示。非托管代码直接由操作系统执行。</a:t>
            </a:r>
          </a:p>
        </p:txBody>
      </p:sp>
      <p:pic>
        <p:nvPicPr>
          <p:cNvPr id="131074" name="Picture 2"/>
          <p:cNvPicPr>
            <a:picLocks noChangeAspect="1" noChangeArrowheads="1"/>
          </p:cNvPicPr>
          <p:nvPr/>
        </p:nvPicPr>
        <p:blipFill>
          <a:blip r:embed="rId2"/>
          <a:srcRect/>
          <a:stretch>
            <a:fillRect/>
          </a:stretch>
        </p:blipFill>
        <p:spPr bwMode="auto">
          <a:xfrm>
            <a:off x="1571604" y="1922023"/>
            <a:ext cx="6000792" cy="4150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578647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1.2.3  C#</a:t>
            </a:r>
            <a:r>
              <a:rPr lang="zh-CN" altLang="en-US" sz="2800" dirty="0" smtClean="0">
                <a:solidFill>
                  <a:srgbClr val="FF0000"/>
                </a:solidFill>
                <a:latin typeface="黑体" pitchFamily="49" charset="-122"/>
                <a:ea typeface="黑体" pitchFamily="49" charset="-122"/>
              </a:rPr>
              <a:t>语言与</a:t>
            </a:r>
            <a:r>
              <a:rPr lang="en-US" sz="2800" dirty="0" smtClean="0">
                <a:solidFill>
                  <a:srgbClr val="FF0000"/>
                </a:solidFill>
                <a:latin typeface="黑体" pitchFamily="49" charset="-122"/>
                <a:ea typeface="黑体" pitchFamily="49" charset="-122"/>
              </a:rPr>
              <a:t>.NET Framework</a:t>
            </a:r>
            <a:endParaRPr lang="zh-CN" altLang="en-US" sz="2800" dirty="0" smtClean="0">
              <a:solidFill>
                <a:srgbClr val="FF0000"/>
              </a:solidFill>
              <a:latin typeface="黑体" pitchFamily="49" charset="-122"/>
              <a:ea typeface="黑体" pitchFamily="49" charset="-122"/>
            </a:endParaRPr>
          </a:p>
        </p:txBody>
      </p:sp>
      <p:sp>
        <p:nvSpPr>
          <p:cNvPr id="3" name="TextBox 2"/>
          <p:cNvSpPr txBox="1"/>
          <p:nvPr/>
        </p:nvSpPr>
        <p:spPr>
          <a:xfrm>
            <a:off x="642910" y="1500174"/>
            <a:ext cx="7858180" cy="2221762"/>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开发人员以</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项目作为基本开发单位，其过程以前面介绍的开发托管代码的过程类似。如图</a:t>
            </a:r>
            <a:r>
              <a:rPr lang="en-US" dirty="0" smtClean="0">
                <a:latin typeface="楷体" pitchFamily="49" charset="-122"/>
                <a:ea typeface="楷体" pitchFamily="49" charset="-122"/>
              </a:rPr>
              <a:t>1.7</a:t>
            </a:r>
            <a:r>
              <a:rPr lang="zh-CN" altLang="en-US" dirty="0" smtClean="0">
                <a:latin typeface="楷体" pitchFamily="49" charset="-122"/>
                <a:ea typeface="楷体" pitchFamily="49" charset="-122"/>
              </a:rPr>
              <a:t>所示说明了</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项目、</a:t>
            </a:r>
            <a:r>
              <a:rPr lang="en-US" dirty="0" smtClean="0">
                <a:latin typeface="楷体" pitchFamily="49" charset="-122"/>
                <a:ea typeface="楷体" pitchFamily="49" charset="-122"/>
              </a:rPr>
              <a:t>.NET Framework</a:t>
            </a:r>
            <a:r>
              <a:rPr lang="zh-CN" altLang="en-US" dirty="0" smtClean="0">
                <a:latin typeface="楷体" pitchFamily="49" charset="-122"/>
                <a:ea typeface="楷体" pitchFamily="49" charset="-122"/>
              </a:rPr>
              <a:t>类库、程序集和</a:t>
            </a:r>
            <a:r>
              <a:rPr lang="en-US" dirty="0" err="1" smtClean="0">
                <a:latin typeface="楷体" pitchFamily="49" charset="-122"/>
                <a:ea typeface="楷体" pitchFamily="49" charset="-122"/>
              </a:rPr>
              <a:t>CLR</a:t>
            </a:r>
            <a:r>
              <a:rPr lang="zh-CN" altLang="en-US" dirty="0" smtClean="0">
                <a:latin typeface="楷体" pitchFamily="49" charset="-122"/>
                <a:ea typeface="楷体" pitchFamily="49" charset="-122"/>
              </a:rPr>
              <a:t>的编译时与运行时的关系。</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2"/>
          <a:srcRect/>
          <a:stretch>
            <a:fillRect/>
          </a:stretch>
        </p:blipFill>
        <p:spPr bwMode="auto">
          <a:xfrm>
            <a:off x="1500166" y="714356"/>
            <a:ext cx="5500726" cy="4802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00034" y="404813"/>
            <a:ext cx="8358246" cy="523220"/>
          </a:xfrm>
          <a:prstGeom prst="rect">
            <a:avLst/>
          </a:prstGeom>
          <a:noFill/>
          <a:ln w="9525">
            <a:noFill/>
            <a:miter lim="800000"/>
            <a:headEnd/>
            <a:tailEnd/>
          </a:ln>
          <a:effectLst/>
        </p:spPr>
        <p:txBody>
          <a:bodyPr wrap="square">
            <a:spAutoFit/>
          </a:bodyPr>
          <a:lstStyle/>
          <a:p>
            <a:r>
              <a:rPr lang="en-US" sz="28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楷体" pitchFamily="49" charset="-122"/>
                <a:ea typeface="楷体" pitchFamily="49" charset="-122"/>
              </a:rPr>
              <a:t>1.3  Visual Studio 2012</a:t>
            </a:r>
            <a:r>
              <a:rPr lang="zh-CN" altLang="en-US" sz="28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楷体" pitchFamily="49" charset="-122"/>
                <a:ea typeface="楷体" pitchFamily="49" charset="-122"/>
              </a:rPr>
              <a:t>的安装、启动和退出操作</a:t>
            </a:r>
            <a:endParaRPr lang="zh-CN" altLang="en-US" sz="28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楷体" pitchFamily="49" charset="-122"/>
              <a:ea typeface="楷体" pitchFamily="49" charset="-122"/>
            </a:endParaRPr>
          </a:p>
        </p:txBody>
      </p:sp>
      <p:sp>
        <p:nvSpPr>
          <p:cNvPr id="82947" name="Text Box 3"/>
          <p:cNvSpPr txBox="1">
            <a:spLocks noChangeArrowheads="1"/>
          </p:cNvSpPr>
          <p:nvPr/>
        </p:nvSpPr>
        <p:spPr bwMode="auto">
          <a:xfrm>
            <a:off x="642911" y="1428736"/>
            <a:ext cx="578647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1.3.1 Visual Studio 2012</a:t>
            </a:r>
            <a:r>
              <a:rPr lang="zh-CN" altLang="en-US" sz="2800" dirty="0" smtClean="0">
                <a:solidFill>
                  <a:srgbClr val="FF0000"/>
                </a:solidFill>
                <a:latin typeface="黑体" pitchFamily="49" charset="-122"/>
                <a:ea typeface="黑体" pitchFamily="49" charset="-122"/>
              </a:rPr>
              <a:t>的安装</a:t>
            </a:r>
            <a:endParaRPr lang="zh-CN" altLang="en-US" sz="2800" dirty="0">
              <a:solidFill>
                <a:srgbClr val="FF0000"/>
              </a:solidFill>
              <a:latin typeface="黑体" pitchFamily="49" charset="-122"/>
              <a:ea typeface="黑体" pitchFamily="49" charset="-122"/>
            </a:endParaRPr>
          </a:p>
        </p:txBody>
      </p:sp>
      <p:sp>
        <p:nvSpPr>
          <p:cNvPr id="82948" name="Text Box 4"/>
          <p:cNvSpPr txBox="1">
            <a:spLocks noChangeArrowheads="1"/>
          </p:cNvSpPr>
          <p:nvPr/>
        </p:nvSpPr>
        <p:spPr bwMode="auto">
          <a:xfrm>
            <a:off x="857224" y="2285992"/>
            <a:ext cx="6105538" cy="1436932"/>
          </a:xfrm>
          <a:prstGeom prst="rect">
            <a:avLst/>
          </a:prstGeom>
          <a:noFill/>
          <a:ln w="9525">
            <a:noFill/>
            <a:miter lim="800000"/>
            <a:headEnd/>
            <a:tailEnd/>
          </a:ln>
          <a:effectLst/>
        </p:spPr>
        <p:txBody>
          <a:bodyPr wrap="square">
            <a:spAutoFit/>
          </a:bodyPr>
          <a:lstStyle/>
          <a:p>
            <a:pPr>
              <a:lnSpc>
                <a:spcPct val="200000"/>
              </a:lnSpc>
            </a:pPr>
            <a:r>
              <a:rPr lang="zh-CN" altLang="en-US" dirty="0" smtClean="0">
                <a:latin typeface="楷体" pitchFamily="49" charset="-122"/>
                <a:ea typeface="楷体" pitchFamily="49" charset="-122"/>
              </a:rPr>
              <a:t>首先安装</a:t>
            </a:r>
            <a:r>
              <a:rPr lang="en-US" dirty="0" smtClean="0">
                <a:latin typeface="楷体" pitchFamily="49" charset="-122"/>
                <a:ea typeface="楷体" pitchFamily="49" charset="-122"/>
              </a:rPr>
              <a:t>.NET Framework 4.5</a:t>
            </a:r>
            <a:r>
              <a:rPr lang="zh-CN" altLang="en-US" dirty="0" smtClean="0">
                <a:latin typeface="楷体" pitchFamily="49" charset="-122"/>
                <a:ea typeface="楷体" pitchFamily="49" charset="-122"/>
              </a:rPr>
              <a:t>。</a:t>
            </a:r>
          </a:p>
          <a:p>
            <a:pPr>
              <a:lnSpc>
                <a:spcPct val="200000"/>
              </a:lnSpc>
            </a:pPr>
            <a:r>
              <a:rPr lang="zh-CN" altLang="en-US" dirty="0" smtClean="0">
                <a:latin typeface="楷体" pitchFamily="49" charset="-122"/>
                <a:ea typeface="楷体" pitchFamily="49" charset="-122"/>
              </a:rPr>
              <a:t>然后安装</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539750" y="404813"/>
            <a:ext cx="7777163" cy="457200"/>
          </a:xfrm>
          <a:prstGeom prst="rect">
            <a:avLst/>
          </a:prstGeom>
          <a:noFill/>
          <a:ln w="9525">
            <a:noFill/>
            <a:miter lim="800000"/>
            <a:headEnd/>
            <a:tailEnd/>
          </a:ln>
          <a:effectLst/>
        </p:spPr>
        <p:txBody>
          <a:bodyPr>
            <a:spAutoFit/>
          </a:bodyPr>
          <a:lstStyle/>
          <a:p>
            <a:pPr>
              <a:spcBef>
                <a:spcPct val="50000"/>
              </a:spcBef>
            </a:pPr>
            <a:r>
              <a:rPr lang="zh-CN" altLang="en-US">
                <a:solidFill>
                  <a:srgbClr val="FF3300"/>
                </a:solidFill>
              </a:rPr>
              <a:t>最新版：</a:t>
            </a:r>
            <a:r>
              <a:rPr lang="en-US" altLang="zh-CN">
                <a:solidFill>
                  <a:srgbClr val="FF3300"/>
                </a:solidFill>
              </a:rPr>
              <a:t>Visual Studio .NET 2012</a:t>
            </a:r>
          </a:p>
        </p:txBody>
      </p:sp>
      <p:sp>
        <p:nvSpPr>
          <p:cNvPr id="119813" name="Text Box 5"/>
          <p:cNvSpPr txBox="1">
            <a:spLocks noChangeArrowheads="1"/>
          </p:cNvSpPr>
          <p:nvPr/>
        </p:nvSpPr>
        <p:spPr bwMode="auto">
          <a:xfrm>
            <a:off x="684213" y="2035175"/>
            <a:ext cx="7559675" cy="457200"/>
          </a:xfrm>
          <a:prstGeom prst="rect">
            <a:avLst/>
          </a:prstGeom>
          <a:noFill/>
          <a:ln w="9525">
            <a:noFill/>
            <a:miter lim="800000"/>
            <a:headEnd/>
            <a:tailEnd/>
          </a:ln>
          <a:effectLst/>
        </p:spPr>
        <p:txBody>
          <a:bodyPr>
            <a:spAutoFit/>
          </a:bodyPr>
          <a:lstStyle/>
          <a:p>
            <a:pPr>
              <a:spcBef>
                <a:spcPct val="50000"/>
              </a:spcBef>
            </a:pPr>
            <a:r>
              <a:rPr lang="en-US" altLang="zh-CN"/>
              <a:t>http://www.microsoft.com/zh-cn/default.aspx</a:t>
            </a:r>
          </a:p>
        </p:txBody>
      </p:sp>
      <p:pic>
        <p:nvPicPr>
          <p:cNvPr id="119814" name="Picture 6"/>
          <p:cNvPicPr>
            <a:picLocks noChangeAspect="1" noChangeArrowheads="1"/>
          </p:cNvPicPr>
          <p:nvPr/>
        </p:nvPicPr>
        <p:blipFill>
          <a:blip r:embed="rId2"/>
          <a:srcRect/>
          <a:stretch>
            <a:fillRect/>
          </a:stretch>
        </p:blipFill>
        <p:spPr bwMode="auto">
          <a:xfrm>
            <a:off x="755650" y="3213100"/>
            <a:ext cx="2019300" cy="1400175"/>
          </a:xfrm>
          <a:prstGeom prst="rect">
            <a:avLst/>
          </a:prstGeom>
          <a:noFill/>
        </p:spPr>
      </p:pic>
      <p:sp>
        <p:nvSpPr>
          <p:cNvPr id="119815" name="Text Box 7"/>
          <p:cNvSpPr txBox="1">
            <a:spLocks noChangeArrowheads="1"/>
          </p:cNvSpPr>
          <p:nvPr/>
        </p:nvSpPr>
        <p:spPr bwMode="auto">
          <a:xfrm>
            <a:off x="684213" y="1196975"/>
            <a:ext cx="2232025" cy="457200"/>
          </a:xfrm>
          <a:prstGeom prst="rect">
            <a:avLst/>
          </a:prstGeom>
          <a:noFill/>
          <a:ln w="9525">
            <a:noFill/>
            <a:miter lim="800000"/>
            <a:headEnd/>
            <a:tailEnd/>
          </a:ln>
          <a:effectLst/>
        </p:spPr>
        <p:txBody>
          <a:bodyPr>
            <a:spAutoFit/>
          </a:bodyPr>
          <a:lstStyle/>
          <a:p>
            <a:pPr>
              <a:spcBef>
                <a:spcPct val="50000"/>
              </a:spcBef>
            </a:pPr>
            <a:r>
              <a:rPr lang="zh-CN" altLang="en-US">
                <a:ea typeface="黑体" pitchFamily="2" charset="-122"/>
              </a:rPr>
              <a:t>免费下载：</a:t>
            </a:r>
          </a:p>
        </p:txBody>
      </p:sp>
      <p:sp>
        <p:nvSpPr>
          <p:cNvPr id="119816" name="AutoShape 8"/>
          <p:cNvSpPr>
            <a:spLocks noChangeArrowheads="1"/>
          </p:cNvSpPr>
          <p:nvPr/>
        </p:nvSpPr>
        <p:spPr bwMode="auto">
          <a:xfrm>
            <a:off x="1692275" y="2565400"/>
            <a:ext cx="358775" cy="431800"/>
          </a:xfrm>
          <a:prstGeom prst="downArrow">
            <a:avLst>
              <a:gd name="adj1" fmla="val 50000"/>
              <a:gd name="adj2" fmla="val 30088"/>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119817" name="AutoShape 9"/>
          <p:cNvSpPr>
            <a:spLocks noChangeArrowheads="1"/>
          </p:cNvSpPr>
          <p:nvPr/>
        </p:nvSpPr>
        <p:spPr bwMode="auto">
          <a:xfrm>
            <a:off x="1619250" y="4868863"/>
            <a:ext cx="358775" cy="431800"/>
          </a:xfrm>
          <a:prstGeom prst="downArrow">
            <a:avLst>
              <a:gd name="adj1" fmla="val 50000"/>
              <a:gd name="adj2" fmla="val 30088"/>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ChangeAspect="1" noChangeArrowheads="1"/>
          </p:cNvPicPr>
          <p:nvPr/>
        </p:nvPicPr>
        <p:blipFill>
          <a:blip r:embed="rId2"/>
          <a:srcRect/>
          <a:stretch>
            <a:fillRect/>
          </a:stretch>
        </p:blipFill>
        <p:spPr bwMode="auto">
          <a:xfrm>
            <a:off x="755650" y="476250"/>
            <a:ext cx="1228725" cy="1200150"/>
          </a:xfrm>
          <a:prstGeom prst="rect">
            <a:avLst/>
          </a:prstGeom>
          <a:noFill/>
        </p:spPr>
      </p:pic>
      <p:pic>
        <p:nvPicPr>
          <p:cNvPr id="120837" name="Picture 5"/>
          <p:cNvPicPr>
            <a:picLocks noChangeAspect="1" noChangeArrowheads="1"/>
          </p:cNvPicPr>
          <p:nvPr/>
        </p:nvPicPr>
        <p:blipFill>
          <a:blip r:embed="rId3"/>
          <a:srcRect/>
          <a:stretch>
            <a:fillRect/>
          </a:stretch>
        </p:blipFill>
        <p:spPr bwMode="auto">
          <a:xfrm>
            <a:off x="684213" y="2276475"/>
            <a:ext cx="6818312" cy="3875088"/>
          </a:xfrm>
          <a:prstGeom prst="rect">
            <a:avLst/>
          </a:prstGeom>
          <a:noFill/>
        </p:spPr>
      </p:pic>
      <p:sp>
        <p:nvSpPr>
          <p:cNvPr id="120838" name="AutoShape 6"/>
          <p:cNvSpPr>
            <a:spLocks noChangeArrowheads="1"/>
          </p:cNvSpPr>
          <p:nvPr/>
        </p:nvSpPr>
        <p:spPr bwMode="auto">
          <a:xfrm>
            <a:off x="971550" y="1628775"/>
            <a:ext cx="358775" cy="431800"/>
          </a:xfrm>
          <a:prstGeom prst="downArrow">
            <a:avLst>
              <a:gd name="adj1" fmla="val 50000"/>
              <a:gd name="adj2" fmla="val 30088"/>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755650" y="1341438"/>
            <a:ext cx="7777163" cy="4185761"/>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a:spAutoFit/>
          </a:bodyPr>
          <a:lstStyle/>
          <a:p>
            <a:pPr>
              <a:lnSpc>
                <a:spcPct val="150000"/>
              </a:lnSpc>
              <a:spcBef>
                <a:spcPct val="50000"/>
              </a:spcBef>
            </a:pPr>
            <a:r>
              <a:rPr lang="en-US" altLang="zh-CN" dirty="0">
                <a:solidFill>
                  <a:srgbClr val="FF3300"/>
                </a:solidFill>
                <a:latin typeface="黑体" pitchFamily="49" charset="-122"/>
                <a:ea typeface="黑体" pitchFamily="49" charset="-122"/>
              </a:rPr>
              <a:t>1</a:t>
            </a:r>
            <a:r>
              <a:rPr lang="zh-CN" altLang="en-US" dirty="0">
                <a:solidFill>
                  <a:srgbClr val="FF3300"/>
                </a:solidFill>
                <a:latin typeface="黑体" pitchFamily="49" charset="-122"/>
                <a:ea typeface="黑体" pitchFamily="49" charset="-122"/>
              </a:rPr>
              <a:t>、基本简历</a:t>
            </a:r>
          </a:p>
          <a:p>
            <a:pPr>
              <a:lnSpc>
                <a:spcPct val="150000"/>
              </a:lnSpc>
              <a:spcBef>
                <a:spcPct val="50000"/>
              </a:spcBef>
            </a:pPr>
            <a:r>
              <a:rPr lang="zh-CN" altLang="en-US" sz="2000" dirty="0"/>
              <a:t>　　</a:t>
            </a:r>
            <a:r>
              <a:rPr lang="zh-CN" altLang="en-US" sz="2000" dirty="0">
                <a:latin typeface="楷体" pitchFamily="49" charset="-122"/>
                <a:ea typeface="楷体" pitchFamily="49" charset="-122"/>
              </a:rPr>
              <a:t>出生于哥本哈根，安德斯</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海尔斯伯格曾在丹麦技术大学学习工程，但没有毕业，大学时期他曾替 </a:t>
            </a:r>
            <a:r>
              <a:rPr lang="en-US" altLang="zh-CN" sz="2000" dirty="0" err="1">
                <a:latin typeface="楷体" pitchFamily="49" charset="-122"/>
                <a:ea typeface="楷体" pitchFamily="49" charset="-122"/>
              </a:rPr>
              <a:t>Nascom</a:t>
            </a:r>
            <a:r>
              <a:rPr lang="en-US" altLang="zh-CN" sz="2000" dirty="0">
                <a:latin typeface="楷体" pitchFamily="49" charset="-122"/>
                <a:ea typeface="楷体" pitchFamily="49" charset="-122"/>
              </a:rPr>
              <a:t> microcomputer</a:t>
            </a:r>
            <a:r>
              <a:rPr lang="zh-CN" altLang="en-US" sz="2000" dirty="0">
                <a:latin typeface="楷体" pitchFamily="49" charset="-122"/>
                <a:ea typeface="楷体" pitchFamily="49" charset="-122"/>
              </a:rPr>
              <a:t>撰写程式，他曾为</a:t>
            </a:r>
            <a:r>
              <a:rPr lang="en-US" altLang="zh-CN" sz="2000" dirty="0" err="1">
                <a:latin typeface="楷体" pitchFamily="49" charset="-122"/>
                <a:ea typeface="楷体" pitchFamily="49" charset="-122"/>
              </a:rPr>
              <a:t>Nascom</a:t>
            </a:r>
            <a:r>
              <a:rPr lang="en-US" altLang="zh-CN" sz="2000" dirty="0">
                <a:latin typeface="楷体" pitchFamily="49" charset="-122"/>
                <a:ea typeface="楷体" pitchFamily="49" charset="-122"/>
              </a:rPr>
              <a:t>-2</a:t>
            </a:r>
            <a:r>
              <a:rPr lang="zh-CN" altLang="en-US" sz="2000" dirty="0">
                <a:latin typeface="楷体" pitchFamily="49" charset="-122"/>
                <a:ea typeface="楷体" pitchFamily="49" charset="-122"/>
              </a:rPr>
              <a:t>电脑撰写蓝标签（</a:t>
            </a:r>
            <a:r>
              <a:rPr lang="en-US" altLang="zh-CN" sz="2000" dirty="0">
                <a:latin typeface="楷体" pitchFamily="49" charset="-122"/>
                <a:ea typeface="楷体" pitchFamily="49" charset="-122"/>
              </a:rPr>
              <a:t>Blue Label</a:t>
            </a: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Pascal compiler</a:t>
            </a:r>
            <a:r>
              <a:rPr lang="zh-CN" altLang="en-US" sz="2000" dirty="0">
                <a:latin typeface="楷体" pitchFamily="49" charset="-122"/>
                <a:ea typeface="楷体" pitchFamily="49" charset="-122"/>
              </a:rPr>
              <a:t>，到了</a:t>
            </a:r>
            <a:r>
              <a:rPr lang="en-US" altLang="zh-CN" sz="2000" dirty="0">
                <a:latin typeface="楷体" pitchFamily="49" charset="-122"/>
                <a:ea typeface="楷体" pitchFamily="49" charset="-122"/>
              </a:rPr>
              <a:t>DOS</a:t>
            </a:r>
            <a:r>
              <a:rPr lang="zh-CN" altLang="en-US" sz="2000" dirty="0">
                <a:latin typeface="楷体" pitchFamily="49" charset="-122"/>
                <a:ea typeface="楷体" pitchFamily="49" charset="-122"/>
              </a:rPr>
              <a:t>时代他又重新改写这套</a:t>
            </a:r>
            <a:r>
              <a:rPr lang="en-US" altLang="zh-CN" sz="2000" dirty="0">
                <a:latin typeface="楷体" pitchFamily="49" charset="-122"/>
                <a:ea typeface="楷体" pitchFamily="49" charset="-122"/>
              </a:rPr>
              <a:t>compiler</a:t>
            </a:r>
            <a:r>
              <a:rPr lang="zh-CN" altLang="en-US" sz="2000" dirty="0">
                <a:latin typeface="楷体" pitchFamily="49" charset="-122"/>
                <a:ea typeface="楷体" pitchFamily="49" charset="-122"/>
              </a:rPr>
              <a:t>。</a:t>
            </a:r>
          </a:p>
          <a:p>
            <a:pPr>
              <a:lnSpc>
                <a:spcPct val="150000"/>
              </a:lnSpc>
              <a:spcBef>
                <a:spcPct val="50000"/>
              </a:spcBef>
            </a:pPr>
            <a:r>
              <a:rPr lang="zh-CN" altLang="en-US" sz="2000" dirty="0">
                <a:latin typeface="楷体" pitchFamily="49" charset="-122"/>
                <a:ea typeface="楷体" pitchFamily="49" charset="-122"/>
              </a:rPr>
              <a:t>　　当时他在丹麦拥有个叫</a:t>
            </a:r>
            <a:r>
              <a:rPr lang="en-US" altLang="zh-CN" sz="2000" dirty="0">
                <a:latin typeface="楷体" pitchFamily="49" charset="-122"/>
                <a:ea typeface="楷体" pitchFamily="49" charset="-122"/>
              </a:rPr>
              <a:t>Poly Data</a:t>
            </a:r>
            <a:r>
              <a:rPr lang="zh-CN" altLang="en-US" sz="2000" dirty="0">
                <a:latin typeface="楷体" pitchFamily="49" charset="-122"/>
                <a:ea typeface="楷体" pitchFamily="49" charset="-122"/>
              </a:rPr>
              <a:t>的公司，他编写了</a:t>
            </a:r>
            <a:r>
              <a:rPr lang="en-US" altLang="zh-CN" sz="2000" dirty="0">
                <a:latin typeface="楷体" pitchFamily="49" charset="-122"/>
                <a:ea typeface="楷体" pitchFamily="49" charset="-122"/>
              </a:rPr>
              <a:t>Compass Pascal</a:t>
            </a:r>
            <a:r>
              <a:rPr lang="zh-CN" altLang="en-US" sz="2000" dirty="0">
                <a:latin typeface="楷体" pitchFamily="49" charset="-122"/>
                <a:ea typeface="楷体" pitchFamily="49" charset="-122"/>
              </a:rPr>
              <a:t>编译器核心，后来叫</a:t>
            </a:r>
            <a:r>
              <a:rPr lang="en-US" altLang="zh-CN" sz="2000" dirty="0">
                <a:latin typeface="楷体" pitchFamily="49" charset="-122"/>
                <a:ea typeface="楷体" pitchFamily="49" charset="-122"/>
              </a:rPr>
              <a:t>Poly Pascal</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1986</a:t>
            </a:r>
            <a:r>
              <a:rPr lang="zh-CN" altLang="en-US" sz="2000" dirty="0">
                <a:latin typeface="楷体" pitchFamily="49" charset="-122"/>
                <a:ea typeface="楷体" pitchFamily="49" charset="-122"/>
              </a:rPr>
              <a:t>年他首次认识了</a:t>
            </a:r>
            <a:r>
              <a:rPr lang="en-US" altLang="zh-CN" sz="2000" dirty="0">
                <a:latin typeface="楷体" pitchFamily="49" charset="-122"/>
                <a:ea typeface="楷体" pitchFamily="49" charset="-122"/>
              </a:rPr>
              <a:t>Philippe Kahn</a:t>
            </a:r>
            <a:r>
              <a:rPr lang="zh-CN" altLang="en-US" sz="2000" dirty="0">
                <a:latin typeface="楷体" pitchFamily="49" charset="-122"/>
                <a:ea typeface="楷体" pitchFamily="49" charset="-122"/>
              </a:rPr>
              <a:t>。</a:t>
            </a:r>
          </a:p>
        </p:txBody>
      </p:sp>
      <p:sp>
        <p:nvSpPr>
          <p:cNvPr id="97283" name="Text Box 3"/>
          <p:cNvSpPr txBox="1">
            <a:spLocks noChangeArrowheads="1"/>
          </p:cNvSpPr>
          <p:nvPr/>
        </p:nvSpPr>
        <p:spPr bwMode="auto">
          <a:xfrm>
            <a:off x="1476375" y="476250"/>
            <a:ext cx="5903913" cy="523220"/>
          </a:xfrm>
          <a:prstGeom prst="rect">
            <a:avLst/>
          </a:prstGeom>
          <a:noFill/>
          <a:ln w="9525">
            <a:noFill/>
            <a:miter lim="800000"/>
            <a:headEnd/>
            <a:tailEnd/>
          </a:ln>
          <a:effectLst/>
        </p:spPr>
        <p:txBody>
          <a:bodyPr>
            <a:spAutoFit/>
          </a:bodyPr>
          <a:lstStyle/>
          <a:p>
            <a:pPr algn="ctr">
              <a:spcBef>
                <a:spcPct val="50000"/>
              </a:spcBef>
            </a:pPr>
            <a:r>
              <a:rPr lang="en-US" altLang="zh-CN" sz="2800" dirty="0">
                <a:solidFill>
                  <a:srgbClr val="FF3300"/>
                </a:solidFill>
                <a:latin typeface="黑体" pitchFamily="49" charset="-122"/>
                <a:ea typeface="黑体" pitchFamily="49" charset="-122"/>
              </a:rPr>
              <a:t>Anders</a:t>
            </a:r>
            <a:r>
              <a:rPr lang="zh-CN" altLang="en-US" sz="2800" dirty="0">
                <a:solidFill>
                  <a:srgbClr val="FF3300"/>
                </a:solidFill>
                <a:latin typeface="黑体" pitchFamily="49" charset="-122"/>
                <a:ea typeface="黑体" pitchFamily="49" charset="-122"/>
              </a:rPr>
              <a:t>的生平 </a:t>
            </a:r>
            <a:endParaRPr lang="zh-CN" altLang="en-US"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0" name="Picture 4"/>
          <p:cNvPicPr>
            <a:picLocks noChangeAspect="1" noChangeArrowheads="1"/>
          </p:cNvPicPr>
          <p:nvPr/>
        </p:nvPicPr>
        <p:blipFill>
          <a:blip r:embed="rId2"/>
          <a:srcRect/>
          <a:stretch>
            <a:fillRect/>
          </a:stretch>
        </p:blipFill>
        <p:spPr bwMode="auto">
          <a:xfrm>
            <a:off x="971550" y="1628775"/>
            <a:ext cx="6589713" cy="3629025"/>
          </a:xfrm>
          <a:prstGeom prst="rect">
            <a:avLst/>
          </a:prstGeom>
          <a:noFill/>
        </p:spPr>
      </p:pic>
      <p:sp>
        <p:nvSpPr>
          <p:cNvPr id="121861" name="AutoShape 5"/>
          <p:cNvSpPr>
            <a:spLocks noChangeArrowheads="1"/>
          </p:cNvSpPr>
          <p:nvPr/>
        </p:nvSpPr>
        <p:spPr bwMode="auto">
          <a:xfrm>
            <a:off x="1187450" y="908050"/>
            <a:ext cx="358775" cy="431800"/>
          </a:xfrm>
          <a:prstGeom prst="downArrow">
            <a:avLst>
              <a:gd name="adj1" fmla="val 50000"/>
              <a:gd name="adj2" fmla="val 30088"/>
            </a:avLst>
          </a:prstGeom>
          <a:solidFill>
            <a:schemeClr val="accent1"/>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71472" y="500042"/>
            <a:ext cx="542928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1.3.2 </a:t>
            </a:r>
            <a:r>
              <a:rPr lang="zh-CN" altLang="en-US" sz="2800" dirty="0" smtClean="0">
                <a:solidFill>
                  <a:srgbClr val="FF0000"/>
                </a:solidFill>
                <a:latin typeface="黑体" pitchFamily="49" charset="-122"/>
                <a:ea typeface="黑体" pitchFamily="49" charset="-122"/>
              </a:rPr>
              <a:t>配置</a:t>
            </a:r>
            <a:r>
              <a:rPr lang="en-US" sz="2800" dirty="0" smtClean="0">
                <a:solidFill>
                  <a:srgbClr val="FF0000"/>
                </a:solidFill>
                <a:latin typeface="黑体" pitchFamily="49" charset="-122"/>
                <a:ea typeface="黑体" pitchFamily="49" charset="-122"/>
              </a:rPr>
              <a:t>Visual C#</a:t>
            </a:r>
            <a:r>
              <a:rPr lang="zh-CN" altLang="en-US" sz="2800" dirty="0" smtClean="0">
                <a:solidFill>
                  <a:srgbClr val="FF0000"/>
                </a:solidFill>
                <a:latin typeface="黑体" pitchFamily="49" charset="-122"/>
                <a:ea typeface="黑体" pitchFamily="49" charset="-122"/>
              </a:rPr>
              <a:t>开发环境</a:t>
            </a:r>
            <a:endParaRPr lang="zh-CN" altLang="en-US" sz="2800" dirty="0">
              <a:solidFill>
                <a:srgbClr val="FF0000"/>
              </a:solidFill>
              <a:latin typeface="黑体" pitchFamily="49" charset="-122"/>
              <a:ea typeface="黑体" pitchFamily="49" charset="-122"/>
            </a:endParaRPr>
          </a:p>
        </p:txBody>
      </p:sp>
      <p:pic>
        <p:nvPicPr>
          <p:cNvPr id="3" name="图片 2"/>
          <p:cNvPicPr/>
          <p:nvPr/>
        </p:nvPicPr>
        <p:blipFill>
          <a:blip r:embed="rId2"/>
          <a:srcRect/>
          <a:stretch>
            <a:fillRect/>
          </a:stretch>
        </p:blipFill>
        <p:spPr bwMode="auto">
          <a:xfrm>
            <a:off x="1785918" y="1500174"/>
            <a:ext cx="4643470"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642942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1.3.3  Visual Studio 2012</a:t>
            </a:r>
            <a:r>
              <a:rPr lang="zh-CN" altLang="en-US" sz="2800" dirty="0" smtClean="0">
                <a:solidFill>
                  <a:srgbClr val="FF0000"/>
                </a:solidFill>
                <a:latin typeface="黑体" pitchFamily="49" charset="-122"/>
                <a:ea typeface="黑体" pitchFamily="49" charset="-122"/>
              </a:rPr>
              <a:t>的启动</a:t>
            </a:r>
          </a:p>
        </p:txBody>
      </p:sp>
      <p:sp>
        <p:nvSpPr>
          <p:cNvPr id="4" name="TextBox 3"/>
          <p:cNvSpPr txBox="1"/>
          <p:nvPr/>
        </p:nvSpPr>
        <p:spPr>
          <a:xfrm>
            <a:off x="714348" y="1571612"/>
            <a:ext cx="7715304" cy="2308324"/>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在安装好</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后，启动“开始”菜单，选择“所有程序”</a:t>
            </a:r>
            <a:r>
              <a:rPr lang="en-US" dirty="0" smtClean="0">
                <a:latin typeface="楷体" pitchFamily="49" charset="-122"/>
                <a:ea typeface="楷体" pitchFamily="49" charset="-122"/>
              </a:rPr>
              <a:t>|Microsoft Visual Studio </a:t>
            </a:r>
            <a:r>
              <a:rPr lang="en-US" dirty="0" err="1" smtClean="0">
                <a:latin typeface="楷体" pitchFamily="49" charset="-122"/>
                <a:ea typeface="楷体" pitchFamily="49" charset="-122"/>
              </a:rPr>
              <a:t>2012|Microsoft</a:t>
            </a:r>
            <a:r>
              <a:rPr lang="en-US" dirty="0" smtClean="0">
                <a:latin typeface="楷体" pitchFamily="49" charset="-122"/>
                <a:ea typeface="楷体" pitchFamily="49" charset="-122"/>
              </a:rPr>
              <a:t> Visual Studio 2012 </a:t>
            </a:r>
            <a:r>
              <a:rPr lang="zh-CN" altLang="en-US" dirty="0" smtClean="0">
                <a:latin typeface="楷体" pitchFamily="49" charset="-122"/>
                <a:ea typeface="楷体" pitchFamily="49" charset="-122"/>
              </a:rPr>
              <a:t>命令，即可启动</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系统。</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071538" y="785794"/>
            <a:ext cx="6500858" cy="4500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468313" y="404813"/>
            <a:ext cx="5889637"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1.3.4  Visual Studio 2012</a:t>
            </a:r>
            <a:r>
              <a:rPr lang="zh-CN" altLang="en-US" sz="2800" dirty="0" smtClean="0">
                <a:solidFill>
                  <a:srgbClr val="FF0000"/>
                </a:solidFill>
                <a:latin typeface="黑体" pitchFamily="49" charset="-122"/>
                <a:ea typeface="黑体" pitchFamily="49" charset="-122"/>
              </a:rPr>
              <a:t>的退出</a:t>
            </a:r>
            <a:endParaRPr lang="zh-CN" altLang="en-US" sz="2800" dirty="0">
              <a:solidFill>
                <a:srgbClr val="FF0000"/>
              </a:solidFill>
              <a:latin typeface="黑体" pitchFamily="49" charset="-122"/>
              <a:ea typeface="黑体" pitchFamily="49" charset="-122"/>
            </a:endParaRPr>
          </a:p>
        </p:txBody>
      </p:sp>
      <p:sp>
        <p:nvSpPr>
          <p:cNvPr id="4" name="TextBox 3"/>
          <p:cNvSpPr txBox="1"/>
          <p:nvPr/>
        </p:nvSpPr>
        <p:spPr>
          <a:xfrm>
            <a:off x="500034" y="1428736"/>
            <a:ext cx="8001056" cy="2308324"/>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在</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集成开发环境中单击“关闭”按钮或者选择“文件”</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“退出”菜单命令时，</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会自动判断用户是否修改了项目的内容，并询问用户是否保存文件或直接退出。</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971550" y="476250"/>
            <a:ext cx="7200900" cy="584775"/>
          </a:xfrm>
          <a:prstGeom prst="rect">
            <a:avLst/>
          </a:prstGeom>
          <a:noFill/>
          <a:ln w="9525">
            <a:noFill/>
            <a:miter lim="800000"/>
            <a:headEnd/>
            <a:tailEnd/>
          </a:ln>
          <a:effectLst/>
        </p:spPr>
        <p:txBody>
          <a:bodyPr>
            <a:spAutoFit/>
          </a:bodyPr>
          <a:lstStyle/>
          <a:p>
            <a:pPr algn="ct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1.4  Visual C#</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集成开发环境（</a:t>
            </a: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IDE</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7827" name="Text Box 3"/>
          <p:cNvSpPr txBox="1">
            <a:spLocks noChangeArrowheads="1"/>
          </p:cNvSpPr>
          <p:nvPr/>
        </p:nvSpPr>
        <p:spPr bwMode="auto">
          <a:xfrm>
            <a:off x="428596" y="1357298"/>
            <a:ext cx="614366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1.4.1  </a:t>
            </a:r>
            <a:r>
              <a:rPr lang="zh-CN" altLang="en-US" sz="2800" dirty="0" smtClean="0">
                <a:solidFill>
                  <a:srgbClr val="FF0000"/>
                </a:solidFill>
                <a:latin typeface="黑体" pitchFamily="49" charset="-122"/>
                <a:ea typeface="黑体" pitchFamily="49" charset="-122"/>
              </a:rPr>
              <a:t>启动</a:t>
            </a:r>
            <a:r>
              <a:rPr lang="en-US" sz="2800" dirty="0" smtClean="0">
                <a:solidFill>
                  <a:srgbClr val="FF0000"/>
                </a:solidFill>
                <a:latin typeface="黑体" pitchFamily="49" charset="-122"/>
                <a:ea typeface="黑体" pitchFamily="49" charset="-122"/>
              </a:rPr>
              <a:t>Visual C#</a:t>
            </a:r>
            <a:r>
              <a:rPr lang="zh-CN" altLang="en-US" sz="2800" dirty="0" smtClean="0">
                <a:solidFill>
                  <a:srgbClr val="FF0000"/>
                </a:solidFill>
                <a:latin typeface="黑体" pitchFamily="49" charset="-122"/>
                <a:ea typeface="黑体" pitchFamily="49" charset="-122"/>
              </a:rPr>
              <a:t>集成开发环境</a:t>
            </a:r>
            <a:endParaRPr lang="zh-CN" altLang="en-US" sz="2800" dirty="0">
              <a:solidFill>
                <a:srgbClr val="FF0000"/>
              </a:solidFill>
              <a:latin typeface="黑体" pitchFamily="49" charset="-122"/>
              <a:ea typeface="黑体" pitchFamily="49" charset="-122"/>
            </a:endParaRPr>
          </a:p>
        </p:txBody>
      </p:sp>
      <p:sp>
        <p:nvSpPr>
          <p:cNvPr id="5" name="TextBox 4"/>
          <p:cNvSpPr txBox="1"/>
          <p:nvPr/>
        </p:nvSpPr>
        <p:spPr>
          <a:xfrm>
            <a:off x="642910" y="2500306"/>
            <a:ext cx="8072494" cy="175432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启动</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后，选择“文件”</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“新建”</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“项目”菜单命令，打开“新建项目”对话框，如图</a:t>
            </a:r>
            <a:r>
              <a:rPr lang="en-US" dirty="0" smtClean="0">
                <a:latin typeface="楷体" pitchFamily="49" charset="-122"/>
                <a:ea typeface="楷体" pitchFamily="49" charset="-122"/>
              </a:rPr>
              <a:t>1.10</a:t>
            </a:r>
            <a:r>
              <a:rPr lang="zh-CN" altLang="en-US" dirty="0" smtClean="0">
                <a:latin typeface="楷体" pitchFamily="49" charset="-122"/>
                <a:ea typeface="楷体" pitchFamily="49" charset="-122"/>
              </a:rPr>
              <a:t>所示。</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214414" y="500042"/>
            <a:ext cx="6357982" cy="4000528"/>
          </a:xfrm>
          <a:prstGeom prst="rect">
            <a:avLst/>
          </a:prstGeom>
          <a:noFill/>
          <a:ln w="9525">
            <a:noFill/>
            <a:miter lim="800000"/>
            <a:headEnd/>
            <a:tailEnd/>
          </a:ln>
        </p:spPr>
      </p:pic>
      <p:sp>
        <p:nvSpPr>
          <p:cNvPr id="5" name="TextBox 4"/>
          <p:cNvSpPr txBox="1"/>
          <p:nvPr/>
        </p:nvSpPr>
        <p:spPr>
          <a:xfrm>
            <a:off x="642910" y="4786322"/>
            <a:ext cx="8143932" cy="1200329"/>
          </a:xfrm>
          <a:prstGeom prst="rect">
            <a:avLst/>
          </a:prstGeom>
          <a:noFill/>
        </p:spPr>
        <p:txBody>
          <a:bodyPr wrap="square" rtlCol="0">
            <a:spAutoFit/>
          </a:bodyPr>
          <a:lstStyle/>
          <a:p>
            <a:r>
              <a:rPr lang="zh-CN" altLang="en-US" dirty="0" smtClean="0">
                <a:ea typeface="楷体" pitchFamily="49" charset="-122"/>
              </a:rPr>
              <a:t>       选中左边列表框中的“</a:t>
            </a:r>
            <a:r>
              <a:rPr lang="en-US" dirty="0" smtClean="0">
                <a:ea typeface="楷体" pitchFamily="49" charset="-122"/>
              </a:rPr>
              <a:t>Visual C#</a:t>
            </a:r>
            <a:r>
              <a:rPr lang="zh-CN" altLang="en-US" dirty="0" smtClean="0">
                <a:ea typeface="楷体" pitchFamily="49" charset="-122"/>
              </a:rPr>
              <a:t>”选项，表示新建的是</a:t>
            </a:r>
            <a:r>
              <a:rPr lang="en-US" dirty="0" smtClean="0">
                <a:ea typeface="楷体" pitchFamily="49" charset="-122"/>
              </a:rPr>
              <a:t>Visual C#</a:t>
            </a:r>
            <a:r>
              <a:rPr lang="zh-CN" altLang="en-US" dirty="0" smtClean="0">
                <a:ea typeface="楷体" pitchFamily="49" charset="-122"/>
              </a:rPr>
              <a:t>项目。中间窗口列出</a:t>
            </a:r>
            <a:r>
              <a:rPr lang="en-US" dirty="0" smtClean="0">
                <a:ea typeface="楷体" pitchFamily="49" charset="-122"/>
              </a:rPr>
              <a:t>Visual Studio</a:t>
            </a:r>
            <a:r>
              <a:rPr lang="zh-CN" altLang="en-US" dirty="0" smtClean="0">
                <a:ea typeface="楷体" pitchFamily="49" charset="-122"/>
              </a:rPr>
              <a:t>已安装的</a:t>
            </a:r>
            <a:r>
              <a:rPr lang="en-US" dirty="0" smtClean="0">
                <a:ea typeface="楷体" pitchFamily="49" charset="-122"/>
              </a:rPr>
              <a:t>Visual C#</a:t>
            </a:r>
            <a:r>
              <a:rPr lang="zh-CN" altLang="en-US" dirty="0" smtClean="0">
                <a:ea typeface="楷体" pitchFamily="49" charset="-122"/>
              </a:rPr>
              <a:t>模板。</a:t>
            </a:r>
            <a:endParaRPr lang="zh-CN" altLang="en-US" dirty="0">
              <a:ea typeface="楷体" pitchFamily="49" charset="-122"/>
            </a:endParaRPr>
          </a:p>
        </p:txBody>
      </p:sp>
      <p:sp>
        <p:nvSpPr>
          <p:cNvPr id="7" name="矩形 6"/>
          <p:cNvSpPr/>
          <p:nvPr/>
        </p:nvSpPr>
        <p:spPr bwMode="auto">
          <a:xfrm>
            <a:off x="1357290" y="1000108"/>
            <a:ext cx="1071570" cy="500066"/>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rgbClr val="FF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58180" cy="2862322"/>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当选中一个模板后（例如选中“控制台应用程序”），在下方的“名称”文本框中输入项目名称（例如</a:t>
            </a:r>
            <a:r>
              <a:rPr lang="en-US" dirty="0" smtClean="0">
                <a:latin typeface="楷体" pitchFamily="49" charset="-122"/>
                <a:ea typeface="楷体" pitchFamily="49" charset="-122"/>
              </a:rPr>
              <a:t>example</a:t>
            </a:r>
            <a:r>
              <a:rPr lang="zh-CN" altLang="en-US" dirty="0" smtClean="0">
                <a:latin typeface="楷体" pitchFamily="49" charset="-122"/>
                <a:ea typeface="楷体" pitchFamily="49" charset="-122"/>
              </a:rPr>
              <a:t>），单击“浏览”按钮选择一个存放项目的位置（如</a:t>
            </a:r>
            <a:r>
              <a:rPr lang="en-US" dirty="0" err="1" smtClean="0">
                <a:latin typeface="楷体" pitchFamily="49" charset="-122"/>
                <a:ea typeface="楷体" pitchFamily="49" charset="-122"/>
              </a:rPr>
              <a:t>D:\C#</a:t>
            </a:r>
            <a:r>
              <a:rPr lang="zh-CN" altLang="en-US" dirty="0" smtClean="0">
                <a:latin typeface="楷体" pitchFamily="49" charset="-122"/>
                <a:ea typeface="楷体" pitchFamily="49" charset="-122"/>
              </a:rPr>
              <a:t>程序</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ch1</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），再单击“确定”按钮，即可进入</a:t>
            </a:r>
            <a:r>
              <a:rPr lang="en-US" dirty="0" smtClean="0">
                <a:latin typeface="楷体" pitchFamily="49" charset="-122"/>
                <a:ea typeface="楷体" pitchFamily="49" charset="-122"/>
              </a:rPr>
              <a:t>Visual C#</a:t>
            </a:r>
            <a:r>
              <a:rPr lang="zh-CN" altLang="en-US" dirty="0" smtClean="0">
                <a:latin typeface="楷体" pitchFamily="49" charset="-122"/>
                <a:ea typeface="楷体" pitchFamily="49" charset="-122"/>
              </a:rPr>
              <a:t>集成开发环境，如图</a:t>
            </a:r>
            <a:r>
              <a:rPr lang="en-US" dirty="0" smtClean="0">
                <a:latin typeface="楷体" pitchFamily="49" charset="-122"/>
                <a:ea typeface="楷体" pitchFamily="49" charset="-122"/>
              </a:rPr>
              <a:t>1.11</a:t>
            </a:r>
            <a:r>
              <a:rPr lang="zh-CN" altLang="en-US" dirty="0" smtClean="0">
                <a:latin typeface="楷体" pitchFamily="49" charset="-122"/>
                <a:ea typeface="楷体" pitchFamily="49" charset="-122"/>
              </a:rPr>
              <a:t>所示。</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9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6673" name="Group 1"/>
          <p:cNvGrpSpPr>
            <a:grpSpLocks noChangeAspect="1"/>
          </p:cNvGrpSpPr>
          <p:nvPr/>
        </p:nvGrpSpPr>
        <p:grpSpPr bwMode="auto">
          <a:xfrm>
            <a:off x="71406" y="1071570"/>
            <a:ext cx="8996060" cy="4857760"/>
            <a:chOff x="1466" y="6751"/>
            <a:chExt cx="7941" cy="4287"/>
          </a:xfrm>
        </p:grpSpPr>
        <p:sp>
          <p:nvSpPr>
            <p:cNvPr id="156689" name="AutoShape 17"/>
            <p:cNvSpPr>
              <a:spLocks noChangeAspect="1" noChangeArrowheads="1" noTextEdit="1"/>
            </p:cNvSpPr>
            <p:nvPr/>
          </p:nvSpPr>
          <p:spPr bwMode="auto">
            <a:xfrm>
              <a:off x="1466" y="6751"/>
              <a:ext cx="7941" cy="4287"/>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56688" name="Picture 16" descr="c1"/>
            <p:cNvPicPr>
              <a:picLocks noChangeAspect="1" noChangeArrowheads="1"/>
            </p:cNvPicPr>
            <p:nvPr/>
          </p:nvPicPr>
          <p:blipFill>
            <a:blip r:embed="rId2"/>
            <a:srcRect/>
            <a:stretch>
              <a:fillRect/>
            </a:stretch>
          </p:blipFill>
          <p:spPr bwMode="auto">
            <a:xfrm>
              <a:off x="2167" y="7082"/>
              <a:ext cx="6316" cy="3956"/>
            </a:xfrm>
            <a:prstGeom prst="rect">
              <a:avLst/>
            </a:prstGeom>
            <a:noFill/>
          </p:spPr>
        </p:pic>
        <p:sp>
          <p:nvSpPr>
            <p:cNvPr id="156687" name="Text Box 15"/>
            <p:cNvSpPr txBox="1">
              <a:spLocks noChangeArrowheads="1"/>
            </p:cNvSpPr>
            <p:nvPr/>
          </p:nvSpPr>
          <p:spPr bwMode="auto">
            <a:xfrm>
              <a:off x="2450" y="6751"/>
              <a:ext cx="511" cy="3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标题栏</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86" name="Text Box 14"/>
            <p:cNvSpPr txBox="1">
              <a:spLocks noChangeArrowheads="1"/>
            </p:cNvSpPr>
            <p:nvPr/>
          </p:nvSpPr>
          <p:spPr bwMode="auto">
            <a:xfrm>
              <a:off x="8634" y="9942"/>
              <a:ext cx="512" cy="5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属性</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窗口</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85" name="Text Box 13"/>
            <p:cNvSpPr txBox="1">
              <a:spLocks noChangeArrowheads="1"/>
            </p:cNvSpPr>
            <p:nvPr/>
          </p:nvSpPr>
          <p:spPr bwMode="auto">
            <a:xfrm>
              <a:off x="1514" y="8124"/>
              <a:ext cx="491" cy="4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代码编</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辑窗口</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84" name="Text Box 12"/>
            <p:cNvSpPr txBox="1">
              <a:spLocks noChangeArrowheads="1"/>
            </p:cNvSpPr>
            <p:nvPr/>
          </p:nvSpPr>
          <p:spPr bwMode="auto">
            <a:xfrm>
              <a:off x="1487" y="7522"/>
              <a:ext cx="521" cy="24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工具栏</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83" name="Line 11"/>
            <p:cNvSpPr>
              <a:spLocks noChangeShapeType="1"/>
            </p:cNvSpPr>
            <p:nvPr/>
          </p:nvSpPr>
          <p:spPr bwMode="auto">
            <a:xfrm>
              <a:off x="2646" y="7004"/>
              <a:ext cx="1" cy="15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82" name="Freeform 10"/>
            <p:cNvSpPr>
              <a:spLocks/>
            </p:cNvSpPr>
            <p:nvPr/>
          </p:nvSpPr>
          <p:spPr bwMode="auto">
            <a:xfrm>
              <a:off x="2021" y="7650"/>
              <a:ext cx="227" cy="2"/>
            </a:xfrm>
            <a:custGeom>
              <a:avLst/>
              <a:gdLst/>
              <a:ahLst/>
              <a:cxnLst>
                <a:cxn ang="0">
                  <a:pos x="0" y="0"/>
                </a:cxn>
                <a:cxn ang="0">
                  <a:pos x="114" y="2"/>
                </a:cxn>
              </a:cxnLst>
              <a:rect l="0" t="0" r="r" b="b"/>
              <a:pathLst>
                <a:path w="114" h="2">
                  <a:moveTo>
                    <a:pt x="0" y="0"/>
                  </a:moveTo>
                  <a:lnTo>
                    <a:pt x="114" y="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81" name="Freeform 9"/>
            <p:cNvSpPr>
              <a:spLocks/>
            </p:cNvSpPr>
            <p:nvPr/>
          </p:nvSpPr>
          <p:spPr bwMode="auto">
            <a:xfrm>
              <a:off x="2012" y="8318"/>
              <a:ext cx="215" cy="1"/>
            </a:xfrm>
            <a:custGeom>
              <a:avLst/>
              <a:gdLst/>
              <a:ahLst/>
              <a:cxnLst>
                <a:cxn ang="0">
                  <a:pos x="0" y="5"/>
                </a:cxn>
                <a:cxn ang="0">
                  <a:pos x="214" y="0"/>
                </a:cxn>
              </a:cxnLst>
              <a:rect l="0" t="0" r="r" b="b"/>
              <a:pathLst>
                <a:path w="214" h="5">
                  <a:moveTo>
                    <a:pt x="0" y="5"/>
                  </a:moveTo>
                  <a:lnTo>
                    <a:pt x="214"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80" name="Line 8"/>
            <p:cNvSpPr>
              <a:spLocks noChangeShapeType="1"/>
            </p:cNvSpPr>
            <p:nvPr/>
          </p:nvSpPr>
          <p:spPr bwMode="auto">
            <a:xfrm flipH="1">
              <a:off x="8125" y="10124"/>
              <a:ext cx="524" cy="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79" name="Text Box 7"/>
            <p:cNvSpPr txBox="1">
              <a:spLocks noChangeArrowheads="1"/>
            </p:cNvSpPr>
            <p:nvPr/>
          </p:nvSpPr>
          <p:spPr bwMode="auto">
            <a:xfrm>
              <a:off x="1466" y="10340"/>
              <a:ext cx="585" cy="4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错误列</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表窗口</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78" name="Text Box 6"/>
            <p:cNvSpPr txBox="1">
              <a:spLocks noChangeArrowheads="1"/>
            </p:cNvSpPr>
            <p:nvPr/>
          </p:nvSpPr>
          <p:spPr bwMode="auto">
            <a:xfrm>
              <a:off x="1487" y="7296"/>
              <a:ext cx="512" cy="2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FF"/>
                  </a:solidFill>
                  <a:effectLst/>
                  <a:latin typeface="楷体" pitchFamily="49" charset="-122"/>
                  <a:ea typeface="楷体" pitchFamily="49" charset="-122"/>
                  <a:cs typeface="Times New Roman" pitchFamily="18" charset="0"/>
                </a:rPr>
                <a:t>菜单栏</a:t>
              </a:r>
              <a:endParaRPr kumimoji="0" lang="zh-CN" sz="1400" i="0" u="none" strike="noStrike" cap="none" normalizeH="0" baseline="0" smtClean="0">
                <a:ln>
                  <a:noFill/>
                </a:ln>
                <a:solidFill>
                  <a:srgbClr val="FF00FF"/>
                </a:solidFill>
                <a:effectLst/>
                <a:latin typeface="楷体" pitchFamily="49" charset="-122"/>
                <a:ea typeface="楷体" pitchFamily="49" charset="-122"/>
                <a:cs typeface="宋体" pitchFamily="2" charset="-122"/>
              </a:endParaRPr>
            </a:p>
          </p:txBody>
        </p:sp>
        <p:sp>
          <p:nvSpPr>
            <p:cNvPr id="156677" name="Freeform 5"/>
            <p:cNvSpPr>
              <a:spLocks/>
            </p:cNvSpPr>
            <p:nvPr/>
          </p:nvSpPr>
          <p:spPr bwMode="auto">
            <a:xfrm>
              <a:off x="8280" y="8794"/>
              <a:ext cx="382" cy="7"/>
            </a:xfrm>
            <a:custGeom>
              <a:avLst/>
              <a:gdLst/>
              <a:ahLst/>
              <a:cxnLst>
                <a:cxn ang="0">
                  <a:pos x="382" y="0"/>
                </a:cxn>
                <a:cxn ang="0">
                  <a:pos x="0" y="7"/>
                </a:cxn>
              </a:cxnLst>
              <a:rect l="0" t="0" r="r" b="b"/>
              <a:pathLst>
                <a:path w="382" h="7">
                  <a:moveTo>
                    <a:pt x="382" y="0"/>
                  </a:moveTo>
                  <a:lnTo>
                    <a:pt x="0" y="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76" name="Text Box 4"/>
            <p:cNvSpPr txBox="1">
              <a:spLocks noChangeArrowheads="1"/>
            </p:cNvSpPr>
            <p:nvPr/>
          </p:nvSpPr>
          <p:spPr bwMode="auto">
            <a:xfrm>
              <a:off x="8686" y="8627"/>
              <a:ext cx="721" cy="6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FF00FF"/>
                  </a:solidFill>
                  <a:effectLst/>
                  <a:latin typeface="楷体" pitchFamily="49" charset="-122"/>
                  <a:ea typeface="楷体" pitchFamily="49" charset="-122"/>
                  <a:cs typeface="Times New Roman" pitchFamily="18" charset="0"/>
                </a:rPr>
                <a:t>解决方案</a:t>
              </a:r>
              <a:endParaRPr kumimoji="0" lang="zh-CN" sz="1400" i="0" u="none" strike="noStrike" cap="none" normalizeH="0" baseline="0" dirty="0" smtClean="0">
                <a:ln>
                  <a:noFill/>
                </a:ln>
                <a:solidFill>
                  <a:srgbClr val="FF00FF"/>
                </a:solidFill>
                <a:effectLst/>
                <a:latin typeface="楷体" pitchFamily="49" charset="-122"/>
                <a:ea typeface="楷体" pitchFamily="49"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FF00FF"/>
                  </a:solidFill>
                  <a:effectLst/>
                  <a:latin typeface="楷体" pitchFamily="49" charset="-122"/>
                  <a:ea typeface="楷体" pitchFamily="49" charset="-122"/>
                  <a:cs typeface="Times New Roman" pitchFamily="18" charset="0"/>
                </a:rPr>
                <a:t>资源管理</a:t>
              </a:r>
              <a:endParaRPr kumimoji="0" lang="zh-CN" sz="1400" i="0" u="none" strike="noStrike" cap="none" normalizeH="0" baseline="0" dirty="0" smtClean="0">
                <a:ln>
                  <a:noFill/>
                </a:ln>
                <a:solidFill>
                  <a:srgbClr val="FF00FF"/>
                </a:solidFill>
                <a:effectLst/>
                <a:latin typeface="楷体" pitchFamily="49" charset="-122"/>
                <a:ea typeface="楷体" pitchFamily="49" charset="-122"/>
                <a:cs typeface="宋体"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FF00FF"/>
                  </a:solidFill>
                  <a:effectLst/>
                  <a:latin typeface="楷体" pitchFamily="49" charset="-122"/>
                  <a:ea typeface="楷体" pitchFamily="49" charset="-122"/>
                  <a:cs typeface="Times New Roman" pitchFamily="18" charset="0"/>
                </a:rPr>
                <a:t>器</a:t>
              </a:r>
              <a:endParaRPr kumimoji="0" lang="zh-CN" sz="1400" i="0" u="none" strike="noStrike" cap="none" normalizeH="0" baseline="0" dirty="0" smtClean="0">
                <a:ln>
                  <a:noFill/>
                </a:ln>
                <a:solidFill>
                  <a:srgbClr val="FF00FF"/>
                </a:solidFill>
                <a:effectLst/>
                <a:latin typeface="楷体" pitchFamily="49" charset="-122"/>
                <a:ea typeface="楷体" pitchFamily="49" charset="-122"/>
                <a:cs typeface="宋体" pitchFamily="2" charset="-122"/>
              </a:endParaRPr>
            </a:p>
          </p:txBody>
        </p:sp>
        <p:sp>
          <p:nvSpPr>
            <p:cNvPr id="156675" name="Freeform 3"/>
            <p:cNvSpPr>
              <a:spLocks/>
            </p:cNvSpPr>
            <p:nvPr/>
          </p:nvSpPr>
          <p:spPr bwMode="auto">
            <a:xfrm>
              <a:off x="2011" y="7430"/>
              <a:ext cx="227" cy="2"/>
            </a:xfrm>
            <a:custGeom>
              <a:avLst/>
              <a:gdLst/>
              <a:ahLst/>
              <a:cxnLst>
                <a:cxn ang="0">
                  <a:pos x="0" y="0"/>
                </a:cxn>
                <a:cxn ang="0">
                  <a:pos x="114" y="2"/>
                </a:cxn>
              </a:cxnLst>
              <a:rect l="0" t="0" r="r" b="b"/>
              <a:pathLst>
                <a:path w="114" h="2">
                  <a:moveTo>
                    <a:pt x="0" y="0"/>
                  </a:moveTo>
                  <a:lnTo>
                    <a:pt x="114" y="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674" name="Freeform 2"/>
            <p:cNvSpPr>
              <a:spLocks/>
            </p:cNvSpPr>
            <p:nvPr/>
          </p:nvSpPr>
          <p:spPr bwMode="auto">
            <a:xfrm>
              <a:off x="2042" y="10558"/>
              <a:ext cx="215" cy="1"/>
            </a:xfrm>
            <a:custGeom>
              <a:avLst/>
              <a:gdLst/>
              <a:ahLst/>
              <a:cxnLst>
                <a:cxn ang="0">
                  <a:pos x="0" y="5"/>
                </a:cxn>
                <a:cxn ang="0">
                  <a:pos x="214" y="0"/>
                </a:cxn>
              </a:cxnLst>
              <a:rect l="0" t="0" r="r" b="b"/>
              <a:pathLst>
                <a:path w="214" h="5">
                  <a:moveTo>
                    <a:pt x="0" y="5"/>
                  </a:moveTo>
                  <a:lnTo>
                    <a:pt x="214" y="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714356"/>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1.4.2  Visual C#</a:t>
            </a:r>
            <a:r>
              <a:rPr lang="zh-CN" altLang="en-US" sz="2800" dirty="0" smtClean="0">
                <a:solidFill>
                  <a:srgbClr val="FF0000"/>
                </a:solidFill>
                <a:latin typeface="黑体" pitchFamily="49" charset="-122"/>
                <a:ea typeface="黑体" pitchFamily="49" charset="-122"/>
              </a:rPr>
              <a:t>菜单栏</a:t>
            </a:r>
          </a:p>
        </p:txBody>
      </p:sp>
      <p:sp>
        <p:nvSpPr>
          <p:cNvPr id="3" name="TextBox 2"/>
          <p:cNvSpPr txBox="1"/>
          <p:nvPr/>
        </p:nvSpPr>
        <p:spPr>
          <a:xfrm>
            <a:off x="714348" y="1571612"/>
            <a:ext cx="7929618" cy="3329758"/>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）“文件”菜单</a:t>
            </a:r>
          </a:p>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）“编辑”菜单</a:t>
            </a:r>
          </a:p>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3</a:t>
            </a:r>
            <a:r>
              <a:rPr lang="zh-CN" altLang="en-US" dirty="0" smtClean="0">
                <a:latin typeface="楷体" pitchFamily="49" charset="-122"/>
                <a:ea typeface="楷体" pitchFamily="49" charset="-122"/>
              </a:rPr>
              <a:t>）“视图”菜单</a:t>
            </a:r>
          </a:p>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4</a:t>
            </a:r>
            <a:r>
              <a:rPr lang="zh-CN" altLang="en-US" dirty="0" smtClean="0">
                <a:latin typeface="楷体" pitchFamily="49" charset="-122"/>
                <a:ea typeface="楷体" pitchFamily="49" charset="-122"/>
              </a:rPr>
              <a:t>）“团队”菜单</a:t>
            </a:r>
          </a:p>
          <a:p>
            <a:pPr>
              <a:lnSpc>
                <a:spcPct val="150000"/>
              </a:lnSpc>
            </a:pPr>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5</a:t>
            </a:r>
            <a:r>
              <a:rPr lang="zh-CN" altLang="en-US" dirty="0" smtClean="0">
                <a:latin typeface="楷体" pitchFamily="49" charset="-122"/>
                <a:ea typeface="楷体" pitchFamily="49" charset="-122"/>
              </a:rPr>
              <a:t>）“工具”菜单</a:t>
            </a:r>
          </a:p>
          <a:p>
            <a:pPr>
              <a:lnSpc>
                <a:spcPct val="150000"/>
              </a:lnSpc>
            </a:pPr>
            <a:r>
              <a:rPr lang="en-US" altLang="zh-CN"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611188" y="620713"/>
            <a:ext cx="7993062" cy="284385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nSpc>
                <a:spcPct val="120000"/>
              </a:lnSpc>
            </a:pPr>
            <a:r>
              <a:rPr lang="en-US" altLang="zh-CN" dirty="0">
                <a:solidFill>
                  <a:srgbClr val="FF3300"/>
                </a:solidFill>
                <a:latin typeface="黑体" pitchFamily="49" charset="-122"/>
                <a:ea typeface="黑体" pitchFamily="49" charset="-122"/>
              </a:rPr>
              <a:t>2</a:t>
            </a:r>
            <a:r>
              <a:rPr lang="zh-CN" altLang="en-US" dirty="0">
                <a:solidFill>
                  <a:srgbClr val="FF3300"/>
                </a:solidFill>
                <a:latin typeface="黑体" pitchFamily="49" charset="-122"/>
                <a:ea typeface="黑体" pitchFamily="49" charset="-122"/>
              </a:rPr>
              <a:t>、</a:t>
            </a:r>
            <a:r>
              <a:rPr lang="en-US" altLang="zh-CN" dirty="0">
                <a:solidFill>
                  <a:srgbClr val="FF3300"/>
                </a:solidFill>
                <a:latin typeface="黑体" pitchFamily="49" charset="-122"/>
                <a:ea typeface="黑体" pitchFamily="49" charset="-122"/>
              </a:rPr>
              <a:t>Anders</a:t>
            </a:r>
            <a:r>
              <a:rPr lang="zh-CN" altLang="en-US" dirty="0">
                <a:solidFill>
                  <a:srgbClr val="FF3300"/>
                </a:solidFill>
                <a:latin typeface="黑体" pitchFamily="49" charset="-122"/>
                <a:ea typeface="黑体" pitchFamily="49" charset="-122"/>
              </a:rPr>
              <a:t>在</a:t>
            </a:r>
            <a:r>
              <a:rPr lang="en-US" altLang="zh-CN" dirty="0">
                <a:solidFill>
                  <a:srgbClr val="FF3300"/>
                </a:solidFill>
                <a:latin typeface="黑体" pitchFamily="49" charset="-122"/>
                <a:ea typeface="黑体" pitchFamily="49" charset="-122"/>
              </a:rPr>
              <a:t>Borland</a:t>
            </a:r>
            <a:r>
              <a:rPr lang="zh-CN" altLang="en-US" dirty="0">
                <a:solidFill>
                  <a:srgbClr val="FF3300"/>
                </a:solidFill>
                <a:latin typeface="黑体" pitchFamily="49" charset="-122"/>
                <a:ea typeface="黑体" pitchFamily="49" charset="-122"/>
              </a:rPr>
              <a:t>公司</a:t>
            </a:r>
          </a:p>
          <a:p>
            <a:pPr>
              <a:lnSpc>
                <a:spcPct val="150000"/>
              </a:lnSpc>
            </a:pPr>
            <a:r>
              <a:rPr lang="zh-CN" altLang="en-US" sz="2000" dirty="0"/>
              <a:t>　　</a:t>
            </a:r>
            <a:r>
              <a:rPr lang="zh-CN" altLang="en-US" sz="2000" dirty="0">
                <a:latin typeface="楷体" pitchFamily="49" charset="-122"/>
                <a:ea typeface="楷体" pitchFamily="49" charset="-122"/>
              </a:rPr>
              <a:t>安德斯</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海尔斯伯格把</a:t>
            </a:r>
            <a:r>
              <a:rPr lang="en-US" altLang="zh-CN" sz="2000" dirty="0">
                <a:latin typeface="楷体" pitchFamily="49" charset="-122"/>
                <a:ea typeface="楷体" pitchFamily="49" charset="-122"/>
              </a:rPr>
              <a:t>Compass Pascal</a:t>
            </a:r>
            <a:r>
              <a:rPr lang="zh-CN" altLang="en-US" sz="2000" dirty="0">
                <a:latin typeface="楷体" pitchFamily="49" charset="-122"/>
                <a:ea typeface="楷体" pitchFamily="49" charset="-122"/>
              </a:rPr>
              <a:t>编译器核心授权给了美国</a:t>
            </a:r>
            <a:r>
              <a:rPr lang="en-US" altLang="zh-CN" sz="2000" dirty="0">
                <a:latin typeface="楷体" pitchFamily="49" charset="-122"/>
                <a:ea typeface="楷体" pitchFamily="49" charset="-122"/>
              </a:rPr>
              <a:t>Borland</a:t>
            </a:r>
            <a:r>
              <a:rPr lang="zh-CN" altLang="en-US" sz="2000" dirty="0">
                <a:latin typeface="楷体" pitchFamily="49" charset="-122"/>
                <a:ea typeface="楷体" pitchFamily="49" charset="-122"/>
              </a:rPr>
              <a:t>公司，并作为雇员加入</a:t>
            </a:r>
            <a:r>
              <a:rPr lang="en-US" altLang="zh-CN" sz="2000" dirty="0">
                <a:latin typeface="楷体" pitchFamily="49" charset="-122"/>
                <a:ea typeface="楷体" pitchFamily="49" charset="-122"/>
              </a:rPr>
              <a:t>Borland</a:t>
            </a:r>
            <a:r>
              <a:rPr lang="zh-CN" altLang="en-US" sz="2000" dirty="0">
                <a:latin typeface="楷体" pitchFamily="49" charset="-122"/>
                <a:ea typeface="楷体" pitchFamily="49" charset="-122"/>
              </a:rPr>
              <a:t>公司，并且是后来所有</a:t>
            </a:r>
            <a:r>
              <a:rPr lang="en-US" altLang="zh-CN" sz="2000" dirty="0">
                <a:latin typeface="楷体" pitchFamily="49" charset="-122"/>
                <a:ea typeface="楷体" pitchFamily="49" charset="-122"/>
              </a:rPr>
              <a:t>Turbo Pascal</a:t>
            </a:r>
            <a:r>
              <a:rPr lang="zh-CN" altLang="en-US" sz="2000" dirty="0">
                <a:latin typeface="楷体" pitchFamily="49" charset="-122"/>
                <a:ea typeface="楷体" pitchFamily="49" charset="-122"/>
              </a:rPr>
              <a:t>版本与</a:t>
            </a:r>
            <a:r>
              <a:rPr lang="en-US" altLang="zh-CN" sz="2000" dirty="0">
                <a:latin typeface="楷体" pitchFamily="49" charset="-122"/>
                <a:ea typeface="楷体" pitchFamily="49" charset="-122"/>
              </a:rPr>
              <a:t>Delphi</a:t>
            </a:r>
            <a:r>
              <a:rPr lang="zh-CN" altLang="en-US" sz="2000" dirty="0">
                <a:latin typeface="楷体" pitchFamily="49" charset="-122"/>
                <a:ea typeface="楷体" pitchFamily="49" charset="-122"/>
              </a:rPr>
              <a:t>前</a:t>
            </a:r>
            <a:r>
              <a:rPr lang="en-US" altLang="zh-CN" sz="2000" dirty="0">
                <a:latin typeface="楷体" pitchFamily="49" charset="-122"/>
                <a:ea typeface="楷体" pitchFamily="49" charset="-122"/>
              </a:rPr>
              <a:t>3</a:t>
            </a:r>
            <a:r>
              <a:rPr lang="zh-CN" altLang="en-US" sz="2000" dirty="0">
                <a:latin typeface="楷体" pitchFamily="49" charset="-122"/>
                <a:ea typeface="楷体" pitchFamily="49" charset="-122"/>
              </a:rPr>
              <a:t>个版本的架构师。</a:t>
            </a:r>
          </a:p>
          <a:p>
            <a:pPr>
              <a:lnSpc>
                <a:spcPct val="150000"/>
              </a:lnSpc>
            </a:pP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Philippe Kahn</a:t>
            </a:r>
            <a:r>
              <a:rPr lang="zh-CN" altLang="en-US" sz="2000" dirty="0">
                <a:latin typeface="楷体" pitchFamily="49" charset="-122"/>
                <a:ea typeface="楷体" pitchFamily="49" charset="-122"/>
              </a:rPr>
              <a:t>为第一个版本的</a:t>
            </a:r>
            <a:r>
              <a:rPr lang="en-US" altLang="zh-CN" sz="2000" dirty="0">
                <a:latin typeface="楷体" pitchFamily="49" charset="-122"/>
                <a:ea typeface="楷体" pitchFamily="49" charset="-122"/>
              </a:rPr>
              <a:t>Turbo Pascal</a:t>
            </a:r>
            <a:r>
              <a:rPr lang="zh-CN" altLang="en-US" sz="2000" dirty="0">
                <a:latin typeface="楷体" pitchFamily="49" charset="-122"/>
                <a:ea typeface="楷体" pitchFamily="49" charset="-122"/>
              </a:rPr>
              <a:t>添加了用户界面与编辑器。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450059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1.4.3  Visual C#</a:t>
            </a:r>
            <a:r>
              <a:rPr lang="zh-CN" altLang="en-US" sz="2800" dirty="0" smtClean="0">
                <a:solidFill>
                  <a:srgbClr val="FF0000"/>
                </a:solidFill>
                <a:latin typeface="黑体" pitchFamily="49" charset="-122"/>
                <a:ea typeface="黑体" pitchFamily="49" charset="-122"/>
              </a:rPr>
              <a:t>工具栏</a:t>
            </a:r>
          </a:p>
        </p:txBody>
      </p:sp>
      <p:sp>
        <p:nvSpPr>
          <p:cNvPr id="3" name="TextBox 2"/>
          <p:cNvSpPr txBox="1"/>
          <p:nvPr/>
        </p:nvSpPr>
        <p:spPr>
          <a:xfrm>
            <a:off x="1000100" y="1357298"/>
            <a:ext cx="6929486"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1. </a:t>
            </a:r>
            <a:r>
              <a:rPr lang="zh-CN" altLang="en-US" dirty="0" smtClean="0">
                <a:solidFill>
                  <a:srgbClr val="FF0000"/>
                </a:solidFill>
                <a:latin typeface="楷体" pitchFamily="49" charset="-122"/>
                <a:ea typeface="楷体" pitchFamily="49" charset="-122"/>
              </a:rPr>
              <a:t>常用的工具栏</a:t>
            </a:r>
          </a:p>
        </p:txBody>
      </p:sp>
      <p:pic>
        <p:nvPicPr>
          <p:cNvPr id="138241" name="Picture 1"/>
          <p:cNvPicPr>
            <a:picLocks noChangeAspect="1" noChangeArrowheads="1"/>
          </p:cNvPicPr>
          <p:nvPr/>
        </p:nvPicPr>
        <p:blipFill>
          <a:blip r:embed="rId2"/>
          <a:srcRect/>
          <a:stretch>
            <a:fillRect/>
          </a:stretch>
        </p:blipFill>
        <p:spPr bwMode="auto">
          <a:xfrm>
            <a:off x="1071538" y="3071810"/>
            <a:ext cx="6772275" cy="1400175"/>
          </a:xfrm>
          <a:prstGeom prst="rect">
            <a:avLst/>
          </a:prstGeom>
          <a:noFill/>
          <a:ln w="9525">
            <a:noFill/>
            <a:miter lim="800000"/>
            <a:headEnd/>
            <a:tailEnd/>
          </a:ln>
          <a:effectLst/>
        </p:spPr>
      </p:pic>
      <p:sp>
        <p:nvSpPr>
          <p:cNvPr id="5" name="TextBox 4"/>
          <p:cNvSpPr txBox="1"/>
          <p:nvPr/>
        </p:nvSpPr>
        <p:spPr>
          <a:xfrm>
            <a:off x="1142976" y="2143116"/>
            <a:ext cx="4643470" cy="461665"/>
          </a:xfrm>
          <a:prstGeom prst="rect">
            <a:avLst/>
          </a:prstGeom>
          <a:noFill/>
        </p:spPr>
        <p:txBody>
          <a:bodyPr wrap="square" rtlCol="0">
            <a:spAutoFit/>
          </a:bodyPr>
          <a:lstStyle/>
          <a:p>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）“标准”工具栏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6143668" cy="461665"/>
          </a:xfrm>
          <a:prstGeom prst="rect">
            <a:avLst/>
          </a:prstGeom>
          <a:noFill/>
        </p:spPr>
        <p:txBody>
          <a:bodyPr wrap="square" rtlCol="0">
            <a:spAutoFit/>
          </a:bodyPr>
          <a:lstStyle/>
          <a:p>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2</a:t>
            </a:r>
            <a:r>
              <a:rPr lang="zh-CN" altLang="en-US" dirty="0" smtClean="0">
                <a:latin typeface="楷体" pitchFamily="49" charset="-122"/>
                <a:ea typeface="楷体" pitchFamily="49" charset="-122"/>
              </a:rPr>
              <a:t>）“调试”工具栏</a:t>
            </a:r>
          </a:p>
        </p:txBody>
      </p:sp>
      <p:pic>
        <p:nvPicPr>
          <p:cNvPr id="137217" name="Picture 1"/>
          <p:cNvPicPr>
            <a:picLocks noChangeAspect="1" noChangeArrowheads="1"/>
          </p:cNvPicPr>
          <p:nvPr/>
        </p:nvPicPr>
        <p:blipFill>
          <a:blip r:embed="rId2"/>
          <a:srcRect/>
          <a:stretch>
            <a:fillRect/>
          </a:stretch>
        </p:blipFill>
        <p:spPr bwMode="auto">
          <a:xfrm>
            <a:off x="642910" y="1643050"/>
            <a:ext cx="5857916" cy="1663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6072230" cy="461665"/>
          </a:xfrm>
          <a:prstGeom prst="rect">
            <a:avLst/>
          </a:prstGeom>
          <a:noFill/>
        </p:spPr>
        <p:txBody>
          <a:bodyPr wrap="square" rtlCol="0">
            <a:spAutoFit/>
          </a:bodyPr>
          <a:lstStyle/>
          <a:p>
            <a:r>
              <a:rPr lang="zh-CN" altLang="en-US" dirty="0" smtClean="0">
                <a:latin typeface="楷体" pitchFamily="49" charset="-122"/>
                <a:ea typeface="楷体" pitchFamily="49" charset="-122"/>
              </a:rPr>
              <a:t>（</a:t>
            </a:r>
            <a:r>
              <a:rPr lang="en-US" dirty="0" smtClean="0">
                <a:latin typeface="楷体" pitchFamily="49" charset="-122"/>
                <a:ea typeface="楷体" pitchFamily="49" charset="-122"/>
              </a:rPr>
              <a:t>3</a:t>
            </a:r>
            <a:r>
              <a:rPr lang="zh-CN" altLang="en-US" dirty="0" smtClean="0">
                <a:latin typeface="楷体" pitchFamily="49" charset="-122"/>
                <a:ea typeface="楷体" pitchFamily="49" charset="-122"/>
              </a:rPr>
              <a:t>）文本编辑器工具栏</a:t>
            </a:r>
          </a:p>
        </p:txBody>
      </p:sp>
      <p:pic>
        <p:nvPicPr>
          <p:cNvPr id="136193" name="Picture 1"/>
          <p:cNvPicPr>
            <a:picLocks noChangeAspect="1" noChangeArrowheads="1"/>
          </p:cNvPicPr>
          <p:nvPr/>
        </p:nvPicPr>
        <p:blipFill>
          <a:blip r:embed="rId2"/>
          <a:srcRect/>
          <a:stretch>
            <a:fillRect/>
          </a:stretch>
        </p:blipFill>
        <p:spPr bwMode="auto">
          <a:xfrm>
            <a:off x="857224" y="1500174"/>
            <a:ext cx="5715040" cy="2900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5072098"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2. </a:t>
            </a:r>
            <a:r>
              <a:rPr lang="zh-CN" altLang="en-US" dirty="0" smtClean="0">
                <a:solidFill>
                  <a:srgbClr val="FF0000"/>
                </a:solidFill>
                <a:latin typeface="楷体" pitchFamily="49" charset="-122"/>
                <a:ea typeface="楷体" pitchFamily="49" charset="-122"/>
              </a:rPr>
              <a:t>工具栏的显示与隐藏</a:t>
            </a:r>
          </a:p>
        </p:txBody>
      </p:sp>
      <p:sp>
        <p:nvSpPr>
          <p:cNvPr id="3" name="TextBox 2"/>
          <p:cNvSpPr txBox="1"/>
          <p:nvPr/>
        </p:nvSpPr>
        <p:spPr>
          <a:xfrm>
            <a:off x="714348" y="1500174"/>
            <a:ext cx="7858180" cy="2308324"/>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如果需要显示或隐藏某些工具栏，只要选择“视图</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工具栏”命令，然后选中菜单项中相应的工具栏的名称就可以了（也可以在工具栏上击鼠标右键，在弹出的快捷菜单中选择相应的的工具栏名称）。</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1.4.4 </a:t>
            </a:r>
            <a:r>
              <a:rPr lang="zh-CN" altLang="en-US" sz="2800" dirty="0" smtClean="0">
                <a:solidFill>
                  <a:srgbClr val="FF0000"/>
                </a:solidFill>
                <a:latin typeface="黑体" pitchFamily="49" charset="-122"/>
                <a:ea typeface="黑体" pitchFamily="49" charset="-122"/>
              </a:rPr>
              <a:t>解决方案资源管理器</a:t>
            </a:r>
          </a:p>
        </p:txBody>
      </p:sp>
      <p:sp>
        <p:nvSpPr>
          <p:cNvPr id="3" name="TextBox 2"/>
          <p:cNvSpPr txBox="1"/>
          <p:nvPr/>
        </p:nvSpPr>
        <p:spPr>
          <a:xfrm>
            <a:off x="571472" y="1500174"/>
            <a:ext cx="8286808" cy="3046988"/>
          </a:xfrm>
          <a:prstGeom prst="rect">
            <a:avLst/>
          </a:prstGeom>
          <a:noFill/>
        </p:spPr>
        <p:txBody>
          <a:bodyPr wrap="square" rtlCol="0">
            <a:spAutoFit/>
          </a:bodyPr>
          <a:lstStyle/>
          <a:p>
            <a:r>
              <a:rPr lang="zh-CN" altLang="en-US" dirty="0" smtClean="0">
                <a:latin typeface="楷体" pitchFamily="49" charset="-122"/>
                <a:ea typeface="楷体" pitchFamily="49" charset="-122"/>
              </a:rPr>
              <a:t>    在</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中，项目是一个独立的编程单位，其中包含有程序文件和其他若干相关文件，若干个项目就组成了一个解决方案。</a:t>
            </a:r>
            <a:endParaRPr lang="en-US" altLang="zh-CN" dirty="0" smtClean="0">
              <a:latin typeface="楷体" pitchFamily="49" charset="-122"/>
              <a:ea typeface="楷体" pitchFamily="49" charset="-122"/>
            </a:endParaRPr>
          </a:p>
          <a:p>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如图</a:t>
            </a:r>
            <a:r>
              <a:rPr lang="en-US" dirty="0" smtClean="0">
                <a:latin typeface="楷体" pitchFamily="49" charset="-122"/>
                <a:ea typeface="楷体" pitchFamily="49" charset="-122"/>
              </a:rPr>
              <a:t>1.11</a:t>
            </a:r>
            <a:r>
              <a:rPr lang="zh-CN" altLang="en-US" dirty="0" smtClean="0">
                <a:latin typeface="楷体" pitchFamily="49" charset="-122"/>
                <a:ea typeface="楷体" pitchFamily="49" charset="-122"/>
              </a:rPr>
              <a:t>所示的解决方案资源管理器指出解决方案名称为</a:t>
            </a:r>
            <a:r>
              <a:rPr lang="en-US" dirty="0" smtClean="0">
                <a:latin typeface="楷体" pitchFamily="49" charset="-122"/>
                <a:ea typeface="楷体" pitchFamily="49" charset="-122"/>
              </a:rPr>
              <a:t>example</a:t>
            </a:r>
            <a:r>
              <a:rPr lang="zh-CN" altLang="en-US" dirty="0" smtClean="0">
                <a:latin typeface="楷体" pitchFamily="49" charset="-122"/>
                <a:ea typeface="楷体" pitchFamily="49" charset="-122"/>
              </a:rPr>
              <a:t>，它以树状的结构显示整个解决方案中包括哪些项目，以及每个项目的组成信息。包含在项目内的组件成员会依据建立它们所使用的开发语言不同而有所不同，这些成员包括引用、数据连接、数据夹和文件等。</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1" name="Picture 1"/>
          <p:cNvPicPr>
            <a:picLocks noChangeAspect="1" noChangeArrowheads="1"/>
          </p:cNvPicPr>
          <p:nvPr/>
        </p:nvPicPr>
        <p:blipFill>
          <a:blip r:embed="rId2"/>
          <a:srcRect/>
          <a:stretch>
            <a:fillRect/>
          </a:stretch>
        </p:blipFill>
        <p:spPr bwMode="auto">
          <a:xfrm>
            <a:off x="1928794" y="1071546"/>
            <a:ext cx="4372498"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39751" y="333375"/>
            <a:ext cx="331787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1.4.5 </a:t>
            </a:r>
            <a:r>
              <a:rPr lang="zh-CN" altLang="en-US" sz="2800" dirty="0" smtClean="0">
                <a:solidFill>
                  <a:srgbClr val="FF0000"/>
                </a:solidFill>
                <a:latin typeface="黑体" pitchFamily="49" charset="-122"/>
                <a:ea typeface="黑体" pitchFamily="49" charset="-122"/>
              </a:rPr>
              <a:t>编辑器设置</a:t>
            </a:r>
            <a:endParaRPr lang="zh-CN" altLang="en-US" sz="2800" dirty="0">
              <a:solidFill>
                <a:srgbClr val="FF0000"/>
              </a:solidFill>
              <a:latin typeface="黑体" pitchFamily="49" charset="-122"/>
              <a:ea typeface="黑体" pitchFamily="49" charset="-122"/>
            </a:endParaRPr>
          </a:p>
        </p:txBody>
      </p:sp>
      <p:sp>
        <p:nvSpPr>
          <p:cNvPr id="4" name="TextBox 3"/>
          <p:cNvSpPr txBox="1"/>
          <p:nvPr/>
        </p:nvSpPr>
        <p:spPr>
          <a:xfrm>
            <a:off x="642910" y="1071546"/>
            <a:ext cx="8001056" cy="830997"/>
          </a:xfrm>
          <a:prstGeom prst="rect">
            <a:avLst/>
          </a:prstGeom>
          <a:noFill/>
        </p:spPr>
        <p:txBody>
          <a:bodyPr wrap="square" rtlCol="0">
            <a:spAutoFit/>
          </a:bodyPr>
          <a:lstStyle/>
          <a:p>
            <a:r>
              <a:rPr lang="zh-CN" altLang="en-US" dirty="0" smtClean="0">
                <a:latin typeface="楷体" pitchFamily="49" charset="-122"/>
                <a:ea typeface="楷体" pitchFamily="49" charset="-122"/>
              </a:rPr>
              <a:t>    设置方法是选择“工具</a:t>
            </a:r>
            <a:r>
              <a:rPr lang="en-US" dirty="0" smtClean="0">
                <a:latin typeface="楷体" pitchFamily="49" charset="-122"/>
                <a:ea typeface="楷体" pitchFamily="49" charset="-122"/>
              </a:rPr>
              <a:t>|</a:t>
            </a:r>
            <a:r>
              <a:rPr lang="zh-CN" altLang="en-US" dirty="0" smtClean="0">
                <a:latin typeface="楷体" pitchFamily="49" charset="-122"/>
                <a:ea typeface="楷体" pitchFamily="49" charset="-122"/>
              </a:rPr>
              <a:t>选项”菜单命令，显示如图</a:t>
            </a:r>
            <a:r>
              <a:rPr lang="en-US" dirty="0" smtClean="0">
                <a:latin typeface="楷体" pitchFamily="49" charset="-122"/>
                <a:ea typeface="楷体" pitchFamily="49" charset="-122"/>
              </a:rPr>
              <a:t>1.15</a:t>
            </a:r>
            <a:r>
              <a:rPr lang="zh-CN" altLang="en-US" dirty="0" smtClean="0">
                <a:latin typeface="楷体" pitchFamily="49" charset="-122"/>
                <a:ea typeface="楷体" pitchFamily="49" charset="-122"/>
              </a:rPr>
              <a:t>所示的“选项”对话框。</a:t>
            </a:r>
          </a:p>
        </p:txBody>
      </p:sp>
      <p:pic>
        <p:nvPicPr>
          <p:cNvPr id="5" name="图片 4"/>
          <p:cNvPicPr/>
          <p:nvPr/>
        </p:nvPicPr>
        <p:blipFill>
          <a:blip r:embed="rId2"/>
          <a:srcRect/>
          <a:stretch>
            <a:fillRect/>
          </a:stretch>
        </p:blipFill>
        <p:spPr bwMode="auto">
          <a:xfrm>
            <a:off x="1357290" y="2143116"/>
            <a:ext cx="5857916" cy="3929090"/>
          </a:xfrm>
          <a:prstGeom prst="rect">
            <a:avLst/>
          </a:prstGeom>
          <a:noFill/>
          <a:ln w="9525">
            <a:noFill/>
            <a:miter lim="800000"/>
            <a:headEnd/>
            <a:tailEnd/>
          </a:ln>
        </p:spPr>
      </p:pic>
      <p:sp>
        <p:nvSpPr>
          <p:cNvPr id="6" name="椭圆 5"/>
          <p:cNvSpPr/>
          <p:nvPr/>
        </p:nvSpPr>
        <p:spPr bwMode="auto">
          <a:xfrm>
            <a:off x="1643042" y="2500306"/>
            <a:ext cx="500066"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571604" y="1214422"/>
            <a:ext cx="5143536" cy="3929090"/>
          </a:xfrm>
          <a:prstGeom prst="rect">
            <a:avLst/>
          </a:prstGeom>
          <a:noFill/>
          <a:ln w="9525">
            <a:noFill/>
            <a:miter lim="800000"/>
            <a:headEnd/>
            <a:tailEnd/>
          </a:ln>
        </p:spPr>
      </p:pic>
      <p:sp>
        <p:nvSpPr>
          <p:cNvPr id="5" name="椭圆 4"/>
          <p:cNvSpPr/>
          <p:nvPr/>
        </p:nvSpPr>
        <p:spPr bwMode="auto">
          <a:xfrm>
            <a:off x="1785918" y="2285992"/>
            <a:ext cx="571504" cy="42862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1500166" y="1000108"/>
            <a:ext cx="5857916" cy="4357718"/>
          </a:xfrm>
          <a:prstGeom prst="rect">
            <a:avLst/>
          </a:prstGeom>
          <a:noFill/>
          <a:ln w="9525">
            <a:noFill/>
            <a:miter lim="800000"/>
            <a:headEnd/>
            <a:tailEnd/>
          </a:ln>
        </p:spPr>
      </p:pic>
      <p:sp>
        <p:nvSpPr>
          <p:cNvPr id="5" name="椭圆 4"/>
          <p:cNvSpPr/>
          <p:nvPr/>
        </p:nvSpPr>
        <p:spPr bwMode="auto">
          <a:xfrm>
            <a:off x="1714480" y="2285992"/>
            <a:ext cx="571504" cy="357190"/>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142976" y="642918"/>
            <a:ext cx="5961076" cy="584775"/>
          </a:xfrm>
          <a:prstGeom prst="rect">
            <a:avLst/>
          </a:prstGeom>
          <a:noFill/>
          <a:ln w="9525">
            <a:noFill/>
            <a:miter lim="800000"/>
            <a:headEnd/>
            <a:tailEnd/>
          </a:ln>
          <a:effectLst/>
        </p:spPr>
        <p:txBody>
          <a:bodyPr wrap="square">
            <a:spAutoFit/>
          </a:bodyPr>
          <a:lstStyle/>
          <a:p>
            <a:pPr algn="ct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1.5 </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一个简单的</a:t>
            </a:r>
            <a:r>
              <a:rPr 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t>
            </a:r>
            <a:r>
              <a:rPr lang="zh-CN" altLang="en-US" sz="32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程序</a:t>
            </a:r>
            <a:endParaRPr lang="zh-CN" altLang="en-US" sz="32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571472" y="1714488"/>
            <a:ext cx="8215370" cy="830997"/>
          </a:xfrm>
          <a:prstGeom prst="rect">
            <a:avLst/>
          </a:prstGeom>
          <a:noFill/>
        </p:spPr>
        <p:txBody>
          <a:bodyPr wrap="square" rtlCol="0">
            <a:spAutoFit/>
          </a:bodyPr>
          <a:lstStyle/>
          <a:p>
            <a:r>
              <a:rPr lang="zh-CN" altLang="en-US" dirty="0" smtClean="0">
                <a:latin typeface="楷体" pitchFamily="49" charset="-122"/>
                <a:ea typeface="楷体" pitchFamily="49" charset="-122"/>
              </a:rPr>
              <a:t>本小节通过一个简单的示例介绍</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控制台应用程序的创建过程。</a:t>
            </a:r>
          </a:p>
        </p:txBody>
      </p:sp>
      <p:sp>
        <p:nvSpPr>
          <p:cNvPr id="5" name="TextBox 4"/>
          <p:cNvSpPr txBox="1"/>
          <p:nvPr/>
        </p:nvSpPr>
        <p:spPr>
          <a:xfrm>
            <a:off x="571472" y="3000372"/>
            <a:ext cx="8143932" cy="830997"/>
          </a:xfrm>
          <a:prstGeom prst="rect">
            <a:avLst/>
          </a:prstGeom>
          <a:noFill/>
        </p:spPr>
        <p:txBody>
          <a:bodyPr wrap="square" rtlCol="0">
            <a:spAutoFit/>
          </a:bodyPr>
          <a:lstStyle/>
          <a:p>
            <a:r>
              <a:rPr lang="en-US" altLang="zh-CN" dirty="0" smtClean="0">
                <a:solidFill>
                  <a:srgbClr val="FF0000"/>
                </a:solidFill>
                <a:latin typeface="楷体" pitchFamily="49" charset="-122"/>
                <a:ea typeface="楷体" pitchFamily="49" charset="-122"/>
              </a:rPr>
              <a:t>【</a:t>
            </a:r>
            <a:r>
              <a:rPr lang="zh-CN" altLang="en-US" dirty="0" smtClean="0">
                <a:solidFill>
                  <a:srgbClr val="FF0000"/>
                </a:solidFill>
                <a:latin typeface="楷体" pitchFamily="49" charset="-122"/>
                <a:ea typeface="楷体" pitchFamily="49" charset="-122"/>
              </a:rPr>
              <a:t>例</a:t>
            </a:r>
            <a:r>
              <a:rPr lang="en-US" dirty="0" smtClean="0">
                <a:solidFill>
                  <a:srgbClr val="FF0000"/>
                </a:solidFill>
                <a:latin typeface="楷体" pitchFamily="49" charset="-122"/>
                <a:ea typeface="楷体" pitchFamily="49" charset="-122"/>
              </a:rPr>
              <a:t>1.1</a:t>
            </a:r>
            <a:r>
              <a:rPr lang="en-US" altLang="zh-CN" dirty="0" smtClean="0">
                <a:solidFill>
                  <a:srgbClr val="FF0000"/>
                </a:solidFill>
                <a:latin typeface="楷体" pitchFamily="49" charset="-122"/>
                <a:ea typeface="楷体" pitchFamily="49" charset="-122"/>
              </a:rPr>
              <a:t>】</a:t>
            </a:r>
            <a:r>
              <a:rPr lang="zh-CN" altLang="en-US" dirty="0" smtClean="0">
                <a:latin typeface="楷体" pitchFamily="49" charset="-122"/>
                <a:ea typeface="楷体" pitchFamily="49" charset="-122"/>
              </a:rPr>
              <a:t>创建一个控制台应用程序，求用户输入的两个整数的和。</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539750" y="476250"/>
            <a:ext cx="8064500" cy="24191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nSpc>
                <a:spcPct val="130000"/>
              </a:lnSpc>
            </a:pPr>
            <a:r>
              <a:rPr lang="en-US" altLang="zh-CN" dirty="0">
                <a:solidFill>
                  <a:srgbClr val="FF3300"/>
                </a:solidFill>
                <a:latin typeface="黑体" pitchFamily="49" charset="-122"/>
                <a:ea typeface="黑体" pitchFamily="49" charset="-122"/>
              </a:rPr>
              <a:t>3</a:t>
            </a:r>
            <a:r>
              <a:rPr lang="zh-CN" altLang="en-US" dirty="0">
                <a:solidFill>
                  <a:srgbClr val="FF3300"/>
                </a:solidFill>
                <a:latin typeface="黑体" pitchFamily="49" charset="-122"/>
                <a:ea typeface="黑体" pitchFamily="49" charset="-122"/>
              </a:rPr>
              <a:t>、加入微软公司</a:t>
            </a:r>
          </a:p>
          <a:p>
            <a:pPr>
              <a:lnSpc>
                <a:spcPct val="150000"/>
              </a:lnSpc>
            </a:pPr>
            <a:r>
              <a:rPr lang="zh-CN" altLang="en-US" sz="2000" dirty="0"/>
              <a:t>　　</a:t>
            </a:r>
            <a:r>
              <a:rPr lang="en-US" altLang="zh-CN" sz="2000" dirty="0">
                <a:latin typeface="楷体" pitchFamily="49" charset="-122"/>
                <a:ea typeface="楷体" pitchFamily="49" charset="-122"/>
              </a:rPr>
              <a:t>1996</a:t>
            </a:r>
            <a:r>
              <a:rPr lang="zh-CN" altLang="en-US" sz="2000" dirty="0">
                <a:latin typeface="楷体" pitchFamily="49" charset="-122"/>
                <a:ea typeface="楷体" pitchFamily="49" charset="-122"/>
              </a:rPr>
              <a:t>年</a:t>
            </a:r>
            <a:r>
              <a:rPr lang="en-US" altLang="zh-CN" sz="2000" dirty="0">
                <a:latin typeface="楷体" pitchFamily="49" charset="-122"/>
                <a:ea typeface="楷体" pitchFamily="49" charset="-122"/>
              </a:rPr>
              <a:t>Hejlsberg</a:t>
            </a:r>
            <a:r>
              <a:rPr lang="zh-CN" altLang="en-US" sz="2000" dirty="0">
                <a:latin typeface="楷体" pitchFamily="49" charset="-122"/>
                <a:ea typeface="楷体" pitchFamily="49" charset="-122"/>
              </a:rPr>
              <a:t>加入微软公司。据说，比尔</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盖茨亲自参与了这次挖角行动，年薪三百万美金，并许诺安德斯</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海尔斯伯格在微软将得到技术上的足够自由和资源支持。</a:t>
            </a:r>
          </a:p>
          <a:p>
            <a:pPr>
              <a:lnSpc>
                <a:spcPct val="150000"/>
              </a:lnSpc>
            </a:pPr>
            <a:r>
              <a:rPr lang="zh-CN" altLang="en-US" sz="2000" dirty="0">
                <a:latin typeface="楷体" pitchFamily="49" charset="-122"/>
                <a:ea typeface="楷体" pitchFamily="49" charset="-122"/>
              </a:rPr>
              <a:t>　　据说该事件也是微软公司和</a:t>
            </a:r>
            <a:r>
              <a:rPr lang="en-US" altLang="zh-CN" sz="2000" dirty="0">
                <a:latin typeface="楷体" pitchFamily="49" charset="-122"/>
                <a:ea typeface="楷体" pitchFamily="49" charset="-122"/>
              </a:rPr>
              <a:t>Borland</a:t>
            </a:r>
            <a:r>
              <a:rPr lang="zh-CN" altLang="en-US" sz="2000" dirty="0">
                <a:latin typeface="楷体" pitchFamily="49" charset="-122"/>
                <a:ea typeface="楷体" pitchFamily="49" charset="-122"/>
              </a:rPr>
              <a:t>公司后续官司的导火索。</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642918"/>
            <a:ext cx="8001056" cy="4524315"/>
          </a:xfrm>
          <a:prstGeom prst="rect">
            <a:avLst/>
          </a:prstGeom>
          <a:noFill/>
        </p:spPr>
        <p:txBody>
          <a:bodyPr wrap="square" rtlCol="0">
            <a:spAutoFit/>
          </a:bodyPr>
          <a:lstStyle/>
          <a:p>
            <a:pPr>
              <a:lnSpc>
                <a:spcPct val="150000"/>
              </a:lnSpc>
            </a:pPr>
            <a:r>
              <a:rPr lang="zh-CN" altLang="en-US" dirty="0" smtClean="0">
                <a:solidFill>
                  <a:srgbClr val="FF0000"/>
                </a:solidFill>
                <a:latin typeface="楷体" pitchFamily="49" charset="-122"/>
                <a:ea typeface="楷体" pitchFamily="49" charset="-122"/>
              </a:rPr>
              <a:t>解：</a:t>
            </a:r>
            <a:r>
              <a:rPr lang="zh-CN" altLang="en-US" dirty="0" smtClean="0">
                <a:latin typeface="楷体" pitchFamily="49" charset="-122"/>
                <a:ea typeface="楷体" pitchFamily="49" charset="-122"/>
              </a:rPr>
              <a:t>其设计过程如下：</a:t>
            </a:r>
          </a:p>
          <a:p>
            <a:pPr>
              <a:lnSpc>
                <a:spcPct val="150000"/>
              </a:lnSpc>
            </a:pPr>
            <a:r>
              <a:rPr lang="zh-CN" altLang="en-US" dirty="0" smtClean="0">
                <a:latin typeface="楷体" pitchFamily="49" charset="-122"/>
                <a:ea typeface="楷体" pitchFamily="49" charset="-122"/>
              </a:rPr>
              <a:t>① 启动</a:t>
            </a:r>
            <a:r>
              <a:rPr lang="en-US" dirty="0" smtClean="0">
                <a:latin typeface="楷体" pitchFamily="49" charset="-122"/>
                <a:ea typeface="楷体" pitchFamily="49" charset="-122"/>
              </a:rPr>
              <a:t>Visual Studio 2012</a:t>
            </a:r>
            <a:r>
              <a:rPr lang="zh-CN" altLang="en-US" dirty="0" smtClean="0">
                <a:latin typeface="楷体" pitchFamily="49" charset="-122"/>
                <a:ea typeface="楷体" pitchFamily="49" charset="-122"/>
              </a:rPr>
              <a:t>。</a:t>
            </a:r>
          </a:p>
          <a:p>
            <a:pPr>
              <a:lnSpc>
                <a:spcPct val="150000"/>
              </a:lnSpc>
            </a:pPr>
            <a:r>
              <a:rPr lang="zh-CN" altLang="en-US" dirty="0" smtClean="0">
                <a:latin typeface="楷体" pitchFamily="49" charset="-122"/>
                <a:ea typeface="楷体" pitchFamily="49" charset="-122"/>
              </a:rPr>
              <a:t>② 创建项目。在“文件”菜单上，单击“新建项目”，此时将打开“新建项目”对话框，选择“控制台应用程序”，输入项目名称</a:t>
            </a:r>
            <a:r>
              <a:rPr lang="en-US" dirty="0" err="1" smtClean="0">
                <a:latin typeface="楷体" pitchFamily="49" charset="-122"/>
                <a:ea typeface="楷体" pitchFamily="49" charset="-122"/>
              </a:rPr>
              <a:t>proj1</a:t>
            </a:r>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，指定位置为“</a:t>
            </a:r>
            <a:r>
              <a:rPr lang="en-US" dirty="0" err="1" smtClean="0">
                <a:latin typeface="楷体" pitchFamily="49" charset="-122"/>
                <a:ea typeface="楷体" pitchFamily="49" charset="-122"/>
              </a:rPr>
              <a:t>D:\C#</a:t>
            </a:r>
            <a:r>
              <a:rPr lang="zh-CN" altLang="en-US" dirty="0" smtClean="0">
                <a:latin typeface="楷体" pitchFamily="49" charset="-122"/>
                <a:ea typeface="楷体" pitchFamily="49" charset="-122"/>
              </a:rPr>
              <a:t>程序</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ch1</a:t>
            </a:r>
            <a:r>
              <a:rPr lang="zh-CN" altLang="en-US" dirty="0" smtClean="0">
                <a:latin typeface="楷体" pitchFamily="49" charset="-122"/>
                <a:ea typeface="楷体" pitchFamily="49" charset="-122"/>
              </a:rPr>
              <a:t>”，然后单击“确定”按钮。</a:t>
            </a:r>
            <a:endParaRPr lang="en-US" altLang="zh-CN" dirty="0" smtClean="0">
              <a:latin typeface="楷体" pitchFamily="49" charset="-122"/>
              <a:ea typeface="楷体" pitchFamily="49" charset="-122"/>
            </a:endParaRPr>
          </a:p>
          <a:p>
            <a:pPr>
              <a:lnSpc>
                <a:spcPct val="150000"/>
              </a:lnSpc>
            </a:pPr>
            <a:r>
              <a:rPr lang="zh-CN" altLang="en-US" dirty="0" smtClean="0">
                <a:latin typeface="楷体" pitchFamily="49" charset="-122"/>
                <a:ea typeface="楷体" pitchFamily="49" charset="-122"/>
              </a:rPr>
              <a:t>③ 将光标移到代码编辑窗口中</a:t>
            </a:r>
            <a:r>
              <a:rPr lang="en-US" dirty="0" smtClean="0">
                <a:latin typeface="楷体" pitchFamily="49" charset="-122"/>
                <a:ea typeface="楷体" pitchFamily="49" charset="-122"/>
              </a:rPr>
              <a:t>Main</a:t>
            </a:r>
            <a:r>
              <a:rPr lang="zh-CN" altLang="en-US" dirty="0" smtClean="0">
                <a:latin typeface="楷体" pitchFamily="49" charset="-122"/>
                <a:ea typeface="楷体" pitchFamily="49" charset="-122"/>
              </a:rPr>
              <a:t>函数内，输入程序代码，如图</a:t>
            </a:r>
            <a:r>
              <a:rPr lang="en-US" dirty="0" smtClean="0">
                <a:latin typeface="楷体" pitchFamily="49" charset="-122"/>
                <a:ea typeface="楷体" pitchFamily="49" charset="-122"/>
              </a:rPr>
              <a:t>1.18</a:t>
            </a:r>
            <a:r>
              <a:rPr lang="zh-CN" altLang="en-US" dirty="0" smtClean="0">
                <a:latin typeface="楷体" pitchFamily="49" charset="-122"/>
                <a:ea typeface="楷体" pitchFamily="49" charset="-122"/>
              </a:rPr>
              <a:t>所示。</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785786" y="785794"/>
            <a:ext cx="7500990"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71480"/>
            <a:ext cx="7715304" cy="1113766"/>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④ 单击标准工具栏中的</a:t>
            </a:r>
            <a:r>
              <a:rPr lang="en-US" dirty="0" smtClean="0">
                <a:latin typeface="楷体" pitchFamily="49" charset="-122"/>
                <a:ea typeface="楷体" pitchFamily="49" charset="-122"/>
              </a:rPr>
              <a:t> </a:t>
            </a:r>
            <a:r>
              <a:rPr lang="zh-CN" altLang="en-US" dirty="0" smtClean="0">
                <a:latin typeface="楷体" pitchFamily="49" charset="-122"/>
                <a:ea typeface="楷体" pitchFamily="49" charset="-122"/>
              </a:rPr>
              <a:t>按钮保存项目。按</a:t>
            </a:r>
            <a:r>
              <a:rPr lang="en-US" dirty="0" err="1" smtClean="0">
                <a:latin typeface="楷体" pitchFamily="49" charset="-122"/>
                <a:ea typeface="楷体" pitchFamily="49" charset="-122"/>
              </a:rPr>
              <a:t>Ctrl+F5</a:t>
            </a:r>
            <a:r>
              <a:rPr lang="zh-CN" altLang="en-US" dirty="0" smtClean="0">
                <a:latin typeface="楷体" pitchFamily="49" charset="-122"/>
                <a:ea typeface="楷体" pitchFamily="49" charset="-122"/>
              </a:rPr>
              <a:t>键执行程序，输入</a:t>
            </a:r>
            <a:r>
              <a:rPr lang="en-US" dirty="0" smtClean="0">
                <a:latin typeface="楷体" pitchFamily="49" charset="-122"/>
                <a:ea typeface="楷体" pitchFamily="49" charset="-122"/>
              </a:rPr>
              <a:t>10</a:t>
            </a:r>
            <a:r>
              <a:rPr lang="zh-CN" altLang="en-US" dirty="0" smtClean="0">
                <a:latin typeface="楷体" pitchFamily="49" charset="-122"/>
                <a:ea typeface="楷体" pitchFamily="49" charset="-122"/>
              </a:rPr>
              <a:t>和</a:t>
            </a:r>
            <a:r>
              <a:rPr lang="en-US" dirty="0" smtClean="0">
                <a:latin typeface="楷体" pitchFamily="49" charset="-122"/>
                <a:ea typeface="楷体" pitchFamily="49" charset="-122"/>
              </a:rPr>
              <a:t>20</a:t>
            </a:r>
            <a:r>
              <a:rPr lang="zh-CN" altLang="en-US" dirty="0" smtClean="0">
                <a:latin typeface="楷体" pitchFamily="49" charset="-122"/>
                <a:ea typeface="楷体" pitchFamily="49" charset="-122"/>
              </a:rPr>
              <a:t>，输出结果如图</a:t>
            </a:r>
            <a:r>
              <a:rPr lang="en-US" dirty="0" smtClean="0">
                <a:latin typeface="楷体" pitchFamily="49" charset="-122"/>
                <a:ea typeface="楷体" pitchFamily="49" charset="-122"/>
              </a:rPr>
              <a:t>1.19</a:t>
            </a:r>
            <a:r>
              <a:rPr lang="zh-CN" altLang="en-US" dirty="0" smtClean="0">
                <a:latin typeface="楷体" pitchFamily="49" charset="-122"/>
                <a:ea typeface="楷体" pitchFamily="49" charset="-122"/>
              </a:rPr>
              <a:t>所示。</a:t>
            </a:r>
          </a:p>
        </p:txBody>
      </p:sp>
      <p:pic>
        <p:nvPicPr>
          <p:cNvPr id="5" name="图片 4"/>
          <p:cNvPicPr/>
          <p:nvPr/>
        </p:nvPicPr>
        <p:blipFill>
          <a:blip r:embed="rId2"/>
          <a:srcRect/>
          <a:stretch>
            <a:fillRect/>
          </a:stretch>
        </p:blipFill>
        <p:spPr bwMode="auto">
          <a:xfrm>
            <a:off x="1928794" y="2214554"/>
            <a:ext cx="4000528"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571480"/>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1.5.1 </a:t>
            </a:r>
            <a:r>
              <a:rPr lang="zh-CN" altLang="en-US" sz="2800" dirty="0" smtClean="0">
                <a:solidFill>
                  <a:srgbClr val="FF0000"/>
                </a:solidFill>
                <a:latin typeface="黑体" pitchFamily="49" charset="-122"/>
                <a:ea typeface="黑体" pitchFamily="49" charset="-122"/>
              </a:rPr>
              <a:t>代码分析</a:t>
            </a:r>
          </a:p>
        </p:txBody>
      </p:sp>
      <p:sp>
        <p:nvSpPr>
          <p:cNvPr id="5" name="TextBox 4"/>
          <p:cNvSpPr txBox="1"/>
          <p:nvPr/>
        </p:nvSpPr>
        <p:spPr>
          <a:xfrm>
            <a:off x="642910" y="1785926"/>
            <a:ext cx="4643470" cy="1631216"/>
          </a:xfrm>
          <a:prstGeom prst="rect">
            <a:avLst/>
          </a:prstGeom>
          <a:noFill/>
        </p:spPr>
        <p:txBody>
          <a:bodyPr wrap="square" rtlCol="0">
            <a:spAutoFit/>
          </a:bodyPr>
          <a:lstStyle/>
          <a:p>
            <a:r>
              <a:rPr lang="en-US" altLang="zh-CN" sz="2000" dirty="0" smtClean="0"/>
              <a:t>using System;</a:t>
            </a:r>
          </a:p>
          <a:p>
            <a:r>
              <a:rPr lang="en-US" altLang="zh-CN" sz="2000" dirty="0" smtClean="0"/>
              <a:t>using </a:t>
            </a:r>
            <a:r>
              <a:rPr lang="en-US" altLang="zh-CN" sz="2000" dirty="0" err="1" smtClean="0"/>
              <a:t>System.Collections.Generic</a:t>
            </a:r>
            <a:r>
              <a:rPr lang="en-US" altLang="zh-CN" sz="2000" dirty="0" smtClean="0"/>
              <a:t>;</a:t>
            </a:r>
          </a:p>
          <a:p>
            <a:r>
              <a:rPr lang="en-US" altLang="zh-CN" sz="2000" dirty="0" smtClean="0"/>
              <a:t>using </a:t>
            </a:r>
            <a:r>
              <a:rPr lang="en-US" altLang="zh-CN" sz="2000" dirty="0" err="1" smtClean="0"/>
              <a:t>System.Linq</a:t>
            </a:r>
            <a:r>
              <a:rPr lang="en-US" altLang="zh-CN" sz="2000" dirty="0" smtClean="0"/>
              <a:t>;</a:t>
            </a:r>
          </a:p>
          <a:p>
            <a:r>
              <a:rPr lang="en-US" altLang="zh-CN" sz="2000" dirty="0" smtClean="0"/>
              <a:t>using </a:t>
            </a:r>
            <a:r>
              <a:rPr lang="en-US" altLang="zh-CN" sz="2000" dirty="0" err="1" smtClean="0"/>
              <a:t>System.Text</a:t>
            </a:r>
            <a:r>
              <a:rPr lang="en-US" altLang="zh-CN" sz="2000" dirty="0" smtClean="0"/>
              <a:t>;</a:t>
            </a:r>
          </a:p>
          <a:p>
            <a:r>
              <a:rPr lang="en-US" altLang="zh-CN" sz="2000" dirty="0" smtClean="0"/>
              <a:t>using </a:t>
            </a:r>
            <a:r>
              <a:rPr lang="en-US" altLang="zh-CN" sz="2000" dirty="0" err="1" smtClean="0"/>
              <a:t>System.Threading.Tasks</a:t>
            </a:r>
            <a:r>
              <a:rPr lang="en-US" altLang="zh-CN" sz="2000" dirty="0" smtClean="0"/>
              <a:t>;</a:t>
            </a:r>
            <a:endParaRPr lang="zh-CN" altLang="en-US" sz="2000" dirty="0"/>
          </a:p>
        </p:txBody>
      </p:sp>
      <p:sp>
        <p:nvSpPr>
          <p:cNvPr id="6" name="右大括号 5"/>
          <p:cNvSpPr/>
          <p:nvPr/>
        </p:nvSpPr>
        <p:spPr bwMode="auto">
          <a:xfrm>
            <a:off x="5715008" y="1785926"/>
            <a:ext cx="214314" cy="1714512"/>
          </a:xfrm>
          <a:prstGeom prst="rightBrace">
            <a:avLst/>
          </a:prstGeom>
          <a:noFill/>
          <a:ln w="1587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rgbClr val="FF0000"/>
              </a:solidFill>
              <a:effectLst/>
              <a:latin typeface="Times New Roman" pitchFamily="18" charset="0"/>
              <a:ea typeface="楷体_GB2312" pitchFamily="49" charset="-122"/>
            </a:endParaRPr>
          </a:p>
        </p:txBody>
      </p:sp>
      <p:sp>
        <p:nvSpPr>
          <p:cNvPr id="7" name="TextBox 6"/>
          <p:cNvSpPr txBox="1"/>
          <p:nvPr/>
        </p:nvSpPr>
        <p:spPr>
          <a:xfrm>
            <a:off x="6215074" y="1859340"/>
            <a:ext cx="571504" cy="1569660"/>
          </a:xfrm>
          <a:prstGeom prst="rect">
            <a:avLst/>
          </a:prstGeom>
          <a:noFill/>
        </p:spPr>
        <p:txBody>
          <a:bodyPr wrap="square" rtlCol="0">
            <a:spAutoFit/>
          </a:bodyPr>
          <a:lstStyle/>
          <a:p>
            <a:r>
              <a:rPr lang="zh-CN" altLang="en-US" dirty="0" smtClean="0">
                <a:latin typeface="楷体" pitchFamily="49" charset="-122"/>
                <a:ea typeface="楷体" pitchFamily="49" charset="-122"/>
              </a:rPr>
              <a:t>引用部分</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358114" cy="5324535"/>
          </a:xfrm>
          <a:prstGeom prst="rect">
            <a:avLst/>
          </a:prstGeom>
          <a:noFill/>
        </p:spPr>
        <p:txBody>
          <a:bodyPr wrap="square" rtlCol="0">
            <a:spAutoFit/>
          </a:bodyPr>
          <a:lstStyle/>
          <a:p>
            <a:r>
              <a:rPr lang="en-US" altLang="zh-CN" sz="2000" dirty="0" smtClean="0">
                <a:ea typeface="楷体" pitchFamily="49" charset="-122"/>
                <a:cs typeface="Times New Roman" pitchFamily="18" charset="0"/>
              </a:rPr>
              <a:t>namespace </a:t>
            </a:r>
            <a:r>
              <a:rPr lang="en-US" altLang="zh-CN" sz="2000" dirty="0" err="1" smtClean="0">
                <a:ea typeface="楷体" pitchFamily="49" charset="-122"/>
                <a:cs typeface="Times New Roman" pitchFamily="18" charset="0"/>
              </a:rPr>
              <a:t>proj1_1</a:t>
            </a:r>
            <a:endParaRPr lang="en-US" altLang="zh-CN" sz="2000" dirty="0" smtClean="0">
              <a:ea typeface="楷体" pitchFamily="49" charset="-122"/>
              <a:cs typeface="Times New Roman" pitchFamily="18" charset="0"/>
            </a:endParaRPr>
          </a:p>
          <a:p>
            <a:r>
              <a:rPr lang="en-US" altLang="zh-CN" sz="2000" dirty="0" smtClean="0">
                <a:ea typeface="楷体" pitchFamily="49" charset="-122"/>
                <a:cs typeface="Times New Roman" pitchFamily="18" charset="0"/>
              </a:rPr>
              <a:t>{</a:t>
            </a:r>
          </a:p>
          <a:p>
            <a:r>
              <a:rPr lang="en-US" altLang="zh-CN" sz="2000" dirty="0" smtClean="0">
                <a:ea typeface="楷体" pitchFamily="49" charset="-122"/>
                <a:cs typeface="Times New Roman" pitchFamily="18" charset="0"/>
              </a:rPr>
              <a:t>    class Program</a:t>
            </a:r>
          </a:p>
          <a:p>
            <a:r>
              <a:rPr lang="zh-CN" altLang="en-US" sz="2000" dirty="0" smtClean="0">
                <a:ea typeface="楷体" pitchFamily="49" charset="-122"/>
                <a:cs typeface="Times New Roman" pitchFamily="18" charset="0"/>
              </a:rPr>
              <a:t>    </a:t>
            </a:r>
            <a:r>
              <a:rPr lang="en-US" altLang="zh-CN" sz="2000" dirty="0" smtClean="0">
                <a:ea typeface="楷体" pitchFamily="49" charset="-122"/>
                <a:cs typeface="Times New Roman" pitchFamily="18" charset="0"/>
              </a:rPr>
              <a:t>{</a:t>
            </a:r>
          </a:p>
          <a:p>
            <a:r>
              <a:rPr lang="en-US" altLang="zh-CN" sz="2000" dirty="0" smtClean="0">
                <a:ea typeface="楷体" pitchFamily="49" charset="-122"/>
                <a:cs typeface="Times New Roman" pitchFamily="18" charset="0"/>
              </a:rPr>
              <a:t>        static void Main(string[] </a:t>
            </a:r>
            <a:r>
              <a:rPr lang="en-US" altLang="zh-CN" sz="2000" dirty="0" err="1" smtClean="0">
                <a:ea typeface="楷体" pitchFamily="49" charset="-122"/>
                <a:cs typeface="Times New Roman" pitchFamily="18" charset="0"/>
              </a:rPr>
              <a:t>args</a:t>
            </a:r>
            <a:r>
              <a:rPr lang="en-US" altLang="zh-CN" sz="2000" dirty="0" smtClean="0">
                <a:ea typeface="楷体" pitchFamily="49" charset="-122"/>
                <a:cs typeface="Times New Roman" pitchFamily="18" charset="0"/>
              </a:rPr>
              <a:t>)</a:t>
            </a:r>
          </a:p>
          <a:p>
            <a:r>
              <a:rPr lang="zh-CN" altLang="en-US" sz="2000" dirty="0" smtClean="0">
                <a:ea typeface="楷体" pitchFamily="49" charset="-122"/>
                <a:cs typeface="Times New Roman" pitchFamily="18" charset="0"/>
              </a:rPr>
              <a:t>        </a:t>
            </a:r>
            <a:r>
              <a:rPr lang="en-US" altLang="zh-CN" sz="2000" dirty="0" smtClean="0">
                <a:ea typeface="楷体" pitchFamily="49" charset="-122"/>
                <a:cs typeface="Times New Roman" pitchFamily="18" charset="0"/>
              </a:rPr>
              <a:t>{</a:t>
            </a:r>
          </a:p>
          <a:p>
            <a:r>
              <a:rPr lang="en-US" altLang="zh-CN" sz="2000" dirty="0" smtClean="0">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int</a:t>
            </a:r>
            <a:r>
              <a:rPr lang="en-US" altLang="zh-CN" sz="2000" dirty="0" smtClean="0">
                <a:solidFill>
                  <a:srgbClr val="336600"/>
                </a:solidFill>
                <a:ea typeface="楷体" pitchFamily="49" charset="-122"/>
                <a:cs typeface="Times New Roman" pitchFamily="18" charset="0"/>
              </a:rPr>
              <a:t> a, b, c; //</a:t>
            </a:r>
            <a:r>
              <a:rPr lang="zh-CN" altLang="en-US" sz="2000" dirty="0" smtClean="0">
                <a:solidFill>
                  <a:srgbClr val="336600"/>
                </a:solidFill>
                <a:ea typeface="楷体" pitchFamily="49" charset="-122"/>
                <a:cs typeface="Times New Roman" pitchFamily="18" charset="0"/>
              </a:rPr>
              <a:t>定义变量</a:t>
            </a:r>
          </a:p>
          <a:p>
            <a:r>
              <a:rPr lang="en-US" altLang="zh-CN" sz="2000" dirty="0" smtClean="0">
                <a:solidFill>
                  <a:srgbClr val="336600"/>
                </a:solidFill>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Console.Write</a:t>
            </a:r>
            <a:r>
              <a:rPr lang="en-US" altLang="zh-CN" sz="2000" dirty="0" smtClean="0">
                <a:solidFill>
                  <a:srgbClr val="336600"/>
                </a:solidFill>
                <a:ea typeface="楷体" pitchFamily="49" charset="-122"/>
                <a:cs typeface="Times New Roman" pitchFamily="18" charset="0"/>
              </a:rPr>
              <a:t>("a:");//</a:t>
            </a:r>
            <a:r>
              <a:rPr lang="zh-CN" altLang="en-US" sz="2000" dirty="0" smtClean="0">
                <a:solidFill>
                  <a:srgbClr val="336600"/>
                </a:solidFill>
                <a:ea typeface="楷体" pitchFamily="49" charset="-122"/>
                <a:cs typeface="Times New Roman" pitchFamily="18" charset="0"/>
              </a:rPr>
              <a:t>输出屏幕提示信息</a:t>
            </a:r>
          </a:p>
          <a:p>
            <a:r>
              <a:rPr lang="en-US" altLang="zh-CN" sz="2000" dirty="0" smtClean="0">
                <a:solidFill>
                  <a:srgbClr val="336600"/>
                </a:solidFill>
                <a:ea typeface="楷体" pitchFamily="49" charset="-122"/>
                <a:cs typeface="Times New Roman" pitchFamily="18" charset="0"/>
              </a:rPr>
              <a:t>            a = </a:t>
            </a:r>
            <a:r>
              <a:rPr lang="en-US" altLang="zh-CN" sz="2000" dirty="0" err="1" smtClean="0">
                <a:solidFill>
                  <a:srgbClr val="336600"/>
                </a:solidFill>
                <a:ea typeface="楷体" pitchFamily="49" charset="-122"/>
                <a:cs typeface="Times New Roman" pitchFamily="18" charset="0"/>
              </a:rPr>
              <a:t>int.Parse</a:t>
            </a:r>
            <a:r>
              <a:rPr lang="en-US" altLang="zh-CN" sz="2000" dirty="0" smtClean="0">
                <a:solidFill>
                  <a:srgbClr val="336600"/>
                </a:solidFill>
                <a:ea typeface="楷体" pitchFamily="49" charset="-122"/>
                <a:cs typeface="Times New Roman" pitchFamily="18" charset="0"/>
              </a:rPr>
              <a:t>(</a:t>
            </a:r>
            <a:r>
              <a:rPr lang="en-US" altLang="zh-CN" sz="2000" dirty="0" err="1" smtClean="0">
                <a:solidFill>
                  <a:srgbClr val="336600"/>
                </a:solidFill>
                <a:ea typeface="楷体" pitchFamily="49" charset="-122"/>
                <a:cs typeface="Times New Roman" pitchFamily="18" charset="0"/>
              </a:rPr>
              <a:t>Console.ReadLine</a:t>
            </a:r>
            <a:r>
              <a:rPr lang="en-US" altLang="zh-CN" sz="2000" dirty="0" smtClean="0">
                <a:solidFill>
                  <a:srgbClr val="336600"/>
                </a:solidFill>
                <a:ea typeface="楷体" pitchFamily="49" charset="-122"/>
                <a:cs typeface="Times New Roman" pitchFamily="18" charset="0"/>
              </a:rPr>
              <a:t>());//</a:t>
            </a:r>
            <a:r>
              <a:rPr lang="zh-CN" altLang="en-US" sz="2000" dirty="0" smtClean="0">
                <a:solidFill>
                  <a:srgbClr val="336600"/>
                </a:solidFill>
                <a:ea typeface="楷体" pitchFamily="49" charset="-122"/>
                <a:cs typeface="Times New Roman" pitchFamily="18" charset="0"/>
              </a:rPr>
              <a:t>从键盘获取字符串并转换成整数</a:t>
            </a:r>
          </a:p>
          <a:p>
            <a:r>
              <a:rPr lang="en-US" altLang="zh-CN" sz="2000" dirty="0" smtClean="0">
                <a:solidFill>
                  <a:srgbClr val="336600"/>
                </a:solidFill>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Console.Write</a:t>
            </a:r>
            <a:r>
              <a:rPr lang="en-US" altLang="zh-CN" sz="2000" dirty="0" smtClean="0">
                <a:solidFill>
                  <a:srgbClr val="336600"/>
                </a:solidFill>
                <a:ea typeface="楷体" pitchFamily="49" charset="-122"/>
                <a:cs typeface="Times New Roman" pitchFamily="18" charset="0"/>
              </a:rPr>
              <a:t>("b:");</a:t>
            </a:r>
          </a:p>
          <a:p>
            <a:r>
              <a:rPr lang="en-US" altLang="zh-CN" sz="2000" dirty="0" smtClean="0">
                <a:solidFill>
                  <a:srgbClr val="336600"/>
                </a:solidFill>
                <a:ea typeface="楷体" pitchFamily="49" charset="-122"/>
                <a:cs typeface="Times New Roman" pitchFamily="18" charset="0"/>
              </a:rPr>
              <a:t>            b = </a:t>
            </a:r>
            <a:r>
              <a:rPr lang="en-US" altLang="zh-CN" sz="2000" dirty="0" err="1" smtClean="0">
                <a:solidFill>
                  <a:srgbClr val="336600"/>
                </a:solidFill>
                <a:ea typeface="楷体" pitchFamily="49" charset="-122"/>
                <a:cs typeface="Times New Roman" pitchFamily="18" charset="0"/>
              </a:rPr>
              <a:t>int.Parse</a:t>
            </a:r>
            <a:r>
              <a:rPr lang="en-US" altLang="zh-CN" sz="2000" dirty="0" smtClean="0">
                <a:solidFill>
                  <a:srgbClr val="336600"/>
                </a:solidFill>
                <a:ea typeface="楷体" pitchFamily="49" charset="-122"/>
                <a:cs typeface="Times New Roman" pitchFamily="18" charset="0"/>
              </a:rPr>
              <a:t>(</a:t>
            </a:r>
            <a:r>
              <a:rPr lang="en-US" altLang="zh-CN" sz="2000" dirty="0" err="1" smtClean="0">
                <a:solidFill>
                  <a:srgbClr val="336600"/>
                </a:solidFill>
                <a:ea typeface="楷体" pitchFamily="49" charset="-122"/>
                <a:cs typeface="Times New Roman" pitchFamily="18" charset="0"/>
              </a:rPr>
              <a:t>Console.ReadLine</a:t>
            </a:r>
            <a:r>
              <a:rPr lang="en-US" altLang="zh-CN" sz="2000" dirty="0" smtClean="0">
                <a:solidFill>
                  <a:srgbClr val="336600"/>
                </a:solidFill>
                <a:ea typeface="楷体" pitchFamily="49" charset="-122"/>
                <a:cs typeface="Times New Roman" pitchFamily="18" charset="0"/>
              </a:rPr>
              <a:t>());</a:t>
            </a:r>
          </a:p>
          <a:p>
            <a:r>
              <a:rPr lang="en-US" altLang="zh-CN" sz="2000" dirty="0" smtClean="0">
                <a:solidFill>
                  <a:srgbClr val="336600"/>
                </a:solidFill>
                <a:ea typeface="楷体" pitchFamily="49" charset="-122"/>
                <a:cs typeface="Times New Roman" pitchFamily="18" charset="0"/>
              </a:rPr>
              <a:t>            c = a + b;    //</a:t>
            </a:r>
            <a:r>
              <a:rPr lang="zh-CN" altLang="en-US" sz="2000" dirty="0" smtClean="0">
                <a:solidFill>
                  <a:srgbClr val="336600"/>
                </a:solidFill>
                <a:ea typeface="楷体" pitchFamily="49" charset="-122"/>
                <a:cs typeface="Times New Roman" pitchFamily="18" charset="0"/>
              </a:rPr>
              <a:t>加法运算</a:t>
            </a:r>
          </a:p>
          <a:p>
            <a:r>
              <a:rPr lang="en-US" altLang="zh-CN" sz="2000" dirty="0" smtClean="0">
                <a:solidFill>
                  <a:srgbClr val="336600"/>
                </a:solidFill>
                <a:ea typeface="楷体" pitchFamily="49" charset="-122"/>
                <a:cs typeface="Times New Roman" pitchFamily="18" charset="0"/>
              </a:rPr>
              <a:t>            </a:t>
            </a:r>
            <a:r>
              <a:rPr lang="en-US" altLang="zh-CN" sz="2000" dirty="0" err="1" smtClean="0">
                <a:solidFill>
                  <a:srgbClr val="336600"/>
                </a:solidFill>
                <a:ea typeface="楷体" pitchFamily="49" charset="-122"/>
                <a:cs typeface="Times New Roman" pitchFamily="18" charset="0"/>
              </a:rPr>
              <a:t>Console.WriteLine</a:t>
            </a:r>
            <a:r>
              <a:rPr lang="en-US" altLang="zh-CN" sz="2000" dirty="0" smtClean="0">
                <a:solidFill>
                  <a:srgbClr val="336600"/>
                </a:solidFill>
                <a:ea typeface="楷体" pitchFamily="49" charset="-122"/>
                <a:cs typeface="Times New Roman" pitchFamily="18" charset="0"/>
              </a:rPr>
              <a:t>(“</a:t>
            </a:r>
            <a:r>
              <a:rPr lang="en-US" altLang="zh-CN" sz="2000" dirty="0" err="1" smtClean="0">
                <a:solidFill>
                  <a:srgbClr val="336600"/>
                </a:solidFill>
                <a:ea typeface="楷体" pitchFamily="49" charset="-122"/>
                <a:cs typeface="Times New Roman" pitchFamily="18" charset="0"/>
              </a:rPr>
              <a:t>a+b</a:t>
            </a:r>
            <a:r>
              <a:rPr lang="en-US" altLang="zh-CN" sz="2000" dirty="0" smtClean="0">
                <a:solidFill>
                  <a:srgbClr val="336600"/>
                </a:solidFill>
                <a:ea typeface="楷体" pitchFamily="49" charset="-122"/>
                <a:cs typeface="Times New Roman" pitchFamily="18" charset="0"/>
              </a:rPr>
              <a:t>={0}”, c);//</a:t>
            </a:r>
            <a:r>
              <a:rPr lang="zh-CN" altLang="en-US" sz="2000" dirty="0" smtClean="0">
                <a:solidFill>
                  <a:srgbClr val="336600"/>
                </a:solidFill>
                <a:ea typeface="楷体" pitchFamily="49" charset="-122"/>
                <a:cs typeface="Times New Roman" pitchFamily="18" charset="0"/>
              </a:rPr>
              <a:t>输出结果</a:t>
            </a:r>
          </a:p>
          <a:p>
            <a:r>
              <a:rPr lang="zh-CN" altLang="en-US" sz="2000" dirty="0" smtClean="0">
                <a:ea typeface="楷体" pitchFamily="49" charset="-122"/>
                <a:cs typeface="Times New Roman" pitchFamily="18" charset="0"/>
              </a:rPr>
              <a:t>        </a:t>
            </a:r>
            <a:r>
              <a:rPr lang="en-US" altLang="zh-CN" sz="2000" dirty="0" smtClean="0">
                <a:ea typeface="楷体" pitchFamily="49" charset="-122"/>
                <a:cs typeface="Times New Roman" pitchFamily="18" charset="0"/>
              </a:rPr>
              <a:t>}</a:t>
            </a:r>
          </a:p>
          <a:p>
            <a:r>
              <a:rPr lang="zh-CN" altLang="en-US" sz="2000" dirty="0" smtClean="0">
                <a:ea typeface="楷体" pitchFamily="49" charset="-122"/>
                <a:cs typeface="Times New Roman" pitchFamily="18" charset="0"/>
              </a:rPr>
              <a:t>    </a:t>
            </a:r>
            <a:r>
              <a:rPr lang="en-US" altLang="zh-CN" sz="2000" dirty="0" smtClean="0">
                <a:ea typeface="楷体" pitchFamily="49" charset="-122"/>
                <a:cs typeface="Times New Roman" pitchFamily="18" charset="0"/>
              </a:rPr>
              <a:t>}</a:t>
            </a:r>
          </a:p>
          <a:p>
            <a:r>
              <a:rPr lang="en-US" altLang="zh-CN" sz="2000" dirty="0" smtClean="0">
                <a:ea typeface="楷体" pitchFamily="49" charset="-122"/>
                <a:cs typeface="Times New Roman" pitchFamily="18" charset="0"/>
              </a:rPr>
              <a:t>}</a:t>
            </a:r>
            <a:endParaRPr lang="zh-CN" altLang="en-US" sz="2000"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14422"/>
            <a:ext cx="8215370" cy="2308324"/>
          </a:xfrm>
          <a:prstGeom prst="rect">
            <a:avLst/>
          </a:prstGeom>
          <a:noFill/>
        </p:spPr>
        <p:txBody>
          <a:bodyPr wrap="square" rtlCol="0">
            <a:spAutoFit/>
          </a:bodyPr>
          <a:lstStyle/>
          <a:p>
            <a:pPr>
              <a:lnSpc>
                <a:spcPct val="150000"/>
              </a:lnSpc>
            </a:pPr>
            <a:r>
              <a:rPr lang="zh-CN" altLang="en-US" dirty="0" smtClean="0">
                <a:ea typeface="楷体" pitchFamily="49" charset="-122"/>
                <a:cs typeface="Times New Roman" pitchFamily="18" charset="0"/>
              </a:rPr>
              <a:t>        </a:t>
            </a:r>
            <a:r>
              <a:rPr lang="zh-CN" altLang="en-US" dirty="0" smtClean="0">
                <a:solidFill>
                  <a:srgbClr val="FF0000"/>
                </a:solidFill>
                <a:ea typeface="楷体" pitchFamily="49" charset="-122"/>
                <a:cs typeface="Times New Roman" pitchFamily="18" charset="0"/>
              </a:rPr>
              <a:t>说明：</a:t>
            </a:r>
            <a:r>
              <a:rPr lang="zh-CN" altLang="en-US" dirty="0" smtClean="0">
                <a:ea typeface="楷体" pitchFamily="49" charset="-122"/>
                <a:cs typeface="Times New Roman" pitchFamily="18" charset="0"/>
              </a:rPr>
              <a:t>如果按</a:t>
            </a:r>
            <a:r>
              <a:rPr lang="en-US" dirty="0" err="1" smtClean="0">
                <a:ea typeface="楷体" pitchFamily="49" charset="-122"/>
                <a:cs typeface="Times New Roman" pitchFamily="18" charset="0"/>
              </a:rPr>
              <a:t>F5</a:t>
            </a:r>
            <a:r>
              <a:rPr lang="zh-CN" altLang="en-US" dirty="0" smtClean="0">
                <a:ea typeface="楷体" pitchFamily="49" charset="-122"/>
                <a:cs typeface="Times New Roman" pitchFamily="18" charset="0"/>
              </a:rPr>
              <a:t>和单击工具栏的</a:t>
            </a:r>
            <a:r>
              <a:rPr lang="en-US" dirty="0" smtClean="0">
                <a:ea typeface="楷体" pitchFamily="49" charset="-122"/>
                <a:cs typeface="Times New Roman" pitchFamily="18" charset="0"/>
              </a:rPr>
              <a:t>           </a:t>
            </a:r>
            <a:r>
              <a:rPr lang="zh-CN" altLang="en-US" dirty="0" smtClean="0">
                <a:ea typeface="楷体" pitchFamily="49" charset="-122"/>
                <a:cs typeface="Times New Roman" pitchFamily="18" charset="0"/>
              </a:rPr>
              <a:t>按钮运行程序，会发现程序执行完后没有停顿，可在</a:t>
            </a:r>
            <a:r>
              <a:rPr lang="en-US" dirty="0" smtClean="0">
                <a:ea typeface="楷体" pitchFamily="49" charset="-122"/>
                <a:cs typeface="Times New Roman" pitchFamily="18" charset="0"/>
              </a:rPr>
              <a:t>Main</a:t>
            </a:r>
            <a:r>
              <a:rPr lang="zh-CN" altLang="en-US" dirty="0" smtClean="0">
                <a:ea typeface="楷体" pitchFamily="49" charset="-122"/>
                <a:cs typeface="Times New Roman" pitchFamily="18" charset="0"/>
              </a:rPr>
              <a:t>方法最后加上</a:t>
            </a:r>
            <a:r>
              <a:rPr lang="en-US" dirty="0" err="1" smtClean="0">
                <a:ea typeface="楷体" pitchFamily="49" charset="-122"/>
                <a:cs typeface="Times New Roman" pitchFamily="18" charset="0"/>
              </a:rPr>
              <a:t>Console.ReadKey</a:t>
            </a:r>
            <a:r>
              <a:rPr lang="en-US" dirty="0" smtClean="0">
                <a:ea typeface="楷体" pitchFamily="49" charset="-122"/>
                <a:cs typeface="Times New Roman" pitchFamily="18" charset="0"/>
              </a:rPr>
              <a:t>()</a:t>
            </a:r>
            <a:r>
              <a:rPr lang="zh-CN" altLang="en-US" dirty="0" smtClean="0">
                <a:ea typeface="楷体" pitchFamily="49" charset="-122"/>
                <a:cs typeface="Times New Roman" pitchFamily="18" charset="0"/>
              </a:rPr>
              <a:t>语句。而按</a:t>
            </a:r>
            <a:r>
              <a:rPr lang="en-US" dirty="0" err="1" smtClean="0">
                <a:ea typeface="楷体" pitchFamily="49" charset="-122"/>
                <a:cs typeface="Times New Roman" pitchFamily="18" charset="0"/>
              </a:rPr>
              <a:t>Ctrl+F5</a:t>
            </a:r>
            <a:r>
              <a:rPr lang="zh-CN" altLang="en-US" dirty="0" smtClean="0">
                <a:ea typeface="楷体" pitchFamily="49" charset="-122"/>
                <a:cs typeface="Times New Roman" pitchFamily="18" charset="0"/>
              </a:rPr>
              <a:t>键程序执行完后会自动停顿。</a:t>
            </a:r>
            <a:endParaRPr lang="zh-CN" altLang="en-US" dirty="0">
              <a:ea typeface="楷体" pitchFamily="49" charset="-122"/>
              <a:cs typeface="Times New Roman" pitchFamily="18" charset="0"/>
            </a:endParaRPr>
          </a:p>
        </p:txBody>
      </p:sp>
      <p:pic>
        <p:nvPicPr>
          <p:cNvPr id="5" name="图片 4"/>
          <p:cNvPicPr/>
          <p:nvPr/>
        </p:nvPicPr>
        <p:blipFill>
          <a:blip r:embed="rId2"/>
          <a:srcRect/>
          <a:stretch>
            <a:fillRect/>
          </a:stretch>
        </p:blipFill>
        <p:spPr bwMode="auto">
          <a:xfrm>
            <a:off x="5715008" y="1357298"/>
            <a:ext cx="762031" cy="365816"/>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71480"/>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solidFill>
                  <a:srgbClr val="FF0000"/>
                </a:solidFill>
                <a:latin typeface="黑体" pitchFamily="49" charset="-122"/>
                <a:ea typeface="黑体" pitchFamily="49" charset="-122"/>
              </a:rPr>
              <a:t>1.5.2 </a:t>
            </a:r>
            <a:r>
              <a:rPr lang="zh-CN" altLang="en-US" sz="2800" dirty="0" smtClean="0">
                <a:solidFill>
                  <a:srgbClr val="FF0000"/>
                </a:solidFill>
                <a:latin typeface="黑体" pitchFamily="49" charset="-122"/>
                <a:ea typeface="黑体" pitchFamily="49" charset="-122"/>
              </a:rPr>
              <a:t>项目构成</a:t>
            </a:r>
          </a:p>
        </p:txBody>
      </p:sp>
      <p:sp>
        <p:nvSpPr>
          <p:cNvPr id="3" name="TextBox 2"/>
          <p:cNvSpPr txBox="1"/>
          <p:nvPr/>
        </p:nvSpPr>
        <p:spPr>
          <a:xfrm>
            <a:off x="642910" y="1500174"/>
            <a:ext cx="7786742" cy="461665"/>
          </a:xfrm>
          <a:prstGeom prst="rect">
            <a:avLst/>
          </a:prstGeom>
          <a:noFill/>
        </p:spPr>
        <p:txBody>
          <a:bodyPr wrap="square" rtlCol="0">
            <a:spAutoFit/>
          </a:bodyPr>
          <a:lstStyle/>
          <a:p>
            <a:r>
              <a:rPr lang="zh-CN" altLang="en-US" dirty="0" smtClean="0">
                <a:latin typeface="楷体" pitchFamily="49" charset="-122"/>
                <a:ea typeface="楷体" pitchFamily="49" charset="-122"/>
              </a:rPr>
              <a:t>在解决方案资源管理器中指出了</a:t>
            </a:r>
            <a:r>
              <a:rPr lang="en-US" dirty="0" err="1" smtClean="0">
                <a:latin typeface="楷体" pitchFamily="49" charset="-122"/>
                <a:ea typeface="楷体" pitchFamily="49" charset="-122"/>
              </a:rPr>
              <a:t>proj1</a:t>
            </a:r>
            <a:r>
              <a:rPr lang="en-US" dirty="0" smtClean="0">
                <a:latin typeface="楷体" pitchFamily="49" charset="-122"/>
                <a:ea typeface="楷体" pitchFamily="49" charset="-122"/>
              </a:rPr>
              <a:t>-1</a:t>
            </a:r>
            <a:r>
              <a:rPr lang="zh-CN" altLang="en-US" dirty="0" smtClean="0">
                <a:latin typeface="楷体" pitchFamily="49" charset="-122"/>
                <a:ea typeface="楷体" pitchFamily="49" charset="-122"/>
              </a:rPr>
              <a:t>项目的构成。</a:t>
            </a:r>
            <a:endParaRPr lang="zh-CN" altLang="en-US" dirty="0">
              <a:latin typeface="楷体" pitchFamily="49" charset="-122"/>
              <a:ea typeface="楷体" pitchFamily="49" charset="-122"/>
            </a:endParaRPr>
          </a:p>
        </p:txBody>
      </p:sp>
      <p:pic>
        <p:nvPicPr>
          <p:cNvPr id="164866" name="Picture 2"/>
          <p:cNvPicPr>
            <a:picLocks noChangeAspect="1" noChangeArrowheads="1"/>
          </p:cNvPicPr>
          <p:nvPr/>
        </p:nvPicPr>
        <p:blipFill>
          <a:blip r:embed="rId2"/>
          <a:srcRect/>
          <a:stretch>
            <a:fillRect/>
          </a:stretch>
        </p:blipFill>
        <p:spPr bwMode="auto">
          <a:xfrm>
            <a:off x="2000232" y="2428868"/>
            <a:ext cx="387254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80926"/>
            <a:ext cx="4786346"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1. Properties</a:t>
            </a:r>
            <a:r>
              <a:rPr lang="zh-CN" altLang="en-US" dirty="0" smtClean="0">
                <a:solidFill>
                  <a:srgbClr val="FF0000"/>
                </a:solidFill>
                <a:latin typeface="楷体" pitchFamily="49" charset="-122"/>
                <a:ea typeface="楷体" pitchFamily="49" charset="-122"/>
              </a:rPr>
              <a:t>部分</a:t>
            </a:r>
          </a:p>
        </p:txBody>
      </p:sp>
      <p:sp>
        <p:nvSpPr>
          <p:cNvPr id="3" name="TextBox 2"/>
          <p:cNvSpPr txBox="1"/>
          <p:nvPr/>
        </p:nvSpPr>
        <p:spPr>
          <a:xfrm>
            <a:off x="642910" y="638116"/>
            <a:ext cx="8072494" cy="2862322"/>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其中只有一个名称为</a:t>
            </a:r>
            <a:r>
              <a:rPr lang="en-US" dirty="0" err="1" smtClean="0">
                <a:latin typeface="楷体" pitchFamily="49" charset="-122"/>
                <a:ea typeface="楷体" pitchFamily="49" charset="-122"/>
              </a:rPr>
              <a:t>AssemblyInfo.cs</a:t>
            </a:r>
            <a:r>
              <a:rPr lang="zh-CN" altLang="en-US" dirty="0" smtClean="0">
                <a:latin typeface="楷体" pitchFamily="49" charset="-122"/>
                <a:ea typeface="楷体" pitchFamily="49" charset="-122"/>
              </a:rPr>
              <a:t>的</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文件（所有</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程序文件的默认扩展名为</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cs</a:t>
            </a:r>
            <a:r>
              <a:rPr lang="zh-CN" altLang="en-US" dirty="0" smtClean="0">
                <a:latin typeface="楷体" pitchFamily="49" charset="-122"/>
                <a:ea typeface="楷体" pitchFamily="49" charset="-122"/>
              </a:rPr>
              <a:t>），它的位置是“</a:t>
            </a:r>
            <a:r>
              <a:rPr lang="en-US" dirty="0" err="1" smtClean="0">
                <a:latin typeface="楷体" pitchFamily="49" charset="-122"/>
                <a:ea typeface="楷体" pitchFamily="49" charset="-122"/>
              </a:rPr>
              <a:t>D:\C#</a:t>
            </a:r>
            <a:r>
              <a:rPr lang="zh-CN" altLang="en-US" dirty="0" smtClean="0">
                <a:latin typeface="楷体" pitchFamily="49" charset="-122"/>
                <a:ea typeface="楷体" pitchFamily="49" charset="-122"/>
              </a:rPr>
              <a:t>程序</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ch1</a:t>
            </a:r>
            <a:r>
              <a:rPr lang="en-US" dirty="0" smtClean="0">
                <a:latin typeface="楷体" pitchFamily="49" charset="-122"/>
                <a:ea typeface="楷体" pitchFamily="49" charset="-122"/>
              </a:rPr>
              <a:t>\</a:t>
            </a:r>
            <a:r>
              <a:rPr lang="en-US" dirty="0" err="1" smtClean="0">
                <a:latin typeface="楷体" pitchFamily="49" charset="-122"/>
                <a:ea typeface="楷体" pitchFamily="49" charset="-122"/>
              </a:rPr>
              <a:t>proj1</a:t>
            </a:r>
            <a:r>
              <a:rPr lang="en-US" dirty="0" smtClean="0">
                <a:latin typeface="楷体" pitchFamily="49" charset="-122"/>
                <a:ea typeface="楷体" pitchFamily="49" charset="-122"/>
              </a:rPr>
              <a:t>-1\</a:t>
            </a:r>
            <a:r>
              <a:rPr lang="en-US" dirty="0" err="1" smtClean="0">
                <a:latin typeface="楷体" pitchFamily="49" charset="-122"/>
                <a:ea typeface="楷体" pitchFamily="49" charset="-122"/>
              </a:rPr>
              <a:t>proj1</a:t>
            </a:r>
            <a:r>
              <a:rPr lang="en-US" dirty="0" smtClean="0">
                <a:latin typeface="楷体" pitchFamily="49" charset="-122"/>
                <a:ea typeface="楷体" pitchFamily="49" charset="-122"/>
              </a:rPr>
              <a:t>-1\Properties\</a:t>
            </a:r>
            <a:r>
              <a:rPr lang="en-US" dirty="0" err="1" smtClean="0">
                <a:latin typeface="楷体" pitchFamily="49" charset="-122"/>
                <a:ea typeface="楷体" pitchFamily="49" charset="-122"/>
              </a:rPr>
              <a:t>AssemblyInfo.cs</a:t>
            </a:r>
            <a:r>
              <a:rPr lang="zh-CN" altLang="en-US" dirty="0" smtClean="0">
                <a:latin typeface="楷体" pitchFamily="49" charset="-122"/>
                <a:ea typeface="楷体" pitchFamily="49" charset="-122"/>
              </a:rPr>
              <a:t>”，用于保存程序集的信息，其中包含程序集版本号、说明和版权信息等。</a:t>
            </a:r>
            <a:endParaRPr lang="zh-CN" altLang="en-US" dirty="0">
              <a:latin typeface="楷体" pitchFamily="49" charset="-122"/>
              <a:ea typeface="楷体" pitchFamily="49" charset="-122"/>
            </a:endParaRPr>
          </a:p>
        </p:txBody>
      </p:sp>
      <p:pic>
        <p:nvPicPr>
          <p:cNvPr id="4" name="Picture 2"/>
          <p:cNvPicPr>
            <a:picLocks noChangeAspect="1" noChangeArrowheads="1"/>
          </p:cNvPicPr>
          <p:nvPr/>
        </p:nvPicPr>
        <p:blipFill>
          <a:blip r:embed="rId2"/>
          <a:srcRect/>
          <a:stretch>
            <a:fillRect/>
          </a:stretch>
        </p:blipFill>
        <p:spPr bwMode="auto">
          <a:xfrm>
            <a:off x="3500430" y="3000372"/>
            <a:ext cx="3872546" cy="2786082"/>
          </a:xfrm>
          <a:prstGeom prst="rect">
            <a:avLst/>
          </a:prstGeom>
          <a:noFill/>
          <a:ln w="9525">
            <a:noFill/>
            <a:miter lim="800000"/>
            <a:headEnd/>
            <a:tailEnd/>
          </a:ln>
          <a:effectLst/>
        </p:spPr>
      </p:pic>
      <p:sp>
        <p:nvSpPr>
          <p:cNvPr id="5" name="矩形 4"/>
          <p:cNvSpPr/>
          <p:nvPr/>
        </p:nvSpPr>
        <p:spPr bwMode="auto">
          <a:xfrm>
            <a:off x="3643306" y="4286256"/>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4714908"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2. </a:t>
            </a:r>
            <a:r>
              <a:rPr lang="zh-CN" altLang="en-US" dirty="0" smtClean="0">
                <a:solidFill>
                  <a:srgbClr val="FF0000"/>
                </a:solidFill>
                <a:latin typeface="楷体" pitchFamily="49" charset="-122"/>
                <a:ea typeface="楷体" pitchFamily="49" charset="-122"/>
              </a:rPr>
              <a:t>引用部分</a:t>
            </a:r>
          </a:p>
        </p:txBody>
      </p:sp>
      <p:sp>
        <p:nvSpPr>
          <p:cNvPr id="3" name="TextBox 2"/>
          <p:cNvSpPr txBox="1"/>
          <p:nvPr/>
        </p:nvSpPr>
        <p:spPr>
          <a:xfrm>
            <a:off x="714348" y="1500174"/>
            <a:ext cx="8215370" cy="1200329"/>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指出程序的引用的命名空间，用户可以在此添加或移除命名空间。</a:t>
            </a:r>
          </a:p>
        </p:txBody>
      </p:sp>
      <p:pic>
        <p:nvPicPr>
          <p:cNvPr id="4" name="Picture 2"/>
          <p:cNvPicPr>
            <a:picLocks noChangeAspect="1" noChangeArrowheads="1"/>
          </p:cNvPicPr>
          <p:nvPr/>
        </p:nvPicPr>
        <p:blipFill>
          <a:blip r:embed="rId2"/>
          <a:srcRect/>
          <a:stretch>
            <a:fillRect/>
          </a:stretch>
        </p:blipFill>
        <p:spPr bwMode="auto">
          <a:xfrm>
            <a:off x="3500430" y="2428868"/>
            <a:ext cx="3872546" cy="2786082"/>
          </a:xfrm>
          <a:prstGeom prst="rect">
            <a:avLst/>
          </a:prstGeom>
          <a:noFill/>
          <a:ln w="9525">
            <a:noFill/>
            <a:miter lim="800000"/>
            <a:headEnd/>
            <a:tailEnd/>
          </a:ln>
          <a:effectLst/>
        </p:spPr>
      </p:pic>
      <p:sp>
        <p:nvSpPr>
          <p:cNvPr id="5" name="矩形 4"/>
          <p:cNvSpPr/>
          <p:nvPr/>
        </p:nvSpPr>
        <p:spPr bwMode="auto">
          <a:xfrm>
            <a:off x="3643306" y="4130680"/>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14159"/>
            <a:ext cx="7072362" cy="461665"/>
          </a:xfrm>
          <a:prstGeom prst="rect">
            <a:avLst/>
          </a:prstGeom>
          <a:noFill/>
        </p:spPr>
        <p:txBody>
          <a:bodyPr wrap="square" rtlCol="0">
            <a:spAutoFit/>
          </a:bodyPr>
          <a:lstStyle/>
          <a:p>
            <a:r>
              <a:rPr lang="en-US" dirty="0" smtClean="0">
                <a:solidFill>
                  <a:srgbClr val="FF0000"/>
                </a:solidFill>
                <a:latin typeface="楷体" pitchFamily="49" charset="-122"/>
                <a:ea typeface="楷体" pitchFamily="49" charset="-122"/>
              </a:rPr>
              <a:t>3. </a:t>
            </a:r>
            <a:r>
              <a:rPr lang="en-US" dirty="0" err="1" smtClean="0">
                <a:solidFill>
                  <a:srgbClr val="FF0000"/>
                </a:solidFill>
                <a:latin typeface="楷体" pitchFamily="49" charset="-122"/>
                <a:ea typeface="楷体" pitchFamily="49" charset="-122"/>
              </a:rPr>
              <a:t>Program.cs</a:t>
            </a:r>
            <a:r>
              <a:rPr lang="zh-CN" altLang="en-US" dirty="0" smtClean="0">
                <a:solidFill>
                  <a:srgbClr val="FF0000"/>
                </a:solidFill>
                <a:latin typeface="楷体" pitchFamily="49" charset="-122"/>
                <a:ea typeface="楷体" pitchFamily="49" charset="-122"/>
              </a:rPr>
              <a:t>部分</a:t>
            </a:r>
          </a:p>
        </p:txBody>
      </p:sp>
      <p:sp>
        <p:nvSpPr>
          <p:cNvPr id="3" name="TextBox 2"/>
          <p:cNvSpPr txBox="1"/>
          <p:nvPr/>
        </p:nvSpPr>
        <p:spPr>
          <a:xfrm>
            <a:off x="642910" y="1157101"/>
            <a:ext cx="8072494" cy="1200329"/>
          </a:xfrm>
          <a:prstGeom prst="rect">
            <a:avLst/>
          </a:prstGeom>
          <a:noFill/>
        </p:spPr>
        <p:txBody>
          <a:bodyPr wrap="square" rtlCol="0">
            <a:spAutoFit/>
          </a:bodyPr>
          <a:lstStyle/>
          <a:p>
            <a:pPr>
              <a:lnSpc>
                <a:spcPct val="150000"/>
              </a:lnSpc>
            </a:pPr>
            <a:r>
              <a:rPr lang="zh-CN" altLang="en-US" dirty="0" smtClean="0">
                <a:latin typeface="楷体" pitchFamily="49" charset="-122"/>
                <a:ea typeface="楷体" pitchFamily="49" charset="-122"/>
              </a:rPr>
              <a:t>    它是</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应用程序文件，包含前面介绍的</a:t>
            </a:r>
            <a:r>
              <a:rPr lang="en-US" dirty="0" smtClean="0">
                <a:latin typeface="楷体" pitchFamily="49" charset="-122"/>
                <a:ea typeface="楷体" pitchFamily="49" charset="-122"/>
              </a:rPr>
              <a:t>C#</a:t>
            </a:r>
            <a:r>
              <a:rPr lang="zh-CN" altLang="en-US" dirty="0" smtClean="0">
                <a:latin typeface="楷体" pitchFamily="49" charset="-122"/>
                <a:ea typeface="楷体" pitchFamily="49" charset="-122"/>
              </a:rPr>
              <a:t>源代码。用户可以双击它进入代码编辑窗口进行代码的编辑和修改。</a:t>
            </a:r>
          </a:p>
        </p:txBody>
      </p:sp>
      <p:pic>
        <p:nvPicPr>
          <p:cNvPr id="4" name="Picture 2"/>
          <p:cNvPicPr>
            <a:picLocks noChangeAspect="1" noChangeArrowheads="1"/>
          </p:cNvPicPr>
          <p:nvPr/>
        </p:nvPicPr>
        <p:blipFill>
          <a:blip r:embed="rId2"/>
          <a:srcRect/>
          <a:stretch>
            <a:fillRect/>
          </a:stretch>
        </p:blipFill>
        <p:spPr bwMode="auto">
          <a:xfrm>
            <a:off x="3500430" y="2786058"/>
            <a:ext cx="3872546" cy="2786082"/>
          </a:xfrm>
          <a:prstGeom prst="rect">
            <a:avLst/>
          </a:prstGeom>
          <a:noFill/>
          <a:ln w="9525">
            <a:noFill/>
            <a:miter lim="800000"/>
            <a:headEnd/>
            <a:tailEnd/>
          </a:ln>
          <a:effectLst/>
        </p:spPr>
      </p:pic>
      <p:sp>
        <p:nvSpPr>
          <p:cNvPr id="5" name="矩形 4"/>
          <p:cNvSpPr/>
          <p:nvPr/>
        </p:nvSpPr>
        <p:spPr bwMode="auto">
          <a:xfrm>
            <a:off x="3643306" y="4916498"/>
            <a:ext cx="1643074" cy="214314"/>
          </a:xfrm>
          <a:prstGeom prst="rect">
            <a:avLst/>
          </a:prstGeom>
          <a:noFill/>
          <a:ln w="22225"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84213" y="476250"/>
            <a:ext cx="7704137" cy="288078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nSpc>
                <a:spcPct val="130000"/>
              </a:lnSpc>
            </a:pPr>
            <a:r>
              <a:rPr lang="en-US" altLang="zh-CN" dirty="0">
                <a:solidFill>
                  <a:srgbClr val="FF3300"/>
                </a:solidFill>
                <a:latin typeface="黑体" pitchFamily="49" charset="-122"/>
                <a:ea typeface="黑体" pitchFamily="49" charset="-122"/>
              </a:rPr>
              <a:t>4</a:t>
            </a:r>
            <a:r>
              <a:rPr lang="zh-CN" altLang="en-US" dirty="0">
                <a:solidFill>
                  <a:srgbClr val="FF3300"/>
                </a:solidFill>
                <a:latin typeface="黑体" pitchFamily="49" charset="-122"/>
                <a:ea typeface="黑体" pitchFamily="49" charset="-122"/>
              </a:rPr>
              <a:t>、在微软公司</a:t>
            </a:r>
          </a:p>
          <a:p>
            <a:pPr>
              <a:lnSpc>
                <a:spcPct val="150000"/>
              </a:lnSpc>
            </a:pPr>
            <a:r>
              <a:rPr lang="zh-CN" altLang="en-US" sz="2000" dirty="0"/>
              <a:t>　</a:t>
            </a:r>
            <a:r>
              <a:rPr lang="zh-CN" altLang="en-US" sz="2000" dirty="0">
                <a:latin typeface="楷体" pitchFamily="49" charset="-122"/>
                <a:ea typeface="楷体" pitchFamily="49" charset="-122"/>
              </a:rPr>
              <a:t>　进入微软公司后，首先主持了</a:t>
            </a:r>
            <a:r>
              <a:rPr lang="en-US" altLang="zh-CN" sz="2000" dirty="0">
                <a:latin typeface="楷体" pitchFamily="49" charset="-122"/>
                <a:ea typeface="楷体" pitchFamily="49" charset="-122"/>
              </a:rPr>
              <a:t>Visual J++</a:t>
            </a:r>
            <a:r>
              <a:rPr lang="zh-CN" altLang="en-US" sz="2000" dirty="0">
                <a:latin typeface="楷体" pitchFamily="49" charset="-122"/>
                <a:ea typeface="楷体" pitchFamily="49" charset="-122"/>
              </a:rPr>
              <a:t>的开发工作，后来由于在</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开发工具授权问题上和</a:t>
            </a:r>
            <a:r>
              <a:rPr lang="en-US" altLang="zh-CN" sz="2000" dirty="0">
                <a:latin typeface="楷体" pitchFamily="49" charset="-122"/>
                <a:ea typeface="楷体" pitchFamily="49" charset="-122"/>
              </a:rPr>
              <a:t>Sun</a:t>
            </a:r>
            <a:r>
              <a:rPr lang="zh-CN" altLang="en-US" sz="2000" dirty="0">
                <a:latin typeface="楷体" pitchFamily="49" charset="-122"/>
                <a:ea typeface="楷体" pitchFamily="49" charset="-122"/>
              </a:rPr>
              <a:t>公司的纠纷，微软停止了</a:t>
            </a:r>
            <a:r>
              <a:rPr lang="en-US" altLang="zh-CN" sz="2000" dirty="0">
                <a:latin typeface="楷体" pitchFamily="49" charset="-122"/>
                <a:ea typeface="楷体" pitchFamily="49" charset="-122"/>
              </a:rPr>
              <a:t>Visual J++</a:t>
            </a:r>
            <a:r>
              <a:rPr lang="zh-CN" altLang="en-US" sz="2000" dirty="0">
                <a:latin typeface="楷体" pitchFamily="49" charset="-122"/>
                <a:ea typeface="楷体" pitchFamily="49" charset="-122"/>
              </a:rPr>
              <a:t>的后续开发。</a:t>
            </a:r>
          </a:p>
          <a:p>
            <a:pPr>
              <a:lnSpc>
                <a:spcPct val="150000"/>
              </a:lnSpc>
            </a:pPr>
            <a:r>
              <a:rPr lang="zh-CN" altLang="en-US" sz="2000" dirty="0">
                <a:latin typeface="楷体" pitchFamily="49" charset="-122"/>
                <a:ea typeface="楷体" pitchFamily="49" charset="-122"/>
              </a:rPr>
              <a:t>　　这之后，作为</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概念的发起人之一，安德斯</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海尔斯伯格被任命为微软</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的首席架构师，主持</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的开发工作。</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755650" y="285728"/>
            <a:ext cx="638811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solidFill>
                  <a:srgbClr val="FF0000"/>
                </a:solidFill>
                <a:latin typeface="黑体" pitchFamily="49" charset="-122"/>
                <a:ea typeface="黑体" pitchFamily="49" charset="-122"/>
              </a:rPr>
              <a:t>1.5.3  </a:t>
            </a:r>
            <a:r>
              <a:rPr lang="zh-CN" altLang="en-US" sz="2800" dirty="0" smtClean="0">
                <a:solidFill>
                  <a:srgbClr val="FF0000"/>
                </a:solidFill>
                <a:latin typeface="黑体" pitchFamily="49" charset="-122"/>
                <a:ea typeface="黑体" pitchFamily="49" charset="-122"/>
              </a:rPr>
              <a:t>控制台应用程序中的基本元素</a:t>
            </a:r>
            <a:endParaRPr lang="zh-CN" altLang="en-US" sz="2800" dirty="0">
              <a:solidFill>
                <a:srgbClr val="FF0000"/>
              </a:solidFill>
              <a:latin typeface="黑体" pitchFamily="49" charset="-122"/>
              <a:ea typeface="黑体" pitchFamily="49" charset="-122"/>
            </a:endParaRPr>
          </a:p>
        </p:txBody>
      </p:sp>
      <p:sp>
        <p:nvSpPr>
          <p:cNvPr id="120835" name="Text Box 3"/>
          <p:cNvSpPr txBox="1">
            <a:spLocks noChangeArrowheads="1"/>
          </p:cNvSpPr>
          <p:nvPr/>
        </p:nvSpPr>
        <p:spPr bwMode="auto">
          <a:xfrm>
            <a:off x="900113" y="928670"/>
            <a:ext cx="6048375" cy="1015663"/>
          </a:xfrm>
          <a:prstGeom prst="rect">
            <a:avLst/>
          </a:prstGeom>
          <a:noFill/>
          <a:ln w="9525">
            <a:noFill/>
            <a:miter lim="800000"/>
            <a:headEnd/>
            <a:tailEnd/>
          </a:ln>
          <a:effectLst/>
        </p:spPr>
        <p:txBody>
          <a:bodyPr>
            <a:spAutoFit/>
          </a:bodyPr>
          <a:lstStyle/>
          <a:p>
            <a:pPr algn="just">
              <a:spcBef>
                <a:spcPct val="50000"/>
              </a:spcBef>
            </a:pPr>
            <a:r>
              <a:rPr lang="en-US" altLang="zh-CN" dirty="0">
                <a:solidFill>
                  <a:srgbClr val="FF0000"/>
                </a:solidFill>
                <a:latin typeface="楷体" pitchFamily="49" charset="-122"/>
                <a:ea typeface="楷体" pitchFamily="49" charset="-122"/>
              </a:rPr>
              <a:t>1. </a:t>
            </a:r>
            <a:r>
              <a:rPr lang="zh-CN" altLang="en-US" dirty="0">
                <a:solidFill>
                  <a:srgbClr val="FF0000"/>
                </a:solidFill>
                <a:latin typeface="楷体" pitchFamily="49" charset="-122"/>
                <a:ea typeface="楷体" pitchFamily="49" charset="-122"/>
              </a:rPr>
              <a:t>注释</a:t>
            </a:r>
          </a:p>
          <a:p>
            <a:pPr algn="just">
              <a:spcBef>
                <a:spcPct val="50000"/>
              </a:spcBef>
            </a:pPr>
            <a:r>
              <a:rPr lang="en-US" altLang="zh-CN" dirty="0">
                <a:solidFill>
                  <a:srgbClr val="FF0000"/>
                </a:solidFill>
                <a:latin typeface="楷体" pitchFamily="49" charset="-122"/>
                <a:ea typeface="楷体" pitchFamily="49" charset="-122"/>
              </a:rPr>
              <a:t>2. </a:t>
            </a:r>
            <a:r>
              <a:rPr lang="en-US" dirty="0" err="1" smtClean="0">
                <a:solidFill>
                  <a:srgbClr val="FF0000"/>
                </a:solidFill>
                <a:latin typeface="楷体" pitchFamily="49" charset="-122"/>
                <a:ea typeface="楷体" pitchFamily="49" charset="-122"/>
              </a:rPr>
              <a:t>Mian</a:t>
            </a:r>
            <a:r>
              <a:rPr lang="zh-CN" altLang="en-US" dirty="0" smtClean="0">
                <a:solidFill>
                  <a:srgbClr val="FF0000"/>
                </a:solidFill>
                <a:latin typeface="楷体" pitchFamily="49" charset="-122"/>
                <a:ea typeface="楷体" pitchFamily="49" charset="-122"/>
              </a:rPr>
              <a:t>方法</a:t>
            </a:r>
          </a:p>
        </p:txBody>
      </p:sp>
      <p:sp>
        <p:nvSpPr>
          <p:cNvPr id="4" name="TextBox 3"/>
          <p:cNvSpPr txBox="1"/>
          <p:nvPr/>
        </p:nvSpPr>
        <p:spPr>
          <a:xfrm>
            <a:off x="1142976" y="2000240"/>
            <a:ext cx="7429552" cy="4154984"/>
          </a:xfrm>
          <a:prstGeom prst="rect">
            <a:avLst/>
          </a:prstGeom>
          <a:noFill/>
        </p:spPr>
        <p:txBody>
          <a:bodyPr wrap="square" rtlCol="0">
            <a:spAutoFit/>
          </a:bodyPr>
          <a:lstStyle/>
          <a:p>
            <a:pPr marL="457200" indent="-457200">
              <a:buFont typeface="Wingdings" pitchFamily="2" charset="2"/>
              <a:buChar char="l"/>
            </a:pPr>
            <a:r>
              <a:rPr lang="zh-CN" altLang="en-US" dirty="0" smtClean="0">
                <a:latin typeface="楷体" pitchFamily="49" charset="-122"/>
                <a:ea typeface="楷体" pitchFamily="49" charset="-122"/>
              </a:rPr>
              <a:t>它为入口主函数，其特点如下：</a:t>
            </a:r>
          </a:p>
          <a:p>
            <a:pPr marL="457200" indent="-457200">
              <a:buFont typeface="Wingdings" pitchFamily="2" charset="2"/>
              <a:buChar char="l"/>
            </a:pPr>
            <a:r>
              <a:rPr lang="en-US" dirty="0" smtClean="0">
                <a:latin typeface="楷体" pitchFamily="49" charset="-122"/>
                <a:ea typeface="楷体" pitchFamily="49" charset="-122"/>
              </a:rPr>
              <a:t>Main</a:t>
            </a:r>
            <a:r>
              <a:rPr lang="zh-CN" altLang="en-US" dirty="0" smtClean="0">
                <a:latin typeface="楷体" pitchFamily="49" charset="-122"/>
                <a:ea typeface="楷体" pitchFamily="49" charset="-122"/>
              </a:rPr>
              <a:t>方法是</a:t>
            </a:r>
            <a:r>
              <a:rPr lang="en-US" dirty="0" smtClean="0">
                <a:latin typeface="楷体" pitchFamily="49" charset="-122"/>
                <a:ea typeface="楷体" pitchFamily="49" charset="-122"/>
              </a:rPr>
              <a:t>.exe</a:t>
            </a:r>
            <a:r>
              <a:rPr lang="zh-CN" altLang="en-US" dirty="0" smtClean="0">
                <a:latin typeface="楷体" pitchFamily="49" charset="-122"/>
                <a:ea typeface="楷体" pitchFamily="49" charset="-122"/>
              </a:rPr>
              <a:t>程序的入口点，程序控制在该方法中开始和结束。</a:t>
            </a:r>
          </a:p>
          <a:p>
            <a:pPr marL="457200" indent="-457200">
              <a:buFont typeface="Wingdings" pitchFamily="2" charset="2"/>
              <a:buChar char="l"/>
            </a:pPr>
            <a:r>
              <a:rPr lang="en-US" dirty="0" smtClean="0">
                <a:latin typeface="楷体" pitchFamily="49" charset="-122"/>
                <a:ea typeface="楷体" pitchFamily="49" charset="-122"/>
              </a:rPr>
              <a:t>Main</a:t>
            </a:r>
            <a:r>
              <a:rPr lang="zh-CN" altLang="en-US" dirty="0" smtClean="0">
                <a:latin typeface="楷体" pitchFamily="49" charset="-122"/>
                <a:ea typeface="楷体" pitchFamily="49" charset="-122"/>
              </a:rPr>
              <a:t>方法方法在类或结构的内部声明。它必须为静态方法，而不应为公共方法（在前面的例子中，它接受默认访问级别</a:t>
            </a:r>
            <a:r>
              <a:rPr lang="en-US" dirty="0" smtClean="0">
                <a:latin typeface="楷体" pitchFamily="49" charset="-122"/>
                <a:ea typeface="楷体" pitchFamily="49" charset="-122"/>
              </a:rPr>
              <a:t> private</a:t>
            </a:r>
            <a:r>
              <a:rPr lang="zh-CN" altLang="en-US" dirty="0" smtClean="0">
                <a:latin typeface="楷体" pitchFamily="49" charset="-122"/>
                <a:ea typeface="楷体" pitchFamily="49" charset="-122"/>
              </a:rPr>
              <a:t>）。</a:t>
            </a:r>
          </a:p>
          <a:p>
            <a:pPr marL="457200" indent="-457200">
              <a:buFont typeface="Wingdings" pitchFamily="2" charset="2"/>
              <a:buChar char="l"/>
            </a:pPr>
            <a:r>
              <a:rPr lang="en-US" dirty="0" smtClean="0">
                <a:latin typeface="楷体" pitchFamily="49" charset="-122"/>
                <a:ea typeface="楷体" pitchFamily="49" charset="-122"/>
              </a:rPr>
              <a:t>Main</a:t>
            </a:r>
            <a:r>
              <a:rPr lang="zh-CN" altLang="en-US" dirty="0" smtClean="0">
                <a:latin typeface="楷体" pitchFamily="49" charset="-122"/>
                <a:ea typeface="楷体" pitchFamily="49" charset="-122"/>
              </a:rPr>
              <a:t>方法具有</a:t>
            </a:r>
            <a:r>
              <a:rPr lang="en-US" dirty="0" smtClean="0">
                <a:latin typeface="楷体" pitchFamily="49" charset="-122"/>
                <a:ea typeface="楷体" pitchFamily="49" charset="-122"/>
              </a:rPr>
              <a:t>void</a:t>
            </a:r>
            <a:r>
              <a:rPr lang="zh-CN" altLang="en-US" dirty="0" smtClean="0">
                <a:latin typeface="楷体" pitchFamily="49" charset="-122"/>
                <a:ea typeface="楷体" pitchFamily="49" charset="-122"/>
              </a:rPr>
              <a:t>或</a:t>
            </a:r>
            <a:r>
              <a:rPr lang="en-US" dirty="0" err="1" smtClean="0">
                <a:latin typeface="楷体" pitchFamily="49" charset="-122"/>
                <a:ea typeface="楷体" pitchFamily="49" charset="-122"/>
              </a:rPr>
              <a:t>int</a:t>
            </a:r>
            <a:r>
              <a:rPr lang="zh-CN" altLang="en-US" dirty="0" smtClean="0">
                <a:latin typeface="楷体" pitchFamily="49" charset="-122"/>
                <a:ea typeface="楷体" pitchFamily="49" charset="-122"/>
              </a:rPr>
              <a:t>返回类型。</a:t>
            </a:r>
          </a:p>
          <a:p>
            <a:pPr marL="457200" indent="-457200">
              <a:buFont typeface="Wingdings" pitchFamily="2" charset="2"/>
              <a:buChar char="l"/>
            </a:pPr>
            <a:r>
              <a:rPr lang="zh-CN" altLang="en-US" dirty="0" smtClean="0">
                <a:latin typeface="楷体" pitchFamily="49" charset="-122"/>
                <a:ea typeface="楷体" pitchFamily="49" charset="-122"/>
              </a:rPr>
              <a:t>所声明的</a:t>
            </a:r>
            <a:r>
              <a:rPr lang="en-US" dirty="0" smtClean="0">
                <a:latin typeface="楷体" pitchFamily="49" charset="-122"/>
                <a:ea typeface="楷体" pitchFamily="49" charset="-122"/>
              </a:rPr>
              <a:t> Main </a:t>
            </a:r>
            <a:r>
              <a:rPr lang="zh-CN" altLang="en-US" dirty="0" smtClean="0">
                <a:latin typeface="楷体" pitchFamily="49" charset="-122"/>
                <a:ea typeface="楷体" pitchFamily="49" charset="-122"/>
              </a:rPr>
              <a:t>方法可以具有包含命令行实参的</a:t>
            </a:r>
            <a:r>
              <a:rPr lang="en-US" dirty="0" smtClean="0">
                <a:latin typeface="楷体" pitchFamily="49" charset="-122"/>
                <a:ea typeface="楷体" pitchFamily="49" charset="-122"/>
              </a:rPr>
              <a:t> string[] </a:t>
            </a:r>
            <a:r>
              <a:rPr lang="zh-CN" altLang="en-US" dirty="0" smtClean="0">
                <a:latin typeface="楷体" pitchFamily="49" charset="-122"/>
                <a:ea typeface="楷体" pitchFamily="49" charset="-122"/>
              </a:rPr>
              <a:t>形参，也可以不具有这样的形参。形参读取为零索引的命令行参数。与</a:t>
            </a:r>
            <a:r>
              <a:rPr lang="en-US" dirty="0" smtClean="0">
                <a:latin typeface="楷体" pitchFamily="49" charset="-122"/>
                <a:ea typeface="楷体" pitchFamily="49" charset="-122"/>
              </a:rPr>
              <a:t>C/C++</a:t>
            </a:r>
            <a:r>
              <a:rPr lang="zh-CN" altLang="en-US" dirty="0" smtClean="0">
                <a:latin typeface="楷体" pitchFamily="49" charset="-122"/>
                <a:ea typeface="楷体" pitchFamily="49" charset="-122"/>
              </a:rPr>
              <a:t>不同，程序的名称视为第一个命令行参数。</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00113" y="1484313"/>
            <a:ext cx="6048375" cy="1015663"/>
          </a:xfrm>
          <a:prstGeom prst="rect">
            <a:avLst/>
          </a:prstGeom>
          <a:noFill/>
          <a:ln w="9525">
            <a:noFill/>
            <a:miter lim="800000"/>
            <a:headEnd/>
            <a:tailEnd/>
          </a:ln>
          <a:effectLst/>
        </p:spPr>
        <p:txBody>
          <a:bodyPr>
            <a:spAutoFit/>
          </a:bodyPr>
          <a:lstStyle/>
          <a:p>
            <a:pPr algn="just">
              <a:spcBef>
                <a:spcPct val="50000"/>
              </a:spcBef>
            </a:pPr>
            <a:r>
              <a:rPr lang="en-US" altLang="zh-CN" dirty="0" smtClean="0">
                <a:solidFill>
                  <a:srgbClr val="FF0000"/>
                </a:solidFill>
                <a:latin typeface="楷体" pitchFamily="49" charset="-122"/>
                <a:ea typeface="楷体" pitchFamily="49" charset="-122"/>
              </a:rPr>
              <a:t>3. </a:t>
            </a:r>
            <a:r>
              <a:rPr lang="zh-CN" altLang="en-US" dirty="0">
                <a:solidFill>
                  <a:srgbClr val="FF0000"/>
                </a:solidFill>
                <a:latin typeface="楷体" pitchFamily="49" charset="-122"/>
                <a:ea typeface="楷体" pitchFamily="49" charset="-122"/>
              </a:rPr>
              <a:t>输入方法</a:t>
            </a:r>
            <a:r>
              <a:rPr lang="en-US" altLang="zh-CN" dirty="0" err="1">
                <a:solidFill>
                  <a:srgbClr val="FF0000"/>
                </a:solidFill>
                <a:latin typeface="楷体" pitchFamily="49" charset="-122"/>
                <a:ea typeface="楷体" pitchFamily="49" charset="-122"/>
              </a:rPr>
              <a:t>Console.ReadLine</a:t>
            </a:r>
            <a:endParaRPr lang="en-US" altLang="zh-CN" dirty="0">
              <a:solidFill>
                <a:srgbClr val="FF0000"/>
              </a:solidFill>
              <a:latin typeface="楷体" pitchFamily="49" charset="-122"/>
              <a:ea typeface="楷体" pitchFamily="49" charset="-122"/>
            </a:endParaRPr>
          </a:p>
          <a:p>
            <a:pPr algn="just">
              <a:spcBef>
                <a:spcPct val="50000"/>
              </a:spcBef>
            </a:pPr>
            <a:r>
              <a:rPr lang="en-US" altLang="zh-CN" dirty="0" smtClean="0">
                <a:solidFill>
                  <a:srgbClr val="FF0000"/>
                </a:solidFill>
                <a:latin typeface="楷体" pitchFamily="49" charset="-122"/>
                <a:ea typeface="楷体" pitchFamily="49" charset="-122"/>
              </a:rPr>
              <a:t>4. </a:t>
            </a:r>
            <a:r>
              <a:rPr lang="zh-CN" altLang="en-US" dirty="0">
                <a:solidFill>
                  <a:srgbClr val="FF0000"/>
                </a:solidFill>
                <a:latin typeface="楷体" pitchFamily="49" charset="-122"/>
                <a:ea typeface="楷体" pitchFamily="49" charset="-122"/>
              </a:rPr>
              <a:t>输出方法</a:t>
            </a:r>
            <a:r>
              <a:rPr lang="en-US" altLang="zh-CN" dirty="0" err="1" smtClean="0">
                <a:solidFill>
                  <a:srgbClr val="FF0000"/>
                </a:solidFill>
                <a:latin typeface="楷体" pitchFamily="49" charset="-122"/>
                <a:ea typeface="楷体" pitchFamily="49" charset="-122"/>
              </a:rPr>
              <a:t>Console.WriteLine</a:t>
            </a:r>
            <a:endParaRPr lang="en-US" altLang="zh-CN"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754063" y="476250"/>
            <a:ext cx="7705725" cy="1667764"/>
          </a:xfrm>
          <a:prstGeom prst="rect">
            <a:avLst/>
          </a:prstGeom>
          <a:noFill/>
          <a:ln w="9525">
            <a:noFill/>
            <a:miter lim="800000"/>
            <a:headEnd/>
            <a:tailEnd/>
          </a:ln>
          <a:effectLst/>
        </p:spPr>
        <p:txBody>
          <a:bodyPr>
            <a:spAutoFit/>
          </a:bodyPr>
          <a:lstStyle/>
          <a:p>
            <a:pPr>
              <a:lnSpc>
                <a:spcPct val="150000"/>
              </a:lnSpc>
            </a:pPr>
            <a:r>
              <a:rPr lang="en-US" altLang="zh-CN" dirty="0">
                <a:latin typeface="楷体" pitchFamily="49" charset="-122"/>
                <a:ea typeface="楷体" pitchFamily="49" charset="-122"/>
              </a:rPr>
              <a:t>     </a:t>
            </a:r>
            <a:r>
              <a:rPr lang="en-US" altLang="zh-CN" dirty="0" err="1">
                <a:solidFill>
                  <a:srgbClr val="800080"/>
                </a:solidFill>
                <a:latin typeface="楷体" pitchFamily="49" charset="-122"/>
                <a:ea typeface="楷体" pitchFamily="49" charset="-122"/>
              </a:rPr>
              <a:t>Console.WriteLine</a:t>
            </a:r>
            <a:r>
              <a:rPr lang="zh-CN" altLang="en-US" dirty="0">
                <a:solidFill>
                  <a:srgbClr val="800080"/>
                </a:solidFill>
                <a:latin typeface="楷体" pitchFamily="49" charset="-122"/>
                <a:ea typeface="楷体" pitchFamily="49" charset="-122"/>
              </a:rPr>
              <a:t>方法</a:t>
            </a:r>
            <a:r>
              <a:rPr lang="zh-CN" altLang="en-US" dirty="0">
                <a:latin typeface="楷体" pitchFamily="49" charset="-122"/>
                <a:ea typeface="楷体" pitchFamily="49" charset="-122"/>
              </a:rPr>
              <a:t>类似于</a:t>
            </a:r>
            <a:r>
              <a:rPr lang="en-US" altLang="zh-CN" dirty="0">
                <a:latin typeface="楷体" pitchFamily="49" charset="-122"/>
                <a:ea typeface="楷体" pitchFamily="49" charset="-122"/>
              </a:rPr>
              <a:t>C</a:t>
            </a:r>
            <a:r>
              <a:rPr lang="zh-CN" altLang="en-US" dirty="0">
                <a:latin typeface="楷体" pitchFamily="49" charset="-122"/>
                <a:ea typeface="楷体" pitchFamily="49" charset="-122"/>
              </a:rPr>
              <a:t>语言的</a:t>
            </a:r>
            <a:r>
              <a:rPr lang="en-US" altLang="zh-CN" dirty="0" err="1">
                <a:latin typeface="楷体" pitchFamily="49" charset="-122"/>
                <a:ea typeface="楷体" pitchFamily="49" charset="-122"/>
              </a:rPr>
              <a:t>printf</a:t>
            </a:r>
            <a:r>
              <a:rPr lang="zh-CN" altLang="en-US" dirty="0">
                <a:latin typeface="楷体" pitchFamily="49" charset="-122"/>
                <a:ea typeface="楷体" pitchFamily="49" charset="-122"/>
              </a:rPr>
              <a:t>函数，可以采用“</a:t>
            </a:r>
            <a:r>
              <a:rPr lang="en-US" altLang="zh-CN" dirty="0">
                <a:latin typeface="楷体" pitchFamily="49" charset="-122"/>
                <a:ea typeface="楷体" pitchFamily="49" charset="-122"/>
              </a:rPr>
              <a:t>{N[,M][:</a:t>
            </a:r>
            <a:r>
              <a:rPr lang="zh-CN" altLang="en-US" dirty="0">
                <a:latin typeface="楷体" pitchFamily="49" charset="-122"/>
                <a:ea typeface="楷体" pitchFamily="49" charset="-122"/>
              </a:rPr>
              <a:t>格式化字符串</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｝”的形式来格式化输出字符串，其中的参数含义如下。 </a:t>
            </a:r>
          </a:p>
        </p:txBody>
      </p:sp>
      <p:sp>
        <p:nvSpPr>
          <p:cNvPr id="119811" name="Text Box 3"/>
          <p:cNvSpPr txBox="1">
            <a:spLocks noChangeArrowheads="1"/>
          </p:cNvSpPr>
          <p:nvPr/>
        </p:nvSpPr>
        <p:spPr bwMode="auto">
          <a:xfrm>
            <a:off x="1000100" y="2214554"/>
            <a:ext cx="7273925" cy="3329758"/>
          </a:xfrm>
          <a:prstGeom prst="rect">
            <a:avLst/>
          </a:prstGeom>
          <a:noFill/>
          <a:ln w="9525">
            <a:noFill/>
            <a:miter lim="800000"/>
            <a:headEnd/>
            <a:tailEnd/>
          </a:ln>
          <a:effectLst/>
        </p:spPr>
        <p:txBody>
          <a:bodyPr>
            <a:spAutoFit/>
          </a:bodyPr>
          <a:lstStyle/>
          <a:p>
            <a:pPr marL="342900" indent="-342900">
              <a:lnSpc>
                <a:spcPct val="150000"/>
              </a:lnSpc>
              <a:buFont typeface="Wingdings" pitchFamily="2" charset="2"/>
              <a:buChar char="u"/>
            </a:pPr>
            <a:r>
              <a:rPr lang="zh-CN" altLang="en-US" dirty="0">
                <a:latin typeface="楷体" pitchFamily="49" charset="-122"/>
                <a:ea typeface="楷体" pitchFamily="49" charset="-122"/>
              </a:rPr>
              <a:t>花括号（</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）：用来在输出字符串中插入变量的值。</a:t>
            </a:r>
          </a:p>
          <a:p>
            <a:pPr marL="342900" indent="-342900">
              <a:lnSpc>
                <a:spcPct val="150000"/>
              </a:lnSpc>
              <a:buFont typeface="Wingdings" pitchFamily="2" charset="2"/>
              <a:buChar char="u"/>
            </a:pPr>
            <a:r>
              <a:rPr lang="zh-CN" altLang="en-US" dirty="0">
                <a:latin typeface="楷体" pitchFamily="49" charset="-122"/>
                <a:ea typeface="楷体" pitchFamily="49" charset="-122"/>
              </a:rPr>
              <a:t> </a:t>
            </a:r>
            <a:r>
              <a:rPr lang="en-US" altLang="zh-CN" dirty="0">
                <a:latin typeface="楷体" pitchFamily="49" charset="-122"/>
                <a:ea typeface="楷体" pitchFamily="49" charset="-122"/>
              </a:rPr>
              <a:t>N</a:t>
            </a:r>
            <a:r>
              <a:rPr lang="zh-CN" altLang="en-US" dirty="0">
                <a:latin typeface="楷体" pitchFamily="49" charset="-122"/>
                <a:ea typeface="楷体" pitchFamily="49" charset="-122"/>
              </a:rPr>
              <a:t>：表示输出变量的序号，从</a:t>
            </a:r>
            <a:r>
              <a:rPr lang="en-US" altLang="zh-CN" dirty="0">
                <a:latin typeface="楷体" pitchFamily="49" charset="-122"/>
                <a:ea typeface="楷体" pitchFamily="49" charset="-122"/>
              </a:rPr>
              <a:t>0</a:t>
            </a:r>
            <a:r>
              <a:rPr lang="zh-CN" altLang="en-US" dirty="0">
                <a:latin typeface="楷体" pitchFamily="49" charset="-122"/>
                <a:ea typeface="楷体" pitchFamily="49" charset="-122"/>
              </a:rPr>
              <a:t>开始。</a:t>
            </a:r>
          </a:p>
          <a:p>
            <a:pPr marL="342900" indent="-342900">
              <a:lnSpc>
                <a:spcPct val="150000"/>
              </a:lnSpc>
              <a:buFont typeface="Wingdings" pitchFamily="2" charset="2"/>
              <a:buChar char="u"/>
            </a:pPr>
            <a:r>
              <a:rPr lang="zh-CN" altLang="en-US" dirty="0">
                <a:latin typeface="楷体" pitchFamily="49" charset="-122"/>
                <a:ea typeface="楷体" pitchFamily="49" charset="-122"/>
              </a:rPr>
              <a:t> </a:t>
            </a:r>
            <a:r>
              <a:rPr lang="en-US" altLang="zh-CN" dirty="0">
                <a:latin typeface="楷体" pitchFamily="49" charset="-122"/>
                <a:ea typeface="楷体" pitchFamily="49" charset="-122"/>
              </a:rPr>
              <a:t>[,M][:</a:t>
            </a:r>
            <a:r>
              <a:rPr lang="zh-CN" altLang="en-US" dirty="0">
                <a:latin typeface="楷体" pitchFamily="49" charset="-122"/>
                <a:ea typeface="楷体" pitchFamily="49" charset="-122"/>
              </a:rPr>
              <a:t>格式化字符串</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：可选项，其中</a:t>
            </a:r>
            <a:r>
              <a:rPr lang="en-US" altLang="zh-CN" dirty="0">
                <a:latin typeface="楷体" pitchFamily="49" charset="-122"/>
                <a:ea typeface="楷体" pitchFamily="49" charset="-122"/>
              </a:rPr>
              <a:t>M</a:t>
            </a:r>
            <a:r>
              <a:rPr lang="zh-CN" altLang="en-US" dirty="0">
                <a:latin typeface="楷体" pitchFamily="49" charset="-122"/>
                <a:ea typeface="楷体" pitchFamily="49" charset="-122"/>
              </a:rPr>
              <a:t>表示输出的变量所占的字符个数。</a:t>
            </a:r>
          </a:p>
          <a:p>
            <a:pPr marL="342900" indent="-342900">
              <a:lnSpc>
                <a:spcPct val="150000"/>
              </a:lnSpc>
              <a:buFont typeface="Wingdings" pitchFamily="2" charset="2"/>
              <a:buChar char="u"/>
            </a:pPr>
            <a:r>
              <a:rPr lang="zh-CN" altLang="en-US" dirty="0">
                <a:latin typeface="楷体" pitchFamily="49" charset="-122"/>
                <a:ea typeface="楷体" pitchFamily="49" charset="-122"/>
              </a:rPr>
              <a:t> </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格式化字符串</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：可选项，因为在向控制台输出时，常常需要指定输出字符串的格式。</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00034" y="1071546"/>
          <a:ext cx="7929618" cy="4624390"/>
        </p:xfrm>
        <a:graphic>
          <a:graphicData uri="http://schemas.openxmlformats.org/drawingml/2006/table">
            <a:tbl>
              <a:tblPr/>
              <a:tblGrid>
                <a:gridCol w="1215242"/>
                <a:gridCol w="2241572"/>
                <a:gridCol w="3157937"/>
                <a:gridCol w="1314867"/>
              </a:tblGrid>
              <a:tr h="357190">
                <a:tc>
                  <a:txBody>
                    <a:bodyPr/>
                    <a:lstStyle/>
                    <a:p>
                      <a:pPr indent="0" algn="ctr">
                        <a:lnSpc>
                          <a:spcPts val="24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格式字符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含义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示例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0" algn="ctr">
                        <a:lnSpc>
                          <a:spcPts val="2400"/>
                        </a:lnSpc>
                        <a:spcAft>
                          <a:spcPts val="0"/>
                        </a:spcAft>
                      </a:pPr>
                      <a:r>
                        <a:rPr lang="zh-CN" sz="1600" b="1" kern="100" dirty="0">
                          <a:solidFill>
                            <a:srgbClr val="FF0000"/>
                          </a:solidFill>
                          <a:latin typeface="Times New Roman" pitchFamily="18" charset="0"/>
                          <a:ea typeface="楷体" pitchFamily="49" charset="-122"/>
                          <a:cs typeface="Times New Roman" pitchFamily="18" charset="0"/>
                        </a:rPr>
                        <a:t>输出结果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89364">
                <a:tc>
                  <a:txBody>
                    <a:bodyPr/>
                    <a:lstStyle/>
                    <a:p>
                      <a:pPr indent="0" algn="ctr">
                        <a:lnSpc>
                          <a:spcPts val="24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c</a:t>
                      </a:r>
                      <a:r>
                        <a:rPr lang="zh-CN" sz="1600" b="1" kern="100" dirty="0">
                          <a:solidFill>
                            <a:srgbClr val="0000FF"/>
                          </a:solidFill>
                          <a:latin typeface="Times New Roman" pitchFamily="18" charset="0"/>
                          <a:ea typeface="楷体" pitchFamily="49" charset="-122"/>
                          <a:cs typeface="Times New Roman" pitchFamily="18" charset="0"/>
                        </a:rPr>
                        <a:t>或</a:t>
                      </a:r>
                      <a:r>
                        <a:rPr lang="en-US" sz="1600" b="1" kern="100" dirty="0">
                          <a:solidFill>
                            <a:srgbClr val="0000FF"/>
                          </a:solidFill>
                          <a:latin typeface="Times New Roman" pitchFamily="18" charset="0"/>
                          <a:ea typeface="楷体" pitchFamily="49" charset="-122"/>
                          <a:cs typeface="Times New Roman" pitchFamily="18" charset="0"/>
                        </a:rPr>
                        <a:t>c</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将数据转换成货币格式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a:solidFill>
                            <a:srgbClr val="0000FF"/>
                          </a:solidFill>
                          <a:latin typeface="Times New Roman" pitchFamily="18" charset="0"/>
                          <a:ea typeface="楷体" pitchFamily="49" charset="-122"/>
                          <a:cs typeface="Times New Roman" pitchFamily="18" charset="0"/>
                        </a:rPr>
                        <a:t>Console.WriteLine("{0,5:c}", 123.456);</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itchFamily="18" charset="0"/>
                          <a:ea typeface="楷体" pitchFamily="49" charset="-122"/>
                          <a:cs typeface="Times New Roman" pitchFamily="18" charset="0"/>
                        </a:rPr>
                        <a:t>￥</a:t>
                      </a:r>
                      <a:r>
                        <a:rPr lang="en-US" sz="1600" b="1" kern="100">
                          <a:solidFill>
                            <a:srgbClr val="0000FF"/>
                          </a:solidFill>
                          <a:latin typeface="Times New Roman" pitchFamily="18" charset="0"/>
                          <a:ea typeface="楷体" pitchFamily="49" charset="-122"/>
                          <a:cs typeface="Times New Roman" pitchFamily="18" charset="0"/>
                        </a:rPr>
                        <a:t>123.46</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D</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d</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整数数据类型格式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0:D4</a:t>
                      </a:r>
                      <a:r>
                        <a:rPr lang="en-US" sz="1600" b="1" kern="0" dirty="0">
                          <a:solidFill>
                            <a:srgbClr val="0000FF"/>
                          </a:solidFill>
                          <a:latin typeface="Times New Roman" pitchFamily="18" charset="0"/>
                          <a:ea typeface="楷体" pitchFamily="49" charset="-122"/>
                          <a:cs typeface="Times New Roman" pitchFamily="18" charset="0"/>
                        </a:rPr>
                        <a:t>}", 123);</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0123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E</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e</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dirty="0">
                          <a:solidFill>
                            <a:srgbClr val="0000FF"/>
                          </a:solidFill>
                          <a:latin typeface="Times New Roman" pitchFamily="18" charset="0"/>
                          <a:ea typeface="楷体" pitchFamily="49" charset="-122"/>
                          <a:cs typeface="Times New Roman" pitchFamily="18" charset="0"/>
                        </a:rPr>
                        <a:t>科学计数法格式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0:E4</a:t>
                      </a:r>
                      <a:r>
                        <a:rPr lang="en-US" sz="1600" b="1" kern="0" dirty="0">
                          <a:solidFill>
                            <a:srgbClr val="0000FF"/>
                          </a:solidFill>
                          <a:latin typeface="Times New Roman" pitchFamily="18" charset="0"/>
                          <a:ea typeface="楷体" pitchFamily="49" charset="-122"/>
                          <a:cs typeface="Times New Roman" pitchFamily="18" charset="0"/>
                        </a:rPr>
                        <a:t>}", 123.456);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1.2346E+002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F</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f</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itchFamily="18" charset="0"/>
                          <a:ea typeface="楷体" pitchFamily="49" charset="-122"/>
                          <a:cs typeface="Times New Roman" pitchFamily="18" charset="0"/>
                        </a:rPr>
                        <a:t>浮点数据类型格式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0:f4</a:t>
                      </a:r>
                      <a:r>
                        <a:rPr lang="en-US" sz="1600" b="1" kern="0" dirty="0">
                          <a:solidFill>
                            <a:srgbClr val="0000FF"/>
                          </a:solidFill>
                          <a:latin typeface="Times New Roman" pitchFamily="18" charset="0"/>
                          <a:ea typeface="楷体" pitchFamily="49" charset="-122"/>
                          <a:cs typeface="Times New Roman" pitchFamily="18" charset="0"/>
                        </a:rPr>
                        <a:t>}", 123.456);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123.4560</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G</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g</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itchFamily="18" charset="0"/>
                          <a:ea typeface="楷体" pitchFamily="49" charset="-122"/>
                          <a:cs typeface="Times New Roman" pitchFamily="18" charset="0"/>
                        </a:rPr>
                        <a:t>通用格式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0:g</a:t>
                      </a:r>
                      <a:r>
                        <a:rPr lang="en-US" sz="1600" b="1" kern="0" dirty="0">
                          <a:solidFill>
                            <a:srgbClr val="0000FF"/>
                          </a:solidFill>
                          <a:latin typeface="Times New Roman" pitchFamily="18" charset="0"/>
                          <a:ea typeface="楷体" pitchFamily="49" charset="-122"/>
                          <a:cs typeface="Times New Roman" pitchFamily="18" charset="0"/>
                        </a:rPr>
                        <a:t>}", 123.456);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123.456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N</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n</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itchFamily="18" charset="0"/>
                          <a:ea typeface="楷体" pitchFamily="49" charset="-122"/>
                          <a:cs typeface="Times New Roman" pitchFamily="18" charset="0"/>
                        </a:rPr>
                        <a:t>自然数据格式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0:n</a:t>
                      </a:r>
                      <a:r>
                        <a:rPr lang="en-US" sz="1600" b="1" kern="0" dirty="0">
                          <a:solidFill>
                            <a:srgbClr val="0000FF"/>
                          </a:solidFill>
                          <a:latin typeface="Times New Roman" pitchFamily="18" charset="0"/>
                          <a:ea typeface="楷体" pitchFamily="49" charset="-122"/>
                          <a:cs typeface="Times New Roman" pitchFamily="18" charset="0"/>
                        </a:rPr>
                        <a:t>}", 123.456);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123.46</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indent="0" algn="ctr">
                        <a:lnSpc>
                          <a:spcPts val="2400"/>
                        </a:lnSpc>
                        <a:spcAft>
                          <a:spcPts val="0"/>
                        </a:spcAft>
                      </a:pPr>
                      <a:r>
                        <a:rPr lang="en-US" sz="1600" b="1" kern="100">
                          <a:solidFill>
                            <a:srgbClr val="0000FF"/>
                          </a:solidFill>
                          <a:latin typeface="Times New Roman" pitchFamily="18" charset="0"/>
                          <a:ea typeface="楷体" pitchFamily="49" charset="-122"/>
                          <a:cs typeface="Times New Roman" pitchFamily="18" charset="0"/>
                        </a:rPr>
                        <a:t>X</a:t>
                      </a:r>
                      <a:r>
                        <a:rPr lang="zh-CN" sz="1600" b="1" kern="100">
                          <a:solidFill>
                            <a:srgbClr val="0000FF"/>
                          </a:solidFill>
                          <a:latin typeface="Times New Roman" pitchFamily="18" charset="0"/>
                          <a:ea typeface="楷体" pitchFamily="49" charset="-122"/>
                          <a:cs typeface="Times New Roman" pitchFamily="18" charset="0"/>
                        </a:rPr>
                        <a:t>或</a:t>
                      </a:r>
                      <a:r>
                        <a:rPr lang="en-US" sz="1600" b="1" kern="100">
                          <a:solidFill>
                            <a:srgbClr val="0000FF"/>
                          </a:solidFill>
                          <a:latin typeface="Times New Roman" pitchFamily="18" charset="0"/>
                          <a:ea typeface="楷体" pitchFamily="49" charset="-122"/>
                          <a:cs typeface="Times New Roman" pitchFamily="18" charset="0"/>
                        </a:rPr>
                        <a:t>x</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zh-CN" sz="1600" b="1" kern="100">
                          <a:solidFill>
                            <a:srgbClr val="0000FF"/>
                          </a:solidFill>
                          <a:latin typeface="Times New Roman" pitchFamily="18" charset="0"/>
                          <a:ea typeface="楷体" pitchFamily="49" charset="-122"/>
                          <a:cs typeface="Times New Roman" pitchFamily="18" charset="0"/>
                        </a:rPr>
                        <a:t>十六进制数据格式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0" dirty="0" err="1">
                          <a:solidFill>
                            <a:srgbClr val="0000FF"/>
                          </a:solidFill>
                          <a:latin typeface="Times New Roman" pitchFamily="18" charset="0"/>
                          <a:ea typeface="楷体" pitchFamily="49" charset="-122"/>
                          <a:cs typeface="Times New Roman" pitchFamily="18" charset="0"/>
                        </a:rPr>
                        <a:t>Console.WriteLine</a:t>
                      </a:r>
                      <a:r>
                        <a:rPr lang="en-US" sz="1600" b="1" kern="0" dirty="0">
                          <a:solidFill>
                            <a:srgbClr val="0000FF"/>
                          </a:solidFill>
                          <a:latin typeface="Times New Roman" pitchFamily="18" charset="0"/>
                          <a:ea typeface="楷体" pitchFamily="49" charset="-122"/>
                          <a:cs typeface="Times New Roman" pitchFamily="18" charset="0"/>
                        </a:rPr>
                        <a:t>("{</a:t>
                      </a:r>
                      <a:r>
                        <a:rPr lang="en-US" sz="1600" b="1" kern="0" dirty="0" err="1">
                          <a:solidFill>
                            <a:srgbClr val="0000FF"/>
                          </a:solidFill>
                          <a:latin typeface="Times New Roman" pitchFamily="18" charset="0"/>
                          <a:ea typeface="楷体" pitchFamily="49" charset="-122"/>
                          <a:cs typeface="Times New Roman" pitchFamily="18" charset="0"/>
                        </a:rPr>
                        <a:t>0:x</a:t>
                      </a:r>
                      <a:r>
                        <a:rPr lang="en-US" sz="1600" b="1" kern="0" dirty="0">
                          <a:solidFill>
                            <a:srgbClr val="0000FF"/>
                          </a:solidFill>
                          <a:latin typeface="Times New Roman" pitchFamily="18" charset="0"/>
                          <a:ea typeface="楷体" pitchFamily="49" charset="-122"/>
                          <a:cs typeface="Times New Roman" pitchFamily="18" charset="0"/>
                        </a:rPr>
                        <a:t>}", 12345);</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ts val="2400"/>
                        </a:lnSpc>
                        <a:spcAft>
                          <a:spcPts val="0"/>
                        </a:spcAft>
                      </a:pPr>
                      <a:r>
                        <a:rPr lang="en-US" sz="1600" b="1" kern="100" dirty="0">
                          <a:solidFill>
                            <a:srgbClr val="0000FF"/>
                          </a:solidFill>
                          <a:latin typeface="Times New Roman" pitchFamily="18" charset="0"/>
                          <a:ea typeface="楷体" pitchFamily="49" charset="-122"/>
                          <a:cs typeface="Times New Roman" pitchFamily="18" charset="0"/>
                        </a:rPr>
                        <a:t>3039</a:t>
                      </a:r>
                      <a:endParaRPr lang="zh-CN" sz="1600" b="1"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55650" y="692150"/>
            <a:ext cx="7561263" cy="3120854"/>
          </a:xfrm>
          <a:prstGeom prst="rect">
            <a:avLst/>
          </a:prstGeom>
          <a:noFill/>
          <a:ln w="9525">
            <a:noFill/>
            <a:miter lim="800000"/>
            <a:headEnd/>
            <a:tailEnd/>
          </a:ln>
          <a:effectLst/>
        </p:spPr>
        <p:txBody>
          <a:bodyPr>
            <a:spAutoFit/>
          </a:bodyPr>
          <a:lstStyle/>
          <a:p>
            <a:pPr>
              <a:lnSpc>
                <a:spcPct val="120000"/>
              </a:lnSpc>
            </a:pPr>
            <a:r>
              <a:rPr lang="en-US" altLang="zh-CN" dirty="0" smtClean="0">
                <a:solidFill>
                  <a:srgbClr val="FF3300"/>
                </a:solidFill>
                <a:latin typeface="楷体" pitchFamily="49" charset="-122"/>
                <a:ea typeface="楷体" pitchFamily="49" charset="-122"/>
              </a:rPr>
              <a:t>5. </a:t>
            </a:r>
            <a:r>
              <a:rPr lang="zh-CN" altLang="en-US" dirty="0" smtClean="0">
                <a:solidFill>
                  <a:srgbClr val="FF3300"/>
                </a:solidFill>
                <a:latin typeface="楷体" pitchFamily="49" charset="-122"/>
                <a:ea typeface="楷体" pitchFamily="49" charset="-122"/>
              </a:rPr>
              <a:t>数据</a:t>
            </a:r>
            <a:r>
              <a:rPr lang="zh-CN" altLang="en-US" dirty="0">
                <a:solidFill>
                  <a:srgbClr val="FF3300"/>
                </a:solidFill>
                <a:latin typeface="楷体" pitchFamily="49" charset="-122"/>
                <a:ea typeface="楷体" pitchFamily="49" charset="-122"/>
              </a:rPr>
              <a:t>转换</a:t>
            </a:r>
          </a:p>
          <a:p>
            <a:pPr>
              <a:lnSpc>
                <a:spcPct val="120000"/>
              </a:lnSpc>
            </a:pPr>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由于</a:t>
            </a:r>
            <a:r>
              <a:rPr lang="en-US" altLang="zh-CN" dirty="0" err="1">
                <a:latin typeface="楷体" pitchFamily="49" charset="-122"/>
                <a:ea typeface="楷体" pitchFamily="49" charset="-122"/>
              </a:rPr>
              <a:t>ReadLine</a:t>
            </a:r>
            <a:r>
              <a:rPr lang="zh-CN" altLang="en-US" dirty="0">
                <a:latin typeface="楷体" pitchFamily="49" charset="-122"/>
                <a:ea typeface="楷体" pitchFamily="49" charset="-122"/>
              </a:rPr>
              <a:t>方法只能输入字符串，为了输入数值，需要进行数据类型的转换。</a:t>
            </a:r>
            <a:r>
              <a:rPr lang="en-US" altLang="zh-CN" dirty="0">
                <a:latin typeface="楷体" pitchFamily="49" charset="-122"/>
                <a:ea typeface="楷体" pitchFamily="49" charset="-122"/>
              </a:rPr>
              <a:t>C#</a:t>
            </a:r>
            <a:r>
              <a:rPr lang="zh-CN" altLang="en-US" dirty="0">
                <a:latin typeface="楷体" pitchFamily="49" charset="-122"/>
                <a:ea typeface="楷体" pitchFamily="49" charset="-122"/>
              </a:rPr>
              <a:t>中每个数据类型都是一个结构，它们都提供了</a:t>
            </a:r>
            <a:r>
              <a:rPr lang="en-US" altLang="zh-CN" dirty="0">
                <a:latin typeface="楷体" pitchFamily="49" charset="-122"/>
                <a:ea typeface="楷体" pitchFamily="49" charset="-122"/>
              </a:rPr>
              <a:t>Parse</a:t>
            </a:r>
            <a:r>
              <a:rPr lang="zh-CN" altLang="en-US" dirty="0">
                <a:latin typeface="楷体" pitchFamily="49" charset="-122"/>
                <a:ea typeface="楷体" pitchFamily="49" charset="-122"/>
              </a:rPr>
              <a:t>方法，以用于将数字的字符串表示形式转换为等效数值。例如：</a:t>
            </a:r>
          </a:p>
          <a:p>
            <a:pPr>
              <a:lnSpc>
                <a:spcPct val="120000"/>
              </a:lnSpc>
            </a:pPr>
            <a:endParaRPr lang="zh-CN" altLang="en-US" dirty="0">
              <a:latin typeface="楷体" pitchFamily="49" charset="-122"/>
              <a:ea typeface="楷体" pitchFamily="49" charset="-122"/>
            </a:endParaRPr>
          </a:p>
          <a:p>
            <a:pPr>
              <a:lnSpc>
                <a:spcPct val="120000"/>
              </a:lnSpc>
            </a:pPr>
            <a:r>
              <a:rPr lang="zh-CN" altLang="en-US" sz="2000" dirty="0">
                <a:solidFill>
                  <a:schemeClr val="hlink"/>
                </a:solidFill>
                <a:latin typeface="楷体" pitchFamily="49" charset="-122"/>
                <a:ea typeface="楷体" pitchFamily="49" charset="-122"/>
              </a:rPr>
              <a:t>　　</a:t>
            </a:r>
            <a:r>
              <a:rPr lang="en-US" altLang="zh-CN" sz="2000" dirty="0" err="1">
                <a:solidFill>
                  <a:schemeClr val="hlink"/>
                </a:solidFill>
                <a:latin typeface="楷体" pitchFamily="49" charset="-122"/>
                <a:ea typeface="楷体" pitchFamily="49" charset="-122"/>
              </a:rPr>
              <a:t>int</a:t>
            </a:r>
            <a:r>
              <a:rPr lang="en-US" altLang="zh-CN" sz="2000" dirty="0">
                <a:solidFill>
                  <a:schemeClr val="hlink"/>
                </a:solidFill>
                <a:latin typeface="楷体" pitchFamily="49" charset="-122"/>
                <a:ea typeface="楷体" pitchFamily="49" charset="-122"/>
              </a:rPr>
              <a:t> d = </a:t>
            </a:r>
            <a:r>
              <a:rPr lang="en-US" altLang="zh-CN" sz="2000" u="sng" dirty="0" err="1">
                <a:solidFill>
                  <a:schemeClr val="hlink"/>
                </a:solidFill>
                <a:latin typeface="楷体" pitchFamily="49" charset="-122"/>
                <a:ea typeface="楷体" pitchFamily="49" charset="-122"/>
              </a:rPr>
              <a:t>int</a:t>
            </a:r>
            <a:r>
              <a:rPr lang="en-US" altLang="zh-CN" sz="2000" dirty="0" err="1">
                <a:solidFill>
                  <a:schemeClr val="hlink"/>
                </a:solidFill>
                <a:latin typeface="楷体" pitchFamily="49" charset="-122"/>
                <a:ea typeface="楷体" pitchFamily="49" charset="-122"/>
              </a:rPr>
              <a:t>.</a:t>
            </a:r>
            <a:r>
              <a:rPr lang="en-US" altLang="zh-CN" sz="2000" u="sng" dirty="0" err="1">
                <a:solidFill>
                  <a:schemeClr val="hlink"/>
                </a:solidFill>
                <a:latin typeface="楷体" pitchFamily="49" charset="-122"/>
                <a:ea typeface="楷体" pitchFamily="49" charset="-122"/>
              </a:rPr>
              <a:t>Parse</a:t>
            </a:r>
            <a:r>
              <a:rPr lang="en-US" altLang="zh-CN" sz="2000" dirty="0">
                <a:solidFill>
                  <a:schemeClr val="hlink"/>
                </a:solidFill>
                <a:latin typeface="楷体" pitchFamily="49" charset="-122"/>
                <a:ea typeface="楷体" pitchFamily="49" charset="-122"/>
              </a:rPr>
              <a:t>(“12”);</a:t>
            </a:r>
          </a:p>
        </p:txBody>
      </p:sp>
      <p:sp>
        <p:nvSpPr>
          <p:cNvPr id="118787" name="Freeform 3"/>
          <p:cNvSpPr>
            <a:spLocks/>
          </p:cNvSpPr>
          <p:nvPr/>
        </p:nvSpPr>
        <p:spPr bwMode="auto">
          <a:xfrm>
            <a:off x="2344734" y="3716338"/>
            <a:ext cx="214313" cy="373062"/>
          </a:xfrm>
          <a:custGeom>
            <a:avLst/>
            <a:gdLst/>
            <a:ahLst/>
            <a:cxnLst>
              <a:cxn ang="0">
                <a:pos x="0" y="235"/>
              </a:cxn>
              <a:cxn ang="0">
                <a:pos x="135" y="0"/>
              </a:cxn>
            </a:cxnLst>
            <a:rect l="0" t="0" r="r" b="b"/>
            <a:pathLst>
              <a:path w="135" h="235">
                <a:moveTo>
                  <a:pt x="0" y="235"/>
                </a:moveTo>
                <a:lnTo>
                  <a:pt x="135"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18788" name="Freeform 4"/>
          <p:cNvSpPr>
            <a:spLocks/>
          </p:cNvSpPr>
          <p:nvPr/>
        </p:nvSpPr>
        <p:spPr bwMode="auto">
          <a:xfrm>
            <a:off x="3233734" y="3743325"/>
            <a:ext cx="228600" cy="333375"/>
          </a:xfrm>
          <a:custGeom>
            <a:avLst/>
            <a:gdLst/>
            <a:ahLst/>
            <a:cxnLst>
              <a:cxn ang="0">
                <a:pos x="144" y="210"/>
              </a:cxn>
              <a:cxn ang="0">
                <a:pos x="0" y="0"/>
              </a:cxn>
            </a:cxnLst>
            <a:rect l="0" t="0" r="r" b="b"/>
            <a:pathLst>
              <a:path w="144" h="210">
                <a:moveTo>
                  <a:pt x="144" y="210"/>
                </a:moveTo>
                <a:lnTo>
                  <a:pt x="0" y="0"/>
                </a:ln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118789" name="Text Box 5"/>
          <p:cNvSpPr txBox="1">
            <a:spLocks noChangeArrowheads="1"/>
          </p:cNvSpPr>
          <p:nvPr/>
        </p:nvSpPr>
        <p:spPr bwMode="auto">
          <a:xfrm>
            <a:off x="2054222" y="4149725"/>
            <a:ext cx="504825" cy="396875"/>
          </a:xfrm>
          <a:prstGeom prst="rect">
            <a:avLst/>
          </a:prstGeom>
          <a:noFill/>
          <a:ln w="9525">
            <a:noFill/>
            <a:miter lim="800000"/>
            <a:headEnd/>
            <a:tailEnd/>
          </a:ln>
          <a:effectLst/>
        </p:spPr>
        <p:txBody>
          <a:bodyPr>
            <a:spAutoFit/>
          </a:bodyPr>
          <a:lstStyle/>
          <a:p>
            <a:pPr>
              <a:spcBef>
                <a:spcPct val="50000"/>
              </a:spcBef>
            </a:pPr>
            <a:r>
              <a:rPr lang="zh-CN" altLang="en-US" sz="2000" dirty="0">
                <a:latin typeface="楷体" pitchFamily="49" charset="-122"/>
                <a:ea typeface="楷体" pitchFamily="49" charset="-122"/>
              </a:rPr>
              <a:t>类</a:t>
            </a:r>
          </a:p>
        </p:txBody>
      </p:sp>
      <p:sp>
        <p:nvSpPr>
          <p:cNvPr id="118790" name="Text Box 6"/>
          <p:cNvSpPr txBox="1">
            <a:spLocks noChangeArrowheads="1"/>
          </p:cNvSpPr>
          <p:nvPr/>
        </p:nvSpPr>
        <p:spPr bwMode="auto">
          <a:xfrm>
            <a:off x="3206747" y="4149725"/>
            <a:ext cx="865187" cy="396875"/>
          </a:xfrm>
          <a:prstGeom prst="rect">
            <a:avLst/>
          </a:prstGeom>
          <a:noFill/>
          <a:ln w="9525">
            <a:noFill/>
            <a:miter lim="800000"/>
            <a:headEnd/>
            <a:tailEnd/>
          </a:ln>
          <a:effectLst/>
        </p:spPr>
        <p:txBody>
          <a:bodyPr>
            <a:spAutoFit/>
          </a:bodyPr>
          <a:lstStyle/>
          <a:p>
            <a:pPr>
              <a:spcBef>
                <a:spcPct val="50000"/>
              </a:spcBef>
            </a:pPr>
            <a:r>
              <a:rPr lang="zh-CN" altLang="en-US" sz="2000">
                <a:latin typeface="楷体" pitchFamily="49" charset="-122"/>
                <a:ea typeface="楷体" pitchFamily="49" charset="-122"/>
              </a:rPr>
              <a:t>方法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3108" y="2786058"/>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538163" y="1477963"/>
            <a:ext cx="8281987" cy="41116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110000"/>
              </a:lnSpc>
            </a:pPr>
            <a:r>
              <a:rPr lang="en-US" altLang="zh-CN" sz="2000" dirty="0">
                <a:solidFill>
                  <a:srgbClr val="FF3300"/>
                </a:solidFill>
                <a:latin typeface="楷体" pitchFamily="49" charset="-122"/>
                <a:ea typeface="楷体" pitchFamily="49" charset="-122"/>
              </a:rPr>
              <a:t>Osborn</a:t>
            </a:r>
            <a:r>
              <a:rPr lang="zh-CN" altLang="en-US" sz="2000" dirty="0">
                <a:solidFill>
                  <a:srgbClr val="FF3300"/>
                </a:solidFill>
                <a:latin typeface="楷体" pitchFamily="49" charset="-122"/>
                <a:ea typeface="楷体" pitchFamily="49" charset="-122"/>
              </a:rPr>
              <a:t>（奥斯本 ）</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我曾经看过一些出版物，根据他们的观察，</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可以说是微软版的</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。作为牵头人，你喜欢别人这么说吗？</a:t>
            </a:r>
          </a:p>
          <a:p>
            <a:pPr>
              <a:lnSpc>
                <a:spcPct val="110000"/>
              </a:lnSpc>
            </a:pPr>
            <a:r>
              <a:rPr lang="en-US" altLang="zh-CN" sz="2000" dirty="0">
                <a:solidFill>
                  <a:srgbClr val="FF3300"/>
                </a:solidFill>
                <a:latin typeface="楷体" pitchFamily="49" charset="-122"/>
                <a:ea typeface="楷体" pitchFamily="49" charset="-122"/>
              </a:rPr>
              <a:t>Anders</a:t>
            </a:r>
            <a:r>
              <a:rPr lang="en-US" altLang="zh-CN" sz="2000" b="0" dirty="0">
                <a:solidFill>
                  <a:srgbClr val="FF3300"/>
                </a:solidFill>
                <a:latin typeface="楷体" pitchFamily="49" charset="-122"/>
                <a:ea typeface="楷体" pitchFamily="49" charset="-122"/>
              </a:rPr>
              <a:t> </a:t>
            </a:r>
            <a:r>
              <a:rPr lang="zh-CN" altLang="en-US" sz="2000" dirty="0">
                <a:latin typeface="楷体" pitchFamily="49" charset="-122"/>
                <a:ea typeface="楷体" pitchFamily="49" charset="-122"/>
              </a:rPr>
              <a:t>：首先，</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不是</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的翻版。在设计</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过程中，我们参考了多种语言，象</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a:t>
            </a:r>
            <a:r>
              <a:rPr lang="en-US" altLang="zh-CN" sz="2000" dirty="0" err="1">
                <a:latin typeface="楷体" pitchFamily="49" charset="-122"/>
                <a:ea typeface="楷体" pitchFamily="49" charset="-122"/>
              </a:rPr>
              <a:t>Modula2</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以及</a:t>
            </a:r>
            <a:r>
              <a:rPr lang="en-US" altLang="zh-CN" sz="2000" dirty="0">
                <a:latin typeface="楷体" pitchFamily="49" charset="-122"/>
                <a:ea typeface="楷体" pitchFamily="49" charset="-122"/>
              </a:rPr>
              <a:t>Smalltalk</a:t>
            </a:r>
            <a:r>
              <a:rPr lang="zh-CN" altLang="en-US" sz="2000" dirty="0">
                <a:latin typeface="楷体" pitchFamily="49" charset="-122"/>
                <a:ea typeface="楷体" pitchFamily="49" charset="-122"/>
              </a:rPr>
              <a:t>等。多种语言有一些相同的核心思想不奇怪，象</a:t>
            </a:r>
            <a:r>
              <a:rPr lang="en-US" altLang="zh-CN" sz="2000" dirty="0">
                <a:latin typeface="楷体" pitchFamily="49" charset="-122"/>
                <a:ea typeface="楷体" pitchFamily="49" charset="-122"/>
              </a:rPr>
              <a:t>deep object-orientation, object-simplification</a:t>
            </a:r>
            <a:r>
              <a:rPr lang="zh-CN" altLang="en-US" sz="2000" dirty="0">
                <a:latin typeface="楷体" pitchFamily="49" charset="-122"/>
                <a:ea typeface="楷体" pitchFamily="49" charset="-122"/>
              </a:rPr>
              <a:t>等等，这些也是我们感兴趣的。</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语言与其他语言，特别是</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语言的最主要区别是其尽量与</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靠拢。</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保留了</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的绝大部分操作符，关键字，描述方法。</a:t>
            </a:r>
          </a:p>
          <a:p>
            <a:pPr>
              <a:lnSpc>
                <a:spcPct val="110000"/>
              </a:lnSpc>
            </a:pPr>
            <a:r>
              <a:rPr lang="zh-CN" altLang="en-US" sz="2000" dirty="0">
                <a:latin typeface="楷体" pitchFamily="49" charset="-122"/>
                <a:ea typeface="楷体" pitchFamily="49" charset="-122"/>
              </a:rPr>
              <a:t>　　我们还保留了一些被</a:t>
            </a:r>
            <a:r>
              <a:rPr lang="en-US" altLang="zh-CN" sz="2000" dirty="0">
                <a:latin typeface="楷体" pitchFamily="49" charset="-122"/>
                <a:ea typeface="楷体" pitchFamily="49" charset="-122"/>
              </a:rPr>
              <a:t>Java</a:t>
            </a:r>
            <a:r>
              <a:rPr lang="zh-CN" altLang="en-US" sz="2000" dirty="0">
                <a:latin typeface="楷体" pitchFamily="49" charset="-122"/>
                <a:ea typeface="楷体" pitchFamily="49" charset="-122"/>
              </a:rPr>
              <a:t>抛弃的程序功能，例如</a:t>
            </a:r>
            <a:r>
              <a:rPr lang="en-US" altLang="zh-CN" sz="2000" dirty="0" err="1">
                <a:latin typeface="楷体" pitchFamily="49" charset="-122"/>
                <a:ea typeface="楷体" pitchFamily="49" charset="-122"/>
              </a:rPr>
              <a:t>enum</a:t>
            </a:r>
            <a:r>
              <a:rPr lang="zh-CN" altLang="en-US" sz="2000" dirty="0">
                <a:latin typeface="楷体" pitchFamily="49" charset="-122"/>
                <a:ea typeface="楷体" pitchFamily="49" charset="-122"/>
              </a:rPr>
              <a:t>，这么一个强大的功能没理由放弃。在</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中，我们不仅保留而且有所增强，</a:t>
            </a:r>
            <a:r>
              <a:rPr lang="en-US" altLang="zh-CN" sz="2000" dirty="0" err="1">
                <a:latin typeface="楷体" pitchFamily="49" charset="-122"/>
                <a:ea typeface="楷体" pitchFamily="49" charset="-122"/>
              </a:rPr>
              <a:t>enum</a:t>
            </a:r>
            <a:r>
              <a:rPr lang="zh-CN" altLang="en-US" sz="2000" dirty="0">
                <a:latin typeface="楷体" pitchFamily="49" charset="-122"/>
                <a:ea typeface="楷体" pitchFamily="49" charset="-122"/>
              </a:rPr>
              <a:t>成为</a:t>
            </a:r>
            <a:r>
              <a:rPr lang="en-US" altLang="zh-CN" sz="2000" dirty="0">
                <a:latin typeface="楷体" pitchFamily="49" charset="-122"/>
                <a:ea typeface="楷体" pitchFamily="49" charset="-122"/>
              </a:rPr>
              <a:t>.NET</a:t>
            </a:r>
            <a:r>
              <a:rPr lang="zh-CN" altLang="en-US" sz="2000" dirty="0">
                <a:latin typeface="楷体" pitchFamily="49" charset="-122"/>
                <a:ea typeface="楷体" pitchFamily="49" charset="-122"/>
              </a:rPr>
              <a:t>基础类库的</a:t>
            </a:r>
            <a:r>
              <a:rPr lang="en-US" altLang="zh-CN" sz="2000" dirty="0" err="1">
                <a:latin typeface="楷体" pitchFamily="49" charset="-122"/>
                <a:ea typeface="楷体" pitchFamily="49" charset="-122"/>
              </a:rPr>
              <a:t>system.Enum</a:t>
            </a:r>
            <a:r>
              <a:rPr lang="zh-CN" altLang="en-US" sz="2000" dirty="0">
                <a:latin typeface="楷体" pitchFamily="49" charset="-122"/>
                <a:ea typeface="楷体" pitchFamily="49" charset="-122"/>
              </a:rPr>
              <a:t>中的强类型数据类。不经过映射，</a:t>
            </a:r>
            <a:r>
              <a:rPr lang="en-US" altLang="zh-CN" sz="2000" dirty="0" err="1">
                <a:latin typeface="楷体" pitchFamily="49" charset="-122"/>
                <a:ea typeface="楷体" pitchFamily="49" charset="-122"/>
              </a:rPr>
              <a:t>foo</a:t>
            </a:r>
            <a:r>
              <a:rPr lang="zh-CN" altLang="en-US" sz="2000" dirty="0">
                <a:latin typeface="楷体" pitchFamily="49" charset="-122"/>
                <a:ea typeface="楷体" pitchFamily="49" charset="-122"/>
              </a:rPr>
              <a:t>类</a:t>
            </a:r>
            <a:r>
              <a:rPr lang="en-US" altLang="zh-CN" sz="2000" dirty="0" err="1">
                <a:latin typeface="楷体" pitchFamily="49" charset="-122"/>
                <a:ea typeface="楷体" pitchFamily="49" charset="-122"/>
              </a:rPr>
              <a:t>enum</a:t>
            </a:r>
            <a:r>
              <a:rPr lang="zh-CN" altLang="en-US" sz="2000" dirty="0">
                <a:latin typeface="楷体" pitchFamily="49" charset="-122"/>
                <a:ea typeface="楷体" pitchFamily="49" charset="-122"/>
              </a:rPr>
              <a:t>不能等同于</a:t>
            </a:r>
            <a:r>
              <a:rPr lang="en-US" altLang="zh-CN" sz="2000" dirty="0">
                <a:latin typeface="楷体" pitchFamily="49" charset="-122"/>
                <a:ea typeface="楷体" pitchFamily="49" charset="-122"/>
              </a:rPr>
              <a:t>bar</a:t>
            </a:r>
            <a:r>
              <a:rPr lang="zh-CN" altLang="en-US" sz="2000" dirty="0">
                <a:latin typeface="楷体" pitchFamily="49" charset="-122"/>
                <a:ea typeface="楷体" pitchFamily="49" charset="-122"/>
              </a:rPr>
              <a:t>类。我们还保留了操作符重载和类型转换等。</a:t>
            </a:r>
          </a:p>
        </p:txBody>
      </p:sp>
      <p:sp>
        <p:nvSpPr>
          <p:cNvPr id="93187" name="Text Box 3"/>
          <p:cNvSpPr txBox="1">
            <a:spLocks noChangeArrowheads="1"/>
          </p:cNvSpPr>
          <p:nvPr/>
        </p:nvSpPr>
        <p:spPr bwMode="auto">
          <a:xfrm>
            <a:off x="611188" y="404813"/>
            <a:ext cx="7993062" cy="830997"/>
          </a:xfrm>
          <a:prstGeom prst="rect">
            <a:avLst/>
          </a:prstGeom>
          <a:noFill/>
          <a:ln w="9525">
            <a:noFill/>
            <a:miter lim="800000"/>
            <a:headEnd/>
            <a:tailEnd/>
          </a:ln>
          <a:effectLst/>
        </p:spPr>
        <p:txBody>
          <a:bodyPr>
            <a:spAutoFit/>
          </a:bodyPr>
          <a:lstStyle/>
          <a:p>
            <a:pPr>
              <a:spcBef>
                <a:spcPct val="50000"/>
              </a:spcBef>
            </a:pPr>
            <a:r>
              <a:rPr lang="zh-CN" altLang="en-US" dirty="0">
                <a:solidFill>
                  <a:srgbClr val="FF3300"/>
                </a:solidFill>
              </a:rPr>
              <a:t>　</a:t>
            </a:r>
            <a:r>
              <a:rPr lang="zh-CN" altLang="en-US" dirty="0">
                <a:solidFill>
                  <a:srgbClr val="FF3300"/>
                </a:solidFill>
                <a:latin typeface="黑体" pitchFamily="49" charset="-122"/>
                <a:ea typeface="黑体" pitchFamily="49" charset="-122"/>
              </a:rPr>
              <a:t>　以下是</a:t>
            </a:r>
            <a:r>
              <a:rPr lang="en-US" altLang="zh-CN" dirty="0">
                <a:solidFill>
                  <a:srgbClr val="FF3300"/>
                </a:solidFill>
                <a:latin typeface="黑体" pitchFamily="49" charset="-122"/>
                <a:ea typeface="黑体" pitchFamily="49" charset="-122"/>
              </a:rPr>
              <a:t>Osborn</a:t>
            </a:r>
            <a:r>
              <a:rPr lang="zh-CN" altLang="en-US" dirty="0">
                <a:solidFill>
                  <a:srgbClr val="FF3300"/>
                </a:solidFill>
                <a:latin typeface="黑体" pitchFamily="49" charset="-122"/>
                <a:ea typeface="黑体" pitchFamily="49" charset="-122"/>
              </a:rPr>
              <a:t>对</a:t>
            </a:r>
            <a:r>
              <a:rPr lang="en-US" altLang="zh-CN" dirty="0">
                <a:solidFill>
                  <a:srgbClr val="FF3300"/>
                </a:solidFill>
                <a:latin typeface="黑体" pitchFamily="49" charset="-122"/>
                <a:ea typeface="黑体" pitchFamily="49" charset="-122"/>
              </a:rPr>
              <a:t>Anders</a:t>
            </a:r>
            <a:r>
              <a:rPr lang="zh-CN" altLang="en-US" dirty="0">
                <a:solidFill>
                  <a:srgbClr val="FF3300"/>
                </a:solidFill>
                <a:latin typeface="黑体" pitchFamily="49" charset="-122"/>
                <a:ea typeface="黑体" pitchFamily="49" charset="-122"/>
              </a:rPr>
              <a:t>的采访，从中领会</a:t>
            </a:r>
            <a:r>
              <a:rPr lang="en-US" altLang="zh-CN" dirty="0">
                <a:solidFill>
                  <a:srgbClr val="FF3300"/>
                </a:solidFill>
                <a:latin typeface="黑体" pitchFamily="49" charset="-122"/>
                <a:ea typeface="黑体" pitchFamily="49" charset="-122"/>
              </a:rPr>
              <a:t>C#</a:t>
            </a:r>
            <a:r>
              <a:rPr lang="zh-CN" altLang="en-US" dirty="0">
                <a:solidFill>
                  <a:srgbClr val="FF3300"/>
                </a:solidFill>
                <a:latin typeface="黑体" pitchFamily="49" charset="-122"/>
                <a:ea typeface="黑体" pitchFamily="49" charset="-122"/>
              </a:rPr>
              <a:t>是一种什么样的计算机语言</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11188" y="476250"/>
            <a:ext cx="8064500" cy="3508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nSpc>
                <a:spcPct val="140000"/>
              </a:lnSpc>
            </a:pP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超越那些传统编程语言的一个概念是面向组件。我们保留了原有的</a:t>
            </a:r>
            <a:r>
              <a:rPr lang="en-US" altLang="zh-CN" sz="2000" dirty="0">
                <a:latin typeface="楷体" pitchFamily="49" charset="-122"/>
                <a:ea typeface="楷体" pitchFamily="49" charset="-122"/>
              </a:rPr>
              <a:t>properties, methods, events, attributes, </a:t>
            </a:r>
            <a:r>
              <a:rPr lang="zh-CN" altLang="en-US" sz="2000" dirty="0">
                <a:latin typeface="楷体" pitchFamily="49" charset="-122"/>
                <a:ea typeface="楷体" pitchFamily="49" charset="-122"/>
              </a:rPr>
              <a:t>以及</a:t>
            </a:r>
            <a:r>
              <a:rPr lang="en-US" altLang="zh-CN" sz="2000" dirty="0">
                <a:latin typeface="楷体" pitchFamily="49" charset="-122"/>
                <a:ea typeface="楷体" pitchFamily="49" charset="-122"/>
              </a:rPr>
              <a:t>documentation</a:t>
            </a:r>
            <a:r>
              <a:rPr lang="zh-CN" altLang="en-US" sz="2000" dirty="0">
                <a:latin typeface="楷体" pitchFamily="49" charset="-122"/>
                <a:ea typeface="楷体" pitchFamily="49" charset="-122"/>
              </a:rPr>
              <a:t>等优秀的语言概念，并且新创了其他语言从未有过的</a:t>
            </a:r>
            <a:r>
              <a:rPr lang="en-US" altLang="zh-CN" sz="2000" dirty="0">
                <a:latin typeface="楷体" pitchFamily="49" charset="-122"/>
                <a:ea typeface="楷体" pitchFamily="49" charset="-122"/>
              </a:rPr>
              <a:t>attributes</a:t>
            </a:r>
            <a:r>
              <a:rPr lang="zh-CN" altLang="en-US" sz="2000" dirty="0">
                <a:latin typeface="楷体" pitchFamily="49" charset="-122"/>
                <a:ea typeface="楷体" pitchFamily="49" charset="-122"/>
              </a:rPr>
              <a:t>（用于给任意对象增加带类型的，可扩展的元数据）。</a:t>
            </a:r>
          </a:p>
          <a:p>
            <a:pPr>
              <a:lnSpc>
                <a:spcPct val="140000"/>
              </a:lnSpc>
            </a:pPr>
            <a:r>
              <a:rPr lang="zh-CN" altLang="en-US" sz="2000" dirty="0">
                <a:latin typeface="楷体" pitchFamily="49" charset="-122"/>
                <a:ea typeface="楷体" pitchFamily="49" charset="-122"/>
              </a:rPr>
              <a:t>　　</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也是第一种组合了</a:t>
            </a:r>
            <a:r>
              <a:rPr lang="en-US" altLang="zh-CN" sz="2000" dirty="0">
                <a:latin typeface="楷体" pitchFamily="49" charset="-122"/>
                <a:ea typeface="楷体" pitchFamily="49" charset="-122"/>
              </a:rPr>
              <a:t>XML</a:t>
            </a:r>
            <a:r>
              <a:rPr lang="zh-CN" altLang="en-US" sz="2000" dirty="0">
                <a:latin typeface="楷体" pitchFamily="49" charset="-122"/>
                <a:ea typeface="楷体" pitchFamily="49" charset="-122"/>
              </a:rPr>
              <a:t>注释符，以让编译器在源代码中生成可读文档的语言。另一个重要概念是“一步到位”，就是你可以在一个文件中完成所有工作，不用再去建立头文件，</a:t>
            </a:r>
            <a:r>
              <a:rPr lang="en-US" altLang="zh-CN" sz="2000" dirty="0" err="1">
                <a:latin typeface="楷体" pitchFamily="49" charset="-122"/>
                <a:ea typeface="楷体" pitchFamily="49" charset="-122"/>
              </a:rPr>
              <a:t>IDL</a:t>
            </a:r>
            <a:r>
              <a:rPr lang="zh-CN" altLang="en-US" sz="2000" dirty="0">
                <a:latin typeface="楷体" pitchFamily="49" charset="-122"/>
                <a:ea typeface="楷体" pitchFamily="49" charset="-122"/>
              </a:rPr>
              <a:t>文件什么的，使其可以很方便地插入</a:t>
            </a:r>
            <a:r>
              <a:rPr lang="en-US" altLang="zh-CN" sz="2000" dirty="0">
                <a:latin typeface="楷体" pitchFamily="49" charset="-122"/>
                <a:ea typeface="楷体" pitchFamily="49" charset="-122"/>
              </a:rPr>
              <a:t>asp</a:t>
            </a:r>
            <a:r>
              <a:rPr lang="zh-CN" altLang="en-US" sz="2000" dirty="0">
                <a:latin typeface="楷体" pitchFamily="49" charset="-122"/>
                <a:ea typeface="楷体" pitchFamily="49" charset="-122"/>
              </a:rPr>
              <a:t>页面和其他环境中。</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246</TotalTime>
  <Words>3054</Words>
  <Application>Microsoft Office PowerPoint</Application>
  <PresentationFormat>全屏显示(4:3)</PresentationFormat>
  <Paragraphs>268</Paragraphs>
  <Slides>75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Edge</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129</cp:revision>
  <dcterms:created xsi:type="dcterms:W3CDTF">2009-07-07T03:19:41Z</dcterms:created>
  <dcterms:modified xsi:type="dcterms:W3CDTF">2015-10-03T04:21:10Z</dcterms:modified>
</cp:coreProperties>
</file>