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326" r:id="rId2"/>
    <p:sldId id="258" r:id="rId3"/>
    <p:sldId id="327" r:id="rId4"/>
    <p:sldId id="331" r:id="rId5"/>
    <p:sldId id="419" r:id="rId6"/>
    <p:sldId id="332" r:id="rId7"/>
    <p:sldId id="421" r:id="rId8"/>
    <p:sldId id="333" r:id="rId9"/>
    <p:sldId id="503" r:id="rId10"/>
    <p:sldId id="334" r:id="rId11"/>
    <p:sldId id="422" r:id="rId12"/>
    <p:sldId id="423" r:id="rId13"/>
    <p:sldId id="424" r:id="rId14"/>
    <p:sldId id="425" r:id="rId15"/>
    <p:sldId id="426" r:id="rId16"/>
    <p:sldId id="427" r:id="rId17"/>
    <p:sldId id="428" r:id="rId18"/>
    <p:sldId id="335" r:id="rId19"/>
    <p:sldId id="420" r:id="rId20"/>
    <p:sldId id="336" r:id="rId21"/>
    <p:sldId id="429" r:id="rId22"/>
    <p:sldId id="337" r:id="rId23"/>
    <p:sldId id="338" r:id="rId24"/>
    <p:sldId id="339" r:id="rId25"/>
    <p:sldId id="431" r:id="rId26"/>
    <p:sldId id="440" r:id="rId27"/>
    <p:sldId id="340" r:id="rId28"/>
    <p:sldId id="430" r:id="rId29"/>
    <p:sldId id="432" r:id="rId30"/>
    <p:sldId id="433" r:id="rId31"/>
    <p:sldId id="434" r:id="rId32"/>
    <p:sldId id="441" r:id="rId33"/>
    <p:sldId id="444" r:id="rId34"/>
    <p:sldId id="442" r:id="rId35"/>
    <p:sldId id="443" r:id="rId36"/>
    <p:sldId id="435" r:id="rId37"/>
    <p:sldId id="341" r:id="rId38"/>
    <p:sldId id="342" r:id="rId39"/>
    <p:sldId id="445" r:id="rId40"/>
    <p:sldId id="343" r:id="rId41"/>
    <p:sldId id="344" r:id="rId42"/>
    <p:sldId id="345" r:id="rId43"/>
    <p:sldId id="346" r:id="rId44"/>
    <p:sldId id="347" r:id="rId45"/>
    <p:sldId id="446" r:id="rId46"/>
    <p:sldId id="348" r:id="rId47"/>
    <p:sldId id="349" r:id="rId48"/>
    <p:sldId id="350" r:id="rId49"/>
    <p:sldId id="351" r:id="rId50"/>
    <p:sldId id="447" r:id="rId51"/>
    <p:sldId id="448" r:id="rId52"/>
    <p:sldId id="449" r:id="rId53"/>
    <p:sldId id="352" r:id="rId54"/>
    <p:sldId id="353" r:id="rId55"/>
    <p:sldId id="354" r:id="rId56"/>
    <p:sldId id="355" r:id="rId57"/>
    <p:sldId id="450" r:id="rId58"/>
    <p:sldId id="451" r:id="rId59"/>
    <p:sldId id="356" r:id="rId60"/>
    <p:sldId id="357" r:id="rId61"/>
    <p:sldId id="452" r:id="rId62"/>
    <p:sldId id="453" r:id="rId63"/>
    <p:sldId id="454" r:id="rId64"/>
    <p:sldId id="455" r:id="rId65"/>
    <p:sldId id="358" r:id="rId66"/>
    <p:sldId id="359" r:id="rId67"/>
    <p:sldId id="456" r:id="rId68"/>
    <p:sldId id="360" r:id="rId69"/>
    <p:sldId id="361" r:id="rId70"/>
    <p:sldId id="457" r:id="rId71"/>
    <p:sldId id="458" r:id="rId72"/>
    <p:sldId id="459" r:id="rId73"/>
    <p:sldId id="460" r:id="rId74"/>
    <p:sldId id="461" r:id="rId75"/>
    <p:sldId id="463" r:id="rId76"/>
    <p:sldId id="464" r:id="rId77"/>
    <p:sldId id="462" r:id="rId78"/>
    <p:sldId id="362" r:id="rId79"/>
    <p:sldId id="363" r:id="rId80"/>
    <p:sldId id="465" r:id="rId81"/>
    <p:sldId id="499" r:id="rId82"/>
    <p:sldId id="466" r:id="rId83"/>
    <p:sldId id="467" r:id="rId84"/>
    <p:sldId id="471" r:id="rId85"/>
    <p:sldId id="468" r:id="rId86"/>
    <p:sldId id="469" r:id="rId87"/>
    <p:sldId id="470" r:id="rId88"/>
    <p:sldId id="472" r:id="rId89"/>
    <p:sldId id="473" r:id="rId90"/>
    <p:sldId id="474" r:id="rId91"/>
    <p:sldId id="475" r:id="rId92"/>
    <p:sldId id="476" r:id="rId93"/>
    <p:sldId id="477" r:id="rId94"/>
    <p:sldId id="478" r:id="rId95"/>
    <p:sldId id="479" r:id="rId96"/>
    <p:sldId id="480" r:id="rId97"/>
    <p:sldId id="481" r:id="rId98"/>
    <p:sldId id="482" r:id="rId99"/>
    <p:sldId id="364" r:id="rId100"/>
    <p:sldId id="365" r:id="rId101"/>
    <p:sldId id="366" r:id="rId102"/>
    <p:sldId id="483" r:id="rId103"/>
    <p:sldId id="367" r:id="rId104"/>
    <p:sldId id="484" r:id="rId105"/>
    <p:sldId id="410" r:id="rId106"/>
    <p:sldId id="411" r:id="rId107"/>
    <p:sldId id="368" r:id="rId108"/>
    <p:sldId id="498" r:id="rId109"/>
    <p:sldId id="369" r:id="rId110"/>
    <p:sldId id="396" r:id="rId111"/>
    <p:sldId id="370" r:id="rId112"/>
    <p:sldId id="371" r:id="rId113"/>
    <p:sldId id="500" r:id="rId114"/>
    <p:sldId id="372" r:id="rId115"/>
    <p:sldId id="373" r:id="rId116"/>
    <p:sldId id="374" r:id="rId117"/>
    <p:sldId id="375" r:id="rId118"/>
    <p:sldId id="376" r:id="rId119"/>
    <p:sldId id="377" r:id="rId120"/>
    <p:sldId id="378" r:id="rId121"/>
    <p:sldId id="379" r:id="rId122"/>
    <p:sldId id="485" r:id="rId123"/>
    <p:sldId id="486" r:id="rId124"/>
    <p:sldId id="487" r:id="rId125"/>
    <p:sldId id="488" r:id="rId126"/>
    <p:sldId id="489" r:id="rId127"/>
    <p:sldId id="490" r:id="rId128"/>
    <p:sldId id="491" r:id="rId129"/>
    <p:sldId id="492" r:id="rId130"/>
    <p:sldId id="380" r:id="rId131"/>
    <p:sldId id="399" r:id="rId132"/>
    <p:sldId id="418" r:id="rId133"/>
    <p:sldId id="409" r:id="rId134"/>
    <p:sldId id="381" r:id="rId135"/>
    <p:sldId id="497" r:id="rId136"/>
    <p:sldId id="404" r:id="rId137"/>
    <p:sldId id="502" r:id="rId138"/>
    <p:sldId id="382" r:id="rId139"/>
    <p:sldId id="383" r:id="rId140"/>
    <p:sldId id="501" r:id="rId141"/>
    <p:sldId id="384" r:id="rId142"/>
    <p:sldId id="405" r:id="rId143"/>
    <p:sldId id="400" r:id="rId144"/>
    <p:sldId id="401" r:id="rId145"/>
    <p:sldId id="402" r:id="rId146"/>
    <p:sldId id="403" r:id="rId147"/>
    <p:sldId id="406" r:id="rId148"/>
    <p:sldId id="407" r:id="rId149"/>
    <p:sldId id="494" r:id="rId150"/>
    <p:sldId id="495" r:id="rId151"/>
    <p:sldId id="493" r:id="rId152"/>
    <p:sldId id="391" r:id="rId153"/>
    <p:sldId id="496" r:id="rId154"/>
  </p:sldIdLst>
  <p:sldSz cx="9144000" cy="6858000" type="screen4x3"/>
  <p:notesSz cx="6858000" cy="9144000"/>
  <p:defaultTextStyle>
    <a:defPPr>
      <a:defRPr lang="zh-CN"/>
    </a:defPPr>
    <a:lvl1pPr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6600"/>
    <a:srgbClr val="0000FF"/>
    <a:srgbClr val="9900CC"/>
    <a:srgbClr val="FF3300"/>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42" autoAdjust="0"/>
    <p:restoredTop sz="94660"/>
  </p:normalViewPr>
  <p:slideViewPr>
    <p:cSldViewPr>
      <p:cViewPr>
        <p:scale>
          <a:sx n="75" d="100"/>
          <a:sy n="75" d="100"/>
        </p:scale>
        <p:origin x="-1836"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4BDBD3D9-380D-4619-9C69-76AE2F5642F9}"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9D2FCAD-8EE2-4856-B67E-3B54D511198F}"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F0958ED-BCF6-4E5C-A4E2-B80C95299A68}"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8A1C99E-A13C-4A97-8F52-1797A9A0B949}"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73DF75-ED59-4E88-A7E2-00445B0E8CCB}"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D5775D8-28C7-449C-A34A-96CE4268C676}"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02F6438-374C-4B75-8B86-FE99A8A62D1B}"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0717E8F-A417-4301-9D8D-F783402D3EC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2F5128F-A614-435F-AA91-E72649454F64}"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24A00DC-EAFE-4CF0-BD68-8F5B99C6709D}"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19FA805-5520-4AF2-8014-35F5D56884BE}"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mj-lt"/>
                <a:ea typeface="+mn-ea"/>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solidFill>
                  <a:schemeClr val="tx1"/>
                </a:solidFill>
                <a:latin typeface="+mj-lt"/>
                <a:ea typeface="+mn-ea"/>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mj-lt"/>
                <a:ea typeface="+mn-ea"/>
              </a:defRPr>
            </a:lvl1pPr>
          </a:lstStyle>
          <a:p>
            <a:fld id="{F5B9AA57-05F1-4967-AF64-4FEF68BCB0BD}"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1357290" y="142852"/>
            <a:ext cx="6308750" cy="707886"/>
          </a:xfrm>
          <a:prstGeom prst="rect">
            <a:avLst/>
          </a:prstGeom>
          <a:noFill/>
          <a:ln w="9525">
            <a:noFill/>
            <a:miter lim="800000"/>
            <a:headEnd/>
            <a:tailEnd/>
          </a:ln>
          <a:effectLst/>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Bef>
                <a:spcPct val="50000"/>
              </a:spcBef>
            </a:pPr>
            <a:r>
              <a:rPr lang="zh-CN" alt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第</a:t>
            </a:r>
            <a:r>
              <a:rPr lang="en-US" altLang="zh-CN"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5</a:t>
            </a:r>
            <a:r>
              <a:rPr lang="zh-CN" alt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章</a:t>
            </a: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　面向对象程序设计  </a:t>
            </a:r>
          </a:p>
        </p:txBody>
      </p:sp>
      <p:sp>
        <p:nvSpPr>
          <p:cNvPr id="88069" name="Text Box 5"/>
          <p:cNvSpPr txBox="1">
            <a:spLocks noChangeArrowheads="1"/>
          </p:cNvSpPr>
          <p:nvPr/>
        </p:nvSpPr>
        <p:spPr bwMode="auto">
          <a:xfrm>
            <a:off x="500034" y="1357298"/>
            <a:ext cx="8572528" cy="4144854"/>
          </a:xfrm>
          <a:prstGeom prst="rect">
            <a:avLst/>
          </a:prstGeom>
          <a:noFill/>
          <a:ln w="9525">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162000" tIns="82800" bIns="10800">
            <a:spAutoFit/>
            <a:flatTx/>
          </a:bodyPr>
          <a:lstStyle/>
          <a:p>
            <a:pPr>
              <a:lnSpc>
                <a:spcPct val="60000"/>
              </a:lnSpc>
              <a:spcBef>
                <a:spcPct val="50000"/>
              </a:spcBef>
            </a:pPr>
            <a:endParaRPr lang="en-US" altLang="zh-CN" sz="2800" dirty="0" smtClean="0">
              <a:solidFill>
                <a:srgbClr val="FF0000"/>
              </a:solidFill>
              <a:latin typeface="黑体" pitchFamily="49" charset="-122"/>
              <a:ea typeface="黑体" pitchFamily="49" charset="-122"/>
            </a:endParaRPr>
          </a:p>
          <a:p>
            <a:pPr>
              <a:lnSpc>
                <a:spcPct val="60000"/>
              </a:lnSpc>
              <a:spcBef>
                <a:spcPct val="50000"/>
              </a:spcBef>
            </a:pPr>
            <a:r>
              <a:rPr lang="en-US" altLang="zh-CN" sz="2800" dirty="0" smtClean="0">
                <a:solidFill>
                  <a:srgbClr val="FF0000"/>
                </a:solidFill>
                <a:latin typeface="黑体" pitchFamily="49" charset="-122"/>
                <a:ea typeface="黑体" pitchFamily="49" charset="-122"/>
              </a:rPr>
              <a:t>5.1  </a:t>
            </a:r>
            <a:r>
              <a:rPr lang="zh-CN" altLang="en-US" sz="2800" dirty="0">
                <a:solidFill>
                  <a:srgbClr val="FF0000"/>
                </a:solidFill>
                <a:latin typeface="黑体" pitchFamily="49" charset="-122"/>
                <a:ea typeface="黑体" pitchFamily="49" charset="-122"/>
              </a:rPr>
              <a:t>面向对象程序设计</a:t>
            </a:r>
            <a:r>
              <a:rPr lang="zh-CN" altLang="en-US" sz="2800" dirty="0" smtClean="0">
                <a:solidFill>
                  <a:srgbClr val="FF0000"/>
                </a:solidFill>
                <a:latin typeface="黑体" pitchFamily="49" charset="-122"/>
                <a:ea typeface="黑体" pitchFamily="49" charset="-122"/>
              </a:rPr>
              <a:t>概述   </a:t>
            </a:r>
            <a:r>
              <a:rPr lang="en-US" altLang="zh-CN" sz="2800" dirty="0" smtClean="0">
                <a:solidFill>
                  <a:srgbClr val="FF0000"/>
                </a:solidFill>
                <a:latin typeface="黑体" pitchFamily="49" charset="-122"/>
                <a:ea typeface="黑体" pitchFamily="49" charset="-122"/>
              </a:rPr>
              <a:t>	5.2  </a:t>
            </a:r>
            <a:r>
              <a:rPr lang="zh-CN" altLang="en-US" sz="2800" dirty="0">
                <a:solidFill>
                  <a:srgbClr val="FF0000"/>
                </a:solidFill>
                <a:latin typeface="黑体" pitchFamily="49" charset="-122"/>
                <a:ea typeface="黑体" pitchFamily="49" charset="-122"/>
              </a:rPr>
              <a:t>类</a:t>
            </a:r>
          </a:p>
          <a:p>
            <a:pPr>
              <a:lnSpc>
                <a:spcPct val="60000"/>
              </a:lnSpc>
              <a:spcBef>
                <a:spcPct val="50000"/>
              </a:spcBef>
            </a:pPr>
            <a:r>
              <a:rPr lang="en-US" altLang="zh-CN" sz="2800" dirty="0" smtClean="0">
                <a:solidFill>
                  <a:srgbClr val="FF0000"/>
                </a:solidFill>
                <a:latin typeface="黑体" pitchFamily="49" charset="-122"/>
                <a:ea typeface="黑体" pitchFamily="49" charset="-122"/>
              </a:rPr>
              <a:t>5.3  </a:t>
            </a:r>
            <a:r>
              <a:rPr lang="zh-CN" altLang="en-US" sz="2800" dirty="0" smtClean="0">
                <a:solidFill>
                  <a:srgbClr val="FF0000"/>
                </a:solidFill>
                <a:latin typeface="黑体" pitchFamily="49" charset="-122"/>
                <a:ea typeface="黑体" pitchFamily="49" charset="-122"/>
              </a:rPr>
              <a:t>对象  </a:t>
            </a:r>
            <a:r>
              <a:rPr lang="en-US" altLang="zh-CN" sz="2800" dirty="0" smtClean="0">
                <a:solidFill>
                  <a:srgbClr val="FF0000"/>
                </a:solidFill>
                <a:latin typeface="黑体" pitchFamily="49" charset="-122"/>
                <a:ea typeface="黑体" pitchFamily="49" charset="-122"/>
              </a:rPr>
              <a:t>				5.4  </a:t>
            </a:r>
            <a:r>
              <a:rPr lang="zh-CN" altLang="en-US" sz="2800" dirty="0" smtClean="0">
                <a:solidFill>
                  <a:srgbClr val="FF0000"/>
                </a:solidFill>
                <a:latin typeface="黑体" pitchFamily="49" charset="-122"/>
                <a:ea typeface="黑体" pitchFamily="49" charset="-122"/>
              </a:rPr>
              <a:t>命名空间</a:t>
            </a:r>
          </a:p>
          <a:p>
            <a:pPr>
              <a:lnSpc>
                <a:spcPct val="60000"/>
              </a:lnSpc>
              <a:spcBef>
                <a:spcPct val="50000"/>
              </a:spcBef>
            </a:pPr>
            <a:r>
              <a:rPr lang="en-US" altLang="zh-CN" sz="2800" dirty="0" smtClean="0">
                <a:solidFill>
                  <a:srgbClr val="FF0000"/>
                </a:solidFill>
                <a:latin typeface="黑体" pitchFamily="49" charset="-122"/>
                <a:ea typeface="黑体" pitchFamily="49" charset="-122"/>
              </a:rPr>
              <a:t>5.5  </a:t>
            </a:r>
            <a:r>
              <a:rPr lang="zh-CN" altLang="en-US" sz="2800" dirty="0">
                <a:solidFill>
                  <a:srgbClr val="FF0000"/>
                </a:solidFill>
                <a:latin typeface="黑体" pitchFamily="49" charset="-122"/>
                <a:ea typeface="黑体" pitchFamily="49" charset="-122"/>
              </a:rPr>
              <a:t>构造函数和析构</a:t>
            </a:r>
            <a:r>
              <a:rPr lang="zh-CN" altLang="en-US" sz="2800" dirty="0" smtClean="0">
                <a:solidFill>
                  <a:srgbClr val="FF0000"/>
                </a:solidFill>
                <a:latin typeface="黑体" pitchFamily="49" charset="-122"/>
                <a:ea typeface="黑体" pitchFamily="49" charset="-122"/>
              </a:rPr>
              <a:t>函数  </a:t>
            </a:r>
            <a:r>
              <a:rPr lang="en-US" altLang="zh-CN" sz="2800" dirty="0" smtClean="0">
                <a:solidFill>
                  <a:srgbClr val="FF0000"/>
                </a:solidFill>
                <a:latin typeface="黑体" pitchFamily="49" charset="-122"/>
                <a:ea typeface="黑体" pitchFamily="49" charset="-122"/>
              </a:rPr>
              <a:t>		5.6  </a:t>
            </a:r>
            <a:r>
              <a:rPr lang="zh-CN" altLang="en-US" sz="2800" dirty="0">
                <a:solidFill>
                  <a:srgbClr val="FF0000"/>
                </a:solidFill>
                <a:latin typeface="黑体" pitchFamily="49" charset="-122"/>
                <a:ea typeface="黑体" pitchFamily="49" charset="-122"/>
              </a:rPr>
              <a:t>静态成员 </a:t>
            </a:r>
          </a:p>
          <a:p>
            <a:pPr>
              <a:lnSpc>
                <a:spcPct val="60000"/>
              </a:lnSpc>
              <a:spcBef>
                <a:spcPct val="50000"/>
              </a:spcBef>
            </a:pPr>
            <a:r>
              <a:rPr lang="en-US" altLang="zh-CN" sz="2800" dirty="0" smtClean="0">
                <a:solidFill>
                  <a:srgbClr val="FF0000"/>
                </a:solidFill>
                <a:latin typeface="黑体" pitchFamily="49" charset="-122"/>
                <a:ea typeface="黑体" pitchFamily="49" charset="-122"/>
              </a:rPr>
              <a:t>5.7  </a:t>
            </a:r>
            <a:r>
              <a:rPr lang="zh-CN" altLang="en-US" sz="2800" dirty="0" smtClean="0">
                <a:solidFill>
                  <a:srgbClr val="FF0000"/>
                </a:solidFill>
                <a:latin typeface="黑体" pitchFamily="49" charset="-122"/>
                <a:ea typeface="黑体" pitchFamily="49" charset="-122"/>
              </a:rPr>
              <a:t>属性   </a:t>
            </a:r>
            <a:r>
              <a:rPr lang="en-US" altLang="zh-CN" sz="2800" dirty="0" smtClean="0">
                <a:solidFill>
                  <a:srgbClr val="FF0000"/>
                </a:solidFill>
                <a:latin typeface="黑体" pitchFamily="49" charset="-122"/>
                <a:ea typeface="黑体" pitchFamily="49" charset="-122"/>
              </a:rPr>
              <a:t>				5.8  </a:t>
            </a:r>
            <a:r>
              <a:rPr lang="zh-CN" altLang="en-US" sz="2800" dirty="0">
                <a:solidFill>
                  <a:srgbClr val="FF0000"/>
                </a:solidFill>
                <a:latin typeface="黑体" pitchFamily="49" charset="-122"/>
                <a:ea typeface="黑体" pitchFamily="49" charset="-122"/>
              </a:rPr>
              <a:t>方法 </a:t>
            </a:r>
            <a:endParaRPr lang="en-US" altLang="zh-CN" sz="2800" dirty="0" smtClean="0">
              <a:solidFill>
                <a:srgbClr val="FF0000"/>
              </a:solidFill>
              <a:latin typeface="黑体" pitchFamily="49" charset="-122"/>
              <a:ea typeface="黑体" pitchFamily="49" charset="-122"/>
            </a:endParaRPr>
          </a:p>
          <a:p>
            <a:pPr>
              <a:lnSpc>
                <a:spcPct val="60000"/>
              </a:lnSpc>
              <a:spcBef>
                <a:spcPct val="50000"/>
              </a:spcBef>
            </a:pPr>
            <a:r>
              <a:rPr lang="en-US" sz="2800" dirty="0" smtClean="0">
                <a:solidFill>
                  <a:srgbClr val="FF0000"/>
                </a:solidFill>
                <a:latin typeface="黑体" pitchFamily="49" charset="-122"/>
                <a:ea typeface="黑体" pitchFamily="49" charset="-122"/>
              </a:rPr>
              <a:t>5.9  </a:t>
            </a:r>
            <a:r>
              <a:rPr lang="zh-CN" altLang="en-US" sz="2800" dirty="0" smtClean="0">
                <a:solidFill>
                  <a:srgbClr val="FF0000"/>
                </a:solidFill>
                <a:latin typeface="黑体" pitchFamily="49" charset="-122"/>
                <a:ea typeface="黑体" pitchFamily="49" charset="-122"/>
              </a:rPr>
              <a:t>对象复制  </a:t>
            </a:r>
            <a:r>
              <a:rPr lang="en-US" altLang="zh-CN" sz="2800" dirty="0" smtClean="0">
                <a:solidFill>
                  <a:srgbClr val="FF0000"/>
                </a:solidFill>
                <a:latin typeface="黑体" pitchFamily="49" charset="-122"/>
                <a:ea typeface="黑体" pitchFamily="49" charset="-122"/>
              </a:rPr>
              <a:t>				</a:t>
            </a:r>
            <a:r>
              <a:rPr lang="en-US" sz="2800" dirty="0" smtClean="0">
                <a:solidFill>
                  <a:srgbClr val="FF0000"/>
                </a:solidFill>
                <a:latin typeface="黑体" pitchFamily="49" charset="-122"/>
                <a:ea typeface="黑体" pitchFamily="49" charset="-122"/>
              </a:rPr>
              <a:t>5.10  </a:t>
            </a:r>
            <a:r>
              <a:rPr lang="zh-CN" altLang="en-US" sz="2800" dirty="0" smtClean="0">
                <a:solidFill>
                  <a:srgbClr val="FF0000"/>
                </a:solidFill>
                <a:latin typeface="黑体" pitchFamily="49" charset="-122"/>
                <a:ea typeface="黑体" pitchFamily="49" charset="-122"/>
              </a:rPr>
              <a:t>嵌 套 类</a:t>
            </a:r>
            <a:endParaRPr lang="zh-CN" altLang="en-US" sz="2800" dirty="0">
              <a:solidFill>
                <a:srgbClr val="FF0000"/>
              </a:solidFill>
              <a:latin typeface="黑体" pitchFamily="49" charset="-122"/>
              <a:ea typeface="黑体" pitchFamily="49" charset="-122"/>
            </a:endParaRPr>
          </a:p>
          <a:p>
            <a:pPr>
              <a:lnSpc>
                <a:spcPct val="60000"/>
              </a:lnSpc>
              <a:spcBef>
                <a:spcPct val="50000"/>
              </a:spcBef>
            </a:pPr>
            <a:r>
              <a:rPr lang="en-US" altLang="zh-CN" sz="2800" dirty="0" smtClean="0">
                <a:solidFill>
                  <a:srgbClr val="FF0000"/>
                </a:solidFill>
                <a:latin typeface="黑体" pitchFamily="49" charset="-122"/>
                <a:ea typeface="黑体" pitchFamily="49" charset="-122"/>
              </a:rPr>
              <a:t>5.11  </a:t>
            </a:r>
            <a:r>
              <a:rPr lang="zh-CN" altLang="en-US" sz="2800" dirty="0">
                <a:solidFill>
                  <a:srgbClr val="FF0000"/>
                </a:solidFill>
                <a:latin typeface="黑体" pitchFamily="49" charset="-122"/>
                <a:ea typeface="黑体" pitchFamily="49" charset="-122"/>
              </a:rPr>
              <a:t>索引</a:t>
            </a:r>
            <a:r>
              <a:rPr lang="zh-CN" altLang="en-US" sz="2800" dirty="0" smtClean="0">
                <a:solidFill>
                  <a:srgbClr val="FF0000"/>
                </a:solidFill>
                <a:latin typeface="黑体" pitchFamily="49" charset="-122"/>
                <a:ea typeface="黑体" pitchFamily="49" charset="-122"/>
              </a:rPr>
              <a:t>器  </a:t>
            </a:r>
            <a:r>
              <a:rPr lang="en-US" altLang="zh-CN" sz="2800" dirty="0" smtClean="0">
                <a:solidFill>
                  <a:srgbClr val="FF0000"/>
                </a:solidFill>
                <a:latin typeface="黑体" pitchFamily="49" charset="-122"/>
                <a:ea typeface="黑体" pitchFamily="49" charset="-122"/>
              </a:rPr>
              <a:t>				5.12  </a:t>
            </a:r>
            <a:r>
              <a:rPr lang="zh-CN" altLang="en-US" sz="2800" dirty="0">
                <a:solidFill>
                  <a:srgbClr val="FF0000"/>
                </a:solidFill>
                <a:latin typeface="黑体" pitchFamily="49" charset="-122"/>
                <a:ea typeface="黑体" pitchFamily="49" charset="-122"/>
              </a:rPr>
              <a:t>委托</a:t>
            </a:r>
          </a:p>
          <a:p>
            <a:pPr>
              <a:lnSpc>
                <a:spcPct val="60000"/>
              </a:lnSpc>
              <a:spcBef>
                <a:spcPct val="50000"/>
              </a:spcBef>
            </a:pPr>
            <a:r>
              <a:rPr lang="en-US" altLang="zh-CN" sz="2800" dirty="0" smtClean="0">
                <a:solidFill>
                  <a:srgbClr val="FF0000"/>
                </a:solidFill>
                <a:latin typeface="黑体" pitchFamily="49" charset="-122"/>
                <a:ea typeface="黑体" pitchFamily="49" charset="-122"/>
              </a:rPr>
              <a:t>5.13  </a:t>
            </a:r>
            <a:r>
              <a:rPr lang="zh-CN" altLang="en-US" sz="2800" dirty="0" smtClean="0">
                <a:solidFill>
                  <a:srgbClr val="FF0000"/>
                </a:solidFill>
                <a:latin typeface="黑体" pitchFamily="49" charset="-122"/>
                <a:ea typeface="黑体" pitchFamily="49" charset="-122"/>
              </a:rPr>
              <a:t>事件</a:t>
            </a:r>
            <a:endParaRPr lang="en-US" altLang="zh-CN" sz="2800" dirty="0" smtClean="0">
              <a:solidFill>
                <a:srgbClr val="FF0000"/>
              </a:solidFill>
              <a:latin typeface="黑体" pitchFamily="49" charset="-122"/>
              <a:ea typeface="黑体" pitchFamily="49" charset="-122"/>
            </a:endParaRPr>
          </a:p>
          <a:p>
            <a:pPr>
              <a:lnSpc>
                <a:spcPct val="60000"/>
              </a:lnSpc>
              <a:spcBef>
                <a:spcPct val="50000"/>
              </a:spcBef>
            </a:pPr>
            <a:endParaRPr lang="en-US" altLang="zh-CN" sz="28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778" name="Group 82"/>
          <p:cNvGraphicFramePr>
            <a:graphicFrameLocks noGrp="1"/>
          </p:cNvGraphicFramePr>
          <p:nvPr/>
        </p:nvGraphicFramePr>
        <p:xfrm>
          <a:off x="539750" y="476250"/>
          <a:ext cx="8353425" cy="4511040"/>
        </p:xfrm>
        <a:graphic>
          <a:graphicData uri="http://schemas.openxmlformats.org/drawingml/2006/table">
            <a:tbl>
              <a:tblPr/>
              <a:tblGrid>
                <a:gridCol w="2303463"/>
                <a:gridCol w="6049962"/>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类成员的修饰符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public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公有成员。提供了类的外部界面，允许类的使用者从外部进行访问，这是限制最少的一种访问方式。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private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私有成员</a:t>
                      </a:r>
                      <a:r>
                        <a:rPr kumimoji="0" lang="en-US" altLang="zh-CN" sz="20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r>
                        <a:rPr kumimoji="0" lang="zh-CN" altLang="en-US" sz="20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默认的</a:t>
                      </a:r>
                      <a:r>
                        <a:rPr kumimoji="0" lang="en-US" altLang="zh-CN" sz="20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r>
                        <a:rPr kumimoji="0" lang="zh-CN" altLang="en-US" sz="20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。仅限于类中的成员可以访问，从类的外部访问私有成员是不合法的，如果在声明中没有出现成员的访问修饰符，按照默认方式成员为私有的。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protected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保护成员。这类成员不允许外部访问，但允许其派生类成员访问。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internal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内部成员。允许同一个命名空间中的类访问。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readonly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只读成员。这类成员的值只能读，不能写。也就是说，除了赋予初始值外，在程序的任何部分将无法更改这个成员的值。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571472" y="1214422"/>
            <a:ext cx="7920038" cy="3231654"/>
          </a:xfrm>
          <a:prstGeom prst="rect">
            <a:avLst/>
          </a:prstGeom>
          <a:noFill/>
          <a:ln w="9525">
            <a:noFill/>
            <a:miter lim="800000"/>
            <a:headEnd/>
            <a:tailEnd/>
          </a:ln>
          <a:effectLst/>
        </p:spPr>
        <p:txBody>
          <a:bodyPr>
            <a:spAutoFit/>
          </a:bodyPr>
          <a:lstStyle/>
          <a:p>
            <a:r>
              <a:rPr lang="zh-CN" altLang="en-US" dirty="0" smtClean="0">
                <a:ea typeface="楷体" pitchFamily="49" charset="-122"/>
                <a:cs typeface="Times New Roman" pitchFamily="18" charset="0"/>
              </a:rPr>
              <a:t>     要</a:t>
            </a:r>
            <a:r>
              <a:rPr lang="zh-CN" altLang="en-US" dirty="0">
                <a:ea typeface="楷体" pitchFamily="49" charset="-122"/>
                <a:cs typeface="Times New Roman" pitchFamily="18" charset="0"/>
              </a:rPr>
              <a:t>声明类或结构上的索引器，需使用</a:t>
            </a:r>
            <a:r>
              <a:rPr lang="en-US" altLang="zh-CN" dirty="0">
                <a:ea typeface="楷体" pitchFamily="49" charset="-122"/>
                <a:cs typeface="Times New Roman" pitchFamily="18" charset="0"/>
              </a:rPr>
              <a:t>this</a:t>
            </a:r>
            <a:r>
              <a:rPr lang="zh-CN" altLang="en-US" dirty="0">
                <a:ea typeface="楷体" pitchFamily="49" charset="-122"/>
                <a:cs typeface="Times New Roman" pitchFamily="18" charset="0"/>
              </a:rPr>
              <a:t>关键字，其语法格式如下：</a:t>
            </a:r>
          </a:p>
          <a:p>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public </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this[</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index]    //</a:t>
            </a:r>
            <a:r>
              <a:rPr lang="zh-CN" altLang="en-US" sz="2000" dirty="0">
                <a:solidFill>
                  <a:schemeClr val="hlink"/>
                </a:solidFill>
                <a:ea typeface="楷体" pitchFamily="49" charset="-122"/>
                <a:cs typeface="Times New Roman" pitchFamily="18" charset="0"/>
              </a:rPr>
              <a:t>索引器声明</a:t>
            </a:r>
          </a:p>
          <a:p>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a:t>
            </a:r>
            <a:endParaRPr lang="en-US" altLang="zh-CN" sz="2000" dirty="0">
              <a:solidFill>
                <a:schemeClr val="hlink"/>
              </a:solidFill>
              <a:ea typeface="楷体" pitchFamily="49" charset="-122"/>
              <a:cs typeface="Times New Roman" pitchFamily="18" charset="0"/>
            </a:endParaRP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 get</a:t>
            </a:r>
            <a:r>
              <a:rPr lang="zh-CN" altLang="en-US" sz="2000" dirty="0">
                <a:solidFill>
                  <a:schemeClr val="hlink"/>
                </a:solidFill>
                <a:ea typeface="楷体" pitchFamily="49" charset="-122"/>
                <a:cs typeface="Times New Roman" pitchFamily="18" charset="0"/>
              </a:rPr>
              <a:t>和</a:t>
            </a:r>
            <a:r>
              <a:rPr lang="en-US" altLang="zh-CN" sz="2000" dirty="0">
                <a:solidFill>
                  <a:schemeClr val="hlink"/>
                </a:solidFill>
                <a:ea typeface="楷体" pitchFamily="49" charset="-122"/>
                <a:cs typeface="Times New Roman" pitchFamily="18" charset="0"/>
              </a:rPr>
              <a:t>set</a:t>
            </a:r>
            <a:r>
              <a:rPr lang="zh-CN" altLang="en-US" sz="2000" dirty="0">
                <a:solidFill>
                  <a:schemeClr val="hlink"/>
                </a:solidFill>
                <a:ea typeface="楷体" pitchFamily="49" charset="-122"/>
                <a:cs typeface="Times New Roman" pitchFamily="18" charset="0"/>
              </a:rPr>
              <a:t>访问器</a:t>
            </a:r>
          </a:p>
          <a:p>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a:t>
            </a:r>
            <a:endParaRPr lang="en-US" altLang="zh-CN" sz="2000" dirty="0">
              <a:solidFill>
                <a:schemeClr val="hlink"/>
              </a:solidFill>
              <a:ea typeface="楷体" pitchFamily="49" charset="-122"/>
              <a:cs typeface="Times New Roman" pitchFamily="18" charset="0"/>
            </a:endParaRPr>
          </a:p>
          <a:p>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其中，</a:t>
            </a:r>
            <a:r>
              <a:rPr lang="en-US" altLang="zh-CN" dirty="0">
                <a:ea typeface="楷体" pitchFamily="49" charset="-122"/>
                <a:cs typeface="Times New Roman" pitchFamily="18" charset="0"/>
              </a:rPr>
              <a:t>this</a:t>
            </a:r>
            <a:r>
              <a:rPr lang="zh-CN" altLang="en-US" dirty="0">
                <a:ea typeface="楷体" pitchFamily="49" charset="-122"/>
                <a:cs typeface="Times New Roman" pitchFamily="18" charset="0"/>
              </a:rPr>
              <a:t>关键字引用类的当前实例。从中看到，索引器像对普通属性一样，为它提供</a:t>
            </a:r>
            <a:r>
              <a:rPr lang="en-US" altLang="zh-CN" dirty="0">
                <a:ea typeface="楷体" pitchFamily="49" charset="-122"/>
                <a:cs typeface="Times New Roman" pitchFamily="18" charset="0"/>
              </a:rPr>
              <a:t>get</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set</a:t>
            </a:r>
            <a:r>
              <a:rPr lang="zh-CN" altLang="en-US" dirty="0">
                <a:ea typeface="楷体" pitchFamily="49" charset="-122"/>
                <a:cs typeface="Times New Roman" pitchFamily="18" charset="0"/>
              </a:rPr>
              <a:t>方法，这些访问器指定当使用该索引器时将引用到什么内部成员</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3" name="TextBox 2"/>
          <p:cNvSpPr txBox="1"/>
          <p:nvPr/>
        </p:nvSpPr>
        <p:spPr>
          <a:xfrm>
            <a:off x="571472" y="428604"/>
            <a:ext cx="350046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5.11.2 </a:t>
            </a:r>
            <a:r>
              <a:rPr lang="zh-CN" altLang="en-US" sz="2800" dirty="0" smtClean="0">
                <a:solidFill>
                  <a:srgbClr val="FF3300"/>
                </a:solidFill>
                <a:latin typeface="黑体" pitchFamily="49" charset="-122"/>
                <a:ea typeface="黑体" pitchFamily="49" charset="-122"/>
              </a:rPr>
              <a:t>声明索引器</a:t>
            </a:r>
            <a:endParaRPr lang="zh-CN" altLang="en-US" sz="2800" dirty="0">
              <a:latin typeface="黑体" pitchFamily="49" charset="-122"/>
              <a:ea typeface="黑体" pitchFamily="49"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42910" y="785794"/>
            <a:ext cx="7848600" cy="5273675"/>
          </a:xfrm>
          <a:prstGeom prst="rect">
            <a:avLst/>
          </a:prstGeom>
          <a:noFill/>
          <a:ln w="9525">
            <a:noFill/>
            <a:miter lim="800000"/>
            <a:headEnd/>
            <a:tailEnd/>
          </a:ln>
          <a:effectLst/>
        </p:spPr>
        <p:txBody>
          <a:bodyPr>
            <a:spAutoFit/>
          </a:bodyPr>
          <a:lstStyle/>
          <a:p>
            <a:r>
              <a:rPr lang="en-US" altLang="zh-CN" sz="2000" dirty="0">
                <a:solidFill>
                  <a:schemeClr val="hlink"/>
                </a:solidFill>
                <a:ea typeface="楷体" pitchFamily="49" charset="-122"/>
                <a:cs typeface="Times New Roman" pitchFamily="18" charset="0"/>
              </a:rPr>
              <a:t>    public class University</a:t>
            </a:r>
          </a:p>
          <a:p>
            <a:r>
              <a:rPr lang="en-US" altLang="zh-CN" sz="2000" dirty="0">
                <a:solidFill>
                  <a:schemeClr val="hlink"/>
                </a:solidFill>
                <a:ea typeface="楷体" pitchFamily="49" charset="-122"/>
                <a:cs typeface="Times New Roman" pitchFamily="18" charset="0"/>
              </a:rPr>
              <a:t>    {    const </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MAX = 5;</a:t>
            </a:r>
          </a:p>
          <a:p>
            <a:r>
              <a:rPr lang="en-US" altLang="zh-CN" sz="2000" dirty="0">
                <a:solidFill>
                  <a:schemeClr val="hlink"/>
                </a:solidFill>
                <a:ea typeface="楷体" pitchFamily="49" charset="-122"/>
                <a:cs typeface="Times New Roman" pitchFamily="18" charset="0"/>
              </a:rPr>
              <a:t>         private string[] name = new string[MAX];</a:t>
            </a:r>
          </a:p>
          <a:p>
            <a:r>
              <a:rPr lang="en-US" altLang="zh-CN" sz="2000" dirty="0">
                <a:solidFill>
                  <a:schemeClr val="hlink"/>
                </a:solidFill>
                <a:ea typeface="楷体" pitchFamily="49" charset="-122"/>
                <a:cs typeface="Times New Roman" pitchFamily="18" charset="0"/>
              </a:rPr>
              <a:t>         public string </a:t>
            </a:r>
            <a:r>
              <a:rPr lang="en-US" altLang="zh-CN" sz="2000" dirty="0">
                <a:ea typeface="楷体" pitchFamily="49" charset="-122"/>
                <a:cs typeface="Times New Roman" pitchFamily="18" charset="0"/>
              </a:rPr>
              <a:t>this[</a:t>
            </a:r>
            <a:r>
              <a:rPr lang="en-US" altLang="zh-CN" sz="2000" dirty="0" err="1">
                <a:ea typeface="楷体" pitchFamily="49" charset="-122"/>
                <a:cs typeface="Times New Roman" pitchFamily="18" charset="0"/>
              </a:rPr>
              <a:t>int</a:t>
            </a:r>
            <a:r>
              <a:rPr lang="en-US" altLang="zh-CN" sz="2000" dirty="0">
                <a:ea typeface="楷体" pitchFamily="49" charset="-122"/>
                <a:cs typeface="Times New Roman" pitchFamily="18" charset="0"/>
              </a:rPr>
              <a:t> index]</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索引器</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get</a:t>
            </a:r>
          </a:p>
          <a:p>
            <a:r>
              <a:rPr lang="en-US" altLang="zh-CN" sz="2000" dirty="0">
                <a:solidFill>
                  <a:schemeClr val="hlink"/>
                </a:solidFill>
                <a:ea typeface="楷体" pitchFamily="49" charset="-122"/>
                <a:cs typeface="Times New Roman" pitchFamily="18" charset="0"/>
              </a:rPr>
              <a:t>        	{    if (index &gt;= 0 &amp;&amp; index &lt; MAX)</a:t>
            </a:r>
          </a:p>
          <a:p>
            <a:r>
              <a:rPr lang="en-US" altLang="zh-CN" sz="2000" dirty="0">
                <a:solidFill>
                  <a:schemeClr val="hlink"/>
                </a:solidFill>
                <a:ea typeface="楷体" pitchFamily="49" charset="-122"/>
                <a:cs typeface="Times New Roman" pitchFamily="18" charset="0"/>
              </a:rPr>
              <a:t>              	          return name[index];</a:t>
            </a:r>
          </a:p>
          <a:p>
            <a:r>
              <a:rPr lang="en-US" altLang="zh-CN" sz="2000" dirty="0">
                <a:solidFill>
                  <a:schemeClr val="hlink"/>
                </a:solidFill>
                <a:ea typeface="楷体" pitchFamily="49" charset="-122"/>
                <a:cs typeface="Times New Roman" pitchFamily="18" charset="0"/>
              </a:rPr>
              <a:t>             	     else</a:t>
            </a:r>
          </a:p>
          <a:p>
            <a:r>
              <a:rPr lang="en-US" altLang="zh-CN" sz="2000" dirty="0">
                <a:solidFill>
                  <a:schemeClr val="hlink"/>
                </a:solidFill>
                <a:ea typeface="楷体" pitchFamily="49" charset="-122"/>
                <a:cs typeface="Times New Roman" pitchFamily="18" charset="0"/>
              </a:rPr>
              <a:t>              	          return name[0];</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set</a:t>
            </a:r>
          </a:p>
          <a:p>
            <a:r>
              <a:rPr lang="en-US" altLang="zh-CN" sz="2000" dirty="0">
                <a:solidFill>
                  <a:schemeClr val="hlink"/>
                </a:solidFill>
                <a:ea typeface="楷体" pitchFamily="49" charset="-122"/>
                <a:cs typeface="Times New Roman" pitchFamily="18" charset="0"/>
              </a:rPr>
              <a:t>        	{    if (index &gt;= 0 &amp;&amp; index &lt; MAX)</a:t>
            </a:r>
          </a:p>
          <a:p>
            <a:r>
              <a:rPr lang="en-US" altLang="zh-CN" sz="2000" dirty="0">
                <a:solidFill>
                  <a:schemeClr val="hlink"/>
                </a:solidFill>
                <a:ea typeface="楷体" pitchFamily="49" charset="-122"/>
                <a:cs typeface="Times New Roman" pitchFamily="18" charset="0"/>
              </a:rPr>
              <a:t>              	          name[index] = value;</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p>
        </p:txBody>
      </p:sp>
      <p:sp>
        <p:nvSpPr>
          <p:cNvPr id="3" name="TextBox 2"/>
          <p:cNvSpPr txBox="1"/>
          <p:nvPr/>
        </p:nvSpPr>
        <p:spPr>
          <a:xfrm>
            <a:off x="571472" y="285728"/>
            <a:ext cx="6286544"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例如，带有索引器的</a:t>
            </a:r>
            <a:r>
              <a:rPr lang="en-US" altLang="zh-CN" dirty="0" smtClean="0">
                <a:ea typeface="楷体" pitchFamily="49" charset="-122"/>
                <a:cs typeface="Times New Roman" pitchFamily="18" charset="0"/>
              </a:rPr>
              <a:t>University</a:t>
            </a:r>
            <a:r>
              <a:rPr lang="zh-CN" altLang="en-US" dirty="0" smtClean="0">
                <a:ea typeface="楷体" pitchFamily="49" charset="-122"/>
                <a:cs typeface="Times New Roman" pitchFamily="18" charset="0"/>
              </a:rPr>
              <a:t>类设计如下：</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600079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5.11.3 </a:t>
            </a:r>
            <a:r>
              <a:rPr lang="zh-CN" altLang="en-US" sz="2800" dirty="0" smtClean="0">
                <a:solidFill>
                  <a:srgbClr val="FF3300"/>
                </a:solidFill>
                <a:latin typeface="黑体" pitchFamily="49" charset="-122"/>
                <a:ea typeface="黑体" pitchFamily="49" charset="-122"/>
              </a:rPr>
              <a:t>使用其他非整数的索引类型</a:t>
            </a:r>
          </a:p>
        </p:txBody>
      </p:sp>
      <p:sp>
        <p:nvSpPr>
          <p:cNvPr id="5" name="TextBox 4"/>
          <p:cNvSpPr txBox="1"/>
          <p:nvPr/>
        </p:nvSpPr>
        <p:spPr>
          <a:xfrm>
            <a:off x="642910" y="1571612"/>
            <a:ext cx="7858180" cy="2308324"/>
          </a:xfrm>
          <a:prstGeom prst="rect">
            <a:avLst/>
          </a:prstGeom>
          <a:noFill/>
        </p:spPr>
        <p:txBody>
          <a:bodyPr wrap="square" rtlCol="0">
            <a:spAutoFit/>
          </a:bodyPr>
          <a:lstStyle/>
          <a:p>
            <a:pPr>
              <a:lnSpc>
                <a:spcPct val="150000"/>
              </a:lnSpc>
            </a:pPr>
            <a:r>
              <a:rPr lang="en-US" dirty="0" smtClean="0">
                <a:ea typeface="楷体" pitchFamily="49" charset="-122"/>
                <a:cs typeface="Times New Roman" pitchFamily="18" charset="0"/>
              </a:rPr>
              <a:t>        C#</a:t>
            </a:r>
            <a:r>
              <a:rPr lang="zh-CN" altLang="en-US" dirty="0" smtClean="0">
                <a:ea typeface="楷体" pitchFamily="49" charset="-122"/>
                <a:cs typeface="Times New Roman" pitchFamily="18" charset="0"/>
              </a:rPr>
              <a:t>并不将索引类型限制为整数。例如，可以对索引器使用字符串。通过搜索集合内的字符串并返回相应的值，可以实现此类的索引器。由于访问器可被重载，字符串和整数版本可以共存。</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611188" y="404813"/>
            <a:ext cx="7848600" cy="584775"/>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5.12</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　委　托</a:t>
            </a:r>
          </a:p>
        </p:txBody>
      </p:sp>
      <p:sp>
        <p:nvSpPr>
          <p:cNvPr id="164867" name="Text Box 3"/>
          <p:cNvSpPr txBox="1">
            <a:spLocks noChangeArrowheads="1"/>
          </p:cNvSpPr>
          <p:nvPr/>
        </p:nvSpPr>
        <p:spPr bwMode="auto">
          <a:xfrm>
            <a:off x="571472" y="2000240"/>
            <a:ext cx="7991475" cy="2862322"/>
          </a:xfrm>
          <a:prstGeom prst="rect">
            <a:avLst/>
          </a:prstGeom>
          <a:noFill/>
          <a:ln w="9525">
            <a:noFill/>
            <a:miter lim="800000"/>
            <a:headEnd/>
            <a:tailEnd/>
          </a:ln>
          <a:effectLst/>
        </p:spPr>
        <p:txBody>
          <a:bodyPr>
            <a:spAutoFit/>
          </a:bodyPr>
          <a:lstStyle/>
          <a:p>
            <a:pPr>
              <a:lnSpc>
                <a:spcPct val="150000"/>
              </a:lnSpc>
            </a:pPr>
            <a:r>
              <a:rPr lang="en-US" altLang="zh-CN" dirty="0" smtClean="0">
                <a:ea typeface="楷体" pitchFamily="49" charset="-122"/>
                <a:cs typeface="Times New Roman" pitchFamily="18" charset="0"/>
              </a:rPr>
              <a:t>         C</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Pascal</a:t>
            </a:r>
            <a:r>
              <a:rPr lang="zh-CN" altLang="en-US" dirty="0">
                <a:ea typeface="楷体" pitchFamily="49" charset="-122"/>
                <a:cs typeface="Times New Roman" pitchFamily="18" charset="0"/>
              </a:rPr>
              <a:t>和其他语言支持函数指针的概念，允许在运行时选择要调用的函数。</a:t>
            </a:r>
            <a:r>
              <a:rPr lang="en-US" altLang="zh-CN" dirty="0">
                <a:ea typeface="楷体" pitchFamily="49" charset="-122"/>
                <a:cs typeface="Times New Roman" pitchFamily="18" charset="0"/>
              </a:rPr>
              <a:t>Java</a:t>
            </a:r>
            <a:r>
              <a:rPr lang="zh-CN" altLang="en-US" dirty="0">
                <a:ea typeface="楷体" pitchFamily="49" charset="-122"/>
                <a:cs typeface="Times New Roman" pitchFamily="18" charset="0"/>
              </a:rPr>
              <a:t>不提供任何具有函数指针功能的结构，但</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提供这种构造</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通过</a:t>
            </a:r>
            <a:r>
              <a:rPr lang="zh-CN" altLang="en-US" dirty="0">
                <a:ea typeface="楷体" pitchFamily="49" charset="-122"/>
                <a:cs typeface="Times New Roman" pitchFamily="18" charset="0"/>
              </a:rPr>
              <a:t>使用</a:t>
            </a:r>
            <a:r>
              <a:rPr lang="en-US" altLang="zh-CN" dirty="0">
                <a:ea typeface="楷体" pitchFamily="49" charset="-122"/>
                <a:cs typeface="Times New Roman" pitchFamily="18" charset="0"/>
              </a:rPr>
              <a:t>Delegate</a:t>
            </a:r>
            <a:r>
              <a:rPr lang="zh-CN" altLang="en-US" dirty="0">
                <a:ea typeface="楷体" pitchFamily="49" charset="-122"/>
                <a:cs typeface="Times New Roman" pitchFamily="18" charset="0"/>
              </a:rPr>
              <a:t>类，委托实例可以封装属于可调用实体的方法</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4" name="TextBox 3"/>
          <p:cNvSpPr txBox="1"/>
          <p:nvPr/>
        </p:nvSpPr>
        <p:spPr>
          <a:xfrm>
            <a:off x="571472" y="1285860"/>
            <a:ext cx="364333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5.12.1 </a:t>
            </a:r>
            <a:r>
              <a:rPr lang="zh-CN" altLang="en-US" sz="2800" dirty="0" smtClean="0">
                <a:solidFill>
                  <a:srgbClr val="FF3300"/>
                </a:solidFill>
                <a:latin typeface="黑体" pitchFamily="49" charset="-122"/>
                <a:ea typeface="黑体" pitchFamily="49" charset="-122"/>
              </a:rPr>
              <a:t>什么是委托</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714356"/>
            <a:ext cx="7643866" cy="493148"/>
          </a:xfrm>
          <a:prstGeom prst="rect">
            <a:avLst/>
          </a:prstGeom>
          <a:noFill/>
        </p:spPr>
        <p:txBody>
          <a:bodyPr wrap="square" rtlCol="0">
            <a:spAutoFit/>
          </a:bodyPr>
          <a:lstStyle/>
          <a:p>
            <a:pPr>
              <a:lnSpc>
                <a:spcPct val="120000"/>
              </a:lnSpc>
            </a:pPr>
            <a:r>
              <a:rPr lang="zh-CN" altLang="en-US" dirty="0" smtClean="0">
                <a:ea typeface="楷体" pitchFamily="49" charset="-122"/>
                <a:cs typeface="Times New Roman" pitchFamily="18" charset="0"/>
              </a:rPr>
              <a:t>委托具有以下特点：</a:t>
            </a:r>
            <a:endParaRPr lang="zh-CN" altLang="en-US" dirty="0">
              <a:ea typeface="楷体" pitchFamily="49" charset="-122"/>
              <a:cs typeface="Times New Roman" pitchFamily="18" charset="0"/>
            </a:endParaRPr>
          </a:p>
        </p:txBody>
      </p:sp>
      <p:sp>
        <p:nvSpPr>
          <p:cNvPr id="5" name="TextBox 4"/>
          <p:cNvSpPr txBox="1"/>
          <p:nvPr/>
        </p:nvSpPr>
        <p:spPr>
          <a:xfrm>
            <a:off x="642910" y="1428736"/>
            <a:ext cx="7715304" cy="3970318"/>
          </a:xfrm>
          <a:prstGeom prst="rect">
            <a:avLst/>
          </a:prstGeom>
          <a:noFill/>
        </p:spPr>
        <p:txBody>
          <a:bodyPr wrap="square" rtlCol="0">
            <a:spAutoFit/>
          </a:bodyPr>
          <a:lstStyle/>
          <a:p>
            <a:pPr marL="457200" indent="-457200">
              <a:lnSpc>
                <a:spcPct val="150000"/>
              </a:lnSpc>
              <a:buBlip>
                <a:blip r:embed="rId2"/>
              </a:buBlip>
            </a:pPr>
            <a:r>
              <a:rPr lang="zh-CN" altLang="en-US" dirty="0" smtClean="0">
                <a:ea typeface="楷体" pitchFamily="49" charset="-122"/>
                <a:cs typeface="Times New Roman" pitchFamily="18" charset="0"/>
              </a:rPr>
              <a:t>委托类似于</a:t>
            </a:r>
            <a:r>
              <a:rPr lang="en-US" dirty="0" smtClean="0">
                <a:ea typeface="楷体" pitchFamily="49" charset="-122"/>
                <a:cs typeface="Times New Roman" pitchFamily="18" charset="0"/>
              </a:rPr>
              <a:t>C/C++</a:t>
            </a:r>
            <a:r>
              <a:rPr lang="zh-CN" altLang="en-US" dirty="0" smtClean="0">
                <a:ea typeface="楷体" pitchFamily="49" charset="-122"/>
                <a:cs typeface="Times New Roman" pitchFamily="18" charset="0"/>
              </a:rPr>
              <a:t>函数指针，但它是类型安全的。</a:t>
            </a:r>
          </a:p>
          <a:p>
            <a:pPr marL="457200" indent="-457200">
              <a:lnSpc>
                <a:spcPct val="150000"/>
              </a:lnSpc>
              <a:buBlip>
                <a:blip r:embed="rId2"/>
              </a:buBlip>
            </a:pPr>
            <a:r>
              <a:rPr lang="zh-CN" altLang="en-US" dirty="0" smtClean="0">
                <a:ea typeface="楷体" pitchFamily="49" charset="-122"/>
                <a:cs typeface="Times New Roman" pitchFamily="18" charset="0"/>
              </a:rPr>
              <a:t>委托允许将方法作为参数进行传递。</a:t>
            </a:r>
          </a:p>
          <a:p>
            <a:pPr marL="457200" indent="-457200">
              <a:lnSpc>
                <a:spcPct val="150000"/>
              </a:lnSpc>
              <a:buBlip>
                <a:blip r:embed="rId2"/>
              </a:buBlip>
            </a:pPr>
            <a:r>
              <a:rPr lang="zh-CN" altLang="en-US" dirty="0" smtClean="0">
                <a:ea typeface="楷体" pitchFamily="49" charset="-122"/>
                <a:cs typeface="Times New Roman" pitchFamily="18" charset="0"/>
              </a:rPr>
              <a:t>委托可用于定义回调方法。</a:t>
            </a:r>
          </a:p>
          <a:p>
            <a:pPr marL="457200" indent="-457200">
              <a:lnSpc>
                <a:spcPct val="150000"/>
              </a:lnSpc>
              <a:buBlip>
                <a:blip r:embed="rId2"/>
              </a:buBlip>
            </a:pPr>
            <a:r>
              <a:rPr lang="zh-CN" altLang="en-US" dirty="0" smtClean="0">
                <a:ea typeface="楷体" pitchFamily="49" charset="-122"/>
                <a:cs typeface="Times New Roman" pitchFamily="18" charset="0"/>
              </a:rPr>
              <a:t>委托可以将多个方法关联在一起。例如，可以对一个事件调用多个方法。</a:t>
            </a:r>
          </a:p>
          <a:p>
            <a:pPr marL="457200" indent="-457200">
              <a:lnSpc>
                <a:spcPct val="150000"/>
              </a:lnSpc>
              <a:buBlip>
                <a:blip r:embed="rId2"/>
              </a:buBlip>
            </a:pPr>
            <a:r>
              <a:rPr lang="zh-CN" altLang="en-US" dirty="0" smtClean="0">
                <a:latin typeface="楷体" pitchFamily="49" charset="-122"/>
                <a:ea typeface="楷体" pitchFamily="49" charset="-122"/>
              </a:rPr>
              <a:t>委托</a:t>
            </a:r>
            <a:r>
              <a:rPr lang="zh-CN" altLang="en-US" dirty="0" smtClean="0">
                <a:latin typeface="楷体" pitchFamily="49" charset="-122"/>
                <a:ea typeface="楷体" pitchFamily="49" charset="-122"/>
              </a:rPr>
              <a:t>所指向的方法不需要与委托签名精确匹配（这涉及委托中的协变和逆变，本章不做介绍）</a:t>
            </a:r>
            <a:r>
              <a:rPr lang="zh-CN" altLang="en-US" dirty="0" smtClean="0">
                <a:latin typeface="楷体" pitchFamily="49" charset="-122"/>
                <a:ea typeface="楷体" pitchFamily="49" charset="-122"/>
              </a:rPr>
              <a:t>。</a:t>
            </a:r>
            <a:endParaRPr lang="zh-CN" altLang="en-US" dirty="0" smtClean="0">
              <a:latin typeface="楷体" pitchFamily="49" charset="-122"/>
              <a:ea typeface="楷体" pitchFamily="49"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827088" y="476250"/>
            <a:ext cx="5689600" cy="457200"/>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委托相当于</a:t>
            </a:r>
            <a:r>
              <a:rPr lang="en-US" altLang="zh-CN" dirty="0">
                <a:ea typeface="楷体" pitchFamily="49" charset="-122"/>
                <a:cs typeface="Times New Roman" pitchFamily="18" charset="0"/>
              </a:rPr>
              <a:t>C/C++</a:t>
            </a:r>
            <a:r>
              <a:rPr lang="zh-CN" altLang="en-US" dirty="0">
                <a:ea typeface="楷体" pitchFamily="49" charset="-122"/>
                <a:cs typeface="Times New Roman" pitchFamily="18" charset="0"/>
              </a:rPr>
              <a:t>中的函数指针：</a:t>
            </a:r>
          </a:p>
        </p:txBody>
      </p:sp>
      <p:sp>
        <p:nvSpPr>
          <p:cNvPr id="208901" name="Rectangle 5"/>
          <p:cNvSpPr>
            <a:spLocks noChangeArrowheads="1"/>
          </p:cNvSpPr>
          <p:nvPr/>
        </p:nvSpPr>
        <p:spPr bwMode="auto">
          <a:xfrm>
            <a:off x="3708400" y="1484313"/>
            <a:ext cx="1655763" cy="10080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800">
                <a:solidFill>
                  <a:srgbClr val="FF00FF"/>
                </a:solidFill>
                <a:ea typeface="楷体" pitchFamily="49" charset="-122"/>
                <a:cs typeface="Times New Roman" pitchFamily="18" charset="0"/>
              </a:rPr>
              <a:t>函数</a:t>
            </a:r>
            <a:r>
              <a:rPr lang="en-US" altLang="zh-CN" sz="1800">
                <a:solidFill>
                  <a:srgbClr val="FF00FF"/>
                </a:solidFill>
                <a:ea typeface="楷体" pitchFamily="49" charset="-122"/>
                <a:cs typeface="Times New Roman" pitchFamily="18" charset="0"/>
              </a:rPr>
              <a:t>fun1</a:t>
            </a:r>
          </a:p>
          <a:p>
            <a:pPr algn="ctr"/>
            <a:r>
              <a:rPr lang="zh-CN" altLang="en-US" sz="1800">
                <a:solidFill>
                  <a:srgbClr val="FF00FF"/>
                </a:solidFill>
                <a:ea typeface="楷体" pitchFamily="49" charset="-122"/>
                <a:cs typeface="Times New Roman" pitchFamily="18" charset="0"/>
              </a:rPr>
              <a:t>的代码</a:t>
            </a:r>
          </a:p>
        </p:txBody>
      </p:sp>
      <p:sp>
        <p:nvSpPr>
          <p:cNvPr id="208902" name="Rectangle 6"/>
          <p:cNvSpPr>
            <a:spLocks noChangeArrowheads="1"/>
          </p:cNvSpPr>
          <p:nvPr/>
        </p:nvSpPr>
        <p:spPr bwMode="auto">
          <a:xfrm>
            <a:off x="3708400" y="2852738"/>
            <a:ext cx="1655763" cy="10080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800">
                <a:solidFill>
                  <a:srgbClr val="FF00FF"/>
                </a:solidFill>
                <a:ea typeface="楷体" pitchFamily="49" charset="-122"/>
                <a:cs typeface="Times New Roman" pitchFamily="18" charset="0"/>
              </a:rPr>
              <a:t>函数</a:t>
            </a:r>
            <a:r>
              <a:rPr lang="en-US" altLang="zh-CN" sz="1800">
                <a:solidFill>
                  <a:srgbClr val="FF00FF"/>
                </a:solidFill>
                <a:ea typeface="楷体" pitchFamily="49" charset="-122"/>
                <a:cs typeface="Times New Roman" pitchFamily="18" charset="0"/>
              </a:rPr>
              <a:t>fun2</a:t>
            </a:r>
          </a:p>
          <a:p>
            <a:pPr algn="ctr"/>
            <a:r>
              <a:rPr lang="zh-CN" altLang="en-US" sz="1800">
                <a:solidFill>
                  <a:srgbClr val="FF00FF"/>
                </a:solidFill>
                <a:ea typeface="楷体" pitchFamily="49" charset="-122"/>
                <a:cs typeface="Times New Roman" pitchFamily="18" charset="0"/>
              </a:rPr>
              <a:t>的代码</a:t>
            </a:r>
          </a:p>
        </p:txBody>
      </p:sp>
      <p:sp>
        <p:nvSpPr>
          <p:cNvPr id="208903" name="Rectangle 7"/>
          <p:cNvSpPr>
            <a:spLocks noChangeArrowheads="1"/>
          </p:cNvSpPr>
          <p:nvPr/>
        </p:nvSpPr>
        <p:spPr bwMode="auto">
          <a:xfrm>
            <a:off x="3708400" y="4221163"/>
            <a:ext cx="1655763" cy="10080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800">
                <a:solidFill>
                  <a:srgbClr val="FF00FF"/>
                </a:solidFill>
                <a:ea typeface="楷体" pitchFamily="49" charset="-122"/>
                <a:cs typeface="Times New Roman" pitchFamily="18" charset="0"/>
              </a:rPr>
              <a:t>函数</a:t>
            </a:r>
            <a:r>
              <a:rPr lang="en-US" altLang="zh-CN" sz="1800">
                <a:solidFill>
                  <a:srgbClr val="FF00FF"/>
                </a:solidFill>
                <a:ea typeface="楷体" pitchFamily="49" charset="-122"/>
                <a:cs typeface="Times New Roman" pitchFamily="18" charset="0"/>
              </a:rPr>
              <a:t>fun3</a:t>
            </a:r>
          </a:p>
          <a:p>
            <a:pPr algn="ctr"/>
            <a:r>
              <a:rPr lang="zh-CN" altLang="en-US" sz="1800">
                <a:solidFill>
                  <a:srgbClr val="FF00FF"/>
                </a:solidFill>
                <a:ea typeface="楷体" pitchFamily="49" charset="-122"/>
                <a:cs typeface="Times New Roman" pitchFamily="18" charset="0"/>
              </a:rPr>
              <a:t>的代码</a:t>
            </a:r>
          </a:p>
        </p:txBody>
      </p:sp>
      <p:sp>
        <p:nvSpPr>
          <p:cNvPr id="208904" name="Text Box 8"/>
          <p:cNvSpPr txBox="1">
            <a:spLocks noChangeArrowheads="1"/>
          </p:cNvSpPr>
          <p:nvPr/>
        </p:nvSpPr>
        <p:spPr bwMode="auto">
          <a:xfrm>
            <a:off x="107950" y="2852738"/>
            <a:ext cx="2374900" cy="457200"/>
          </a:xfrm>
          <a:prstGeom prst="rect">
            <a:avLst/>
          </a:prstGeom>
          <a:noFill/>
          <a:ln w="9525">
            <a:noFill/>
            <a:miter lim="800000"/>
            <a:headEnd/>
            <a:tailEnd/>
          </a:ln>
          <a:effectLst/>
        </p:spPr>
        <p:txBody>
          <a:bodyPr>
            <a:spAutoFit/>
          </a:bodyPr>
          <a:lstStyle/>
          <a:p>
            <a:pPr>
              <a:spcBef>
                <a:spcPct val="50000"/>
              </a:spcBef>
            </a:pPr>
            <a:r>
              <a:rPr lang="zh-CN" altLang="en-US">
                <a:ea typeface="楷体" pitchFamily="49" charset="-122"/>
                <a:cs typeface="Times New Roman" pitchFamily="18" charset="0"/>
              </a:rPr>
              <a:t>函数指针</a:t>
            </a:r>
            <a:r>
              <a:rPr lang="en-US" altLang="zh-CN">
                <a:ea typeface="楷体" pitchFamily="49" charset="-122"/>
                <a:cs typeface="Times New Roman" pitchFamily="18" charset="0"/>
              </a:rPr>
              <a:t>pfun</a:t>
            </a:r>
          </a:p>
        </p:txBody>
      </p:sp>
      <p:sp>
        <p:nvSpPr>
          <p:cNvPr id="208905" name="Freeform 9"/>
          <p:cNvSpPr>
            <a:spLocks/>
          </p:cNvSpPr>
          <p:nvPr/>
        </p:nvSpPr>
        <p:spPr bwMode="auto">
          <a:xfrm>
            <a:off x="2179638" y="1587500"/>
            <a:ext cx="1485900" cy="1397000"/>
          </a:xfrm>
          <a:custGeom>
            <a:avLst/>
            <a:gdLst/>
            <a:ahLst/>
            <a:cxnLst>
              <a:cxn ang="0">
                <a:pos x="0" y="880"/>
              </a:cxn>
              <a:cxn ang="0">
                <a:pos x="936" y="0"/>
              </a:cxn>
            </a:cxnLst>
            <a:rect l="0" t="0" r="r" b="b"/>
            <a:pathLst>
              <a:path w="936" h="880">
                <a:moveTo>
                  <a:pt x="0" y="880"/>
                </a:moveTo>
                <a:lnTo>
                  <a:pt x="936" y="0"/>
                </a:lnTo>
              </a:path>
            </a:pathLst>
          </a:custGeom>
          <a:noFill/>
          <a:ln w="38100" cmpd="sng">
            <a:solidFill>
              <a:schemeClr val="tx1"/>
            </a:solidFill>
            <a:round/>
            <a:headEnd type="none" w="med" len="med"/>
            <a:tailEnd type="triangle" w="med" len="med"/>
          </a:ln>
          <a:effectLst/>
        </p:spPr>
        <p:txBody>
          <a:bodyPr/>
          <a:lstStyle/>
          <a:p>
            <a:endParaRPr lang="zh-CN" altLang="en-US"/>
          </a:p>
        </p:txBody>
      </p:sp>
      <p:sp>
        <p:nvSpPr>
          <p:cNvPr id="208907" name="AutoShape 11"/>
          <p:cNvSpPr>
            <a:spLocks noChangeArrowheads="1"/>
          </p:cNvSpPr>
          <p:nvPr/>
        </p:nvSpPr>
        <p:spPr bwMode="auto">
          <a:xfrm>
            <a:off x="5580063" y="1844675"/>
            <a:ext cx="1152525" cy="431800"/>
          </a:xfrm>
          <a:prstGeom prst="rightArrow">
            <a:avLst>
              <a:gd name="adj1" fmla="val 50000"/>
              <a:gd name="adj2" fmla="val 6672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08908" name="Text Box 12"/>
          <p:cNvSpPr txBox="1">
            <a:spLocks noChangeArrowheads="1"/>
          </p:cNvSpPr>
          <p:nvPr/>
        </p:nvSpPr>
        <p:spPr bwMode="auto">
          <a:xfrm>
            <a:off x="6877050" y="1647825"/>
            <a:ext cx="1798638" cy="701675"/>
          </a:xfrm>
          <a:prstGeom prst="rect">
            <a:avLst/>
          </a:prstGeom>
          <a:noFill/>
          <a:ln w="9525">
            <a:noFill/>
            <a:miter lim="800000"/>
            <a:headEnd/>
            <a:tailEnd/>
          </a:ln>
          <a:effectLst/>
        </p:spPr>
        <p:txBody>
          <a:bodyPr>
            <a:spAutoFit/>
          </a:bodyPr>
          <a:lstStyle/>
          <a:p>
            <a:pPr>
              <a:spcBef>
                <a:spcPct val="50000"/>
              </a:spcBef>
            </a:pPr>
            <a:r>
              <a:rPr lang="en-US" altLang="zh-CN" sz="2000">
                <a:ea typeface="楷体" pitchFamily="49" charset="-122"/>
                <a:cs typeface="Times New Roman" pitchFamily="18" charset="0"/>
              </a:rPr>
              <a:t>(*pfun)(...)</a:t>
            </a:r>
            <a:r>
              <a:rPr lang="zh-CN" altLang="en-US" sz="2000">
                <a:ea typeface="楷体" pitchFamily="49" charset="-122"/>
                <a:cs typeface="Times New Roman" pitchFamily="18" charset="0"/>
              </a:rPr>
              <a:t>执行</a:t>
            </a:r>
            <a:r>
              <a:rPr lang="en-US" altLang="zh-CN" sz="2000">
                <a:ea typeface="楷体" pitchFamily="49" charset="-122"/>
                <a:cs typeface="Times New Roman" pitchFamily="18" charset="0"/>
              </a:rPr>
              <a:t>fun1</a:t>
            </a:r>
            <a:r>
              <a:rPr lang="zh-CN" altLang="en-US" sz="2000">
                <a:ea typeface="楷体" pitchFamily="49" charset="-122"/>
                <a:cs typeface="Times New Roman" pitchFamily="18" charset="0"/>
              </a:rPr>
              <a:t>函数</a:t>
            </a:r>
          </a:p>
        </p:txBody>
      </p:sp>
      <p:sp>
        <p:nvSpPr>
          <p:cNvPr id="208909" name="Line 13"/>
          <p:cNvSpPr>
            <a:spLocks noChangeShapeType="1"/>
          </p:cNvSpPr>
          <p:nvPr/>
        </p:nvSpPr>
        <p:spPr bwMode="auto">
          <a:xfrm flipV="1">
            <a:off x="2195513" y="2852738"/>
            <a:ext cx="1439862" cy="215900"/>
          </a:xfrm>
          <a:prstGeom prst="line">
            <a:avLst/>
          </a:prstGeom>
          <a:noFill/>
          <a:ln w="38100">
            <a:solidFill>
              <a:schemeClr val="tx1"/>
            </a:solidFill>
            <a:round/>
            <a:headEnd/>
            <a:tailEnd type="triangle" w="med" len="med"/>
          </a:ln>
          <a:effectLst/>
        </p:spPr>
        <p:txBody>
          <a:bodyPr/>
          <a:lstStyle/>
          <a:p>
            <a:endParaRPr lang="zh-CN" altLang="en-US"/>
          </a:p>
        </p:txBody>
      </p:sp>
      <p:sp>
        <p:nvSpPr>
          <p:cNvPr id="208910" name="Line 14"/>
          <p:cNvSpPr>
            <a:spLocks noChangeShapeType="1"/>
          </p:cNvSpPr>
          <p:nvPr/>
        </p:nvSpPr>
        <p:spPr bwMode="auto">
          <a:xfrm>
            <a:off x="2195513" y="3284538"/>
            <a:ext cx="1439862" cy="936625"/>
          </a:xfrm>
          <a:prstGeom prst="line">
            <a:avLst/>
          </a:prstGeom>
          <a:noFill/>
          <a:ln w="38100">
            <a:solidFill>
              <a:schemeClr val="tx1"/>
            </a:solidFill>
            <a:round/>
            <a:headEnd/>
            <a:tailEnd type="triangle" w="med" len="med"/>
          </a:ln>
          <a:effectLst/>
        </p:spPr>
        <p:txBody>
          <a:bodyPr/>
          <a:lstStyle/>
          <a:p>
            <a:endParaRPr lang="zh-CN" altLang="en-US"/>
          </a:p>
        </p:txBody>
      </p:sp>
      <p:sp>
        <p:nvSpPr>
          <p:cNvPr id="208911" name="AutoShape 15"/>
          <p:cNvSpPr>
            <a:spLocks noChangeArrowheads="1"/>
          </p:cNvSpPr>
          <p:nvPr/>
        </p:nvSpPr>
        <p:spPr bwMode="auto">
          <a:xfrm>
            <a:off x="5580063" y="3140075"/>
            <a:ext cx="1152525" cy="431800"/>
          </a:xfrm>
          <a:prstGeom prst="rightArrow">
            <a:avLst>
              <a:gd name="adj1" fmla="val 50000"/>
              <a:gd name="adj2" fmla="val 6672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08912" name="Text Box 16"/>
          <p:cNvSpPr txBox="1">
            <a:spLocks noChangeArrowheads="1"/>
          </p:cNvSpPr>
          <p:nvPr/>
        </p:nvSpPr>
        <p:spPr bwMode="auto">
          <a:xfrm>
            <a:off x="6877050" y="2943225"/>
            <a:ext cx="1798638" cy="701675"/>
          </a:xfrm>
          <a:prstGeom prst="rect">
            <a:avLst/>
          </a:prstGeom>
          <a:noFill/>
          <a:ln w="9525">
            <a:noFill/>
            <a:miter lim="800000"/>
            <a:headEnd/>
            <a:tailEnd/>
          </a:ln>
          <a:effectLst/>
        </p:spPr>
        <p:txBody>
          <a:bodyPr>
            <a:spAutoFit/>
          </a:bodyPr>
          <a:lstStyle/>
          <a:p>
            <a:pPr>
              <a:spcBef>
                <a:spcPct val="50000"/>
              </a:spcBef>
            </a:pPr>
            <a:r>
              <a:rPr lang="en-US" altLang="zh-CN" sz="2000">
                <a:ea typeface="楷体" pitchFamily="49" charset="-122"/>
                <a:cs typeface="Times New Roman" pitchFamily="18" charset="0"/>
              </a:rPr>
              <a:t>(*pfun)(...)</a:t>
            </a:r>
            <a:r>
              <a:rPr lang="zh-CN" altLang="en-US" sz="2000">
                <a:ea typeface="楷体" pitchFamily="49" charset="-122"/>
                <a:cs typeface="Times New Roman" pitchFamily="18" charset="0"/>
              </a:rPr>
              <a:t>执行</a:t>
            </a:r>
            <a:r>
              <a:rPr lang="en-US" altLang="zh-CN" sz="2000">
                <a:ea typeface="楷体" pitchFamily="49" charset="-122"/>
                <a:cs typeface="Times New Roman" pitchFamily="18" charset="0"/>
              </a:rPr>
              <a:t>fun2</a:t>
            </a:r>
            <a:r>
              <a:rPr lang="zh-CN" altLang="en-US" sz="2000">
                <a:ea typeface="楷体" pitchFamily="49" charset="-122"/>
                <a:cs typeface="Times New Roman" pitchFamily="18" charset="0"/>
              </a:rPr>
              <a:t>函数</a:t>
            </a:r>
          </a:p>
        </p:txBody>
      </p:sp>
      <p:sp>
        <p:nvSpPr>
          <p:cNvPr id="208913" name="AutoShape 17"/>
          <p:cNvSpPr>
            <a:spLocks noChangeArrowheads="1"/>
          </p:cNvSpPr>
          <p:nvPr/>
        </p:nvSpPr>
        <p:spPr bwMode="auto">
          <a:xfrm>
            <a:off x="5580063" y="4489450"/>
            <a:ext cx="1152525" cy="431800"/>
          </a:xfrm>
          <a:prstGeom prst="rightArrow">
            <a:avLst>
              <a:gd name="adj1" fmla="val 50000"/>
              <a:gd name="adj2" fmla="val 6672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08914" name="Text Box 18"/>
          <p:cNvSpPr txBox="1">
            <a:spLocks noChangeArrowheads="1"/>
          </p:cNvSpPr>
          <p:nvPr/>
        </p:nvSpPr>
        <p:spPr bwMode="auto">
          <a:xfrm>
            <a:off x="6877050" y="4292600"/>
            <a:ext cx="1798638" cy="701675"/>
          </a:xfrm>
          <a:prstGeom prst="rect">
            <a:avLst/>
          </a:prstGeom>
          <a:noFill/>
          <a:ln w="9525">
            <a:noFill/>
            <a:miter lim="800000"/>
            <a:headEnd/>
            <a:tailEnd/>
          </a:ln>
          <a:effectLst/>
        </p:spPr>
        <p:txBody>
          <a:bodyPr>
            <a:spAutoFit/>
          </a:bodyPr>
          <a:lstStyle/>
          <a:p>
            <a:pPr>
              <a:spcBef>
                <a:spcPct val="50000"/>
              </a:spcBef>
            </a:pPr>
            <a:r>
              <a:rPr lang="en-US" altLang="zh-CN" sz="2000">
                <a:ea typeface="楷体" pitchFamily="49" charset="-122"/>
                <a:cs typeface="Times New Roman" pitchFamily="18" charset="0"/>
              </a:rPr>
              <a:t>(*pfun)(...)</a:t>
            </a:r>
            <a:r>
              <a:rPr lang="zh-CN" altLang="en-US" sz="2000">
                <a:ea typeface="楷体" pitchFamily="49" charset="-122"/>
                <a:cs typeface="Times New Roman" pitchFamily="18" charset="0"/>
              </a:rPr>
              <a:t>执行</a:t>
            </a:r>
            <a:r>
              <a:rPr lang="en-US" altLang="zh-CN" sz="2000">
                <a:ea typeface="楷体" pitchFamily="49" charset="-122"/>
                <a:cs typeface="Times New Roman" pitchFamily="18" charset="0"/>
              </a:rPr>
              <a:t>fun3</a:t>
            </a:r>
            <a:r>
              <a:rPr lang="zh-CN" altLang="en-US" sz="2000">
                <a:ea typeface="楷体" pitchFamily="49" charset="-122"/>
                <a:cs typeface="Times New Roman" pitchFamily="18" charset="0"/>
              </a:rPr>
              <a:t>函数</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611188" y="188913"/>
            <a:ext cx="6697662" cy="5940088"/>
          </a:xfrm>
          <a:prstGeom prst="rect">
            <a:avLst/>
          </a:prstGeom>
          <a:noFill/>
          <a:ln w="9525">
            <a:noFill/>
            <a:miter lim="800000"/>
            <a:headEnd/>
            <a:tailEnd/>
          </a:ln>
          <a:effectLst/>
        </p:spPr>
        <p:txBody>
          <a:bodyPr>
            <a:spAutoFit/>
          </a:bodyPr>
          <a:lstStyle/>
          <a:p>
            <a:r>
              <a:rPr lang="en-US" altLang="zh-CN" sz="2000" dirty="0">
                <a:solidFill>
                  <a:srgbClr val="006600"/>
                </a:solidFill>
                <a:ea typeface="楷体" pitchFamily="49" charset="-122"/>
                <a:cs typeface="Times New Roman" pitchFamily="18" charset="0"/>
              </a:rPr>
              <a:t>#include &lt;</a:t>
            </a:r>
            <a:r>
              <a:rPr lang="en-US" altLang="zh-CN" sz="2000" dirty="0" err="1">
                <a:solidFill>
                  <a:srgbClr val="006600"/>
                </a:solidFill>
                <a:ea typeface="楷体" pitchFamily="49" charset="-122"/>
                <a:cs typeface="Times New Roman" pitchFamily="18" charset="0"/>
              </a:rPr>
              <a:t>stdio.h</a:t>
            </a:r>
            <a:r>
              <a:rPr lang="en-US" altLang="zh-CN" sz="2000" dirty="0">
                <a:solidFill>
                  <a:srgbClr val="006600"/>
                </a:solidFill>
                <a:ea typeface="楷体" pitchFamily="49" charset="-122"/>
                <a:cs typeface="Times New Roman" pitchFamily="18" charset="0"/>
              </a:rPr>
              <a:t>&gt;</a:t>
            </a:r>
          </a:p>
          <a:p>
            <a:r>
              <a:rPr lang="en-US" altLang="zh-CN" sz="2000" dirty="0">
                <a:solidFill>
                  <a:srgbClr val="006600"/>
                </a:solidFill>
                <a:ea typeface="楷体" pitchFamily="49" charset="-122"/>
                <a:cs typeface="Times New Roman" pitchFamily="18" charset="0"/>
              </a:rPr>
              <a:t>void </a:t>
            </a:r>
            <a:r>
              <a:rPr lang="en-US" altLang="zh-CN" sz="2000" dirty="0" err="1">
                <a:solidFill>
                  <a:srgbClr val="006600"/>
                </a:solidFill>
                <a:ea typeface="楷体" pitchFamily="49" charset="-122"/>
                <a:cs typeface="Times New Roman" pitchFamily="18" charset="0"/>
              </a:rPr>
              <a:t>f1</a:t>
            </a:r>
            <a:r>
              <a:rPr lang="en-US" altLang="zh-CN" sz="2000" dirty="0">
                <a:solidFill>
                  <a:srgbClr val="006600"/>
                </a:solidFill>
                <a:ea typeface="楷体" pitchFamily="49" charset="-122"/>
                <a:cs typeface="Times New Roman" pitchFamily="18" charset="0"/>
              </a:rPr>
              <a:t>(</a:t>
            </a:r>
            <a:r>
              <a:rPr lang="en-US" altLang="zh-CN" sz="2000" dirty="0" err="1">
                <a:solidFill>
                  <a:srgbClr val="006600"/>
                </a:solidFill>
                <a:ea typeface="楷体" pitchFamily="49" charset="-122"/>
                <a:cs typeface="Times New Roman" pitchFamily="18" charset="0"/>
              </a:rPr>
              <a:t>int</a:t>
            </a: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x,int</a:t>
            </a: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y,int</a:t>
            </a:r>
            <a:r>
              <a:rPr lang="en-US" altLang="zh-CN" sz="2000" dirty="0">
                <a:solidFill>
                  <a:srgbClr val="006600"/>
                </a:solidFill>
                <a:ea typeface="楷体" pitchFamily="49" charset="-122"/>
                <a:cs typeface="Times New Roman" pitchFamily="18" charset="0"/>
              </a:rPr>
              <a:t> &amp;sum)</a:t>
            </a:r>
          </a:p>
          <a:p>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sum=</a:t>
            </a:r>
            <a:r>
              <a:rPr lang="en-US" altLang="zh-CN" sz="2000" dirty="0" err="1">
                <a:solidFill>
                  <a:srgbClr val="006600"/>
                </a:solidFill>
                <a:ea typeface="楷体" pitchFamily="49" charset="-122"/>
                <a:cs typeface="Times New Roman" pitchFamily="18" charset="0"/>
              </a:rPr>
              <a:t>x+y</a:t>
            </a:r>
            <a:r>
              <a:rPr lang="en-US" altLang="zh-CN" sz="2000" dirty="0">
                <a:solidFill>
                  <a:srgbClr val="006600"/>
                </a:solidFill>
                <a:ea typeface="楷体" pitchFamily="49" charset="-122"/>
                <a:cs typeface="Times New Roman" pitchFamily="18" charset="0"/>
              </a:rPr>
              <a:t>;</a:t>
            </a:r>
          </a:p>
          <a:p>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++x</a:t>
            </a:r>
            <a:r>
              <a:rPr lang="en-US" altLang="zh-CN" sz="2000" dirty="0" smtClean="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++y;</a:t>
            </a:r>
          </a:p>
          <a:p>
            <a:r>
              <a:rPr lang="en-US" altLang="zh-CN" sz="2000" dirty="0">
                <a:solidFill>
                  <a:srgbClr val="006600"/>
                </a:solidFill>
                <a:ea typeface="楷体" pitchFamily="49" charset="-122"/>
                <a:cs typeface="Times New Roman" pitchFamily="18" charset="0"/>
              </a:rPr>
              <a:t>}</a:t>
            </a:r>
          </a:p>
          <a:p>
            <a:r>
              <a:rPr lang="en-US" altLang="zh-CN" sz="2000" dirty="0">
                <a:solidFill>
                  <a:srgbClr val="006600"/>
                </a:solidFill>
                <a:ea typeface="楷体" pitchFamily="49" charset="-122"/>
                <a:cs typeface="Times New Roman" pitchFamily="18" charset="0"/>
              </a:rPr>
              <a:t>void </a:t>
            </a:r>
            <a:r>
              <a:rPr lang="en-US" altLang="zh-CN" sz="2000" dirty="0" err="1">
                <a:solidFill>
                  <a:srgbClr val="006600"/>
                </a:solidFill>
                <a:ea typeface="楷体" pitchFamily="49" charset="-122"/>
                <a:cs typeface="Times New Roman" pitchFamily="18" charset="0"/>
              </a:rPr>
              <a:t>f2</a:t>
            </a:r>
            <a:r>
              <a:rPr lang="en-US" altLang="zh-CN" sz="2000" dirty="0">
                <a:solidFill>
                  <a:srgbClr val="006600"/>
                </a:solidFill>
                <a:ea typeface="楷体" pitchFamily="49" charset="-122"/>
                <a:cs typeface="Times New Roman" pitchFamily="18" charset="0"/>
              </a:rPr>
              <a:t>(</a:t>
            </a:r>
            <a:r>
              <a:rPr lang="en-US" altLang="zh-CN" sz="2000" dirty="0" err="1">
                <a:solidFill>
                  <a:srgbClr val="006600"/>
                </a:solidFill>
                <a:ea typeface="楷体" pitchFamily="49" charset="-122"/>
                <a:cs typeface="Times New Roman" pitchFamily="18" charset="0"/>
              </a:rPr>
              <a:t>int</a:t>
            </a: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a,int</a:t>
            </a: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b,int</a:t>
            </a:r>
            <a:r>
              <a:rPr lang="en-US" altLang="zh-CN" sz="2000" dirty="0">
                <a:solidFill>
                  <a:srgbClr val="006600"/>
                </a:solidFill>
                <a:ea typeface="楷体" pitchFamily="49" charset="-122"/>
                <a:cs typeface="Times New Roman" pitchFamily="18" charset="0"/>
              </a:rPr>
              <a:t> &amp;product)</a:t>
            </a:r>
          </a:p>
          <a:p>
            <a:r>
              <a:rPr lang="en-US" altLang="zh-CN" sz="2000" dirty="0">
                <a:solidFill>
                  <a:srgbClr val="006600"/>
                </a:solidFill>
                <a:ea typeface="楷体" pitchFamily="49" charset="-122"/>
                <a:cs typeface="Times New Roman" pitchFamily="18" charset="0"/>
              </a:rPr>
              <a:t>{      product=a*b;</a:t>
            </a:r>
          </a:p>
          <a:p>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a+=b</a:t>
            </a:r>
            <a:r>
              <a:rPr lang="en-US" altLang="zh-CN" sz="2000" dirty="0" smtClean="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b-=a;</a:t>
            </a:r>
          </a:p>
          <a:p>
            <a:r>
              <a:rPr lang="en-US" altLang="zh-CN" sz="2000" dirty="0">
                <a:solidFill>
                  <a:srgbClr val="006600"/>
                </a:solidFill>
                <a:ea typeface="楷体" pitchFamily="49" charset="-122"/>
                <a:cs typeface="Times New Roman" pitchFamily="18" charset="0"/>
              </a:rPr>
              <a:t>}</a:t>
            </a:r>
          </a:p>
          <a:p>
            <a:r>
              <a:rPr lang="en-US" altLang="zh-CN" sz="2000" dirty="0">
                <a:solidFill>
                  <a:srgbClr val="006600"/>
                </a:solidFill>
                <a:ea typeface="楷体" pitchFamily="49" charset="-122"/>
                <a:cs typeface="Times New Roman" pitchFamily="18" charset="0"/>
              </a:rPr>
              <a:t>void main()</a:t>
            </a:r>
          </a:p>
          <a:p>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void (*</a:t>
            </a:r>
            <a:r>
              <a:rPr lang="en-US" altLang="zh-CN" sz="2000" dirty="0" err="1">
                <a:solidFill>
                  <a:srgbClr val="006600"/>
                </a:solidFill>
                <a:ea typeface="楷体" pitchFamily="49" charset="-122"/>
                <a:cs typeface="Times New Roman" pitchFamily="18" charset="0"/>
              </a:rPr>
              <a:t>pf</a:t>
            </a:r>
            <a:r>
              <a:rPr lang="en-US" altLang="zh-CN" sz="2000" dirty="0">
                <a:solidFill>
                  <a:srgbClr val="006600"/>
                </a:solidFill>
                <a:ea typeface="楷体" pitchFamily="49" charset="-122"/>
                <a:cs typeface="Times New Roman" pitchFamily="18" charset="0"/>
              </a:rPr>
              <a:t>)(</a:t>
            </a:r>
            <a:r>
              <a:rPr lang="en-US" altLang="zh-CN" sz="2000" dirty="0" err="1">
                <a:solidFill>
                  <a:srgbClr val="006600"/>
                </a:solidFill>
                <a:ea typeface="楷体" pitchFamily="49" charset="-122"/>
                <a:cs typeface="Times New Roman" pitchFamily="18" charset="0"/>
              </a:rPr>
              <a:t>int,int,int</a:t>
            </a:r>
            <a:r>
              <a:rPr lang="en-US" altLang="zh-CN" sz="2000" dirty="0">
                <a:solidFill>
                  <a:srgbClr val="006600"/>
                </a:solidFill>
                <a:ea typeface="楷体" pitchFamily="49" charset="-122"/>
                <a:cs typeface="Times New Roman" pitchFamily="18" charset="0"/>
              </a:rPr>
              <a:t> &amp;);	/*</a:t>
            </a:r>
            <a:r>
              <a:rPr lang="zh-CN" altLang="en-US" sz="2000" dirty="0">
                <a:solidFill>
                  <a:srgbClr val="006600"/>
                </a:solidFill>
                <a:ea typeface="楷体" pitchFamily="49" charset="-122"/>
                <a:cs typeface="Times New Roman" pitchFamily="18" charset="0"/>
              </a:rPr>
              <a:t>声明</a:t>
            </a:r>
            <a:r>
              <a:rPr lang="en-US" altLang="zh-CN" sz="2000" dirty="0" err="1">
                <a:solidFill>
                  <a:srgbClr val="006600"/>
                </a:solidFill>
                <a:ea typeface="楷体" pitchFamily="49" charset="-122"/>
                <a:cs typeface="Times New Roman" pitchFamily="18" charset="0"/>
              </a:rPr>
              <a:t>pf</a:t>
            </a:r>
            <a:r>
              <a:rPr lang="zh-CN" altLang="en-US" sz="2000" dirty="0">
                <a:solidFill>
                  <a:srgbClr val="006600"/>
                </a:solidFill>
                <a:ea typeface="楷体" pitchFamily="49" charset="-122"/>
                <a:cs typeface="Times New Roman" pitchFamily="18" charset="0"/>
              </a:rPr>
              <a:t>为函数指针*</a:t>
            </a:r>
            <a:r>
              <a:rPr lang="en-US" altLang="zh-CN" sz="2000" dirty="0">
                <a:solidFill>
                  <a:srgbClr val="006600"/>
                </a:solidFill>
                <a:ea typeface="楷体" pitchFamily="49" charset="-122"/>
                <a:cs typeface="Times New Roman" pitchFamily="18" charset="0"/>
              </a:rPr>
              <a:t>/</a:t>
            </a:r>
          </a:p>
          <a:p>
            <a:r>
              <a:rPr lang="zh-CN" altLang="en-US"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int</a:t>
            </a:r>
            <a:r>
              <a:rPr lang="en-US" altLang="zh-CN" sz="2000" dirty="0">
                <a:solidFill>
                  <a:srgbClr val="006600"/>
                </a:solidFill>
                <a:ea typeface="楷体" pitchFamily="49" charset="-122"/>
                <a:cs typeface="Times New Roman" pitchFamily="18" charset="0"/>
              </a:rPr>
              <a:t> a=</a:t>
            </a:r>
            <a:r>
              <a:rPr lang="en-US" altLang="zh-CN" sz="2000" dirty="0" err="1">
                <a:solidFill>
                  <a:srgbClr val="006600"/>
                </a:solidFill>
                <a:ea typeface="楷体" pitchFamily="49" charset="-122"/>
                <a:cs typeface="Times New Roman" pitchFamily="18" charset="0"/>
              </a:rPr>
              <a:t>2,b</a:t>
            </a:r>
            <a:r>
              <a:rPr lang="en-US" altLang="zh-CN" sz="2000" dirty="0">
                <a:solidFill>
                  <a:srgbClr val="006600"/>
                </a:solidFill>
                <a:ea typeface="楷体" pitchFamily="49" charset="-122"/>
                <a:cs typeface="Times New Roman" pitchFamily="18" charset="0"/>
              </a:rPr>
              <a:t>=</a:t>
            </a:r>
            <a:r>
              <a:rPr lang="en-US" altLang="zh-CN" sz="2000" dirty="0" err="1">
                <a:solidFill>
                  <a:srgbClr val="006600"/>
                </a:solidFill>
                <a:ea typeface="楷体" pitchFamily="49" charset="-122"/>
                <a:cs typeface="Times New Roman" pitchFamily="18" charset="0"/>
              </a:rPr>
              <a:t>5,c</a:t>
            </a:r>
            <a:r>
              <a:rPr lang="en-US" altLang="zh-CN" sz="2000" dirty="0">
                <a:solidFill>
                  <a:srgbClr val="006600"/>
                </a:solidFill>
                <a:ea typeface="楷体" pitchFamily="49" charset="-122"/>
                <a:cs typeface="Times New Roman" pitchFamily="18" charset="0"/>
              </a:rPr>
              <a:t>;</a:t>
            </a:r>
          </a:p>
          <a:p>
            <a:r>
              <a:rPr lang="zh-CN" altLang="en-US"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pf</a:t>
            </a:r>
            <a:r>
              <a:rPr lang="en-US" altLang="zh-CN" sz="2000" dirty="0">
                <a:solidFill>
                  <a:srgbClr val="006600"/>
                </a:solidFill>
                <a:ea typeface="楷体" pitchFamily="49" charset="-122"/>
                <a:cs typeface="Times New Roman" pitchFamily="18" charset="0"/>
              </a:rPr>
              <a:t>=</a:t>
            </a:r>
            <a:r>
              <a:rPr lang="en-US" altLang="zh-CN" sz="2000" dirty="0" err="1">
                <a:solidFill>
                  <a:srgbClr val="006600"/>
                </a:solidFill>
                <a:ea typeface="楷体" pitchFamily="49" charset="-122"/>
                <a:cs typeface="Times New Roman" pitchFamily="18" charset="0"/>
              </a:rPr>
              <a:t>f1</a:t>
            </a:r>
            <a:r>
              <a:rPr lang="en-US" altLang="zh-CN" sz="2000" dirty="0">
                <a:solidFill>
                  <a:srgbClr val="006600"/>
                </a:solidFill>
                <a:ea typeface="楷体" pitchFamily="49" charset="-122"/>
                <a:cs typeface="Times New Roman" pitchFamily="18" charset="0"/>
              </a:rPr>
              <a:t>;			/*</a:t>
            </a:r>
            <a:r>
              <a:rPr lang="zh-CN" altLang="en-US" sz="2000" dirty="0">
                <a:solidFill>
                  <a:srgbClr val="006600"/>
                </a:solidFill>
                <a:ea typeface="楷体" pitchFamily="49" charset="-122"/>
                <a:cs typeface="Times New Roman" pitchFamily="18" charset="0"/>
              </a:rPr>
              <a:t>让</a:t>
            </a:r>
            <a:r>
              <a:rPr lang="en-US" altLang="zh-CN" sz="2000" dirty="0" err="1">
                <a:solidFill>
                  <a:srgbClr val="006600"/>
                </a:solidFill>
                <a:ea typeface="楷体" pitchFamily="49" charset="-122"/>
                <a:cs typeface="Times New Roman" pitchFamily="18" charset="0"/>
              </a:rPr>
              <a:t>pf</a:t>
            </a:r>
            <a:r>
              <a:rPr lang="zh-CN" altLang="en-US" sz="2000" dirty="0">
                <a:solidFill>
                  <a:srgbClr val="006600"/>
                </a:solidFill>
                <a:ea typeface="楷体" pitchFamily="49" charset="-122"/>
                <a:cs typeface="Times New Roman" pitchFamily="18" charset="0"/>
              </a:rPr>
              <a:t>指向函数</a:t>
            </a:r>
            <a:r>
              <a:rPr lang="en-US" altLang="zh-CN" sz="2000" dirty="0" err="1">
                <a:solidFill>
                  <a:srgbClr val="006600"/>
                </a:solidFill>
                <a:ea typeface="楷体" pitchFamily="49" charset="-122"/>
                <a:cs typeface="Times New Roman" pitchFamily="18" charset="0"/>
              </a:rPr>
              <a:t>f1</a:t>
            </a:r>
            <a:r>
              <a:rPr lang="en-US" altLang="zh-CN" sz="2000" dirty="0">
                <a:solidFill>
                  <a:srgbClr val="006600"/>
                </a:solidFill>
                <a:ea typeface="楷体" pitchFamily="49" charset="-122"/>
                <a:cs typeface="Times New Roman" pitchFamily="18" charset="0"/>
              </a:rPr>
              <a:t>*/</a:t>
            </a:r>
          </a:p>
          <a:p>
            <a:r>
              <a:rPr lang="zh-CN" altLang="en-US" sz="2000" dirty="0">
                <a:solidFill>
                  <a:srgbClr val="006600"/>
                </a:solidFill>
                <a:ea typeface="楷体" pitchFamily="49" charset="-122"/>
                <a:cs typeface="Times New Roman" pitchFamily="18" charset="0"/>
              </a:rPr>
              <a:t>　　</a:t>
            </a:r>
            <a:r>
              <a:rPr lang="pt-BR" altLang="zh-CN" sz="2000" dirty="0">
                <a:solidFill>
                  <a:srgbClr val="006600"/>
                </a:solidFill>
                <a:ea typeface="楷体" pitchFamily="49" charset="-122"/>
                <a:cs typeface="Times New Roman" pitchFamily="18" charset="0"/>
              </a:rPr>
              <a:t>(*pf)(a,b,c);		</a:t>
            </a:r>
            <a:r>
              <a:rPr lang="zh-CN" altLang="pt-BR"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通过</a:t>
            </a:r>
            <a:r>
              <a:rPr lang="en-US" altLang="zh-CN" sz="2000" dirty="0" err="1">
                <a:solidFill>
                  <a:srgbClr val="006600"/>
                </a:solidFill>
                <a:ea typeface="楷体" pitchFamily="49" charset="-122"/>
                <a:cs typeface="Times New Roman" pitchFamily="18" charset="0"/>
              </a:rPr>
              <a:t>pf</a:t>
            </a:r>
            <a:r>
              <a:rPr lang="zh-CN" altLang="en-US" sz="2000" dirty="0">
                <a:solidFill>
                  <a:srgbClr val="006600"/>
                </a:solidFill>
                <a:ea typeface="楷体" pitchFamily="49" charset="-122"/>
                <a:cs typeface="Times New Roman" pitchFamily="18" charset="0"/>
              </a:rPr>
              <a:t>调用函数</a:t>
            </a:r>
            <a:r>
              <a:rPr lang="en-US" altLang="zh-CN" sz="2000" dirty="0" err="1">
                <a:solidFill>
                  <a:srgbClr val="006600"/>
                </a:solidFill>
                <a:ea typeface="楷体" pitchFamily="49" charset="-122"/>
                <a:cs typeface="Times New Roman" pitchFamily="18" charset="0"/>
              </a:rPr>
              <a:t>f1</a:t>
            </a:r>
            <a:r>
              <a:rPr lang="en-US" altLang="zh-CN" sz="2000" dirty="0">
                <a:solidFill>
                  <a:srgbClr val="006600"/>
                </a:solidFill>
                <a:ea typeface="楷体" pitchFamily="49" charset="-122"/>
                <a:cs typeface="Times New Roman" pitchFamily="18" charset="0"/>
              </a:rPr>
              <a:t>*/</a:t>
            </a:r>
            <a:endParaRPr lang="pt-BR" altLang="zh-CN" sz="2000" dirty="0">
              <a:solidFill>
                <a:srgbClr val="006600"/>
              </a:solidFill>
              <a:ea typeface="楷体" pitchFamily="49" charset="-122"/>
              <a:cs typeface="Times New Roman" pitchFamily="18" charset="0"/>
            </a:endParaRPr>
          </a:p>
          <a:p>
            <a:r>
              <a:rPr lang="zh-CN" altLang="pt-BR" sz="2000" dirty="0">
                <a:solidFill>
                  <a:srgbClr val="006600"/>
                </a:solidFill>
                <a:ea typeface="楷体" pitchFamily="49" charset="-122"/>
                <a:cs typeface="Times New Roman" pitchFamily="18" charset="0"/>
              </a:rPr>
              <a:t>　　</a:t>
            </a:r>
            <a:r>
              <a:rPr lang="pt-BR" altLang="zh-CN" sz="2000" dirty="0">
                <a:solidFill>
                  <a:srgbClr val="006600"/>
                </a:solidFill>
                <a:ea typeface="楷体" pitchFamily="49" charset="-122"/>
                <a:cs typeface="Times New Roman" pitchFamily="18" charset="0"/>
              </a:rPr>
              <a:t>printf("%d,%d,%d\n",a,b,c);</a:t>
            </a:r>
          </a:p>
          <a:p>
            <a:r>
              <a:rPr lang="zh-CN" altLang="pt-BR" sz="2000" dirty="0">
                <a:solidFill>
                  <a:srgbClr val="006600"/>
                </a:solidFill>
                <a:ea typeface="楷体" pitchFamily="49" charset="-122"/>
                <a:cs typeface="Times New Roman" pitchFamily="18" charset="0"/>
              </a:rPr>
              <a:t>　　</a:t>
            </a:r>
            <a:r>
              <a:rPr lang="pt-BR" altLang="zh-CN" sz="2000" dirty="0">
                <a:solidFill>
                  <a:srgbClr val="006600"/>
                </a:solidFill>
                <a:ea typeface="楷体" pitchFamily="49" charset="-122"/>
                <a:cs typeface="Times New Roman" pitchFamily="18" charset="0"/>
              </a:rPr>
              <a:t>pf=f2;			</a:t>
            </a: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让</a:t>
            </a:r>
            <a:r>
              <a:rPr lang="en-US" altLang="zh-CN" sz="2000" dirty="0" err="1">
                <a:solidFill>
                  <a:srgbClr val="006600"/>
                </a:solidFill>
                <a:ea typeface="楷体" pitchFamily="49" charset="-122"/>
                <a:cs typeface="Times New Roman" pitchFamily="18" charset="0"/>
              </a:rPr>
              <a:t>pf</a:t>
            </a:r>
            <a:r>
              <a:rPr lang="zh-CN" altLang="en-US" sz="2000" dirty="0">
                <a:solidFill>
                  <a:srgbClr val="006600"/>
                </a:solidFill>
                <a:ea typeface="楷体" pitchFamily="49" charset="-122"/>
                <a:cs typeface="Times New Roman" pitchFamily="18" charset="0"/>
              </a:rPr>
              <a:t>指向函数</a:t>
            </a:r>
            <a:r>
              <a:rPr lang="en-US" altLang="zh-CN" sz="2000" dirty="0" err="1">
                <a:solidFill>
                  <a:srgbClr val="006600"/>
                </a:solidFill>
                <a:ea typeface="楷体" pitchFamily="49" charset="-122"/>
                <a:cs typeface="Times New Roman" pitchFamily="18" charset="0"/>
              </a:rPr>
              <a:t>f2</a:t>
            </a:r>
            <a:r>
              <a:rPr lang="en-US" altLang="zh-CN" sz="2000" dirty="0">
                <a:solidFill>
                  <a:srgbClr val="006600"/>
                </a:solidFill>
                <a:ea typeface="楷体" pitchFamily="49" charset="-122"/>
                <a:cs typeface="Times New Roman" pitchFamily="18" charset="0"/>
              </a:rPr>
              <a:t>*/</a:t>
            </a:r>
            <a:endParaRPr lang="pt-BR" altLang="zh-CN" sz="2000" dirty="0">
              <a:solidFill>
                <a:srgbClr val="006600"/>
              </a:solidFill>
              <a:ea typeface="楷体" pitchFamily="49" charset="-122"/>
              <a:cs typeface="Times New Roman" pitchFamily="18" charset="0"/>
            </a:endParaRPr>
          </a:p>
          <a:p>
            <a:r>
              <a:rPr lang="zh-CN" altLang="pt-BR" sz="2000" dirty="0">
                <a:solidFill>
                  <a:srgbClr val="006600"/>
                </a:solidFill>
                <a:ea typeface="楷体" pitchFamily="49" charset="-122"/>
                <a:cs typeface="Times New Roman" pitchFamily="18" charset="0"/>
              </a:rPr>
              <a:t>　　</a:t>
            </a:r>
            <a:r>
              <a:rPr lang="pt-BR" altLang="zh-CN" sz="2000" dirty="0">
                <a:solidFill>
                  <a:srgbClr val="006600"/>
                </a:solidFill>
                <a:ea typeface="楷体" pitchFamily="49" charset="-122"/>
                <a:cs typeface="Times New Roman" pitchFamily="18" charset="0"/>
              </a:rPr>
              <a:t>(*pf)(a,b,c);		</a:t>
            </a:r>
            <a:r>
              <a:rPr lang="zh-CN" altLang="pt-BR"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通过</a:t>
            </a:r>
            <a:r>
              <a:rPr lang="en-US" altLang="zh-CN" sz="2000" dirty="0" err="1">
                <a:solidFill>
                  <a:srgbClr val="006600"/>
                </a:solidFill>
                <a:ea typeface="楷体" pitchFamily="49" charset="-122"/>
                <a:cs typeface="Times New Roman" pitchFamily="18" charset="0"/>
              </a:rPr>
              <a:t>pf</a:t>
            </a:r>
            <a:r>
              <a:rPr lang="zh-CN" altLang="en-US" sz="2000" dirty="0">
                <a:solidFill>
                  <a:srgbClr val="006600"/>
                </a:solidFill>
                <a:ea typeface="楷体" pitchFamily="49" charset="-122"/>
                <a:cs typeface="Times New Roman" pitchFamily="18" charset="0"/>
              </a:rPr>
              <a:t>调用函数</a:t>
            </a:r>
            <a:r>
              <a:rPr lang="en-US" altLang="zh-CN" sz="2000" dirty="0" err="1">
                <a:solidFill>
                  <a:srgbClr val="006600"/>
                </a:solidFill>
                <a:ea typeface="楷体" pitchFamily="49" charset="-122"/>
                <a:cs typeface="Times New Roman" pitchFamily="18" charset="0"/>
              </a:rPr>
              <a:t>f2</a:t>
            </a:r>
            <a:r>
              <a:rPr lang="en-US" altLang="zh-CN" sz="2000" dirty="0">
                <a:solidFill>
                  <a:srgbClr val="006600"/>
                </a:solidFill>
                <a:ea typeface="楷体" pitchFamily="49" charset="-122"/>
                <a:cs typeface="Times New Roman" pitchFamily="18" charset="0"/>
              </a:rPr>
              <a:t>*/</a:t>
            </a:r>
            <a:endParaRPr lang="pt-BR" altLang="zh-CN" sz="2000" dirty="0">
              <a:solidFill>
                <a:srgbClr val="006600"/>
              </a:solidFill>
              <a:ea typeface="楷体" pitchFamily="49" charset="-122"/>
              <a:cs typeface="Times New Roman" pitchFamily="18" charset="0"/>
            </a:endParaRPr>
          </a:p>
          <a:p>
            <a:r>
              <a:rPr lang="zh-CN" altLang="pt-BR" sz="2000" dirty="0">
                <a:solidFill>
                  <a:srgbClr val="006600"/>
                </a:solidFill>
                <a:ea typeface="楷体" pitchFamily="49" charset="-122"/>
                <a:cs typeface="Times New Roman" pitchFamily="18" charset="0"/>
              </a:rPr>
              <a:t>　　</a:t>
            </a:r>
            <a:r>
              <a:rPr lang="pt-BR" altLang="zh-CN" sz="2000" dirty="0">
                <a:solidFill>
                  <a:srgbClr val="006600"/>
                </a:solidFill>
                <a:ea typeface="楷体" pitchFamily="49" charset="-122"/>
                <a:cs typeface="Times New Roman" pitchFamily="18" charset="0"/>
              </a:rPr>
              <a:t>printf("%d,%d,%d\n",a,b,c);</a:t>
            </a:r>
            <a:endParaRPr lang="en-US" altLang="zh-CN" sz="2000" dirty="0">
              <a:solidFill>
                <a:srgbClr val="006600"/>
              </a:solidFill>
              <a:ea typeface="楷体" pitchFamily="49" charset="-122"/>
              <a:cs typeface="Times New Roman" pitchFamily="18" charset="0"/>
            </a:endParaRPr>
          </a:p>
          <a:p>
            <a:r>
              <a:rPr lang="en-US" altLang="zh-CN" sz="2000" dirty="0">
                <a:solidFill>
                  <a:srgbClr val="006600"/>
                </a:solidFill>
                <a:ea typeface="楷体" pitchFamily="49" charset="-122"/>
                <a:cs typeface="Times New Roman" pitchFamily="18" charset="0"/>
              </a:rPr>
              <a:t>}</a:t>
            </a:r>
          </a:p>
        </p:txBody>
      </p:sp>
      <p:sp>
        <p:nvSpPr>
          <p:cNvPr id="209925" name="Text Box 5"/>
          <p:cNvSpPr txBox="1">
            <a:spLocks noChangeArrowheads="1"/>
          </p:cNvSpPr>
          <p:nvPr/>
        </p:nvSpPr>
        <p:spPr bwMode="auto">
          <a:xfrm>
            <a:off x="4716463" y="549275"/>
            <a:ext cx="4176712" cy="457200"/>
          </a:xfrm>
          <a:prstGeom prst="rect">
            <a:avLst/>
          </a:prstGeom>
          <a:noFill/>
          <a:ln w="9525">
            <a:noFill/>
            <a:miter lim="800000"/>
            <a:headEnd/>
            <a:tailEnd/>
          </a:ln>
          <a:effectLst/>
        </p:spPr>
        <p:txBody>
          <a:bodyPr>
            <a:spAutoFit/>
          </a:bodyPr>
          <a:lstStyle/>
          <a:p>
            <a:pPr>
              <a:spcBef>
                <a:spcPct val="50000"/>
              </a:spcBef>
            </a:pPr>
            <a:r>
              <a:rPr lang="zh-CN" altLang="en-US" dirty="0">
                <a:solidFill>
                  <a:srgbClr val="FF3300"/>
                </a:solidFill>
                <a:ea typeface="楷体" pitchFamily="49" charset="-122"/>
                <a:cs typeface="Times New Roman" pitchFamily="18" charset="0"/>
              </a:rPr>
              <a:t>一个</a:t>
            </a:r>
            <a:r>
              <a:rPr lang="en-US" altLang="zh-CN" dirty="0">
                <a:solidFill>
                  <a:srgbClr val="FF3300"/>
                </a:solidFill>
                <a:ea typeface="楷体" pitchFamily="49" charset="-122"/>
                <a:cs typeface="Times New Roman" pitchFamily="18" charset="0"/>
              </a:rPr>
              <a:t>C/C++</a:t>
            </a:r>
            <a:r>
              <a:rPr lang="zh-CN" altLang="en-US" dirty="0">
                <a:solidFill>
                  <a:srgbClr val="FF3300"/>
                </a:solidFill>
                <a:ea typeface="楷体" pitchFamily="49" charset="-122"/>
                <a:cs typeface="Times New Roman" pitchFamily="18" charset="0"/>
              </a:rPr>
              <a:t>函数指针的示例</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571472" y="1214422"/>
            <a:ext cx="8286808" cy="4985980"/>
          </a:xfrm>
          <a:prstGeom prst="rect">
            <a:avLst/>
          </a:prstGeom>
          <a:noFill/>
          <a:ln w="9525">
            <a:noFill/>
            <a:miter lim="800000"/>
            <a:headEnd/>
            <a:tailEnd/>
          </a:ln>
          <a:effectLst/>
        </p:spPr>
        <p:txBody>
          <a:bodyPr wrap="square">
            <a:spAutoFit/>
          </a:bodyPr>
          <a:lstStyle/>
          <a:p>
            <a:pPr>
              <a:lnSpc>
                <a:spcPct val="150000"/>
              </a:lnSpc>
            </a:pPr>
            <a:r>
              <a:rPr lang="zh-CN" altLang="en-US" dirty="0" smtClean="0">
                <a:ea typeface="楷体" pitchFamily="49" charset="-122"/>
                <a:cs typeface="Times New Roman" pitchFamily="18" charset="0"/>
              </a:rPr>
              <a:t>定义</a:t>
            </a:r>
            <a:r>
              <a:rPr lang="zh-CN" altLang="en-US" dirty="0">
                <a:ea typeface="楷体" pitchFamily="49" charset="-122"/>
                <a:cs typeface="Times New Roman" pitchFamily="18" charset="0"/>
              </a:rPr>
              <a:t>和使用委托有</a:t>
            </a: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个步骤，即声明、实例化和调用。</a:t>
            </a:r>
          </a:p>
          <a:p>
            <a:pPr>
              <a:lnSpc>
                <a:spcPct val="150000"/>
              </a:lnSpc>
            </a:pPr>
            <a:r>
              <a:rPr lang="en-US" altLang="zh-CN" dirty="0">
                <a:solidFill>
                  <a:srgbClr val="FF3300"/>
                </a:solidFill>
                <a:ea typeface="楷体" pitchFamily="49" charset="-122"/>
                <a:cs typeface="Times New Roman" pitchFamily="18" charset="0"/>
              </a:rPr>
              <a:t>1. </a:t>
            </a:r>
            <a:r>
              <a:rPr lang="zh-CN" altLang="en-US" dirty="0">
                <a:solidFill>
                  <a:srgbClr val="FF3300"/>
                </a:solidFill>
                <a:ea typeface="楷体" pitchFamily="49" charset="-122"/>
                <a:cs typeface="Times New Roman" pitchFamily="18" charset="0"/>
              </a:rPr>
              <a:t>声明委托类型</a:t>
            </a:r>
          </a:p>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声明</a:t>
            </a:r>
            <a:r>
              <a:rPr lang="zh-CN" altLang="en-US" dirty="0">
                <a:ea typeface="楷体" pitchFamily="49" charset="-122"/>
                <a:cs typeface="Times New Roman" pitchFamily="18" charset="0"/>
              </a:rPr>
              <a:t>委托类型就是告诉编译器这种类型代表了哪种类型的方法。使用以下语法声明委托类型：</a:t>
            </a:r>
          </a:p>
          <a:p>
            <a:pPr>
              <a:lnSpc>
                <a:spcPct val="1500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修饰符</a:t>
            </a:r>
            <a:r>
              <a:rPr lang="en-US" altLang="zh-CN" sz="2000" dirty="0">
                <a:solidFill>
                  <a:schemeClr val="hlink"/>
                </a:solidFill>
                <a:ea typeface="楷体" pitchFamily="49" charset="-122"/>
                <a:cs typeface="Times New Roman" pitchFamily="18" charset="0"/>
              </a:rPr>
              <a:t>] delegate </a:t>
            </a:r>
            <a:r>
              <a:rPr lang="zh-CN" altLang="en-US" sz="2000" dirty="0">
                <a:solidFill>
                  <a:schemeClr val="hlink"/>
                </a:solidFill>
                <a:ea typeface="楷体" pitchFamily="49" charset="-122"/>
                <a:cs typeface="Times New Roman" pitchFamily="18" charset="0"/>
              </a:rPr>
              <a:t>返回类型 委托类型名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参数列表</a:t>
            </a:r>
            <a:r>
              <a:rPr lang="en-US" altLang="zh-CN" sz="2000" dirty="0">
                <a:solidFill>
                  <a:schemeClr val="hlink"/>
                </a:solidFill>
                <a:ea typeface="楷体" pitchFamily="49" charset="-122"/>
                <a:cs typeface="Times New Roman" pitchFamily="18" charset="0"/>
              </a:rPr>
              <a:t>);</a:t>
            </a:r>
          </a:p>
          <a:p>
            <a:pPr>
              <a:lnSpc>
                <a:spcPct val="150000"/>
              </a:lnSpc>
            </a:pPr>
            <a:r>
              <a:rPr lang="en-US" altLang="zh-CN" dirty="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a:ea typeface="楷体" pitchFamily="49" charset="-122"/>
                <a:cs typeface="Times New Roman" pitchFamily="18" charset="0"/>
              </a:rPr>
              <a:t>在声明一个委托类型时，每个委托类型都描述参数的数目和类型，以及它可以引用的方法的返回类型。每当需要一组新的参数类型或新的返回类型时，都必须声明一个新的委托类型</a:t>
            </a:r>
            <a:r>
              <a:rPr lang="zh-CN" altLang="en-US" dirty="0" smtClean="0">
                <a:ea typeface="楷体" pitchFamily="49" charset="-122"/>
                <a:cs typeface="Times New Roman" pitchFamily="18" charset="0"/>
              </a:rPr>
              <a:t>。    </a:t>
            </a:r>
            <a:endParaRPr lang="zh-CN" altLang="en-US" dirty="0">
              <a:ea typeface="楷体" pitchFamily="49" charset="-122"/>
              <a:cs typeface="Times New Roman" pitchFamily="18" charset="0"/>
            </a:endParaRPr>
          </a:p>
        </p:txBody>
      </p:sp>
      <p:sp>
        <p:nvSpPr>
          <p:cNvPr id="3" name="TextBox 2"/>
          <p:cNvSpPr txBox="1"/>
          <p:nvPr/>
        </p:nvSpPr>
        <p:spPr>
          <a:xfrm>
            <a:off x="642910" y="428604"/>
            <a:ext cx="421484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5.12.2 </a:t>
            </a:r>
            <a:r>
              <a:rPr lang="zh-CN" altLang="en-US" sz="2800" dirty="0" smtClean="0">
                <a:solidFill>
                  <a:srgbClr val="FF3300"/>
                </a:solidFill>
                <a:latin typeface="黑体" pitchFamily="49" charset="-122"/>
                <a:ea typeface="黑体" pitchFamily="49" charset="-122"/>
              </a:rPr>
              <a:t>定义和使用委托</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571472" y="1214422"/>
            <a:ext cx="7993063" cy="2145908"/>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例如</a:t>
            </a:r>
            <a:r>
              <a:rPr lang="zh-CN" altLang="en-US" dirty="0">
                <a:ea typeface="楷体" pitchFamily="49" charset="-122"/>
                <a:cs typeface="Times New Roman" pitchFamily="18" charset="0"/>
              </a:rPr>
              <a:t>：</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private delegate void </a:t>
            </a:r>
            <a:r>
              <a:rPr lang="en-US" altLang="zh-CN" sz="2000" dirty="0" err="1">
                <a:solidFill>
                  <a:schemeClr val="hlink"/>
                </a:solidFill>
                <a:ea typeface="楷体" pitchFamily="49" charset="-122"/>
                <a:cs typeface="Times New Roman" pitchFamily="18" charset="0"/>
              </a:rPr>
              <a:t>mydelegate</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n);</a:t>
            </a:r>
          </a:p>
          <a:p>
            <a:pPr>
              <a:lnSpc>
                <a:spcPct val="15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上述代码声明了一个委托</a:t>
            </a:r>
            <a:r>
              <a:rPr lang="en-US" altLang="zh-CN" dirty="0" err="1">
                <a:ea typeface="楷体" pitchFamily="49" charset="-122"/>
                <a:cs typeface="Times New Roman" pitchFamily="18" charset="0"/>
              </a:rPr>
              <a:t>mydelegate</a:t>
            </a:r>
            <a:r>
              <a:rPr lang="zh-CN" altLang="en-US" dirty="0">
                <a:ea typeface="楷体" pitchFamily="49" charset="-122"/>
                <a:cs typeface="Times New Roman" pitchFamily="18" charset="0"/>
              </a:rPr>
              <a:t>，该委托类型可以引用一个采用</a:t>
            </a:r>
            <a:r>
              <a:rPr lang="en-US" altLang="zh-CN" dirty="0" err="1">
                <a:ea typeface="楷体" pitchFamily="49" charset="-122"/>
                <a:cs typeface="Times New Roman" pitchFamily="18" charset="0"/>
              </a:rPr>
              <a:t>int</a:t>
            </a:r>
            <a:r>
              <a:rPr lang="zh-CN" altLang="en-US" dirty="0">
                <a:ea typeface="楷体" pitchFamily="49" charset="-122"/>
                <a:cs typeface="Times New Roman" pitchFamily="18" charset="0"/>
              </a:rPr>
              <a:t>作为参数并返回</a:t>
            </a:r>
            <a:r>
              <a:rPr lang="en-US" altLang="zh-CN" dirty="0">
                <a:ea typeface="楷体" pitchFamily="49" charset="-122"/>
                <a:cs typeface="Times New Roman" pitchFamily="18" charset="0"/>
              </a:rPr>
              <a:t>void</a:t>
            </a:r>
            <a:r>
              <a:rPr lang="zh-CN" altLang="en-US" dirty="0">
                <a:ea typeface="楷体" pitchFamily="49" charset="-122"/>
                <a:cs typeface="Times New Roman" pitchFamily="18" charset="0"/>
              </a:rPr>
              <a:t>的方法。</a:t>
            </a:r>
          </a:p>
        </p:txBody>
      </p:sp>
      <p:sp>
        <p:nvSpPr>
          <p:cNvPr id="3" name="TextBox 2"/>
          <p:cNvSpPr txBox="1"/>
          <p:nvPr/>
        </p:nvSpPr>
        <p:spPr>
          <a:xfrm>
            <a:off x="571472" y="3929066"/>
            <a:ext cx="8072494" cy="1200329"/>
          </a:xfrm>
          <a:prstGeom prst="rect">
            <a:avLst/>
          </a:prstGeom>
          <a:noFill/>
        </p:spPr>
        <p:txBody>
          <a:bodyPr wrap="square" rtlCol="0">
            <a:spAutoFit/>
          </a:bodyPr>
          <a:lstStyle/>
          <a:p>
            <a:r>
              <a:rPr lang="zh-CN" altLang="en-US" dirty="0" smtClean="0">
                <a:latin typeface="楷体" pitchFamily="49" charset="-122"/>
                <a:ea typeface="楷体" pitchFamily="49" charset="-122"/>
              </a:rPr>
              <a:t>     </a:t>
            </a:r>
            <a:r>
              <a:rPr lang="zh-CN" altLang="en-US" dirty="0" smtClean="0">
                <a:solidFill>
                  <a:srgbClr val="FF0000"/>
                </a:solidFill>
                <a:latin typeface="楷体" pitchFamily="49" charset="-122"/>
                <a:ea typeface="楷体" pitchFamily="49" charset="-122"/>
              </a:rPr>
              <a:t>说明</a:t>
            </a:r>
            <a:r>
              <a:rPr lang="zh-CN" altLang="en-US" dirty="0" smtClean="0">
                <a:solidFill>
                  <a:srgbClr val="FF0000"/>
                </a:solidFill>
                <a:latin typeface="楷体" pitchFamily="49" charset="-122"/>
                <a:ea typeface="楷体" pitchFamily="49" charset="-122"/>
              </a:rPr>
              <a:t>：</a:t>
            </a:r>
            <a:r>
              <a:rPr lang="zh-CN" altLang="en-US" dirty="0" smtClean="0">
                <a:latin typeface="楷体" pitchFamily="49" charset="-122"/>
                <a:ea typeface="楷体" pitchFamily="49" charset="-122"/>
              </a:rPr>
              <a:t>在一般情况下，委托类型必须与后面引用的方法具有相同的签名，即委托类型的参数个数、数据类型和顺序以及返回值必须与后面引用的方法相一致</a:t>
            </a:r>
            <a:r>
              <a:rPr lang="zh-CN" altLang="en-US" dirty="0" smtClean="0">
                <a:latin typeface="楷体" pitchFamily="49" charset="-122"/>
                <a:ea typeface="楷体" pitchFamily="49" charset="-122"/>
              </a:rPr>
              <a:t>。</a:t>
            </a:r>
            <a:endParaRPr lang="zh-CN" altLang="en-US" dirty="0" smtClean="0">
              <a:latin typeface="楷体" pitchFamily="49" charset="-122"/>
              <a:ea typeface="楷体" pitchFamily="49"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68313" y="260350"/>
            <a:ext cx="7777162" cy="3662541"/>
          </a:xfrm>
          <a:prstGeom prst="rect">
            <a:avLst/>
          </a:prstGeom>
          <a:noFill/>
          <a:ln w="9525">
            <a:noFill/>
            <a:miter lim="800000"/>
            <a:headEnd/>
            <a:tailEnd/>
          </a:ln>
          <a:effectLst/>
        </p:spPr>
        <p:txBody>
          <a:bodyPr>
            <a:spAutoFit/>
          </a:bodyPr>
          <a:lstStyle/>
          <a:p>
            <a:r>
              <a:rPr lang="en-US" altLang="zh-CN" dirty="0">
                <a:solidFill>
                  <a:srgbClr val="FF3300"/>
                </a:solidFill>
                <a:ea typeface="楷体" pitchFamily="49" charset="-122"/>
                <a:cs typeface="Times New Roman" pitchFamily="18" charset="0"/>
              </a:rPr>
              <a:t>2. </a:t>
            </a:r>
            <a:r>
              <a:rPr lang="zh-CN" altLang="en-US" dirty="0">
                <a:solidFill>
                  <a:srgbClr val="FF3300"/>
                </a:solidFill>
                <a:ea typeface="楷体" pitchFamily="49" charset="-122"/>
                <a:cs typeface="Times New Roman" pitchFamily="18" charset="0"/>
              </a:rPr>
              <a:t>实例化委托</a:t>
            </a:r>
          </a:p>
          <a:p>
            <a:pPr>
              <a:lnSpc>
                <a:spcPct val="130000"/>
              </a:lnSpc>
            </a:pPr>
            <a:r>
              <a:rPr lang="zh-CN" altLang="en-US" dirty="0">
                <a:ea typeface="楷体" pitchFamily="49" charset="-122"/>
                <a:cs typeface="Times New Roman" pitchFamily="18" charset="0"/>
              </a:rPr>
              <a:t>     声明了委托类型后，必须创建一个它的实例，即创建委托对象并使之与特定方法关联。定义委托对象的语法格式如下：</a:t>
            </a:r>
          </a:p>
          <a:p>
            <a:pPr>
              <a:lnSpc>
                <a:spcPct val="1300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委托</a:t>
            </a:r>
            <a:r>
              <a:rPr lang="zh-CN" altLang="en-US" sz="2000" dirty="0">
                <a:solidFill>
                  <a:schemeClr val="hlink"/>
                </a:solidFill>
                <a:ea typeface="楷体" pitchFamily="49" charset="-122"/>
                <a:cs typeface="Times New Roman" pitchFamily="18" charset="0"/>
              </a:rPr>
              <a:t>类型名 委托对象名</a:t>
            </a:r>
            <a:r>
              <a:rPr lang="en-US" altLang="zh-CN" sz="2000" dirty="0">
                <a:solidFill>
                  <a:schemeClr val="hlink"/>
                </a:solidFill>
                <a:ea typeface="楷体" pitchFamily="49" charset="-122"/>
                <a:cs typeface="Times New Roman" pitchFamily="18" charset="0"/>
              </a:rPr>
              <a:t>;</a:t>
            </a:r>
          </a:p>
          <a:p>
            <a:pPr>
              <a:lnSpc>
                <a:spcPct val="13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例如，以下语句创建了</a:t>
            </a:r>
            <a:r>
              <a:rPr lang="en-US" altLang="zh-CN" dirty="0" err="1">
                <a:ea typeface="楷体" pitchFamily="49" charset="-122"/>
                <a:cs typeface="Times New Roman" pitchFamily="18" charset="0"/>
              </a:rPr>
              <a:t>mydelegate</a:t>
            </a:r>
            <a:r>
              <a:rPr lang="zh-CN" altLang="en-US" dirty="0" smtClean="0">
                <a:ea typeface="楷体" pitchFamily="49" charset="-122"/>
                <a:cs typeface="Times New Roman" pitchFamily="18" charset="0"/>
              </a:rPr>
              <a:t>委托类型的</a:t>
            </a:r>
            <a:r>
              <a:rPr lang="zh-CN" altLang="en-US" dirty="0">
                <a:ea typeface="楷体" pitchFamily="49" charset="-122"/>
                <a:cs typeface="Times New Roman" pitchFamily="18" charset="0"/>
              </a:rPr>
              <a:t>一个委托对象</a:t>
            </a:r>
            <a:r>
              <a:rPr lang="en-US" altLang="zh-CN" dirty="0">
                <a:ea typeface="楷体" pitchFamily="49" charset="-122"/>
                <a:cs typeface="Times New Roman" pitchFamily="18" charset="0"/>
              </a:rPr>
              <a:t>p</a:t>
            </a:r>
            <a:r>
              <a:rPr lang="zh-CN" altLang="en-US" dirty="0">
                <a:ea typeface="楷体" pitchFamily="49" charset="-122"/>
                <a:cs typeface="Times New Roman" pitchFamily="18" charset="0"/>
              </a:rPr>
              <a:t>：</a:t>
            </a:r>
          </a:p>
          <a:p>
            <a:pPr>
              <a:lnSpc>
                <a:spcPct val="1300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mydelegate</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p;</a:t>
            </a:r>
          </a:p>
        </p:txBody>
      </p:sp>
      <p:sp>
        <p:nvSpPr>
          <p:cNvPr id="174083" name="Line 3"/>
          <p:cNvSpPr>
            <a:spLocks noChangeShapeType="1"/>
          </p:cNvSpPr>
          <p:nvPr/>
        </p:nvSpPr>
        <p:spPr bwMode="auto">
          <a:xfrm flipV="1">
            <a:off x="1908175" y="3860800"/>
            <a:ext cx="0" cy="360363"/>
          </a:xfrm>
          <a:prstGeom prst="line">
            <a:avLst/>
          </a:prstGeom>
          <a:noFill/>
          <a:ln w="28575">
            <a:solidFill>
              <a:schemeClr val="tx1"/>
            </a:solidFill>
            <a:round/>
            <a:headEnd/>
            <a:tailEnd type="triangle" w="med" len="med"/>
          </a:ln>
          <a:effectLst/>
        </p:spPr>
        <p:txBody>
          <a:bodyPr/>
          <a:lstStyle/>
          <a:p>
            <a:endParaRPr lang="zh-CN" altLang="en-US"/>
          </a:p>
        </p:txBody>
      </p:sp>
      <p:sp>
        <p:nvSpPr>
          <p:cNvPr id="174084" name="Text Box 4"/>
          <p:cNvSpPr txBox="1">
            <a:spLocks noChangeArrowheads="1"/>
          </p:cNvSpPr>
          <p:nvPr/>
        </p:nvSpPr>
        <p:spPr bwMode="auto">
          <a:xfrm>
            <a:off x="1547813" y="4437063"/>
            <a:ext cx="3095625"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FF00FF"/>
                </a:solidFill>
                <a:ea typeface="楷体" pitchFamily="49" charset="-122"/>
                <a:cs typeface="Times New Roman" pitchFamily="18" charset="0"/>
              </a:rPr>
              <a:t>没有实例化</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642918"/>
            <a:ext cx="3786214" cy="461665"/>
          </a:xfrm>
          <a:prstGeom prst="rect">
            <a:avLst/>
          </a:prstGeom>
          <a:noFill/>
        </p:spPr>
        <p:txBody>
          <a:bodyPr wrap="square" rtlCol="0">
            <a:spAutoFit/>
          </a:bodyPr>
          <a:lstStyle/>
          <a:p>
            <a:r>
              <a:rPr lang="en-US" dirty="0" smtClean="0">
                <a:solidFill>
                  <a:srgbClr val="FF0000"/>
                </a:solidFill>
                <a:latin typeface="楷体" pitchFamily="49" charset="-122"/>
                <a:ea typeface="楷体" pitchFamily="49" charset="-122"/>
              </a:rPr>
              <a:t>2. </a:t>
            </a:r>
            <a:r>
              <a:rPr lang="zh-CN" altLang="en-US" dirty="0" smtClean="0">
                <a:solidFill>
                  <a:srgbClr val="FF0000"/>
                </a:solidFill>
                <a:latin typeface="楷体" pitchFamily="49" charset="-122"/>
                <a:ea typeface="楷体" pitchFamily="49" charset="-122"/>
              </a:rPr>
              <a:t>字段</a:t>
            </a:r>
          </a:p>
        </p:txBody>
      </p:sp>
      <p:sp>
        <p:nvSpPr>
          <p:cNvPr id="5" name="TextBox 4"/>
          <p:cNvSpPr txBox="1"/>
          <p:nvPr/>
        </p:nvSpPr>
        <p:spPr>
          <a:xfrm>
            <a:off x="785786" y="1428736"/>
            <a:ext cx="7929618" cy="1754326"/>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字段是隶属于类的变量。它可以是任何类型，和所有变量一样，字段用来保存数据，并具有两个特征：可以被写入和可以被读取。</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Text Box 4"/>
          <p:cNvSpPr txBox="1">
            <a:spLocks noChangeArrowheads="1"/>
          </p:cNvSpPr>
          <p:nvPr/>
        </p:nvSpPr>
        <p:spPr bwMode="auto">
          <a:xfrm>
            <a:off x="611188" y="476250"/>
            <a:ext cx="8281987" cy="4585871"/>
          </a:xfrm>
          <a:prstGeom prst="rect">
            <a:avLst/>
          </a:prstGeom>
          <a:noFill/>
          <a:ln w="9525">
            <a:noFill/>
            <a:miter lim="800000"/>
            <a:headEnd/>
            <a:tailEnd/>
          </a:ln>
          <a:effectLst/>
        </p:spPr>
        <p:txBody>
          <a:bodyPr>
            <a:spAutoFit/>
          </a:bodyPr>
          <a:lstStyle/>
          <a:p>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另外，委托对象还需实例化为调用的方法，通常将这些方法放在一个类中（也可以将这些方法放在程序的</a:t>
            </a:r>
            <a:r>
              <a:rPr lang="en-US" altLang="zh-CN" dirty="0">
                <a:ea typeface="楷体" pitchFamily="49" charset="-122"/>
                <a:cs typeface="Times New Roman" pitchFamily="18" charset="0"/>
              </a:rPr>
              <a:t>Program</a:t>
            </a:r>
            <a:r>
              <a:rPr lang="zh-CN" altLang="en-US" dirty="0">
                <a:ea typeface="楷体" pitchFamily="49" charset="-122"/>
                <a:cs typeface="Times New Roman" pitchFamily="18" charset="0"/>
              </a:rPr>
              <a:t>类中），假设一个</a:t>
            </a:r>
            <a:r>
              <a:rPr lang="en-US" altLang="zh-CN" dirty="0" err="1">
                <a:ea typeface="楷体" pitchFamily="49" charset="-122"/>
                <a:cs typeface="Times New Roman" pitchFamily="18" charset="0"/>
              </a:rPr>
              <a:t>MyDeClass</a:t>
            </a:r>
            <a:r>
              <a:rPr lang="zh-CN" altLang="en-US" dirty="0">
                <a:ea typeface="楷体" pitchFamily="49" charset="-122"/>
                <a:cs typeface="Times New Roman" pitchFamily="18" charset="0"/>
              </a:rPr>
              <a:t>类如下：</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class </a:t>
            </a:r>
            <a:r>
              <a:rPr lang="en-US" altLang="zh-CN" sz="2000" dirty="0" err="1">
                <a:solidFill>
                  <a:schemeClr val="hlink"/>
                </a:solidFill>
                <a:ea typeface="楷体" pitchFamily="49" charset="-122"/>
                <a:cs typeface="Times New Roman" pitchFamily="18" charset="0"/>
              </a:rPr>
              <a:t>MyDeClass</a:t>
            </a:r>
            <a:endParaRPr lang="en-US" altLang="zh-CN" sz="2000" dirty="0">
              <a:solidFill>
                <a:schemeClr val="hlink"/>
              </a:solidFill>
              <a:ea typeface="楷体" pitchFamily="49" charset="-122"/>
              <a:cs typeface="Times New Roman" pitchFamily="18" charset="0"/>
            </a:endParaRP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en-US" altLang="zh-CN" sz="2000" dirty="0">
                <a:solidFill>
                  <a:srgbClr val="C00000"/>
                </a:solidFill>
                <a:ea typeface="楷体" pitchFamily="49" charset="-122"/>
                <a:cs typeface="Times New Roman" pitchFamily="18" charset="0"/>
              </a:rPr>
              <a:t>public void </a:t>
            </a:r>
            <a:r>
              <a:rPr lang="en-US" altLang="zh-CN" sz="2000" dirty="0" err="1">
                <a:solidFill>
                  <a:srgbClr val="C00000"/>
                </a:solidFill>
                <a:ea typeface="楷体" pitchFamily="49" charset="-122"/>
                <a:cs typeface="Times New Roman" pitchFamily="18" charset="0"/>
              </a:rPr>
              <a:t>fun1</a:t>
            </a:r>
            <a:r>
              <a:rPr lang="en-US" altLang="zh-CN" sz="2000" dirty="0">
                <a:solidFill>
                  <a:srgbClr val="C00000"/>
                </a:solidFill>
                <a:ea typeface="楷体" pitchFamily="49" charset="-122"/>
                <a:cs typeface="Times New Roman" pitchFamily="18" charset="0"/>
              </a:rPr>
              <a:t>(</a:t>
            </a:r>
            <a:r>
              <a:rPr lang="en-US" altLang="zh-CN" sz="2000" dirty="0" err="1">
                <a:solidFill>
                  <a:srgbClr val="C00000"/>
                </a:solidFill>
                <a:ea typeface="楷体" pitchFamily="49" charset="-122"/>
                <a:cs typeface="Times New Roman" pitchFamily="18" charset="0"/>
              </a:rPr>
              <a:t>int</a:t>
            </a:r>
            <a:r>
              <a:rPr lang="en-US" altLang="zh-CN" sz="2000" dirty="0">
                <a:solidFill>
                  <a:srgbClr val="C00000"/>
                </a:solidFill>
                <a:ea typeface="楷体" pitchFamily="49" charset="-122"/>
                <a:cs typeface="Times New Roman" pitchFamily="18" charset="0"/>
              </a:rPr>
              <a:t> n)</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("{0}</a:t>
            </a:r>
            <a:r>
              <a:rPr lang="zh-CN" altLang="en-US" sz="2000" dirty="0">
                <a:solidFill>
                  <a:schemeClr val="hlink"/>
                </a:solidFill>
                <a:ea typeface="楷体" pitchFamily="49" charset="-122"/>
                <a:cs typeface="Times New Roman" pitchFamily="18" charset="0"/>
              </a:rPr>
              <a:t>的</a:t>
            </a:r>
            <a:r>
              <a:rPr lang="en-US" altLang="zh-CN" sz="2000" dirty="0">
                <a:solidFill>
                  <a:schemeClr val="hlink"/>
                </a:solidFill>
                <a:ea typeface="楷体" pitchFamily="49" charset="-122"/>
                <a:cs typeface="Times New Roman" pitchFamily="18" charset="0"/>
              </a:rPr>
              <a:t>2</a:t>
            </a:r>
            <a:r>
              <a:rPr lang="zh-CN" altLang="en-US" sz="2000" dirty="0">
                <a:solidFill>
                  <a:schemeClr val="hlink"/>
                </a:solidFill>
                <a:ea typeface="楷体" pitchFamily="49" charset="-122"/>
                <a:cs typeface="Times New Roman" pitchFamily="18" charset="0"/>
              </a:rPr>
              <a:t>倍</a:t>
            </a:r>
            <a:r>
              <a:rPr lang="en-US" altLang="zh-CN" sz="2000" dirty="0">
                <a:solidFill>
                  <a:schemeClr val="hlink"/>
                </a:solidFill>
                <a:ea typeface="楷体" pitchFamily="49" charset="-122"/>
                <a:cs typeface="Times New Roman" pitchFamily="18" charset="0"/>
              </a:rPr>
              <a:t>={1}",</a:t>
            </a:r>
            <a:r>
              <a:rPr lang="en-US" altLang="zh-CN" sz="2000" dirty="0" err="1">
                <a:solidFill>
                  <a:schemeClr val="hlink"/>
                </a:solidFill>
                <a:ea typeface="楷体" pitchFamily="49" charset="-122"/>
                <a:cs typeface="Times New Roman" pitchFamily="18" charset="0"/>
              </a:rPr>
              <a:t>n,2</a:t>
            </a:r>
            <a:r>
              <a:rPr lang="en-US" altLang="zh-CN" sz="2000" dirty="0">
                <a:solidFill>
                  <a:schemeClr val="hlink"/>
                </a:solidFill>
                <a:ea typeface="楷体" pitchFamily="49" charset="-122"/>
                <a:cs typeface="Times New Roman" pitchFamily="18" charset="0"/>
              </a:rPr>
              <a:t>*n);</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en-US" altLang="zh-CN" sz="2000" dirty="0">
                <a:solidFill>
                  <a:srgbClr val="C00000"/>
                </a:solidFill>
                <a:ea typeface="楷体" pitchFamily="49" charset="-122"/>
                <a:cs typeface="Times New Roman" pitchFamily="18" charset="0"/>
              </a:rPr>
              <a:t>public void </a:t>
            </a:r>
            <a:r>
              <a:rPr lang="en-US" altLang="zh-CN" sz="2000" dirty="0" err="1">
                <a:solidFill>
                  <a:srgbClr val="C00000"/>
                </a:solidFill>
                <a:ea typeface="楷体" pitchFamily="49" charset="-122"/>
                <a:cs typeface="Times New Roman" pitchFamily="18" charset="0"/>
              </a:rPr>
              <a:t>fun2</a:t>
            </a:r>
            <a:r>
              <a:rPr lang="en-US" altLang="zh-CN" sz="2000" dirty="0">
                <a:solidFill>
                  <a:srgbClr val="C00000"/>
                </a:solidFill>
                <a:ea typeface="楷体" pitchFamily="49" charset="-122"/>
                <a:cs typeface="Times New Roman" pitchFamily="18" charset="0"/>
              </a:rPr>
              <a:t>(</a:t>
            </a:r>
            <a:r>
              <a:rPr lang="en-US" altLang="zh-CN" sz="2000" dirty="0" err="1">
                <a:solidFill>
                  <a:srgbClr val="C00000"/>
                </a:solidFill>
                <a:ea typeface="楷体" pitchFamily="49" charset="-122"/>
                <a:cs typeface="Times New Roman" pitchFamily="18" charset="0"/>
              </a:rPr>
              <a:t>int</a:t>
            </a:r>
            <a:r>
              <a:rPr lang="en-US" altLang="zh-CN" sz="2000" dirty="0">
                <a:solidFill>
                  <a:srgbClr val="C00000"/>
                </a:solidFill>
                <a:ea typeface="楷体" pitchFamily="49" charset="-122"/>
                <a:cs typeface="Times New Roman" pitchFamily="18" charset="0"/>
              </a:rPr>
              <a:t> n)</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("{0}</a:t>
            </a:r>
            <a:r>
              <a:rPr lang="zh-CN" altLang="en-US" sz="2000" dirty="0">
                <a:solidFill>
                  <a:schemeClr val="hlink"/>
                </a:solidFill>
                <a:ea typeface="楷体" pitchFamily="49" charset="-122"/>
                <a:cs typeface="Times New Roman" pitchFamily="18" charset="0"/>
              </a:rPr>
              <a:t>的</a:t>
            </a:r>
            <a:r>
              <a:rPr lang="en-US" altLang="zh-CN" sz="2000" dirty="0">
                <a:solidFill>
                  <a:schemeClr val="hlink"/>
                </a:solidFill>
                <a:ea typeface="楷体" pitchFamily="49" charset="-122"/>
                <a:cs typeface="Times New Roman" pitchFamily="18" charset="0"/>
              </a:rPr>
              <a:t>3</a:t>
            </a:r>
            <a:r>
              <a:rPr lang="zh-CN" altLang="en-US" sz="2000" dirty="0">
                <a:solidFill>
                  <a:schemeClr val="hlink"/>
                </a:solidFill>
                <a:ea typeface="楷体" pitchFamily="49" charset="-122"/>
                <a:cs typeface="Times New Roman" pitchFamily="18" charset="0"/>
              </a:rPr>
              <a:t>倍</a:t>
            </a:r>
            <a:r>
              <a:rPr lang="en-US" altLang="zh-CN" sz="2000" dirty="0">
                <a:solidFill>
                  <a:schemeClr val="hlink"/>
                </a:solidFill>
                <a:ea typeface="楷体" pitchFamily="49" charset="-122"/>
                <a:cs typeface="Times New Roman" pitchFamily="18" charset="0"/>
              </a:rPr>
              <a:t>={1}", n, 3 * n);</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endParaRPr lang="en-US" altLang="zh-CN" sz="2000" dirty="0">
              <a:solidFill>
                <a:schemeClr val="tx1"/>
              </a:solidFill>
              <a:ea typeface="楷体" pitchFamily="49" charset="-122"/>
              <a:cs typeface="Times New Roman" pitchFamily="18" charset="0"/>
            </a:endParaRPr>
          </a:p>
        </p:txBody>
      </p:sp>
      <p:sp>
        <p:nvSpPr>
          <p:cNvPr id="194565" name="Line 5"/>
          <p:cNvSpPr>
            <a:spLocks noChangeShapeType="1"/>
          </p:cNvSpPr>
          <p:nvPr/>
        </p:nvSpPr>
        <p:spPr bwMode="auto">
          <a:xfrm flipV="1">
            <a:off x="2700338" y="4508500"/>
            <a:ext cx="0" cy="647700"/>
          </a:xfrm>
          <a:prstGeom prst="line">
            <a:avLst/>
          </a:prstGeom>
          <a:noFill/>
          <a:ln w="38100">
            <a:solidFill>
              <a:schemeClr val="tx1"/>
            </a:solidFill>
            <a:round/>
            <a:headEnd/>
            <a:tailEnd type="triangle" w="med" len="med"/>
          </a:ln>
          <a:effectLst/>
        </p:spPr>
        <p:txBody>
          <a:bodyPr/>
          <a:lstStyle/>
          <a:p>
            <a:endParaRPr lang="zh-CN" altLang="en-US"/>
          </a:p>
        </p:txBody>
      </p:sp>
      <p:sp>
        <p:nvSpPr>
          <p:cNvPr id="194566" name="Text Box 6"/>
          <p:cNvSpPr txBox="1">
            <a:spLocks noChangeArrowheads="1"/>
          </p:cNvSpPr>
          <p:nvPr/>
        </p:nvSpPr>
        <p:spPr bwMode="auto">
          <a:xfrm>
            <a:off x="2051050" y="5229225"/>
            <a:ext cx="4537075" cy="457200"/>
          </a:xfrm>
          <a:prstGeom prst="rect">
            <a:avLst/>
          </a:prstGeom>
          <a:noFill/>
          <a:ln w="9525">
            <a:noFill/>
            <a:miter lim="800000"/>
            <a:headEnd/>
            <a:tailEnd/>
          </a:ln>
          <a:effectLst/>
        </p:spPr>
        <p:txBody>
          <a:bodyPr>
            <a:spAutoFit/>
          </a:bodyPr>
          <a:lstStyle/>
          <a:p>
            <a:pPr>
              <a:spcBef>
                <a:spcPct val="50000"/>
              </a:spcBef>
            </a:pPr>
            <a:r>
              <a:rPr lang="zh-CN" altLang="en-US">
                <a:solidFill>
                  <a:srgbClr val="FF00FF"/>
                </a:solidFill>
                <a:ea typeface="楷体" pitchFamily="49" charset="-122"/>
                <a:cs typeface="Times New Roman" pitchFamily="18" charset="0"/>
              </a:rPr>
              <a:t>包含委托所指向方法的类</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39750" y="476250"/>
            <a:ext cx="7920038" cy="2850011"/>
          </a:xfrm>
          <a:prstGeom prst="rect">
            <a:avLst/>
          </a:prstGeom>
          <a:noFill/>
          <a:ln w="9525">
            <a:noFill/>
            <a:miter lim="800000"/>
            <a:headEnd/>
            <a:tailEnd/>
          </a:ln>
          <a:effectLst/>
        </p:spPr>
        <p:txBody>
          <a:bodyPr>
            <a:spAutoFit/>
          </a:bodyPr>
          <a:lstStyle/>
          <a:p>
            <a:pPr>
              <a:lnSpc>
                <a:spcPct val="16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可以通过以下语句实例化委托对象</a:t>
            </a:r>
            <a:r>
              <a:rPr lang="en-US" altLang="zh-CN" dirty="0">
                <a:ea typeface="楷体" pitchFamily="49" charset="-122"/>
                <a:cs typeface="Times New Roman" pitchFamily="18" charset="0"/>
              </a:rPr>
              <a:t>p</a:t>
            </a:r>
            <a:r>
              <a:rPr lang="zh-CN" altLang="en-US" dirty="0">
                <a:ea typeface="楷体" pitchFamily="49" charset="-122"/>
                <a:cs typeface="Times New Roman" pitchFamily="18" charset="0"/>
              </a:rPr>
              <a:t>：</a:t>
            </a:r>
          </a:p>
          <a:p>
            <a:pPr>
              <a:lnSpc>
                <a:spcPct val="160000"/>
              </a:lnSpc>
            </a:pP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MyDeClass</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obj</a:t>
            </a:r>
            <a:r>
              <a:rPr lang="en-US" altLang="zh-CN" sz="2000" dirty="0">
                <a:solidFill>
                  <a:schemeClr val="hlink"/>
                </a:solidFill>
                <a:ea typeface="楷体" pitchFamily="49" charset="-122"/>
                <a:cs typeface="Times New Roman" pitchFamily="18" charset="0"/>
              </a:rPr>
              <a:t> = new </a:t>
            </a:r>
            <a:r>
              <a:rPr lang="en-US" altLang="zh-CN" sz="2000" dirty="0" err="1">
                <a:solidFill>
                  <a:schemeClr val="hlink"/>
                </a:solidFill>
                <a:ea typeface="楷体" pitchFamily="49" charset="-122"/>
                <a:cs typeface="Times New Roman" pitchFamily="18" charset="0"/>
              </a:rPr>
              <a:t>MyDeClass</a:t>
            </a:r>
            <a:r>
              <a:rPr lang="en-US" altLang="zh-CN" sz="2000" dirty="0">
                <a:solidFill>
                  <a:schemeClr val="hlink"/>
                </a:solidFill>
                <a:ea typeface="楷体" pitchFamily="49" charset="-122"/>
                <a:cs typeface="Times New Roman" pitchFamily="18" charset="0"/>
              </a:rPr>
              <a:t>();</a:t>
            </a:r>
          </a:p>
          <a:p>
            <a:pPr>
              <a:lnSpc>
                <a:spcPct val="160000"/>
              </a:lnSpc>
            </a:pP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mydelegate</a:t>
            </a:r>
            <a:r>
              <a:rPr lang="en-US" altLang="zh-CN" sz="2000" dirty="0">
                <a:solidFill>
                  <a:schemeClr val="hlink"/>
                </a:solidFill>
                <a:ea typeface="楷体" pitchFamily="49" charset="-122"/>
                <a:cs typeface="Times New Roman" pitchFamily="18" charset="0"/>
              </a:rPr>
              <a:t> p = new </a:t>
            </a:r>
            <a:r>
              <a:rPr lang="en-US" altLang="zh-CN" sz="2000" dirty="0" err="1">
                <a:solidFill>
                  <a:schemeClr val="hlink"/>
                </a:solidFill>
                <a:ea typeface="楷体" pitchFamily="49" charset="-122"/>
                <a:cs typeface="Times New Roman" pitchFamily="18" charset="0"/>
              </a:rPr>
              <a:t>mydelegate</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obj.fun1</a:t>
            </a:r>
            <a:r>
              <a:rPr lang="en-US" altLang="zh-CN" sz="2000" dirty="0">
                <a:solidFill>
                  <a:schemeClr val="hlink"/>
                </a:solidFill>
                <a:ea typeface="楷体" pitchFamily="49" charset="-122"/>
                <a:cs typeface="Times New Roman" pitchFamily="18" charset="0"/>
              </a:rPr>
              <a:t>);</a:t>
            </a:r>
          </a:p>
          <a:p>
            <a:pPr>
              <a:lnSpc>
                <a:spcPct val="16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其中，</a:t>
            </a:r>
            <a:r>
              <a:rPr lang="en-US" altLang="zh-CN" dirty="0" err="1">
                <a:ea typeface="楷体" pitchFamily="49" charset="-122"/>
                <a:cs typeface="Times New Roman" pitchFamily="18" charset="0"/>
              </a:rPr>
              <a:t>MyDeClass</a:t>
            </a:r>
            <a:r>
              <a:rPr lang="zh-CN" altLang="en-US" dirty="0">
                <a:ea typeface="楷体" pitchFamily="49" charset="-122"/>
                <a:cs typeface="Times New Roman" pitchFamily="18" charset="0"/>
              </a:rPr>
              <a:t>类中的</a:t>
            </a:r>
            <a:r>
              <a:rPr lang="en-US" altLang="zh-CN" dirty="0" err="1">
                <a:ea typeface="楷体" pitchFamily="49" charset="-122"/>
                <a:cs typeface="Times New Roman" pitchFamily="18" charset="0"/>
              </a:rPr>
              <a:t>fun1</a:t>
            </a:r>
            <a:r>
              <a:rPr lang="zh-CN" altLang="en-US" dirty="0">
                <a:ea typeface="楷体" pitchFamily="49" charset="-122"/>
                <a:cs typeface="Times New Roman" pitchFamily="18" charset="0"/>
              </a:rPr>
              <a:t>方法有一个</a:t>
            </a:r>
            <a:r>
              <a:rPr lang="en-US" altLang="zh-CN" dirty="0" err="1">
                <a:ea typeface="楷体" pitchFamily="49" charset="-122"/>
                <a:cs typeface="Times New Roman" pitchFamily="18" charset="0"/>
              </a:rPr>
              <a:t>int</a:t>
            </a:r>
            <a:r>
              <a:rPr lang="zh-CN" altLang="en-US" dirty="0">
                <a:ea typeface="楷体" pitchFamily="49" charset="-122"/>
                <a:cs typeface="Times New Roman" pitchFamily="18" charset="0"/>
              </a:rPr>
              <a:t>形参，其返回类型为</a:t>
            </a:r>
            <a:r>
              <a:rPr lang="en-US" altLang="zh-CN" dirty="0">
                <a:ea typeface="楷体" pitchFamily="49" charset="-122"/>
                <a:cs typeface="Times New Roman" pitchFamily="18" charset="0"/>
              </a:rPr>
              <a:t>void</a:t>
            </a:r>
            <a:r>
              <a:rPr lang="zh-CN" altLang="en-US" dirty="0">
                <a:ea typeface="楷体" pitchFamily="49" charset="-122"/>
                <a:cs typeface="Times New Roman" pitchFamily="18" charset="0"/>
              </a:rPr>
              <a:t>，它必须与</a:t>
            </a:r>
            <a:r>
              <a:rPr lang="en-US" altLang="zh-CN" dirty="0" err="1">
                <a:ea typeface="楷体" pitchFamily="49" charset="-122"/>
                <a:cs typeface="Times New Roman" pitchFamily="18" charset="0"/>
              </a:rPr>
              <a:t>mydelegate</a:t>
            </a:r>
            <a:r>
              <a:rPr lang="zh-CN" altLang="en-US" dirty="0">
                <a:ea typeface="楷体" pitchFamily="49" charset="-122"/>
                <a:cs typeface="Times New Roman" pitchFamily="18" charset="0"/>
              </a:rPr>
              <a:t>类型的声明相一致。</a:t>
            </a:r>
          </a:p>
        </p:txBody>
      </p:sp>
      <p:sp>
        <p:nvSpPr>
          <p:cNvPr id="173059" name="Line 3"/>
          <p:cNvSpPr>
            <a:spLocks noChangeShapeType="1"/>
          </p:cNvSpPr>
          <p:nvPr/>
        </p:nvSpPr>
        <p:spPr bwMode="auto">
          <a:xfrm flipH="1">
            <a:off x="5661025" y="1908175"/>
            <a:ext cx="576263" cy="0"/>
          </a:xfrm>
          <a:prstGeom prst="line">
            <a:avLst/>
          </a:prstGeom>
          <a:noFill/>
          <a:ln w="28575">
            <a:solidFill>
              <a:schemeClr val="tx1"/>
            </a:solidFill>
            <a:round/>
            <a:headEnd/>
            <a:tailEnd type="triangle" w="med" len="med"/>
          </a:ln>
          <a:effectLst/>
        </p:spPr>
        <p:txBody>
          <a:bodyPr/>
          <a:lstStyle/>
          <a:p>
            <a:endParaRPr lang="zh-CN" altLang="en-US"/>
          </a:p>
        </p:txBody>
      </p:sp>
      <p:sp>
        <p:nvSpPr>
          <p:cNvPr id="173060" name="Text Box 4"/>
          <p:cNvSpPr txBox="1">
            <a:spLocks noChangeArrowheads="1"/>
          </p:cNvSpPr>
          <p:nvPr/>
        </p:nvSpPr>
        <p:spPr bwMode="auto">
          <a:xfrm>
            <a:off x="6300788" y="1412875"/>
            <a:ext cx="1800225" cy="701675"/>
          </a:xfrm>
          <a:prstGeom prst="rect">
            <a:avLst/>
          </a:prstGeom>
          <a:noFill/>
          <a:ln w="9525">
            <a:noFill/>
            <a:miter lim="800000"/>
            <a:headEnd/>
            <a:tailEnd/>
          </a:ln>
          <a:effectLst/>
        </p:spPr>
        <p:txBody>
          <a:bodyPr>
            <a:spAutoFit/>
          </a:bodyPr>
          <a:lstStyle/>
          <a:p>
            <a:pPr>
              <a:spcBef>
                <a:spcPct val="50000"/>
              </a:spcBef>
            </a:pPr>
            <a:r>
              <a:rPr lang="zh-CN" altLang="en-US" sz="2000">
                <a:solidFill>
                  <a:srgbClr val="FF00FF"/>
                </a:solidFill>
                <a:ea typeface="楷体" pitchFamily="49" charset="-122"/>
                <a:cs typeface="Times New Roman" pitchFamily="18" charset="0"/>
              </a:rPr>
              <a:t>定义并实例化委托对象</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642910" y="571480"/>
            <a:ext cx="8247092" cy="2795958"/>
          </a:xfrm>
          <a:prstGeom prst="rect">
            <a:avLst/>
          </a:prstGeom>
          <a:noFill/>
          <a:ln w="9525">
            <a:noFill/>
            <a:miter lim="800000"/>
            <a:headEnd/>
            <a:tailEnd/>
          </a:ln>
          <a:effectLst/>
        </p:spPr>
        <p:txBody>
          <a:bodyPr wrap="square">
            <a:spAutoFit/>
          </a:bodyPr>
          <a:lstStyle/>
          <a:p>
            <a:pPr>
              <a:lnSpc>
                <a:spcPct val="150000"/>
              </a:lnSpc>
            </a:pPr>
            <a:r>
              <a:rPr lang="en-US" altLang="zh-CN" dirty="0">
                <a:solidFill>
                  <a:srgbClr val="FF3300"/>
                </a:solidFill>
                <a:ea typeface="楷体" pitchFamily="49" charset="-122"/>
                <a:cs typeface="Times New Roman" pitchFamily="18" charset="0"/>
              </a:rPr>
              <a:t>3. </a:t>
            </a:r>
            <a:r>
              <a:rPr lang="zh-CN" altLang="en-US" dirty="0">
                <a:solidFill>
                  <a:srgbClr val="FF3300"/>
                </a:solidFill>
                <a:ea typeface="楷体" pitchFamily="49" charset="-122"/>
                <a:cs typeface="Times New Roman" pitchFamily="18" charset="0"/>
              </a:rPr>
              <a:t>调用委托</a:t>
            </a:r>
          </a:p>
          <a:p>
            <a:pPr>
              <a:lnSpc>
                <a:spcPct val="150000"/>
              </a:lnSpc>
            </a:pPr>
            <a:r>
              <a:rPr lang="zh-CN" altLang="en-US" dirty="0">
                <a:ea typeface="楷体" pitchFamily="49" charset="-122"/>
                <a:cs typeface="Times New Roman" pitchFamily="18" charset="0"/>
              </a:rPr>
              <a:t>     创建委托对象后，通常将委托对象传递给将调用该委托的其他代码。通过委托对象的名称（后面跟着要传递给委托的参数，放在括号内）调用委托对象。其使用语法格式如下：</a:t>
            </a:r>
          </a:p>
          <a:p>
            <a:pPr>
              <a:lnSpc>
                <a:spcPct val="150000"/>
              </a:lnSpc>
            </a:pPr>
            <a:r>
              <a:rPr lang="zh-CN" altLang="en-US" sz="2000" dirty="0">
                <a:solidFill>
                  <a:schemeClr val="hlink"/>
                </a:solidFill>
                <a:ea typeface="楷体" pitchFamily="49" charset="-122"/>
                <a:cs typeface="Times New Roman" pitchFamily="18" charset="0"/>
              </a:rPr>
              <a:t>      委托对象名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实参列表</a:t>
            </a:r>
            <a:r>
              <a:rPr lang="en-US" altLang="zh-CN" sz="2000" dirty="0" smtClean="0">
                <a:solidFill>
                  <a:schemeClr val="hlink"/>
                </a:solidFill>
                <a:ea typeface="楷体" pitchFamily="49" charset="-122"/>
                <a:cs typeface="Times New Roman" pitchFamily="18" charset="0"/>
              </a:rPr>
              <a:t>);</a:t>
            </a:r>
            <a:r>
              <a:rPr lang="en-US" altLang="zh-CN" dirty="0" smtClean="0">
                <a:ea typeface="楷体" pitchFamily="49" charset="-122"/>
                <a:cs typeface="Times New Roman" pitchFamily="18" charset="0"/>
              </a:rPr>
              <a:t>     </a:t>
            </a:r>
            <a:endParaRPr lang="en-US" altLang="zh-CN" sz="2000" dirty="0">
              <a:solidFill>
                <a:schemeClr val="hlink"/>
              </a:solidFill>
              <a:ea typeface="楷体" pitchFamily="49" charset="-122"/>
              <a:cs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539750" y="333375"/>
            <a:ext cx="8247092" cy="5078313"/>
          </a:xfrm>
          <a:prstGeom prst="rect">
            <a:avLst/>
          </a:prstGeom>
          <a:noFill/>
          <a:ln w="9525">
            <a:noFill/>
            <a:miter lim="800000"/>
            <a:headEnd/>
            <a:tailEnd/>
          </a:ln>
          <a:effectLst/>
        </p:spPr>
        <p:txBody>
          <a:bodyPr wrap="square">
            <a:spAutoFit/>
          </a:bodyPr>
          <a:lstStyle/>
          <a:p>
            <a:pPr>
              <a:lnSpc>
                <a:spcPct val="150000"/>
              </a:lnSpc>
            </a:pPr>
            <a:r>
              <a:rPr lang="zh-CN" altLang="en-US" dirty="0" smtClean="0">
                <a:ea typeface="楷体" pitchFamily="49" charset="-122"/>
                <a:cs typeface="Times New Roman" pitchFamily="18" charset="0"/>
              </a:rPr>
              <a:t>      例如</a:t>
            </a:r>
            <a:r>
              <a:rPr lang="zh-CN" altLang="en-US" dirty="0">
                <a:ea typeface="楷体" pitchFamily="49" charset="-122"/>
                <a:cs typeface="Times New Roman" pitchFamily="18" charset="0"/>
              </a:rPr>
              <a:t>，以下语句调用委托</a:t>
            </a:r>
            <a:r>
              <a:rPr lang="en-US" altLang="zh-CN" dirty="0">
                <a:ea typeface="楷体" pitchFamily="49" charset="-122"/>
                <a:cs typeface="Times New Roman" pitchFamily="18" charset="0"/>
              </a:rPr>
              <a:t>p</a:t>
            </a:r>
            <a:r>
              <a:rPr lang="zh-CN" altLang="en-US" dirty="0">
                <a:ea typeface="楷体" pitchFamily="49" charset="-122"/>
                <a:cs typeface="Times New Roman" pitchFamily="18" charset="0"/>
              </a:rPr>
              <a:t>：</a:t>
            </a:r>
          </a:p>
          <a:p>
            <a:pPr>
              <a:lnSpc>
                <a:spcPct val="150000"/>
              </a:lnSpc>
            </a:pPr>
            <a:r>
              <a:rPr lang="zh-CN" altLang="en-US" sz="2000" dirty="0">
                <a:solidFill>
                  <a:srgbClr val="FF0000"/>
                </a:solidFill>
                <a:ea typeface="楷体" pitchFamily="49" charset="-122"/>
                <a:cs typeface="Times New Roman" pitchFamily="18" charset="0"/>
              </a:rPr>
              <a:t>       </a:t>
            </a:r>
            <a:r>
              <a:rPr lang="en-US" altLang="zh-CN" sz="2000" dirty="0">
                <a:solidFill>
                  <a:srgbClr val="FF0000"/>
                </a:solidFill>
                <a:ea typeface="楷体" pitchFamily="49" charset="-122"/>
                <a:cs typeface="Times New Roman" pitchFamily="18" charset="0"/>
              </a:rPr>
              <a:t>p(100);</a:t>
            </a:r>
          </a:p>
          <a:p>
            <a:pPr>
              <a:lnSpc>
                <a:spcPct val="15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委托对象是不可变的，即设置</a:t>
            </a:r>
            <a:r>
              <a:rPr lang="zh-CN" altLang="en-US" dirty="0" smtClean="0">
                <a:ea typeface="楷体" pitchFamily="49" charset="-122"/>
                <a:cs typeface="Times New Roman" pitchFamily="18" charset="0"/>
              </a:rPr>
              <a:t>与其匹配</a:t>
            </a:r>
            <a:r>
              <a:rPr lang="zh-CN" altLang="en-US" dirty="0">
                <a:ea typeface="楷体" pitchFamily="49" charset="-122"/>
                <a:cs typeface="Times New Roman" pitchFamily="18" charset="0"/>
              </a:rPr>
              <a:t>的签名后就不能再更改签名了。但是，如果其他方法具有同一签名，也可以指向该方法。例如：</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MyDeClass</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obj</a:t>
            </a:r>
            <a:r>
              <a:rPr lang="en-US" altLang="zh-CN" sz="2000" dirty="0">
                <a:solidFill>
                  <a:schemeClr val="hlink"/>
                </a:solidFill>
                <a:ea typeface="楷体" pitchFamily="49" charset="-122"/>
                <a:cs typeface="Times New Roman" pitchFamily="18" charset="0"/>
              </a:rPr>
              <a:t> = new </a:t>
            </a:r>
            <a:r>
              <a:rPr lang="en-US" altLang="zh-CN" sz="2000" dirty="0" err="1">
                <a:solidFill>
                  <a:schemeClr val="hlink"/>
                </a:solidFill>
                <a:ea typeface="楷体" pitchFamily="49" charset="-122"/>
                <a:cs typeface="Times New Roman" pitchFamily="18" charset="0"/>
              </a:rPr>
              <a:t>MyDeClass</a:t>
            </a:r>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mydelegate</a:t>
            </a:r>
            <a:r>
              <a:rPr lang="en-US" altLang="zh-CN" sz="2000" dirty="0">
                <a:solidFill>
                  <a:schemeClr val="hlink"/>
                </a:solidFill>
                <a:ea typeface="楷体" pitchFamily="49" charset="-122"/>
                <a:cs typeface="Times New Roman" pitchFamily="18" charset="0"/>
              </a:rPr>
              <a:t> p = new </a:t>
            </a:r>
            <a:r>
              <a:rPr lang="en-US" altLang="zh-CN" sz="2000" dirty="0" err="1">
                <a:solidFill>
                  <a:schemeClr val="hlink"/>
                </a:solidFill>
                <a:ea typeface="楷体" pitchFamily="49" charset="-122"/>
                <a:cs typeface="Times New Roman" pitchFamily="18" charset="0"/>
              </a:rPr>
              <a:t>mydelegate</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obj.fun1</a:t>
            </a:r>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rgbClr val="FF0000"/>
                </a:solidFill>
                <a:ea typeface="楷体" pitchFamily="49" charset="-122"/>
                <a:cs typeface="Times New Roman" pitchFamily="18" charset="0"/>
              </a:rPr>
              <a:t>     p(5);</a:t>
            </a:r>
          </a:p>
          <a:p>
            <a:pPr>
              <a:lnSpc>
                <a:spcPct val="150000"/>
              </a:lnSpc>
            </a:pPr>
            <a:r>
              <a:rPr lang="en-US" altLang="zh-CN" sz="2000" dirty="0">
                <a:solidFill>
                  <a:schemeClr val="hlink"/>
                </a:solidFill>
                <a:ea typeface="楷体" pitchFamily="49" charset="-122"/>
                <a:cs typeface="Times New Roman" pitchFamily="18" charset="0"/>
              </a:rPr>
              <a:t>     p = new </a:t>
            </a:r>
            <a:r>
              <a:rPr lang="en-US" altLang="zh-CN" sz="2000" dirty="0" err="1">
                <a:solidFill>
                  <a:schemeClr val="hlink"/>
                </a:solidFill>
                <a:ea typeface="楷体" pitchFamily="49" charset="-122"/>
                <a:cs typeface="Times New Roman" pitchFamily="18" charset="0"/>
              </a:rPr>
              <a:t>mydelegate</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obj.fun2</a:t>
            </a:r>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rgbClr val="FF0000"/>
                </a:solidFill>
                <a:ea typeface="楷体" pitchFamily="49" charset="-122"/>
                <a:cs typeface="Times New Roman" pitchFamily="18" charset="0"/>
              </a:rPr>
              <a:t>     p(3);</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357158" y="500042"/>
            <a:ext cx="7777163" cy="457200"/>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5.12】 </a:t>
            </a:r>
            <a:r>
              <a:rPr lang="zh-CN" altLang="en-US" dirty="0">
                <a:ea typeface="楷体" pitchFamily="49" charset="-122"/>
                <a:cs typeface="Times New Roman" pitchFamily="18" charset="0"/>
              </a:rPr>
              <a:t>设计一个控制台应用程序，说明委托的使用。 </a:t>
            </a:r>
          </a:p>
        </p:txBody>
      </p:sp>
      <p:sp>
        <p:nvSpPr>
          <p:cNvPr id="171011" name="Text Box 3"/>
          <p:cNvSpPr txBox="1">
            <a:spLocks noChangeArrowheads="1"/>
          </p:cNvSpPr>
          <p:nvPr/>
        </p:nvSpPr>
        <p:spPr bwMode="auto">
          <a:xfrm>
            <a:off x="428596" y="1071546"/>
            <a:ext cx="8208962" cy="4093428"/>
          </a:xfrm>
          <a:prstGeom prst="rect">
            <a:avLst/>
          </a:prstGeom>
          <a:noFill/>
          <a:ln w="9525">
            <a:noFill/>
            <a:miter lim="800000"/>
            <a:headEnd/>
            <a:tailEnd/>
          </a:ln>
          <a:effectLst/>
        </p:spPr>
        <p:txBody>
          <a:bodyPr>
            <a:spAutoFit/>
          </a:bodyPr>
          <a:lstStyle/>
          <a:p>
            <a:r>
              <a:rPr lang="en-US" altLang="zh-CN" sz="2000" dirty="0">
                <a:solidFill>
                  <a:srgbClr val="006600"/>
                </a:solidFill>
                <a:ea typeface="楷体" pitchFamily="49" charset="-122"/>
                <a:cs typeface="Times New Roman" pitchFamily="18" charset="0"/>
              </a:rPr>
              <a:t>using System;</a:t>
            </a:r>
          </a:p>
          <a:p>
            <a:r>
              <a:rPr lang="en-US" altLang="zh-CN" sz="2000" dirty="0">
                <a:solidFill>
                  <a:srgbClr val="006600"/>
                </a:solidFill>
                <a:ea typeface="楷体" pitchFamily="49" charset="-122"/>
                <a:cs typeface="Times New Roman" pitchFamily="18" charset="0"/>
              </a:rPr>
              <a:t>namespace </a:t>
            </a:r>
            <a:r>
              <a:rPr lang="en-US" altLang="zh-CN" sz="2000" dirty="0" err="1" smtClean="0">
                <a:solidFill>
                  <a:srgbClr val="006600"/>
                </a:solidFill>
                <a:ea typeface="楷体" pitchFamily="49" charset="-122"/>
                <a:cs typeface="Times New Roman" pitchFamily="18" charset="0"/>
              </a:rPr>
              <a:t>proj5_12</a:t>
            </a:r>
            <a:endParaRPr lang="en-US" altLang="zh-CN" sz="2000" dirty="0">
              <a:solidFill>
                <a:srgbClr val="006600"/>
              </a:solidFill>
              <a:ea typeface="楷体" pitchFamily="49" charset="-122"/>
              <a:cs typeface="Times New Roman" pitchFamily="18" charset="0"/>
            </a:endParaRPr>
          </a:p>
          <a:p>
            <a:r>
              <a:rPr lang="en-US" altLang="zh-CN" sz="2000" dirty="0">
                <a:solidFill>
                  <a:srgbClr val="006600"/>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delegate double </a:t>
            </a:r>
            <a:r>
              <a:rPr lang="en-US" altLang="zh-CN" sz="2000" dirty="0" err="1">
                <a:solidFill>
                  <a:srgbClr val="FF00FF"/>
                </a:solidFill>
                <a:ea typeface="楷体" pitchFamily="49" charset="-122"/>
                <a:cs typeface="Times New Roman" pitchFamily="18" charset="0"/>
              </a:rPr>
              <a:t>mydelegate</a:t>
            </a:r>
            <a:r>
              <a:rPr lang="en-US" altLang="zh-CN" sz="2000" dirty="0">
                <a:solidFill>
                  <a:srgbClr val="FF00FF"/>
                </a:solidFill>
                <a:ea typeface="楷体" pitchFamily="49" charset="-122"/>
                <a:cs typeface="Times New Roman" pitchFamily="18" charset="0"/>
              </a:rPr>
              <a:t>(double </a:t>
            </a:r>
            <a:r>
              <a:rPr lang="en-US" altLang="zh-CN" sz="2000" dirty="0" err="1">
                <a:solidFill>
                  <a:srgbClr val="FF00FF"/>
                </a:solidFill>
                <a:ea typeface="楷体" pitchFamily="49" charset="-122"/>
                <a:cs typeface="Times New Roman" pitchFamily="18" charset="0"/>
              </a:rPr>
              <a:t>x,double</a:t>
            </a:r>
            <a:r>
              <a:rPr lang="en-US" altLang="zh-CN" sz="2000" dirty="0">
                <a:solidFill>
                  <a:srgbClr val="FF00FF"/>
                </a:solidFill>
                <a:ea typeface="楷体" pitchFamily="49" charset="-122"/>
                <a:cs typeface="Times New Roman" pitchFamily="18" charset="0"/>
              </a:rPr>
              <a:t> y);</a:t>
            </a:r>
            <a:r>
              <a:rPr lang="zh-CN" altLang="en-US" sz="2000" dirty="0">
                <a:solidFill>
                  <a:srgbClr val="FF00FF"/>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声明委托类型</a:t>
            </a:r>
          </a:p>
          <a:p>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class </a:t>
            </a:r>
            <a:r>
              <a:rPr lang="en-US" altLang="zh-CN" sz="2000" dirty="0" err="1">
                <a:solidFill>
                  <a:srgbClr val="006600"/>
                </a:solidFill>
                <a:ea typeface="楷体" pitchFamily="49" charset="-122"/>
                <a:cs typeface="Times New Roman" pitchFamily="18" charset="0"/>
              </a:rPr>
              <a:t>MyDeClass</a:t>
            </a:r>
            <a:endParaRPr lang="en-US" altLang="zh-CN" sz="2000" dirty="0">
              <a:solidFill>
                <a:srgbClr val="006600"/>
              </a:solidFill>
              <a:ea typeface="楷体" pitchFamily="49" charset="-122"/>
              <a:cs typeface="Times New Roman" pitchFamily="18" charset="0"/>
            </a:endParaRPr>
          </a:p>
          <a:p>
            <a:r>
              <a:rPr lang="en-US" altLang="zh-CN" sz="2000" dirty="0">
                <a:solidFill>
                  <a:srgbClr val="006600"/>
                </a:solidFill>
                <a:ea typeface="楷体" pitchFamily="49" charset="-122"/>
                <a:cs typeface="Times New Roman" pitchFamily="18" charset="0"/>
              </a:rPr>
              <a:t>     </a:t>
            </a:r>
            <a:r>
              <a:rPr lang="en-US" altLang="zh-CN" sz="2000" dirty="0">
                <a:solidFill>
                  <a:srgbClr val="9900CC"/>
                </a:solidFill>
                <a:ea typeface="楷体" pitchFamily="49" charset="-122"/>
                <a:cs typeface="Times New Roman" pitchFamily="18" charset="0"/>
              </a:rPr>
              <a:t>{    public double add(double x, double y)</a:t>
            </a:r>
          </a:p>
          <a:p>
            <a:r>
              <a:rPr lang="en-US" altLang="zh-CN" sz="2000" dirty="0">
                <a:solidFill>
                  <a:srgbClr val="006600"/>
                </a:solidFill>
                <a:ea typeface="楷体" pitchFamily="49" charset="-122"/>
                <a:cs typeface="Times New Roman" pitchFamily="18" charset="0"/>
              </a:rPr>
              <a:t>           { 	return </a:t>
            </a:r>
            <a:r>
              <a:rPr lang="en-US" altLang="zh-CN" sz="2000" dirty="0" err="1">
                <a:solidFill>
                  <a:srgbClr val="006600"/>
                </a:solidFill>
                <a:ea typeface="楷体" pitchFamily="49" charset="-122"/>
                <a:cs typeface="Times New Roman" pitchFamily="18" charset="0"/>
              </a:rPr>
              <a:t>x+y</a:t>
            </a:r>
            <a:r>
              <a:rPr lang="en-US" altLang="zh-CN" sz="2000" dirty="0">
                <a:solidFill>
                  <a:srgbClr val="006600"/>
                </a:solidFill>
                <a:ea typeface="楷体" pitchFamily="49" charset="-122"/>
                <a:cs typeface="Times New Roman" pitchFamily="18" charset="0"/>
              </a:rPr>
              <a:t>; }</a:t>
            </a:r>
          </a:p>
          <a:p>
            <a:r>
              <a:rPr lang="en-US" altLang="zh-CN" sz="2000" dirty="0">
                <a:solidFill>
                  <a:srgbClr val="9900CC"/>
                </a:solidFill>
                <a:ea typeface="楷体" pitchFamily="49" charset="-122"/>
                <a:cs typeface="Times New Roman" pitchFamily="18" charset="0"/>
              </a:rPr>
              <a:t>           public double sub(double </a:t>
            </a:r>
            <a:r>
              <a:rPr lang="en-US" altLang="zh-CN" sz="2000" dirty="0" err="1">
                <a:solidFill>
                  <a:srgbClr val="9900CC"/>
                </a:solidFill>
                <a:ea typeface="楷体" pitchFamily="49" charset="-122"/>
                <a:cs typeface="Times New Roman" pitchFamily="18" charset="0"/>
              </a:rPr>
              <a:t>x,double</a:t>
            </a:r>
            <a:r>
              <a:rPr lang="en-US" altLang="zh-CN" sz="2000" dirty="0">
                <a:solidFill>
                  <a:srgbClr val="9900CC"/>
                </a:solidFill>
                <a:ea typeface="楷体" pitchFamily="49" charset="-122"/>
                <a:cs typeface="Times New Roman" pitchFamily="18" charset="0"/>
              </a:rPr>
              <a:t> y)</a:t>
            </a:r>
          </a:p>
          <a:p>
            <a:r>
              <a:rPr lang="en-US" altLang="zh-CN" sz="2000" dirty="0">
                <a:solidFill>
                  <a:srgbClr val="006600"/>
                </a:solidFill>
                <a:ea typeface="楷体" pitchFamily="49" charset="-122"/>
                <a:cs typeface="Times New Roman" pitchFamily="18" charset="0"/>
              </a:rPr>
              <a:t>           {	return x-y;  }</a:t>
            </a:r>
          </a:p>
          <a:p>
            <a:r>
              <a:rPr lang="en-US" altLang="zh-CN" sz="2000" dirty="0">
                <a:solidFill>
                  <a:srgbClr val="9900CC"/>
                </a:solidFill>
                <a:ea typeface="楷体" pitchFamily="49" charset="-122"/>
                <a:cs typeface="Times New Roman" pitchFamily="18" charset="0"/>
              </a:rPr>
              <a:t>           public double </a:t>
            </a:r>
            <a:r>
              <a:rPr lang="en-US" altLang="zh-CN" sz="2000" dirty="0" err="1">
                <a:solidFill>
                  <a:srgbClr val="9900CC"/>
                </a:solidFill>
                <a:ea typeface="楷体" pitchFamily="49" charset="-122"/>
                <a:cs typeface="Times New Roman" pitchFamily="18" charset="0"/>
              </a:rPr>
              <a:t>mul</a:t>
            </a:r>
            <a:r>
              <a:rPr lang="en-US" altLang="zh-CN" sz="2000" dirty="0">
                <a:solidFill>
                  <a:srgbClr val="9900CC"/>
                </a:solidFill>
                <a:ea typeface="楷体" pitchFamily="49" charset="-122"/>
                <a:cs typeface="Times New Roman" pitchFamily="18" charset="0"/>
              </a:rPr>
              <a:t>(double </a:t>
            </a:r>
            <a:r>
              <a:rPr lang="en-US" altLang="zh-CN" sz="2000" dirty="0" err="1">
                <a:solidFill>
                  <a:srgbClr val="9900CC"/>
                </a:solidFill>
                <a:ea typeface="楷体" pitchFamily="49" charset="-122"/>
                <a:cs typeface="Times New Roman" pitchFamily="18" charset="0"/>
              </a:rPr>
              <a:t>x,double</a:t>
            </a:r>
            <a:r>
              <a:rPr lang="en-US" altLang="zh-CN" sz="2000" dirty="0">
                <a:solidFill>
                  <a:srgbClr val="9900CC"/>
                </a:solidFill>
                <a:ea typeface="楷体" pitchFamily="49" charset="-122"/>
                <a:cs typeface="Times New Roman" pitchFamily="18" charset="0"/>
              </a:rPr>
              <a:t> y)</a:t>
            </a:r>
          </a:p>
          <a:p>
            <a:r>
              <a:rPr lang="en-US" altLang="zh-CN" sz="2000" dirty="0">
                <a:solidFill>
                  <a:srgbClr val="006600"/>
                </a:solidFill>
                <a:ea typeface="楷体" pitchFamily="49" charset="-122"/>
                <a:cs typeface="Times New Roman" pitchFamily="18" charset="0"/>
              </a:rPr>
              <a:t>           {	return x*y; }</a:t>
            </a:r>
          </a:p>
          <a:p>
            <a:r>
              <a:rPr lang="en-US" altLang="zh-CN" sz="2000" dirty="0">
                <a:solidFill>
                  <a:srgbClr val="9900CC"/>
                </a:solidFill>
                <a:ea typeface="楷体" pitchFamily="49" charset="-122"/>
                <a:cs typeface="Times New Roman" pitchFamily="18" charset="0"/>
              </a:rPr>
              <a:t>           public double div(double </a:t>
            </a:r>
            <a:r>
              <a:rPr lang="en-US" altLang="zh-CN" sz="2000" dirty="0" err="1">
                <a:solidFill>
                  <a:srgbClr val="9900CC"/>
                </a:solidFill>
                <a:ea typeface="楷体" pitchFamily="49" charset="-122"/>
                <a:cs typeface="Times New Roman" pitchFamily="18" charset="0"/>
              </a:rPr>
              <a:t>x,double</a:t>
            </a:r>
            <a:r>
              <a:rPr lang="en-US" altLang="zh-CN" sz="2000" dirty="0">
                <a:solidFill>
                  <a:srgbClr val="9900CC"/>
                </a:solidFill>
                <a:ea typeface="楷体" pitchFamily="49" charset="-122"/>
                <a:cs typeface="Times New Roman" pitchFamily="18" charset="0"/>
              </a:rPr>
              <a:t> y)</a:t>
            </a:r>
          </a:p>
          <a:p>
            <a:r>
              <a:rPr lang="en-US" altLang="zh-CN" sz="2000" dirty="0">
                <a:solidFill>
                  <a:srgbClr val="006600"/>
                </a:solidFill>
                <a:ea typeface="楷体" pitchFamily="49" charset="-122"/>
                <a:cs typeface="Times New Roman" pitchFamily="18" charset="0"/>
              </a:rPr>
              <a:t>           {   return x/y; }</a:t>
            </a:r>
          </a:p>
          <a:p>
            <a:r>
              <a:rPr lang="en-US" altLang="zh-CN" sz="2000" dirty="0">
                <a:solidFill>
                  <a:srgbClr val="006600"/>
                </a:solidFill>
                <a:ea typeface="楷体" pitchFamily="49" charset="-122"/>
                <a:cs typeface="Times New Roman" pitchFamily="18" charset="0"/>
              </a:rPr>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519113" y="500063"/>
            <a:ext cx="8445500" cy="4359275"/>
          </a:xfrm>
          <a:prstGeom prst="rect">
            <a:avLst/>
          </a:prstGeom>
          <a:noFill/>
          <a:ln w="9525">
            <a:noFill/>
            <a:miter lim="800000"/>
            <a:headEnd/>
            <a:tailEnd/>
          </a:ln>
          <a:effectLst/>
        </p:spPr>
        <p:txBody>
          <a:bodyPr>
            <a:spAutoFit/>
          </a:bodyPr>
          <a:lstStyle/>
          <a:p>
            <a:r>
              <a:rPr lang="en-US" altLang="zh-CN" sz="2000" dirty="0">
                <a:solidFill>
                  <a:srgbClr val="006600"/>
                </a:solidFill>
              </a:rPr>
              <a:t> 	class Program</a:t>
            </a:r>
          </a:p>
          <a:p>
            <a:r>
              <a:rPr lang="en-US" altLang="zh-CN" sz="2000" dirty="0">
                <a:solidFill>
                  <a:srgbClr val="006600"/>
                </a:solidFill>
              </a:rPr>
              <a:t>    	{    static void Main(string[] </a:t>
            </a:r>
            <a:r>
              <a:rPr lang="en-US" altLang="zh-CN" sz="2000" dirty="0" err="1">
                <a:solidFill>
                  <a:srgbClr val="006600"/>
                </a:solidFill>
              </a:rPr>
              <a:t>args</a:t>
            </a:r>
            <a:r>
              <a:rPr lang="en-US" altLang="zh-CN" sz="2000" dirty="0">
                <a:solidFill>
                  <a:srgbClr val="006600"/>
                </a:solidFill>
              </a:rPr>
              <a:t>)</a:t>
            </a:r>
          </a:p>
          <a:p>
            <a:r>
              <a:rPr lang="en-US" altLang="zh-CN" sz="2000" dirty="0">
                <a:solidFill>
                  <a:srgbClr val="006600"/>
                </a:solidFill>
              </a:rPr>
              <a:t>        	     {    </a:t>
            </a:r>
            <a:r>
              <a:rPr lang="en-US" altLang="zh-CN" sz="2000" dirty="0" err="1">
                <a:solidFill>
                  <a:srgbClr val="006600"/>
                </a:solidFill>
              </a:rPr>
              <a:t>MyDeClass</a:t>
            </a:r>
            <a:r>
              <a:rPr lang="en-US" altLang="zh-CN" sz="2000" dirty="0">
                <a:solidFill>
                  <a:srgbClr val="006600"/>
                </a:solidFill>
              </a:rPr>
              <a:t> </a:t>
            </a:r>
            <a:r>
              <a:rPr lang="en-US" altLang="zh-CN" sz="2000" dirty="0" err="1">
                <a:solidFill>
                  <a:srgbClr val="006600"/>
                </a:solidFill>
              </a:rPr>
              <a:t>obj</a:t>
            </a:r>
            <a:r>
              <a:rPr lang="en-US" altLang="zh-CN" sz="2000" dirty="0">
                <a:solidFill>
                  <a:srgbClr val="006600"/>
                </a:solidFill>
              </a:rPr>
              <a:t> = new </a:t>
            </a:r>
            <a:r>
              <a:rPr lang="en-US" altLang="zh-CN" sz="2000" dirty="0" err="1">
                <a:solidFill>
                  <a:srgbClr val="006600"/>
                </a:solidFill>
              </a:rPr>
              <a:t>MyDeClass</a:t>
            </a:r>
            <a:r>
              <a:rPr lang="en-US" altLang="zh-CN" sz="2000" dirty="0">
                <a:solidFill>
                  <a:srgbClr val="006600"/>
                </a:solidFill>
              </a:rPr>
              <a:t>();</a:t>
            </a:r>
          </a:p>
          <a:p>
            <a:r>
              <a:rPr lang="en-US" altLang="zh-CN" sz="2000" dirty="0">
                <a:solidFill>
                  <a:srgbClr val="006600"/>
                </a:solidFill>
              </a:rPr>
              <a:t>            	           </a:t>
            </a:r>
            <a:r>
              <a:rPr lang="en-US" altLang="zh-CN" sz="2000" dirty="0" err="1">
                <a:solidFill>
                  <a:srgbClr val="FF00FF"/>
                </a:solidFill>
              </a:rPr>
              <a:t>mydelegate</a:t>
            </a:r>
            <a:r>
              <a:rPr lang="en-US" altLang="zh-CN" sz="2000" dirty="0">
                <a:solidFill>
                  <a:srgbClr val="FF00FF"/>
                </a:solidFill>
              </a:rPr>
              <a:t> p = new </a:t>
            </a:r>
            <a:r>
              <a:rPr lang="en-US" altLang="zh-CN" sz="2000" dirty="0" err="1">
                <a:solidFill>
                  <a:srgbClr val="FF00FF"/>
                </a:solidFill>
              </a:rPr>
              <a:t>mydelegate</a:t>
            </a:r>
            <a:r>
              <a:rPr lang="en-US" altLang="zh-CN" sz="2000" dirty="0">
                <a:solidFill>
                  <a:srgbClr val="FF00FF"/>
                </a:solidFill>
              </a:rPr>
              <a:t>(</a:t>
            </a:r>
            <a:r>
              <a:rPr lang="en-US" altLang="zh-CN" sz="2000" dirty="0" err="1">
                <a:solidFill>
                  <a:srgbClr val="FF00FF"/>
                </a:solidFill>
              </a:rPr>
              <a:t>obj.add</a:t>
            </a:r>
            <a:r>
              <a:rPr lang="en-US" altLang="zh-CN" sz="2000" dirty="0">
                <a:solidFill>
                  <a:srgbClr val="FF00FF"/>
                </a:solidFill>
              </a:rPr>
              <a:t>);</a:t>
            </a:r>
          </a:p>
          <a:p>
            <a:r>
              <a:rPr lang="en-US" altLang="zh-CN" sz="2000" dirty="0">
                <a:solidFill>
                  <a:srgbClr val="006600"/>
                </a:solidFill>
              </a:rPr>
              <a:t>             	           </a:t>
            </a:r>
            <a:r>
              <a:rPr lang="en-US" altLang="zh-CN" sz="2000" dirty="0" err="1">
                <a:solidFill>
                  <a:srgbClr val="006600"/>
                </a:solidFill>
              </a:rPr>
              <a:t>Console.WriteLine</a:t>
            </a:r>
            <a:r>
              <a:rPr lang="en-US" altLang="zh-CN" sz="2000" dirty="0">
                <a:solidFill>
                  <a:srgbClr val="006600"/>
                </a:solidFill>
              </a:rPr>
              <a:t>("5+8={0}",</a:t>
            </a:r>
            <a:r>
              <a:rPr lang="en-US" altLang="zh-CN" sz="2000" dirty="0">
                <a:solidFill>
                  <a:srgbClr val="C00000"/>
                </a:solidFill>
              </a:rPr>
              <a:t>p(5,8)</a:t>
            </a:r>
            <a:r>
              <a:rPr lang="en-US" altLang="zh-CN" sz="2000" dirty="0">
                <a:solidFill>
                  <a:srgbClr val="006600"/>
                </a:solidFill>
              </a:rPr>
              <a:t>);</a:t>
            </a:r>
          </a:p>
          <a:p>
            <a:r>
              <a:rPr lang="en-US" altLang="zh-CN" sz="2000" dirty="0">
                <a:solidFill>
                  <a:srgbClr val="006600"/>
                </a:solidFill>
              </a:rPr>
              <a:t>            	           p = new </a:t>
            </a:r>
            <a:r>
              <a:rPr lang="en-US" altLang="zh-CN" sz="2000" dirty="0" err="1">
                <a:solidFill>
                  <a:srgbClr val="006600"/>
                </a:solidFill>
              </a:rPr>
              <a:t>mydelegate</a:t>
            </a:r>
            <a:r>
              <a:rPr lang="en-US" altLang="zh-CN" sz="2000" dirty="0">
                <a:solidFill>
                  <a:srgbClr val="006600"/>
                </a:solidFill>
              </a:rPr>
              <a:t>(</a:t>
            </a:r>
            <a:r>
              <a:rPr lang="en-US" altLang="zh-CN" sz="2000" dirty="0" err="1">
                <a:solidFill>
                  <a:srgbClr val="006600"/>
                </a:solidFill>
              </a:rPr>
              <a:t>obj.sub</a:t>
            </a:r>
            <a:r>
              <a:rPr lang="en-US" altLang="zh-CN" sz="2000" dirty="0">
                <a:solidFill>
                  <a:srgbClr val="006600"/>
                </a:solidFill>
              </a:rPr>
              <a:t>);</a:t>
            </a:r>
          </a:p>
          <a:p>
            <a:r>
              <a:rPr lang="en-US" altLang="zh-CN" sz="2000" dirty="0">
                <a:solidFill>
                  <a:srgbClr val="006600"/>
                </a:solidFill>
              </a:rPr>
              <a:t>            	           </a:t>
            </a:r>
            <a:r>
              <a:rPr lang="en-US" altLang="zh-CN" sz="2000" dirty="0" err="1">
                <a:solidFill>
                  <a:srgbClr val="006600"/>
                </a:solidFill>
              </a:rPr>
              <a:t>Console.WriteLine</a:t>
            </a:r>
            <a:r>
              <a:rPr lang="en-US" altLang="zh-CN" sz="2000" dirty="0">
                <a:solidFill>
                  <a:srgbClr val="006600"/>
                </a:solidFill>
              </a:rPr>
              <a:t>("5-8={0}",</a:t>
            </a:r>
            <a:r>
              <a:rPr lang="en-US" altLang="zh-CN" sz="2000" dirty="0">
                <a:solidFill>
                  <a:srgbClr val="C00000"/>
                </a:solidFill>
              </a:rPr>
              <a:t>p(5,8)</a:t>
            </a:r>
            <a:r>
              <a:rPr lang="en-US" altLang="zh-CN" sz="2000" dirty="0">
                <a:solidFill>
                  <a:srgbClr val="006600"/>
                </a:solidFill>
              </a:rPr>
              <a:t>);</a:t>
            </a:r>
          </a:p>
          <a:p>
            <a:r>
              <a:rPr lang="en-US" altLang="zh-CN" sz="2000" dirty="0">
                <a:solidFill>
                  <a:srgbClr val="006600"/>
                </a:solidFill>
              </a:rPr>
              <a:t>            	           p = new </a:t>
            </a:r>
            <a:r>
              <a:rPr lang="en-US" altLang="zh-CN" sz="2000" dirty="0" err="1">
                <a:solidFill>
                  <a:srgbClr val="006600"/>
                </a:solidFill>
              </a:rPr>
              <a:t>mydelegate</a:t>
            </a:r>
            <a:r>
              <a:rPr lang="en-US" altLang="zh-CN" sz="2000" dirty="0">
                <a:solidFill>
                  <a:srgbClr val="006600"/>
                </a:solidFill>
              </a:rPr>
              <a:t>(</a:t>
            </a:r>
            <a:r>
              <a:rPr lang="en-US" altLang="zh-CN" sz="2000" dirty="0" err="1">
                <a:solidFill>
                  <a:srgbClr val="006600"/>
                </a:solidFill>
              </a:rPr>
              <a:t>obj.mul</a:t>
            </a:r>
            <a:r>
              <a:rPr lang="en-US" altLang="zh-CN" sz="2000" dirty="0">
                <a:solidFill>
                  <a:srgbClr val="006600"/>
                </a:solidFill>
              </a:rPr>
              <a:t>);</a:t>
            </a:r>
          </a:p>
          <a:p>
            <a:r>
              <a:rPr lang="en-US" altLang="zh-CN" sz="2000" dirty="0">
                <a:solidFill>
                  <a:srgbClr val="006600"/>
                </a:solidFill>
              </a:rPr>
              <a:t>            	           </a:t>
            </a:r>
            <a:r>
              <a:rPr lang="en-US" altLang="zh-CN" sz="2000" dirty="0" err="1">
                <a:solidFill>
                  <a:srgbClr val="006600"/>
                </a:solidFill>
              </a:rPr>
              <a:t>Console.WriteLine</a:t>
            </a:r>
            <a:r>
              <a:rPr lang="en-US" altLang="zh-CN" sz="2000" dirty="0">
                <a:solidFill>
                  <a:srgbClr val="006600"/>
                </a:solidFill>
              </a:rPr>
              <a:t>("5*8={0}",</a:t>
            </a:r>
            <a:r>
              <a:rPr lang="en-US" altLang="zh-CN" sz="2000" dirty="0">
                <a:solidFill>
                  <a:srgbClr val="C00000"/>
                </a:solidFill>
              </a:rPr>
              <a:t>p(5,8)</a:t>
            </a:r>
            <a:r>
              <a:rPr lang="en-US" altLang="zh-CN" sz="2000" dirty="0">
                <a:solidFill>
                  <a:srgbClr val="006600"/>
                </a:solidFill>
              </a:rPr>
              <a:t>);</a:t>
            </a:r>
          </a:p>
          <a:p>
            <a:r>
              <a:rPr lang="en-US" altLang="zh-CN" sz="2000" dirty="0">
                <a:solidFill>
                  <a:srgbClr val="006600"/>
                </a:solidFill>
              </a:rPr>
              <a:t>            	           p = new </a:t>
            </a:r>
            <a:r>
              <a:rPr lang="en-US" altLang="zh-CN" sz="2000" dirty="0" err="1">
                <a:solidFill>
                  <a:srgbClr val="006600"/>
                </a:solidFill>
              </a:rPr>
              <a:t>mydelegate</a:t>
            </a:r>
            <a:r>
              <a:rPr lang="en-US" altLang="zh-CN" sz="2000" dirty="0">
                <a:solidFill>
                  <a:srgbClr val="006600"/>
                </a:solidFill>
              </a:rPr>
              <a:t>(</a:t>
            </a:r>
            <a:r>
              <a:rPr lang="en-US" altLang="zh-CN" sz="2000" dirty="0" err="1">
                <a:solidFill>
                  <a:srgbClr val="006600"/>
                </a:solidFill>
              </a:rPr>
              <a:t>obj.div</a:t>
            </a:r>
            <a:r>
              <a:rPr lang="en-US" altLang="zh-CN" sz="2000" dirty="0">
                <a:solidFill>
                  <a:srgbClr val="006600"/>
                </a:solidFill>
              </a:rPr>
              <a:t>);</a:t>
            </a:r>
          </a:p>
          <a:p>
            <a:r>
              <a:rPr lang="en-US" altLang="zh-CN" sz="2000" dirty="0">
                <a:solidFill>
                  <a:srgbClr val="006600"/>
                </a:solidFill>
              </a:rPr>
              <a:t>            	           </a:t>
            </a:r>
            <a:r>
              <a:rPr lang="en-US" altLang="zh-CN" sz="2000" dirty="0" err="1">
                <a:solidFill>
                  <a:srgbClr val="006600"/>
                </a:solidFill>
              </a:rPr>
              <a:t>Console.WriteLine</a:t>
            </a:r>
            <a:r>
              <a:rPr lang="en-US" altLang="zh-CN" sz="2000" dirty="0">
                <a:solidFill>
                  <a:srgbClr val="006600"/>
                </a:solidFill>
              </a:rPr>
              <a:t>("5/8={0}",</a:t>
            </a:r>
            <a:r>
              <a:rPr lang="en-US" altLang="zh-CN" sz="2000" dirty="0">
                <a:solidFill>
                  <a:srgbClr val="C00000"/>
                </a:solidFill>
              </a:rPr>
              <a:t>p(5,8)</a:t>
            </a:r>
            <a:r>
              <a:rPr lang="en-US" altLang="zh-CN" sz="2000" dirty="0">
                <a:solidFill>
                  <a:srgbClr val="006600"/>
                </a:solidFill>
              </a:rPr>
              <a:t>);</a:t>
            </a:r>
          </a:p>
          <a:p>
            <a:r>
              <a:rPr lang="en-US" altLang="zh-CN" sz="2000" dirty="0">
                <a:solidFill>
                  <a:srgbClr val="006600"/>
                </a:solidFill>
              </a:rPr>
              <a:t>        	     }</a:t>
            </a:r>
          </a:p>
          <a:p>
            <a:r>
              <a:rPr lang="en-US" altLang="zh-CN" sz="2000" dirty="0">
                <a:solidFill>
                  <a:srgbClr val="006600"/>
                </a:solidFill>
              </a:rPr>
              <a:t>              }</a:t>
            </a:r>
          </a:p>
          <a:p>
            <a:r>
              <a:rPr lang="en-US" altLang="zh-CN" sz="2000" dirty="0">
                <a:solidFill>
                  <a:srgbClr val="006600"/>
                </a:solidFill>
              </a:rPr>
              <a:t>     }</a:t>
            </a:r>
          </a:p>
        </p:txBody>
      </p:sp>
      <p:pic>
        <p:nvPicPr>
          <p:cNvPr id="4" name="图片 3"/>
          <p:cNvPicPr/>
          <p:nvPr/>
        </p:nvPicPr>
        <p:blipFill>
          <a:blip r:embed="rId2"/>
          <a:srcRect/>
          <a:stretch>
            <a:fillRect/>
          </a:stretch>
        </p:blipFill>
        <p:spPr bwMode="auto">
          <a:xfrm>
            <a:off x="2500298" y="4143380"/>
            <a:ext cx="3643338" cy="1857388"/>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539750" y="476250"/>
            <a:ext cx="7993063" cy="4438138"/>
          </a:xfrm>
          <a:prstGeom prst="rect">
            <a:avLst/>
          </a:prstGeom>
          <a:noFill/>
          <a:ln w="9525">
            <a:noFill/>
            <a:miter lim="800000"/>
            <a:headEnd/>
            <a:tailEnd/>
          </a:ln>
          <a:effectLst/>
        </p:spPr>
        <p:txBody>
          <a:bodyPr>
            <a:spAutoFit/>
          </a:bodyPr>
          <a:lstStyle/>
          <a:p>
            <a:pPr>
              <a:lnSpc>
                <a:spcPct val="130000"/>
              </a:lnSpc>
            </a:pPr>
            <a:r>
              <a:rPr lang="en-US" altLang="zh-CN" dirty="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前面</a:t>
            </a:r>
            <a:r>
              <a:rPr lang="zh-CN" altLang="en-US" dirty="0">
                <a:ea typeface="楷体" pitchFamily="49" charset="-122"/>
                <a:cs typeface="Times New Roman" pitchFamily="18" charset="0"/>
              </a:rPr>
              <a:t>代码中</a:t>
            </a:r>
            <a:r>
              <a:rPr lang="en-US" altLang="zh-CN" dirty="0">
                <a:ea typeface="楷体" pitchFamily="49" charset="-122"/>
                <a:cs typeface="Times New Roman" pitchFamily="18" charset="0"/>
              </a:rPr>
              <a:t>p</a:t>
            </a:r>
            <a:r>
              <a:rPr lang="zh-CN" altLang="en-US" dirty="0">
                <a:ea typeface="楷体" pitchFamily="49" charset="-122"/>
                <a:cs typeface="Times New Roman" pitchFamily="18" charset="0"/>
              </a:rPr>
              <a:t>作为引用类型，也可以改为值类型，等价的主函数可以如下改为：</a:t>
            </a:r>
          </a:p>
          <a:p>
            <a:r>
              <a:rPr lang="zh-CN" altLang="en-US" sz="2000" dirty="0">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static void Main(string[] </a:t>
            </a:r>
            <a:r>
              <a:rPr lang="en-US" altLang="zh-CN" sz="2000" dirty="0" err="1">
                <a:solidFill>
                  <a:schemeClr val="hlink"/>
                </a:solidFill>
                <a:ea typeface="楷体" pitchFamily="49" charset="-122"/>
                <a:cs typeface="Times New Roman" pitchFamily="18" charset="0"/>
              </a:rPr>
              <a:t>args</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MyDeClass</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obj</a:t>
            </a:r>
            <a:r>
              <a:rPr lang="en-US" altLang="zh-CN" sz="2000" dirty="0">
                <a:solidFill>
                  <a:schemeClr val="hlink"/>
                </a:solidFill>
                <a:ea typeface="楷体" pitchFamily="49" charset="-122"/>
                <a:cs typeface="Times New Roman" pitchFamily="18" charset="0"/>
              </a:rPr>
              <a:t> = new </a:t>
            </a:r>
            <a:r>
              <a:rPr lang="en-US" altLang="zh-CN" sz="2000" dirty="0" err="1">
                <a:solidFill>
                  <a:schemeClr val="hlink"/>
                </a:solidFill>
                <a:ea typeface="楷体" pitchFamily="49" charset="-122"/>
                <a:cs typeface="Times New Roman" pitchFamily="18" charset="0"/>
              </a:rPr>
              <a:t>MyDeClass</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mydelegate</a:t>
            </a:r>
            <a:r>
              <a:rPr lang="en-US" altLang="zh-CN" sz="2000" dirty="0">
                <a:solidFill>
                  <a:srgbClr val="FF00FF"/>
                </a:solidFill>
                <a:ea typeface="楷体" pitchFamily="49" charset="-122"/>
                <a:cs typeface="Times New Roman" pitchFamily="18" charset="0"/>
              </a:rPr>
              <a:t> p = </a:t>
            </a:r>
            <a:r>
              <a:rPr lang="en-US" altLang="zh-CN" sz="2000" dirty="0" err="1">
                <a:solidFill>
                  <a:srgbClr val="FF00FF"/>
                </a:solidFill>
                <a:ea typeface="楷体" pitchFamily="49" charset="-122"/>
                <a:cs typeface="Times New Roman" pitchFamily="18" charset="0"/>
              </a:rPr>
              <a:t>obj.add</a:t>
            </a:r>
            <a:r>
              <a:rPr lang="en-US" altLang="zh-CN" sz="2000" dirty="0">
                <a:solidFill>
                  <a:srgbClr val="FF00FF"/>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("5+8={0}", </a:t>
            </a:r>
            <a:r>
              <a:rPr lang="en-US" altLang="zh-CN" sz="2000" dirty="0">
                <a:solidFill>
                  <a:srgbClr val="C00000"/>
                </a:solidFill>
                <a:ea typeface="楷体" pitchFamily="49" charset="-122"/>
                <a:cs typeface="Times New Roman" pitchFamily="18" charset="0"/>
              </a:rPr>
              <a:t>p(5, 8)</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p = </a:t>
            </a:r>
            <a:r>
              <a:rPr lang="en-US" altLang="zh-CN" sz="2000" dirty="0" err="1">
                <a:solidFill>
                  <a:schemeClr val="hlink"/>
                </a:solidFill>
                <a:ea typeface="楷体" pitchFamily="49" charset="-122"/>
                <a:cs typeface="Times New Roman" pitchFamily="18" charset="0"/>
              </a:rPr>
              <a:t>obj.sub</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("5-8={0}", </a:t>
            </a:r>
            <a:r>
              <a:rPr lang="en-US" altLang="zh-CN" sz="2000" dirty="0">
                <a:solidFill>
                  <a:srgbClr val="C00000"/>
                </a:solidFill>
                <a:ea typeface="楷体" pitchFamily="49" charset="-122"/>
                <a:cs typeface="Times New Roman" pitchFamily="18" charset="0"/>
              </a:rPr>
              <a:t>p(5, 8)</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p = </a:t>
            </a:r>
            <a:r>
              <a:rPr lang="en-US" altLang="zh-CN" sz="2000" dirty="0" err="1">
                <a:solidFill>
                  <a:schemeClr val="hlink"/>
                </a:solidFill>
                <a:ea typeface="楷体" pitchFamily="49" charset="-122"/>
                <a:cs typeface="Times New Roman" pitchFamily="18" charset="0"/>
              </a:rPr>
              <a:t>obj.mul</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("5*8={0}", </a:t>
            </a:r>
            <a:r>
              <a:rPr lang="en-US" altLang="zh-CN" sz="2000" dirty="0">
                <a:solidFill>
                  <a:srgbClr val="C00000"/>
                </a:solidFill>
                <a:ea typeface="楷体" pitchFamily="49" charset="-122"/>
                <a:cs typeface="Times New Roman" pitchFamily="18" charset="0"/>
              </a:rPr>
              <a:t>p(5, 8)</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p = </a:t>
            </a:r>
            <a:r>
              <a:rPr lang="en-US" altLang="zh-CN" sz="2000" dirty="0" err="1">
                <a:solidFill>
                  <a:schemeClr val="hlink"/>
                </a:solidFill>
                <a:ea typeface="楷体" pitchFamily="49" charset="-122"/>
                <a:cs typeface="Times New Roman" pitchFamily="18" charset="0"/>
              </a:rPr>
              <a:t>obj.div</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("5/8={0}", </a:t>
            </a:r>
            <a:r>
              <a:rPr lang="en-US" altLang="zh-CN" sz="2000" dirty="0">
                <a:solidFill>
                  <a:srgbClr val="C00000"/>
                </a:solidFill>
                <a:ea typeface="楷体" pitchFamily="49" charset="-122"/>
                <a:cs typeface="Times New Roman" pitchFamily="18" charset="0"/>
              </a:rPr>
              <a:t>p(5, 8)</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p>
        </p:txBody>
      </p:sp>
      <p:sp>
        <p:nvSpPr>
          <p:cNvPr id="168963" name="Text Box 3"/>
          <p:cNvSpPr txBox="1">
            <a:spLocks noChangeArrowheads="1"/>
          </p:cNvSpPr>
          <p:nvPr/>
        </p:nvSpPr>
        <p:spPr bwMode="auto">
          <a:xfrm>
            <a:off x="6011863" y="1773238"/>
            <a:ext cx="2951162" cy="1006475"/>
          </a:xfrm>
          <a:prstGeom prst="rect">
            <a:avLst/>
          </a:prstGeom>
          <a:noFill/>
          <a:ln w="9525">
            <a:noFill/>
            <a:miter lim="800000"/>
            <a:headEnd/>
            <a:tailEnd/>
          </a:ln>
          <a:effectLst/>
        </p:spPr>
        <p:txBody>
          <a:bodyPr>
            <a:spAutoFit/>
          </a:bodyPr>
          <a:lstStyle/>
          <a:p>
            <a:pPr>
              <a:spcBef>
                <a:spcPct val="50000"/>
              </a:spcBef>
            </a:pPr>
            <a:r>
              <a:rPr lang="zh-CN" altLang="en-US" sz="2000">
                <a:solidFill>
                  <a:srgbClr val="FF00FF"/>
                </a:solidFill>
                <a:ea typeface="楷体" pitchFamily="49" charset="-122"/>
                <a:cs typeface="Times New Roman" pitchFamily="18" charset="0"/>
              </a:rPr>
              <a:t>可以直接把方法名赋值给委托对象来创建一个委托实例 </a:t>
            </a:r>
          </a:p>
        </p:txBody>
      </p:sp>
      <p:sp>
        <p:nvSpPr>
          <p:cNvPr id="168964" name="Line 4"/>
          <p:cNvSpPr>
            <a:spLocks noChangeShapeType="1"/>
          </p:cNvSpPr>
          <p:nvPr/>
        </p:nvSpPr>
        <p:spPr bwMode="auto">
          <a:xfrm flipH="1">
            <a:off x="4373563" y="2255838"/>
            <a:ext cx="1655762" cy="0"/>
          </a:xfrm>
          <a:prstGeom prst="line">
            <a:avLst/>
          </a:prstGeom>
          <a:noFill/>
          <a:ln w="38100">
            <a:solidFill>
              <a:schemeClr val="tx1"/>
            </a:solidFill>
            <a:round/>
            <a:headEnd/>
            <a:tailEnd type="triangle" w="med" len="med"/>
          </a:ln>
          <a:effectLst/>
        </p:spPr>
        <p:txBody>
          <a:bodyPr/>
          <a:lstStyle/>
          <a:p>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571472" y="1500174"/>
            <a:ext cx="7993063" cy="1200329"/>
          </a:xfrm>
          <a:prstGeom prst="rect">
            <a:avLst/>
          </a:prstGeom>
          <a:noFill/>
          <a:ln w="9525">
            <a:noFill/>
            <a:miter lim="800000"/>
            <a:headEnd/>
            <a:tailEnd/>
          </a:ln>
          <a:effectLst/>
        </p:spPr>
        <p:txBody>
          <a:bodyPr>
            <a:spAutoFit/>
          </a:bodyPr>
          <a:lstStyle/>
          <a:p>
            <a:r>
              <a:rPr lang="zh-CN" altLang="en-US" dirty="0" smtClean="0">
                <a:ea typeface="楷体" pitchFamily="49" charset="-122"/>
                <a:cs typeface="Times New Roman" pitchFamily="18" charset="0"/>
              </a:rPr>
              <a:t>        委托</a:t>
            </a:r>
            <a:r>
              <a:rPr lang="zh-CN" altLang="en-US" dirty="0">
                <a:ea typeface="楷体" pitchFamily="49" charset="-122"/>
                <a:cs typeface="Times New Roman" pitchFamily="18" charset="0"/>
              </a:rPr>
              <a:t>对象可以封装多个方法，这些方法的集合称为调用列表。委托使用“</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等运算符向调用列表中增加或移除事件处理方法。 </a:t>
            </a:r>
          </a:p>
        </p:txBody>
      </p:sp>
      <p:sp>
        <p:nvSpPr>
          <p:cNvPr id="3" name="TextBox 2"/>
          <p:cNvSpPr txBox="1"/>
          <p:nvPr/>
        </p:nvSpPr>
        <p:spPr>
          <a:xfrm>
            <a:off x="642910" y="428604"/>
            <a:ext cx="535785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5.12.3 </a:t>
            </a:r>
            <a:r>
              <a:rPr lang="zh-CN" altLang="en-US" sz="2800" dirty="0" smtClean="0">
                <a:solidFill>
                  <a:srgbClr val="FF3300"/>
                </a:solidFill>
                <a:latin typeface="黑体" pitchFamily="49" charset="-122"/>
                <a:ea typeface="黑体" pitchFamily="49" charset="-122"/>
              </a:rPr>
              <a:t>委托对象封装多个方法</a:t>
            </a:r>
          </a:p>
        </p:txBody>
      </p:sp>
      <p:pic>
        <p:nvPicPr>
          <p:cNvPr id="232449" name="Picture 1"/>
          <p:cNvPicPr>
            <a:picLocks noChangeAspect="1" noChangeArrowheads="1"/>
          </p:cNvPicPr>
          <p:nvPr/>
        </p:nvPicPr>
        <p:blipFill>
          <a:blip r:embed="rId2"/>
          <a:srcRect/>
          <a:stretch>
            <a:fillRect/>
          </a:stretch>
        </p:blipFill>
        <p:spPr bwMode="auto">
          <a:xfrm>
            <a:off x="2714612" y="2857496"/>
            <a:ext cx="2893434" cy="2428892"/>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323850" y="260350"/>
            <a:ext cx="8462992" cy="830997"/>
          </a:xfrm>
          <a:prstGeom prst="rect">
            <a:avLst/>
          </a:prstGeom>
          <a:noFill/>
          <a:ln w="9525">
            <a:noFill/>
            <a:miter lim="800000"/>
            <a:headEnd/>
            <a:tailEnd/>
          </a:ln>
          <a:effectLst/>
        </p:spPr>
        <p:txBody>
          <a:bodyPr wrap="square">
            <a:spAutoFit/>
          </a:bodyPr>
          <a:lstStyle/>
          <a:p>
            <a:pPr>
              <a:spcBef>
                <a:spcPct val="50000"/>
              </a:spcBef>
            </a:pP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5.13】 </a:t>
            </a:r>
            <a:r>
              <a:rPr lang="zh-CN" altLang="en-US" dirty="0">
                <a:ea typeface="楷体" pitchFamily="49" charset="-122"/>
                <a:cs typeface="Times New Roman" pitchFamily="18" charset="0"/>
              </a:rPr>
              <a:t>设计一个控制台应用程序，说明委托对象封装多个方法的使用。 </a:t>
            </a:r>
          </a:p>
        </p:txBody>
      </p:sp>
      <p:sp>
        <p:nvSpPr>
          <p:cNvPr id="166915" name="Text Box 3"/>
          <p:cNvSpPr txBox="1">
            <a:spLocks noChangeArrowheads="1"/>
          </p:cNvSpPr>
          <p:nvPr/>
        </p:nvSpPr>
        <p:spPr bwMode="auto">
          <a:xfrm>
            <a:off x="506441" y="1201457"/>
            <a:ext cx="8137525" cy="4942187"/>
          </a:xfrm>
          <a:prstGeom prst="rect">
            <a:avLst/>
          </a:prstGeom>
          <a:noFill/>
          <a:ln w="9525">
            <a:noFill/>
            <a:miter lim="800000"/>
            <a:headEnd/>
            <a:tailEnd/>
          </a:ln>
          <a:effectLst/>
        </p:spPr>
        <p:txBody>
          <a:bodyPr>
            <a:spAutoFit/>
          </a:bodyPr>
          <a:lstStyle/>
          <a:p>
            <a:pPr>
              <a:lnSpc>
                <a:spcPts val="1800"/>
              </a:lnSpc>
            </a:pPr>
            <a:r>
              <a:rPr lang="en-US" altLang="zh-CN" sz="2000" dirty="0">
                <a:solidFill>
                  <a:srgbClr val="006600"/>
                </a:solidFill>
                <a:ea typeface="楷体" pitchFamily="49" charset="-122"/>
                <a:cs typeface="Times New Roman" pitchFamily="18" charset="0"/>
              </a:rPr>
              <a:t>using System;</a:t>
            </a:r>
          </a:p>
          <a:p>
            <a:pPr>
              <a:lnSpc>
                <a:spcPts val="1800"/>
              </a:lnSpc>
            </a:pPr>
            <a:r>
              <a:rPr lang="en-US" altLang="zh-CN" sz="2000" dirty="0">
                <a:solidFill>
                  <a:srgbClr val="006600"/>
                </a:solidFill>
                <a:ea typeface="楷体" pitchFamily="49" charset="-122"/>
                <a:cs typeface="Times New Roman" pitchFamily="18" charset="0"/>
              </a:rPr>
              <a:t>namespace </a:t>
            </a:r>
            <a:r>
              <a:rPr lang="en-US" altLang="zh-CN" sz="2000" dirty="0" err="1" smtClean="0">
                <a:solidFill>
                  <a:srgbClr val="006600"/>
                </a:solidFill>
                <a:ea typeface="楷体" pitchFamily="49" charset="-122"/>
                <a:cs typeface="Times New Roman" pitchFamily="18" charset="0"/>
              </a:rPr>
              <a:t>Proj5_13</a:t>
            </a:r>
            <a:endParaRPr lang="en-US" altLang="zh-CN" sz="2000" dirty="0">
              <a:solidFill>
                <a:srgbClr val="006600"/>
              </a:solidFill>
              <a:ea typeface="楷体" pitchFamily="49" charset="-122"/>
              <a:cs typeface="Times New Roman" pitchFamily="18" charset="0"/>
            </a:endParaRPr>
          </a:p>
          <a:p>
            <a:pPr>
              <a:lnSpc>
                <a:spcPts val="1800"/>
              </a:lnSpc>
            </a:pPr>
            <a:r>
              <a:rPr lang="en-US" altLang="zh-CN" sz="2000" dirty="0">
                <a:solidFill>
                  <a:srgbClr val="006600"/>
                </a:solidFill>
                <a:ea typeface="楷体" pitchFamily="49" charset="-122"/>
                <a:cs typeface="Times New Roman" pitchFamily="18" charset="0"/>
              </a:rPr>
              <a:t>{    delegate void </a:t>
            </a:r>
            <a:r>
              <a:rPr lang="en-US" altLang="zh-CN" sz="2000" dirty="0" err="1">
                <a:solidFill>
                  <a:srgbClr val="006600"/>
                </a:solidFill>
                <a:ea typeface="楷体" pitchFamily="49" charset="-122"/>
                <a:cs typeface="Times New Roman" pitchFamily="18" charset="0"/>
              </a:rPr>
              <a:t>mydelegate</a:t>
            </a:r>
            <a:r>
              <a:rPr lang="en-US" altLang="zh-CN" sz="2000" dirty="0">
                <a:solidFill>
                  <a:srgbClr val="006600"/>
                </a:solidFill>
                <a:ea typeface="楷体" pitchFamily="49" charset="-122"/>
                <a:cs typeface="Times New Roman" pitchFamily="18" charset="0"/>
              </a:rPr>
              <a:t>(double x, double y);</a:t>
            </a: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声明委托类型</a:t>
            </a:r>
          </a:p>
          <a:p>
            <a:pPr>
              <a:lnSpc>
                <a:spcPts val="1800"/>
              </a:lnSpc>
            </a:pP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class </a:t>
            </a:r>
            <a:r>
              <a:rPr lang="en-US" altLang="zh-CN" sz="2000" dirty="0" err="1">
                <a:solidFill>
                  <a:srgbClr val="006600"/>
                </a:solidFill>
                <a:ea typeface="楷体" pitchFamily="49" charset="-122"/>
                <a:cs typeface="Times New Roman" pitchFamily="18" charset="0"/>
              </a:rPr>
              <a:t>MyDeClass</a:t>
            </a:r>
            <a:endParaRPr lang="en-US" altLang="zh-CN" sz="2000" dirty="0">
              <a:solidFill>
                <a:srgbClr val="006600"/>
              </a:solidFill>
              <a:ea typeface="楷体" pitchFamily="49" charset="-122"/>
              <a:cs typeface="Times New Roman" pitchFamily="18" charset="0"/>
            </a:endParaRPr>
          </a:p>
          <a:p>
            <a:pPr>
              <a:lnSpc>
                <a:spcPts val="1800"/>
              </a:lnSpc>
            </a:pPr>
            <a:r>
              <a:rPr lang="en-US" altLang="zh-CN" sz="2000" dirty="0">
                <a:solidFill>
                  <a:srgbClr val="006600"/>
                </a:solidFill>
                <a:ea typeface="楷体" pitchFamily="49" charset="-122"/>
                <a:cs typeface="Times New Roman" pitchFamily="18" charset="0"/>
              </a:rPr>
              <a:t>      {    </a:t>
            </a:r>
            <a:r>
              <a:rPr lang="en-US" altLang="zh-CN" sz="2000" dirty="0">
                <a:solidFill>
                  <a:srgbClr val="FF00FF"/>
                </a:solidFill>
                <a:ea typeface="楷体" pitchFamily="49" charset="-122"/>
                <a:cs typeface="Times New Roman" pitchFamily="18" charset="0"/>
              </a:rPr>
              <a:t>public void add(double x, double y)</a:t>
            </a:r>
          </a:p>
          <a:p>
            <a:pPr>
              <a:lnSpc>
                <a:spcPts val="1800"/>
              </a:lnSpc>
            </a:pPr>
            <a:r>
              <a:rPr lang="en-US" altLang="zh-CN" sz="2000" dirty="0">
                <a:solidFill>
                  <a:srgbClr val="006600"/>
                </a:solidFill>
                <a:ea typeface="楷体" pitchFamily="49" charset="-122"/>
                <a:cs typeface="Times New Roman" pitchFamily="18" charset="0"/>
              </a:rPr>
              <a:t>            {</a:t>
            </a:r>
          </a:p>
          <a:p>
            <a:pPr>
              <a:lnSpc>
                <a:spcPts val="1800"/>
              </a:lnSpc>
            </a:pP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Console.WriteLine</a:t>
            </a:r>
            <a:r>
              <a:rPr lang="en-US" altLang="zh-CN" sz="2000" dirty="0">
                <a:solidFill>
                  <a:srgbClr val="006600"/>
                </a:solidFill>
                <a:ea typeface="楷体" pitchFamily="49" charset="-122"/>
                <a:cs typeface="Times New Roman" pitchFamily="18" charset="0"/>
              </a:rPr>
              <a:t>("{0}+{1}={2}",</a:t>
            </a:r>
            <a:r>
              <a:rPr lang="en-US" altLang="zh-CN" sz="2000" dirty="0" err="1">
                <a:solidFill>
                  <a:srgbClr val="006600"/>
                </a:solidFill>
                <a:ea typeface="楷体" pitchFamily="49" charset="-122"/>
                <a:cs typeface="Times New Roman" pitchFamily="18" charset="0"/>
              </a:rPr>
              <a:t>x,y,x</a:t>
            </a:r>
            <a:r>
              <a:rPr lang="en-US" altLang="zh-CN" sz="2000" dirty="0">
                <a:solidFill>
                  <a:srgbClr val="006600"/>
                </a:solidFill>
                <a:ea typeface="楷体" pitchFamily="49" charset="-122"/>
                <a:cs typeface="Times New Roman" pitchFamily="18" charset="0"/>
              </a:rPr>
              <a:t> + y);</a:t>
            </a:r>
          </a:p>
          <a:p>
            <a:pPr>
              <a:lnSpc>
                <a:spcPts val="1800"/>
              </a:lnSpc>
            </a:pPr>
            <a:r>
              <a:rPr lang="en-US" altLang="zh-CN" sz="2000" dirty="0">
                <a:solidFill>
                  <a:srgbClr val="006600"/>
                </a:solidFill>
                <a:ea typeface="楷体" pitchFamily="49" charset="-122"/>
                <a:cs typeface="Times New Roman" pitchFamily="18" charset="0"/>
              </a:rPr>
              <a:t>            }</a:t>
            </a:r>
          </a:p>
          <a:p>
            <a:pPr>
              <a:lnSpc>
                <a:spcPts val="1800"/>
              </a:lnSpc>
            </a:pPr>
            <a:r>
              <a:rPr lang="en-US" altLang="zh-CN" sz="2000" dirty="0">
                <a:solidFill>
                  <a:srgbClr val="006600"/>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public void sub(double x, double y)</a:t>
            </a:r>
          </a:p>
          <a:p>
            <a:pPr>
              <a:lnSpc>
                <a:spcPts val="1800"/>
              </a:lnSpc>
            </a:pPr>
            <a:r>
              <a:rPr lang="en-US" altLang="zh-CN" sz="2000" dirty="0">
                <a:solidFill>
                  <a:srgbClr val="006600"/>
                </a:solidFill>
                <a:ea typeface="楷体" pitchFamily="49" charset="-122"/>
                <a:cs typeface="Times New Roman" pitchFamily="18" charset="0"/>
              </a:rPr>
              <a:t>            {</a:t>
            </a:r>
          </a:p>
          <a:p>
            <a:pPr>
              <a:lnSpc>
                <a:spcPts val="1800"/>
              </a:lnSpc>
            </a:pP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Console.WriteLine</a:t>
            </a:r>
            <a:r>
              <a:rPr lang="en-US" altLang="zh-CN" sz="2000" dirty="0">
                <a:solidFill>
                  <a:srgbClr val="006600"/>
                </a:solidFill>
                <a:ea typeface="楷体" pitchFamily="49" charset="-122"/>
                <a:cs typeface="Times New Roman" pitchFamily="18" charset="0"/>
              </a:rPr>
              <a:t>("{0}-{1}={2}", x, y, x - y);</a:t>
            </a:r>
          </a:p>
          <a:p>
            <a:pPr>
              <a:lnSpc>
                <a:spcPts val="1800"/>
              </a:lnSpc>
            </a:pPr>
            <a:r>
              <a:rPr lang="en-US" altLang="zh-CN" sz="2000" dirty="0">
                <a:solidFill>
                  <a:srgbClr val="006600"/>
                </a:solidFill>
                <a:ea typeface="楷体" pitchFamily="49" charset="-122"/>
                <a:cs typeface="Times New Roman" pitchFamily="18" charset="0"/>
              </a:rPr>
              <a:t>            }</a:t>
            </a:r>
          </a:p>
          <a:p>
            <a:pPr>
              <a:lnSpc>
                <a:spcPts val="1800"/>
              </a:lnSpc>
            </a:pPr>
            <a:r>
              <a:rPr lang="en-US" altLang="zh-CN" sz="2000" dirty="0">
                <a:solidFill>
                  <a:srgbClr val="FF00FF"/>
                </a:solidFill>
                <a:ea typeface="楷体" pitchFamily="49" charset="-122"/>
                <a:cs typeface="Times New Roman" pitchFamily="18" charset="0"/>
              </a:rPr>
              <a:t>            public void </a:t>
            </a:r>
            <a:r>
              <a:rPr lang="en-US" altLang="zh-CN" sz="2000" dirty="0" err="1">
                <a:solidFill>
                  <a:srgbClr val="FF00FF"/>
                </a:solidFill>
                <a:ea typeface="楷体" pitchFamily="49" charset="-122"/>
                <a:cs typeface="Times New Roman" pitchFamily="18" charset="0"/>
              </a:rPr>
              <a:t>mul</a:t>
            </a:r>
            <a:r>
              <a:rPr lang="en-US" altLang="zh-CN" sz="2000" dirty="0">
                <a:solidFill>
                  <a:srgbClr val="FF00FF"/>
                </a:solidFill>
                <a:ea typeface="楷体" pitchFamily="49" charset="-122"/>
                <a:cs typeface="Times New Roman" pitchFamily="18" charset="0"/>
              </a:rPr>
              <a:t>(double x, double y)</a:t>
            </a:r>
          </a:p>
          <a:p>
            <a:pPr>
              <a:lnSpc>
                <a:spcPts val="1800"/>
              </a:lnSpc>
            </a:pPr>
            <a:r>
              <a:rPr lang="en-US" altLang="zh-CN" sz="2000" dirty="0">
                <a:solidFill>
                  <a:srgbClr val="006600"/>
                </a:solidFill>
                <a:ea typeface="楷体" pitchFamily="49" charset="-122"/>
                <a:cs typeface="Times New Roman" pitchFamily="18" charset="0"/>
              </a:rPr>
              <a:t>            {</a:t>
            </a:r>
          </a:p>
          <a:p>
            <a:pPr>
              <a:lnSpc>
                <a:spcPts val="1800"/>
              </a:lnSpc>
            </a:pP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Console.WriteLine</a:t>
            </a:r>
            <a:r>
              <a:rPr lang="en-US" altLang="zh-CN" sz="2000" dirty="0">
                <a:solidFill>
                  <a:srgbClr val="006600"/>
                </a:solidFill>
                <a:ea typeface="楷体" pitchFamily="49" charset="-122"/>
                <a:cs typeface="Times New Roman" pitchFamily="18" charset="0"/>
              </a:rPr>
              <a:t>("{0}*{1}={2}", x, y, x * y);</a:t>
            </a:r>
          </a:p>
          <a:p>
            <a:pPr>
              <a:lnSpc>
                <a:spcPts val="1800"/>
              </a:lnSpc>
            </a:pPr>
            <a:r>
              <a:rPr lang="en-US" altLang="zh-CN" sz="2000" dirty="0">
                <a:solidFill>
                  <a:srgbClr val="006600"/>
                </a:solidFill>
                <a:ea typeface="楷体" pitchFamily="49" charset="-122"/>
                <a:cs typeface="Times New Roman" pitchFamily="18" charset="0"/>
              </a:rPr>
              <a:t>            }</a:t>
            </a:r>
          </a:p>
          <a:p>
            <a:pPr>
              <a:lnSpc>
                <a:spcPts val="1800"/>
              </a:lnSpc>
            </a:pPr>
            <a:r>
              <a:rPr lang="en-US" altLang="zh-CN" sz="2000" dirty="0">
                <a:solidFill>
                  <a:srgbClr val="FF00FF"/>
                </a:solidFill>
                <a:ea typeface="楷体" pitchFamily="49" charset="-122"/>
                <a:cs typeface="Times New Roman" pitchFamily="18" charset="0"/>
              </a:rPr>
              <a:t>            public void div(double x, double y)</a:t>
            </a:r>
          </a:p>
          <a:p>
            <a:pPr>
              <a:lnSpc>
                <a:spcPts val="1800"/>
              </a:lnSpc>
            </a:pPr>
            <a:r>
              <a:rPr lang="en-US" altLang="zh-CN" sz="2000" dirty="0">
                <a:solidFill>
                  <a:srgbClr val="006600"/>
                </a:solidFill>
                <a:ea typeface="楷体" pitchFamily="49" charset="-122"/>
                <a:cs typeface="Times New Roman" pitchFamily="18" charset="0"/>
              </a:rPr>
              <a:t>            {</a:t>
            </a:r>
          </a:p>
          <a:p>
            <a:pPr>
              <a:lnSpc>
                <a:spcPts val="1800"/>
              </a:lnSpc>
            </a:pP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Console.WriteLine</a:t>
            </a:r>
            <a:r>
              <a:rPr lang="en-US" altLang="zh-CN" sz="2000" dirty="0">
                <a:solidFill>
                  <a:srgbClr val="006600"/>
                </a:solidFill>
                <a:ea typeface="楷体" pitchFamily="49" charset="-122"/>
                <a:cs typeface="Times New Roman" pitchFamily="18" charset="0"/>
              </a:rPr>
              <a:t>("{0}/{1}={2}", x, y, x/y);</a:t>
            </a:r>
          </a:p>
          <a:p>
            <a:pPr>
              <a:lnSpc>
                <a:spcPts val="1800"/>
              </a:lnSpc>
            </a:pPr>
            <a:r>
              <a:rPr lang="en-US" altLang="zh-CN" sz="2000" dirty="0">
                <a:solidFill>
                  <a:srgbClr val="006600"/>
                </a:solidFill>
                <a:ea typeface="楷体" pitchFamily="49" charset="-122"/>
                <a:cs typeface="Times New Roman" pitchFamily="18" charset="0"/>
              </a:rPr>
              <a:t>          </a:t>
            </a:r>
            <a:r>
              <a:rPr lang="en-US" altLang="zh-CN" sz="2000" dirty="0" smtClean="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t>
            </a:r>
          </a:p>
          <a:p>
            <a:pPr>
              <a:lnSpc>
                <a:spcPts val="1800"/>
              </a:lnSpc>
            </a:pPr>
            <a:r>
              <a:rPr lang="en-US" altLang="zh-CN" sz="2000" dirty="0">
                <a:solidFill>
                  <a:srgbClr val="006600"/>
                </a:solidFill>
                <a:ea typeface="楷体" pitchFamily="49" charset="-122"/>
                <a:cs typeface="Times New Roman" pitchFamily="18" charset="0"/>
              </a:rPr>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611188" y="404813"/>
            <a:ext cx="7921625" cy="4196020"/>
          </a:xfrm>
          <a:prstGeom prst="rect">
            <a:avLst/>
          </a:prstGeom>
          <a:noFill/>
          <a:ln w="9525">
            <a:noFill/>
            <a:miter lim="800000"/>
            <a:headEnd/>
            <a:tailEnd/>
          </a:ln>
          <a:effectLst/>
        </p:spPr>
        <p:txBody>
          <a:bodyPr>
            <a:spAutoFit/>
          </a:bodyPr>
          <a:lstStyle/>
          <a:p>
            <a:pPr>
              <a:lnSpc>
                <a:spcPts val="2000"/>
              </a:lnSpc>
            </a:pPr>
            <a:r>
              <a:rPr lang="en-US" altLang="zh-CN" sz="2000" dirty="0">
                <a:solidFill>
                  <a:srgbClr val="006600"/>
                </a:solidFill>
                <a:ea typeface="楷体" pitchFamily="49" charset="-122"/>
                <a:cs typeface="Times New Roman" pitchFamily="18" charset="0"/>
              </a:rPr>
              <a:t> 	class Program</a:t>
            </a:r>
          </a:p>
          <a:p>
            <a:pPr>
              <a:lnSpc>
                <a:spcPts val="2000"/>
              </a:lnSpc>
            </a:pPr>
            <a:r>
              <a:rPr lang="en-US" altLang="zh-CN" sz="2000" dirty="0">
                <a:solidFill>
                  <a:srgbClr val="006600"/>
                </a:solidFill>
                <a:ea typeface="楷体" pitchFamily="49" charset="-122"/>
                <a:cs typeface="Times New Roman" pitchFamily="18" charset="0"/>
              </a:rPr>
              <a:t>    	{    static void Main(string[] </a:t>
            </a:r>
            <a:r>
              <a:rPr lang="en-US" altLang="zh-CN" sz="2000" dirty="0" err="1">
                <a:solidFill>
                  <a:srgbClr val="006600"/>
                </a:solidFill>
                <a:ea typeface="楷体" pitchFamily="49" charset="-122"/>
                <a:cs typeface="Times New Roman" pitchFamily="18" charset="0"/>
              </a:rPr>
              <a:t>args</a:t>
            </a:r>
            <a:r>
              <a:rPr lang="en-US" altLang="zh-CN" sz="2000" dirty="0">
                <a:solidFill>
                  <a:srgbClr val="006600"/>
                </a:solidFill>
                <a:ea typeface="楷体" pitchFamily="49" charset="-122"/>
                <a:cs typeface="Times New Roman" pitchFamily="18" charset="0"/>
              </a:rPr>
              <a:t>)</a:t>
            </a:r>
          </a:p>
          <a:p>
            <a:pPr>
              <a:lnSpc>
                <a:spcPts val="2000"/>
              </a:lnSpc>
            </a:pPr>
            <a:r>
              <a:rPr lang="en-US" altLang="zh-CN" sz="2000" dirty="0">
                <a:solidFill>
                  <a:srgbClr val="006600"/>
                </a:solidFill>
                <a:ea typeface="楷体" pitchFamily="49" charset="-122"/>
                <a:cs typeface="Times New Roman" pitchFamily="18" charset="0"/>
              </a:rPr>
              <a:t>        	      {     </a:t>
            </a:r>
            <a:r>
              <a:rPr lang="en-US" altLang="zh-CN" sz="2000" dirty="0" err="1">
                <a:solidFill>
                  <a:srgbClr val="006600"/>
                </a:solidFill>
                <a:ea typeface="楷体" pitchFamily="49" charset="-122"/>
                <a:cs typeface="Times New Roman" pitchFamily="18" charset="0"/>
              </a:rPr>
              <a:t>MyDeClass</a:t>
            </a: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obj</a:t>
            </a:r>
            <a:r>
              <a:rPr lang="en-US" altLang="zh-CN" sz="2000" dirty="0">
                <a:solidFill>
                  <a:srgbClr val="006600"/>
                </a:solidFill>
                <a:ea typeface="楷体" pitchFamily="49" charset="-122"/>
                <a:cs typeface="Times New Roman" pitchFamily="18" charset="0"/>
              </a:rPr>
              <a:t> = new </a:t>
            </a:r>
            <a:r>
              <a:rPr lang="en-US" altLang="zh-CN" sz="2000" dirty="0" err="1">
                <a:solidFill>
                  <a:srgbClr val="006600"/>
                </a:solidFill>
                <a:ea typeface="楷体" pitchFamily="49" charset="-122"/>
                <a:cs typeface="Times New Roman" pitchFamily="18" charset="0"/>
              </a:rPr>
              <a:t>MyDeClass</a:t>
            </a:r>
            <a:r>
              <a:rPr lang="en-US" altLang="zh-CN" sz="2000" dirty="0">
                <a:solidFill>
                  <a:srgbClr val="006600"/>
                </a:solidFill>
                <a:ea typeface="楷体" pitchFamily="49" charset="-122"/>
                <a:cs typeface="Times New Roman" pitchFamily="18" charset="0"/>
              </a:rPr>
              <a:t>();</a:t>
            </a:r>
          </a:p>
          <a:p>
            <a:pPr>
              <a:lnSpc>
                <a:spcPts val="2000"/>
              </a:lnSpc>
            </a:pPr>
            <a:r>
              <a:rPr lang="en-US" altLang="zh-CN" sz="2000" dirty="0">
                <a:solidFill>
                  <a:srgbClr val="006600"/>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mydelegate</a:t>
            </a:r>
            <a:r>
              <a:rPr lang="en-US" altLang="zh-CN" sz="2000" dirty="0">
                <a:solidFill>
                  <a:srgbClr val="FF00FF"/>
                </a:solidFill>
                <a:ea typeface="楷体" pitchFamily="49" charset="-122"/>
                <a:cs typeface="Times New Roman" pitchFamily="18" charset="0"/>
              </a:rPr>
              <a:t> p, a;</a:t>
            </a:r>
          </a:p>
          <a:p>
            <a:pPr>
              <a:lnSpc>
                <a:spcPts val="2000"/>
              </a:lnSpc>
            </a:pPr>
            <a:r>
              <a:rPr lang="en-US" altLang="zh-CN" sz="2000" dirty="0">
                <a:solidFill>
                  <a:srgbClr val="006600"/>
                </a:solidFill>
                <a:ea typeface="楷体" pitchFamily="49" charset="-122"/>
                <a:cs typeface="Times New Roman" pitchFamily="18" charset="0"/>
              </a:rPr>
              <a:t>            	            a = </a:t>
            </a:r>
            <a:r>
              <a:rPr lang="en-US" altLang="zh-CN" sz="2000" dirty="0" err="1">
                <a:solidFill>
                  <a:srgbClr val="006600"/>
                </a:solidFill>
                <a:ea typeface="楷体" pitchFamily="49" charset="-122"/>
                <a:cs typeface="Times New Roman" pitchFamily="18" charset="0"/>
              </a:rPr>
              <a:t>obj.add</a:t>
            </a:r>
            <a:r>
              <a:rPr lang="en-US" altLang="zh-CN" sz="2000" dirty="0">
                <a:solidFill>
                  <a:srgbClr val="006600"/>
                </a:solidFill>
                <a:ea typeface="楷体" pitchFamily="49" charset="-122"/>
                <a:cs typeface="Times New Roman" pitchFamily="18" charset="0"/>
              </a:rPr>
              <a:t>;</a:t>
            </a:r>
          </a:p>
          <a:p>
            <a:pPr>
              <a:lnSpc>
                <a:spcPts val="2000"/>
              </a:lnSpc>
            </a:pPr>
            <a:r>
              <a:rPr lang="en-US" altLang="zh-CN" sz="2000" dirty="0">
                <a:solidFill>
                  <a:srgbClr val="006600"/>
                </a:solidFill>
                <a:ea typeface="楷体" pitchFamily="49" charset="-122"/>
                <a:cs typeface="Times New Roman" pitchFamily="18" charset="0"/>
              </a:rPr>
              <a:t>            	            p = a;          //</a:t>
            </a:r>
            <a:r>
              <a:rPr lang="zh-CN" altLang="en-US" sz="2000" dirty="0">
                <a:solidFill>
                  <a:srgbClr val="006600"/>
                </a:solidFill>
                <a:ea typeface="楷体" pitchFamily="49" charset="-122"/>
                <a:cs typeface="Times New Roman" pitchFamily="18" charset="0"/>
              </a:rPr>
              <a:t>将</a:t>
            </a:r>
            <a:r>
              <a:rPr lang="en-US" altLang="zh-CN" sz="2000" dirty="0">
                <a:solidFill>
                  <a:srgbClr val="006600"/>
                </a:solidFill>
                <a:ea typeface="楷体" pitchFamily="49" charset="-122"/>
                <a:cs typeface="Times New Roman" pitchFamily="18" charset="0"/>
              </a:rPr>
              <a:t>add</a:t>
            </a:r>
            <a:r>
              <a:rPr lang="zh-CN" altLang="en-US" sz="2000" dirty="0">
                <a:solidFill>
                  <a:srgbClr val="006600"/>
                </a:solidFill>
                <a:ea typeface="楷体" pitchFamily="49" charset="-122"/>
                <a:cs typeface="Times New Roman" pitchFamily="18" charset="0"/>
              </a:rPr>
              <a:t>方法添加到调用列表中</a:t>
            </a:r>
          </a:p>
          <a:p>
            <a:pPr>
              <a:lnSpc>
                <a:spcPts val="2000"/>
              </a:lnSpc>
            </a:pP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 = </a:t>
            </a:r>
            <a:r>
              <a:rPr lang="en-US" altLang="zh-CN" sz="2000" dirty="0" err="1">
                <a:solidFill>
                  <a:srgbClr val="006600"/>
                </a:solidFill>
                <a:ea typeface="楷体" pitchFamily="49" charset="-122"/>
                <a:cs typeface="Times New Roman" pitchFamily="18" charset="0"/>
              </a:rPr>
              <a:t>obj.sub</a:t>
            </a:r>
            <a:r>
              <a:rPr lang="en-US" altLang="zh-CN" sz="2000" dirty="0">
                <a:solidFill>
                  <a:srgbClr val="006600"/>
                </a:solidFill>
                <a:ea typeface="楷体" pitchFamily="49" charset="-122"/>
                <a:cs typeface="Times New Roman" pitchFamily="18" charset="0"/>
              </a:rPr>
              <a:t>;</a:t>
            </a:r>
          </a:p>
          <a:p>
            <a:pPr>
              <a:lnSpc>
                <a:spcPts val="2000"/>
              </a:lnSpc>
            </a:pPr>
            <a:r>
              <a:rPr lang="en-US" altLang="zh-CN" sz="2000" dirty="0">
                <a:solidFill>
                  <a:srgbClr val="006600"/>
                </a:solidFill>
                <a:ea typeface="楷体" pitchFamily="49" charset="-122"/>
                <a:cs typeface="Times New Roman" pitchFamily="18" charset="0"/>
              </a:rPr>
              <a:t>            	            p += a;         //</a:t>
            </a:r>
            <a:r>
              <a:rPr lang="zh-CN" altLang="en-US" sz="2000" dirty="0">
                <a:solidFill>
                  <a:srgbClr val="006600"/>
                </a:solidFill>
                <a:ea typeface="楷体" pitchFamily="49" charset="-122"/>
                <a:cs typeface="Times New Roman" pitchFamily="18" charset="0"/>
              </a:rPr>
              <a:t>将</a:t>
            </a:r>
            <a:r>
              <a:rPr lang="en-US" altLang="zh-CN" sz="2000" dirty="0">
                <a:solidFill>
                  <a:srgbClr val="006600"/>
                </a:solidFill>
                <a:ea typeface="楷体" pitchFamily="49" charset="-122"/>
                <a:cs typeface="Times New Roman" pitchFamily="18" charset="0"/>
              </a:rPr>
              <a:t>sub</a:t>
            </a:r>
            <a:r>
              <a:rPr lang="zh-CN" altLang="en-US" sz="2000" dirty="0">
                <a:solidFill>
                  <a:srgbClr val="006600"/>
                </a:solidFill>
                <a:ea typeface="楷体" pitchFamily="49" charset="-122"/>
                <a:cs typeface="Times New Roman" pitchFamily="18" charset="0"/>
              </a:rPr>
              <a:t>方法添加到调用列表中</a:t>
            </a:r>
          </a:p>
          <a:p>
            <a:pPr>
              <a:lnSpc>
                <a:spcPts val="2000"/>
              </a:lnSpc>
            </a:pP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 = </a:t>
            </a:r>
            <a:r>
              <a:rPr lang="en-US" altLang="zh-CN" sz="2000" dirty="0" err="1">
                <a:solidFill>
                  <a:srgbClr val="006600"/>
                </a:solidFill>
                <a:ea typeface="楷体" pitchFamily="49" charset="-122"/>
                <a:cs typeface="Times New Roman" pitchFamily="18" charset="0"/>
              </a:rPr>
              <a:t>obj.mul</a:t>
            </a:r>
            <a:r>
              <a:rPr lang="en-US" altLang="zh-CN" sz="2000" dirty="0">
                <a:solidFill>
                  <a:srgbClr val="006600"/>
                </a:solidFill>
                <a:ea typeface="楷体" pitchFamily="49" charset="-122"/>
                <a:cs typeface="Times New Roman" pitchFamily="18" charset="0"/>
              </a:rPr>
              <a:t>;</a:t>
            </a:r>
          </a:p>
          <a:p>
            <a:pPr>
              <a:lnSpc>
                <a:spcPts val="2000"/>
              </a:lnSpc>
            </a:pPr>
            <a:r>
              <a:rPr lang="en-US" altLang="zh-CN" sz="2000" dirty="0">
                <a:solidFill>
                  <a:srgbClr val="006600"/>
                </a:solidFill>
                <a:ea typeface="楷体" pitchFamily="49" charset="-122"/>
                <a:cs typeface="Times New Roman" pitchFamily="18" charset="0"/>
              </a:rPr>
              <a:t>            	            p += a;         //</a:t>
            </a:r>
            <a:r>
              <a:rPr lang="zh-CN" altLang="en-US" sz="2000" dirty="0">
                <a:solidFill>
                  <a:srgbClr val="006600"/>
                </a:solidFill>
                <a:ea typeface="楷体" pitchFamily="49" charset="-122"/>
                <a:cs typeface="Times New Roman" pitchFamily="18" charset="0"/>
              </a:rPr>
              <a:t>将</a:t>
            </a:r>
            <a:r>
              <a:rPr lang="en-US" altLang="zh-CN" sz="2000" dirty="0" err="1">
                <a:solidFill>
                  <a:srgbClr val="006600"/>
                </a:solidFill>
                <a:ea typeface="楷体" pitchFamily="49" charset="-122"/>
                <a:cs typeface="Times New Roman" pitchFamily="18" charset="0"/>
              </a:rPr>
              <a:t>mul</a:t>
            </a:r>
            <a:r>
              <a:rPr lang="zh-CN" altLang="en-US" sz="2000" dirty="0">
                <a:solidFill>
                  <a:srgbClr val="006600"/>
                </a:solidFill>
                <a:ea typeface="楷体" pitchFamily="49" charset="-122"/>
                <a:cs typeface="Times New Roman" pitchFamily="18" charset="0"/>
              </a:rPr>
              <a:t>方法添加到调用列表中</a:t>
            </a:r>
          </a:p>
          <a:p>
            <a:pPr>
              <a:lnSpc>
                <a:spcPts val="2000"/>
              </a:lnSpc>
            </a:pP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 = </a:t>
            </a:r>
            <a:r>
              <a:rPr lang="en-US" altLang="zh-CN" sz="2000" dirty="0" err="1">
                <a:solidFill>
                  <a:srgbClr val="006600"/>
                </a:solidFill>
                <a:ea typeface="楷体" pitchFamily="49" charset="-122"/>
                <a:cs typeface="Times New Roman" pitchFamily="18" charset="0"/>
              </a:rPr>
              <a:t>obj.div</a:t>
            </a:r>
            <a:r>
              <a:rPr lang="en-US" altLang="zh-CN" sz="2000" dirty="0">
                <a:solidFill>
                  <a:srgbClr val="006600"/>
                </a:solidFill>
                <a:ea typeface="楷体" pitchFamily="49" charset="-122"/>
                <a:cs typeface="Times New Roman" pitchFamily="18" charset="0"/>
              </a:rPr>
              <a:t>;</a:t>
            </a:r>
          </a:p>
          <a:p>
            <a:pPr>
              <a:lnSpc>
                <a:spcPts val="2000"/>
              </a:lnSpc>
            </a:pPr>
            <a:r>
              <a:rPr lang="en-US" altLang="zh-CN" sz="2000" dirty="0">
                <a:solidFill>
                  <a:srgbClr val="006600"/>
                </a:solidFill>
                <a:ea typeface="楷体" pitchFamily="49" charset="-122"/>
                <a:cs typeface="Times New Roman" pitchFamily="18" charset="0"/>
              </a:rPr>
              <a:t>            	            p += a;         //</a:t>
            </a:r>
            <a:r>
              <a:rPr lang="zh-CN" altLang="en-US" sz="2000" dirty="0">
                <a:solidFill>
                  <a:srgbClr val="006600"/>
                </a:solidFill>
                <a:ea typeface="楷体" pitchFamily="49" charset="-122"/>
                <a:cs typeface="Times New Roman" pitchFamily="18" charset="0"/>
              </a:rPr>
              <a:t>将</a:t>
            </a:r>
            <a:r>
              <a:rPr lang="en-US" altLang="zh-CN" sz="2000" dirty="0">
                <a:solidFill>
                  <a:srgbClr val="006600"/>
                </a:solidFill>
                <a:ea typeface="楷体" pitchFamily="49" charset="-122"/>
                <a:cs typeface="Times New Roman" pitchFamily="18" charset="0"/>
              </a:rPr>
              <a:t>div</a:t>
            </a:r>
            <a:r>
              <a:rPr lang="zh-CN" altLang="en-US" sz="2000" dirty="0">
                <a:solidFill>
                  <a:srgbClr val="006600"/>
                </a:solidFill>
                <a:ea typeface="楷体" pitchFamily="49" charset="-122"/>
                <a:cs typeface="Times New Roman" pitchFamily="18" charset="0"/>
              </a:rPr>
              <a:t>方法添加到调用列表中</a:t>
            </a:r>
          </a:p>
          <a:p>
            <a:pPr>
              <a:lnSpc>
                <a:spcPts val="2000"/>
              </a:lnSpc>
            </a:pPr>
            <a:r>
              <a:rPr lang="zh-CN" altLang="en-US" sz="2000" dirty="0">
                <a:solidFill>
                  <a:srgbClr val="006600"/>
                </a:solidFill>
                <a:ea typeface="楷体" pitchFamily="49" charset="-122"/>
                <a:cs typeface="Times New Roman" pitchFamily="18" charset="0"/>
              </a:rPr>
              <a:t>            	</a:t>
            </a:r>
            <a:r>
              <a:rPr lang="zh-CN" altLang="en-US" sz="2000" dirty="0">
                <a:solidFill>
                  <a:srgbClr val="FF0000"/>
                </a:solidFill>
                <a:ea typeface="楷体" pitchFamily="49" charset="-122"/>
                <a:cs typeface="Times New Roman" pitchFamily="18" charset="0"/>
              </a:rPr>
              <a:t>            </a:t>
            </a:r>
            <a:r>
              <a:rPr lang="en-US" altLang="zh-CN" sz="2000" dirty="0">
                <a:solidFill>
                  <a:srgbClr val="FF0000"/>
                </a:solidFill>
                <a:ea typeface="楷体" pitchFamily="49" charset="-122"/>
                <a:cs typeface="Times New Roman" pitchFamily="18" charset="0"/>
              </a:rPr>
              <a:t>p(5, 8);</a:t>
            </a:r>
          </a:p>
          <a:p>
            <a:pPr>
              <a:lnSpc>
                <a:spcPts val="2000"/>
              </a:lnSpc>
            </a:pPr>
            <a:r>
              <a:rPr lang="en-US" altLang="zh-CN" sz="2000" dirty="0">
                <a:solidFill>
                  <a:srgbClr val="006600"/>
                </a:solidFill>
                <a:ea typeface="楷体" pitchFamily="49" charset="-122"/>
                <a:cs typeface="Times New Roman" pitchFamily="18" charset="0"/>
              </a:rPr>
              <a:t>        	     }</a:t>
            </a:r>
          </a:p>
          <a:p>
            <a:pPr>
              <a:lnSpc>
                <a:spcPts val="2000"/>
              </a:lnSpc>
            </a:pPr>
            <a:r>
              <a:rPr lang="en-US" altLang="zh-CN" sz="2000" dirty="0">
                <a:solidFill>
                  <a:srgbClr val="006600"/>
                </a:solidFill>
                <a:ea typeface="楷体" pitchFamily="49" charset="-122"/>
                <a:cs typeface="Times New Roman" pitchFamily="18" charset="0"/>
              </a:rPr>
              <a:t>              }</a:t>
            </a:r>
          </a:p>
          <a:p>
            <a:pPr>
              <a:lnSpc>
                <a:spcPts val="2000"/>
              </a:lnSpc>
            </a:pPr>
            <a:r>
              <a:rPr lang="en-US" altLang="zh-CN" sz="2000" dirty="0">
                <a:solidFill>
                  <a:srgbClr val="006600"/>
                </a:solidFill>
                <a:ea typeface="楷体" pitchFamily="49" charset="-122"/>
                <a:cs typeface="Times New Roman" pitchFamily="18" charset="0"/>
              </a:rPr>
              <a:t>    }</a:t>
            </a:r>
          </a:p>
        </p:txBody>
      </p:sp>
      <p:pic>
        <p:nvPicPr>
          <p:cNvPr id="230401" name="Picture 1"/>
          <p:cNvPicPr>
            <a:picLocks noChangeAspect="1" noChangeArrowheads="1"/>
          </p:cNvPicPr>
          <p:nvPr/>
        </p:nvPicPr>
        <p:blipFill>
          <a:blip r:embed="rId2"/>
          <a:srcRect/>
          <a:stretch>
            <a:fillRect/>
          </a:stretch>
        </p:blipFill>
        <p:spPr bwMode="auto">
          <a:xfrm>
            <a:off x="1214414" y="4214818"/>
            <a:ext cx="4524653" cy="2286016"/>
          </a:xfrm>
          <a:prstGeom prst="rect">
            <a:avLst/>
          </a:prstGeom>
          <a:noFill/>
          <a:ln w="9525">
            <a:noFill/>
            <a:miter lim="800000"/>
            <a:headEnd/>
            <a:tailEnd/>
          </a:ln>
          <a:effectLst/>
        </p:spPr>
      </p:pic>
      <p:cxnSp>
        <p:nvCxnSpPr>
          <p:cNvPr id="5" name="直接箭头连接符 4"/>
          <p:cNvCxnSpPr/>
          <p:nvPr/>
        </p:nvCxnSpPr>
        <p:spPr bwMode="auto">
          <a:xfrm>
            <a:off x="3214678" y="3714752"/>
            <a:ext cx="1143008" cy="642942"/>
          </a:xfrm>
          <a:prstGeom prst="straightConnector1">
            <a:avLst/>
          </a:prstGeom>
          <a:solidFill>
            <a:schemeClr val="accent1"/>
          </a:solidFill>
          <a:ln w="38100" cap="flat" cmpd="sng" algn="ctr">
            <a:solidFill>
              <a:srgbClr val="FF00FF"/>
            </a:solidFill>
            <a:prstDash val="solid"/>
            <a:round/>
            <a:headEnd type="none" w="med" len="med"/>
            <a:tailEnd type="arrow"/>
          </a:ln>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01056" cy="2084353"/>
          </a:xfrm>
          <a:prstGeom prst="rect">
            <a:avLst/>
          </a:prstGeom>
          <a:noFill/>
        </p:spPr>
        <p:txBody>
          <a:bodyPr wrap="square" rtlCol="0">
            <a:spAutoFit/>
          </a:bodyPr>
          <a:lstStyle/>
          <a:p>
            <a:pPr>
              <a:lnSpc>
                <a:spcPts val="4000"/>
              </a:lnSpc>
            </a:pPr>
            <a:r>
              <a:rPr lang="zh-CN" altLang="en-US" dirty="0" smtClean="0">
                <a:solidFill>
                  <a:srgbClr val="FF0000"/>
                </a:solidFill>
                <a:ea typeface="楷体" pitchFamily="49" charset="-122"/>
                <a:cs typeface="Times New Roman" pitchFamily="18" charset="0"/>
              </a:rPr>
              <a:t>（</a:t>
            </a:r>
            <a:r>
              <a:rPr lang="en-US" dirty="0" smtClean="0">
                <a:solidFill>
                  <a:srgbClr val="FF0000"/>
                </a:solidFill>
                <a:ea typeface="楷体" pitchFamily="49" charset="-122"/>
                <a:cs typeface="Times New Roman" pitchFamily="18" charset="0"/>
              </a:rPr>
              <a:t>1</a:t>
            </a:r>
            <a:r>
              <a:rPr lang="zh-CN" altLang="en-US" dirty="0" smtClean="0">
                <a:solidFill>
                  <a:srgbClr val="FF0000"/>
                </a:solidFill>
                <a:ea typeface="楷体" pitchFamily="49" charset="-122"/>
                <a:cs typeface="Times New Roman" pitchFamily="18" charset="0"/>
              </a:rPr>
              <a:t>）定义字段</a:t>
            </a:r>
          </a:p>
          <a:p>
            <a:pPr>
              <a:lnSpc>
                <a:spcPts val="4000"/>
              </a:lnSpc>
            </a:pPr>
            <a:r>
              <a:rPr lang="zh-CN" altLang="en-US" dirty="0" smtClean="0">
                <a:ea typeface="楷体" pitchFamily="49" charset="-122"/>
                <a:cs typeface="Times New Roman" pitchFamily="18" charset="0"/>
              </a:rPr>
              <a:t>定义一个字段的格式如下：</a:t>
            </a:r>
          </a:p>
          <a:p>
            <a:pPr>
              <a:lnSpc>
                <a:spcPts val="4000"/>
              </a:lnSpc>
            </a:pPr>
            <a:r>
              <a:rPr lang="zh-CN" altLang="en-US" sz="2000" dirty="0" smtClean="0">
                <a:solidFill>
                  <a:srgbClr val="006600"/>
                </a:solidFill>
                <a:ea typeface="楷体" pitchFamily="49" charset="-122"/>
                <a:cs typeface="Times New Roman" pitchFamily="18" charset="0"/>
              </a:rPr>
              <a:t>访问修饰符 类型 字段名</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ts val="4000"/>
              </a:lnSpc>
            </a:pPr>
            <a:r>
              <a:rPr lang="zh-CN" altLang="en-US" dirty="0" smtClean="0">
                <a:ea typeface="楷体" pitchFamily="49" charset="-122"/>
                <a:cs typeface="Times New Roman" pitchFamily="18" charset="0"/>
              </a:rPr>
              <a:t>与其他类成员一样，字段的默认访问修饰符为</a:t>
            </a:r>
            <a:r>
              <a:rPr lang="en-US" dirty="0" smtClean="0">
                <a:ea typeface="楷体" pitchFamily="49" charset="-122"/>
                <a:cs typeface="Times New Roman" pitchFamily="18" charset="0"/>
              </a:rPr>
              <a:t>private</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571472" y="1214422"/>
            <a:ext cx="8424863" cy="4177234"/>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        所谓</a:t>
            </a:r>
            <a:r>
              <a:rPr lang="zh-CN" altLang="en-US" dirty="0">
                <a:ea typeface="楷体" pitchFamily="49" charset="-122"/>
                <a:cs typeface="Times New Roman" pitchFamily="18" charset="0"/>
              </a:rPr>
              <a:t>匿名方法就是没有方法名称的方法。当将委托与匿名方法关联时，直接给出方法的函数体，其一般语法格式如下：</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delegate </a:t>
            </a:r>
            <a:r>
              <a:rPr lang="zh-CN" altLang="en-US" sz="2000" dirty="0">
                <a:solidFill>
                  <a:schemeClr val="hlink"/>
                </a:solidFill>
                <a:ea typeface="楷体" pitchFamily="49" charset="-122"/>
                <a:cs typeface="Times New Roman" pitchFamily="18" charset="0"/>
              </a:rPr>
              <a:t>返回类型 委托类型名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参数列表</a:t>
            </a:r>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委托类型名 委托对象名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返回类型</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参数列表</a:t>
            </a:r>
            <a:r>
              <a:rPr lang="en-US" altLang="zh-CN" sz="2000" dirty="0">
                <a:solidFill>
                  <a:schemeClr val="hlink"/>
                </a:solidFill>
                <a:ea typeface="楷体" pitchFamily="49" charset="-122"/>
                <a:cs typeface="Times New Roman" pitchFamily="18" charset="0"/>
              </a:rPr>
              <a:t>) { /*</a:t>
            </a:r>
            <a:r>
              <a:rPr lang="zh-CN" altLang="en-US" sz="2000" dirty="0">
                <a:solidFill>
                  <a:schemeClr val="hlink"/>
                </a:solidFill>
                <a:ea typeface="楷体" pitchFamily="49" charset="-122"/>
                <a:cs typeface="Times New Roman" pitchFamily="18" charset="0"/>
              </a:rPr>
              <a:t>匿名方法代码*</a:t>
            </a:r>
            <a:r>
              <a:rPr lang="en-US" altLang="zh-CN" sz="2000" dirty="0">
                <a:solidFill>
                  <a:schemeClr val="hlink"/>
                </a:solidFill>
                <a:ea typeface="楷体" pitchFamily="49" charset="-122"/>
                <a:cs typeface="Times New Roman" pitchFamily="18" charset="0"/>
              </a:rPr>
              <a:t>/ };</a:t>
            </a:r>
          </a:p>
          <a:p>
            <a:pPr>
              <a:lnSpc>
                <a:spcPct val="150000"/>
              </a:lnSpc>
            </a:pP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托对象名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实参列表</a:t>
            </a:r>
            <a:r>
              <a:rPr lang="en-US" altLang="zh-CN" sz="2000" dirty="0">
                <a:solidFill>
                  <a:schemeClr val="hlink"/>
                </a:solidFill>
                <a:ea typeface="楷体" pitchFamily="49" charset="-122"/>
                <a:cs typeface="Times New Roman" pitchFamily="18" charset="0"/>
              </a:rPr>
              <a:t>)</a:t>
            </a:r>
          </a:p>
          <a:p>
            <a:pPr>
              <a:lnSpc>
                <a:spcPct val="15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第</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个语句声明委托类型；第</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个语句定义匿名方法并将其与委托对象关联；第</a:t>
            </a: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个语句调用委托。</a:t>
            </a:r>
          </a:p>
        </p:txBody>
      </p:sp>
      <p:sp>
        <p:nvSpPr>
          <p:cNvPr id="3" name="TextBox 2"/>
          <p:cNvSpPr txBox="1"/>
          <p:nvPr/>
        </p:nvSpPr>
        <p:spPr>
          <a:xfrm>
            <a:off x="571472" y="500042"/>
            <a:ext cx="528641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5.12.4 </a:t>
            </a:r>
            <a:r>
              <a:rPr lang="zh-CN" altLang="en-US" sz="2800" dirty="0" smtClean="0">
                <a:solidFill>
                  <a:srgbClr val="FF3300"/>
                </a:solidFill>
                <a:latin typeface="黑体" pitchFamily="49" charset="-122"/>
                <a:ea typeface="黑体" pitchFamily="49" charset="-122"/>
              </a:rPr>
              <a:t>使委托与匿名方法关联</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611188" y="476250"/>
            <a:ext cx="7848600" cy="5761642"/>
          </a:xfrm>
          <a:prstGeom prst="rect">
            <a:avLst/>
          </a:prstGeom>
          <a:noFill/>
          <a:ln w="9525">
            <a:noFill/>
            <a:miter lim="800000"/>
            <a:headEnd/>
            <a:tailEnd/>
          </a:ln>
          <a:effectLst/>
        </p:spPr>
        <p:txBody>
          <a:bodyPr>
            <a:spAutoFit/>
          </a:bodyPr>
          <a:lstStyle/>
          <a:p>
            <a:pPr>
              <a:lnSpc>
                <a:spcPct val="15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例如，以下程序段就是使委托与匿名方法关联，并调用该委托：</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delegate void </a:t>
            </a:r>
            <a:r>
              <a:rPr lang="en-US" altLang="zh-CN" sz="2000" dirty="0" err="1">
                <a:solidFill>
                  <a:srgbClr val="FF00FF"/>
                </a:solidFill>
                <a:ea typeface="楷体" pitchFamily="49" charset="-122"/>
                <a:cs typeface="Times New Roman" pitchFamily="18" charset="0"/>
              </a:rPr>
              <a:t>mydelegate</a:t>
            </a:r>
            <a:r>
              <a:rPr lang="en-US" altLang="zh-CN" sz="2000" dirty="0">
                <a:solidFill>
                  <a:srgbClr val="FF00FF"/>
                </a:solidFill>
                <a:ea typeface="楷体" pitchFamily="49" charset="-122"/>
                <a:cs typeface="Times New Roman" pitchFamily="18" charset="0"/>
              </a:rPr>
              <a:t>(string </a:t>
            </a:r>
            <a:r>
              <a:rPr lang="en-US" altLang="zh-CN" sz="2000" dirty="0" err="1">
                <a:solidFill>
                  <a:srgbClr val="FF00FF"/>
                </a:solidFill>
                <a:ea typeface="楷体" pitchFamily="49" charset="-122"/>
                <a:cs typeface="Times New Roman" pitchFamily="18" charset="0"/>
              </a:rPr>
              <a:t>mystr</a:t>
            </a:r>
            <a:r>
              <a:rPr lang="en-US" altLang="zh-CN" sz="2000" dirty="0">
                <a:solidFill>
                  <a:srgbClr val="FF00FF"/>
                </a:solidFill>
                <a:ea typeface="楷体" pitchFamily="49" charset="-122"/>
                <a:cs typeface="Times New Roman" pitchFamily="18" charset="0"/>
              </a:rPr>
              <a:t>);  //</a:t>
            </a:r>
            <a:r>
              <a:rPr lang="zh-CN" altLang="en-US" sz="2000" dirty="0">
                <a:solidFill>
                  <a:srgbClr val="FF00FF"/>
                </a:solidFill>
                <a:ea typeface="楷体" pitchFamily="49" charset="-122"/>
                <a:cs typeface="Times New Roman" pitchFamily="18" charset="0"/>
              </a:rPr>
              <a:t>声明委托类型</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class Program</a:t>
            </a:r>
          </a:p>
          <a:p>
            <a:pPr>
              <a:lnSpc>
                <a:spcPct val="150000"/>
              </a:lnSpc>
            </a:pPr>
            <a:r>
              <a:rPr lang="en-US" altLang="zh-CN" sz="2000" dirty="0">
                <a:solidFill>
                  <a:schemeClr val="hlink"/>
                </a:solidFill>
                <a:ea typeface="楷体" pitchFamily="49" charset="-122"/>
                <a:cs typeface="Times New Roman" pitchFamily="18" charset="0"/>
              </a:rPr>
              <a:t>    {    static void Main(string[] </a:t>
            </a:r>
            <a:r>
              <a:rPr lang="en-US" altLang="zh-CN" sz="2000" dirty="0" err="1">
                <a:solidFill>
                  <a:schemeClr val="hlink"/>
                </a:solidFill>
                <a:ea typeface="楷体" pitchFamily="49" charset="-122"/>
                <a:cs typeface="Times New Roman" pitchFamily="18" charset="0"/>
              </a:rPr>
              <a:t>args</a:t>
            </a:r>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chemeClr val="hlink"/>
                </a:solidFill>
                <a:ea typeface="楷体" pitchFamily="49" charset="-122"/>
                <a:cs typeface="Times New Roman" pitchFamily="18" charset="0"/>
              </a:rPr>
              <a:t>         {    </a:t>
            </a:r>
            <a:r>
              <a:rPr lang="en-US" altLang="zh-CN" sz="2000" dirty="0" err="1">
                <a:solidFill>
                  <a:srgbClr val="FF00FF"/>
                </a:solidFill>
                <a:ea typeface="楷体" pitchFamily="49" charset="-122"/>
                <a:cs typeface="Times New Roman" pitchFamily="18" charset="0"/>
              </a:rPr>
              <a:t>mydelegate</a:t>
            </a:r>
            <a:r>
              <a:rPr lang="en-US" altLang="zh-CN" sz="2000" dirty="0">
                <a:solidFill>
                  <a:srgbClr val="FF00FF"/>
                </a:solidFill>
                <a:ea typeface="楷体" pitchFamily="49" charset="-122"/>
                <a:cs typeface="Times New Roman" pitchFamily="18" charset="0"/>
              </a:rPr>
              <a:t> p = delegate(string </a:t>
            </a:r>
            <a:r>
              <a:rPr lang="en-US" altLang="zh-CN" sz="2000" dirty="0" err="1">
                <a:solidFill>
                  <a:srgbClr val="FF00FF"/>
                </a:solidFill>
                <a:ea typeface="楷体" pitchFamily="49" charset="-122"/>
                <a:cs typeface="Times New Roman" pitchFamily="18" charset="0"/>
              </a:rPr>
              <a:t>mystr</a:t>
            </a:r>
            <a:r>
              <a:rPr lang="en-US" altLang="zh-CN" sz="2000" dirty="0">
                <a:solidFill>
                  <a:srgbClr val="FF00FF"/>
                </a:solidFill>
                <a:ea typeface="楷体" pitchFamily="49" charset="-122"/>
                <a:cs typeface="Times New Roman" pitchFamily="18" charset="0"/>
              </a:rPr>
              <a:t>)</a:t>
            </a:r>
          </a:p>
          <a:p>
            <a:pPr>
              <a:lnSpc>
                <a:spcPct val="150000"/>
              </a:lnSpc>
            </a:pPr>
            <a:r>
              <a:rPr lang="en-US" altLang="zh-CN" sz="2000" dirty="0">
                <a:solidFill>
                  <a:schemeClr val="hlink"/>
                </a:solidFill>
                <a:ea typeface="楷体" pitchFamily="49" charset="-122"/>
                <a:cs typeface="Times New Roman" pitchFamily="18" charset="0"/>
              </a:rPr>
              <a:t>              {</a:t>
            </a:r>
          </a:p>
          <a:p>
            <a:pPr>
              <a:lnSpc>
                <a:spcPct val="150000"/>
              </a:lnSpc>
            </a:pP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mystr</a:t>
            </a:r>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chemeClr val="hlink"/>
                </a:solidFill>
                <a:ea typeface="楷体" pitchFamily="49" charset="-122"/>
                <a:cs typeface="Times New Roman" pitchFamily="18" charset="0"/>
              </a:rPr>
              <a:t>              };</a:t>
            </a:r>
          </a:p>
          <a:p>
            <a:pPr>
              <a:lnSpc>
                <a:spcPct val="150000"/>
              </a:lnSpc>
            </a:pPr>
            <a:r>
              <a:rPr lang="en-US" altLang="zh-CN" sz="2000" dirty="0">
                <a:solidFill>
                  <a:srgbClr val="FF0000"/>
                </a:solidFill>
                <a:ea typeface="楷体" pitchFamily="49" charset="-122"/>
                <a:cs typeface="Times New Roman" pitchFamily="18" charset="0"/>
              </a:rPr>
              <a:t>              p("String");</a:t>
            </a: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输出：</a:t>
            </a:r>
            <a:r>
              <a:rPr lang="en-US" altLang="zh-CN" sz="2000" dirty="0">
                <a:solidFill>
                  <a:schemeClr val="hlink"/>
                </a:solidFill>
                <a:ea typeface="楷体" pitchFamily="49" charset="-122"/>
                <a:cs typeface="Times New Roman" pitchFamily="18" charset="0"/>
              </a:rPr>
              <a:t>String</a:t>
            </a:r>
          </a:p>
          <a:p>
            <a:pPr>
              <a:lnSpc>
                <a:spcPct val="150000"/>
              </a:lnSpc>
            </a:pPr>
            <a:r>
              <a:rPr lang="en-US" altLang="zh-CN" sz="2000" dirty="0">
                <a:solidFill>
                  <a:schemeClr val="hlink"/>
                </a:solidFill>
                <a:ea typeface="楷体" pitchFamily="49" charset="-122"/>
                <a:cs typeface="Times New Roman" pitchFamily="18" charset="0"/>
              </a:rPr>
              <a:t>        }</a:t>
            </a:r>
          </a:p>
          <a:p>
            <a:pPr>
              <a:lnSpc>
                <a:spcPct val="150000"/>
              </a:lnSpc>
            </a:pPr>
            <a:r>
              <a:rPr lang="en-US" altLang="zh-CN" sz="2000" dirty="0">
                <a:solidFill>
                  <a:schemeClr val="hlink"/>
                </a:solidFill>
                <a:ea typeface="楷体" pitchFamily="49" charset="-122"/>
                <a:cs typeface="Times New Roman" pitchFamily="18" charset="0"/>
              </a:rPr>
              <a: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00042"/>
            <a:ext cx="600079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5.12.5  </a:t>
            </a:r>
            <a:r>
              <a:rPr lang="zh-CN" altLang="en-US" sz="2800" dirty="0" smtClean="0">
                <a:solidFill>
                  <a:srgbClr val="FF3300"/>
                </a:solidFill>
                <a:latin typeface="黑体" pitchFamily="49" charset="-122"/>
                <a:ea typeface="黑体" pitchFamily="49" charset="-122"/>
              </a:rPr>
              <a:t>委托和</a:t>
            </a:r>
            <a:r>
              <a:rPr lang="en-US" sz="2800" dirty="0" smtClean="0">
                <a:solidFill>
                  <a:srgbClr val="FF3300"/>
                </a:solidFill>
                <a:latin typeface="黑体" pitchFamily="49" charset="-122"/>
                <a:ea typeface="黑体" pitchFamily="49" charset="-122"/>
              </a:rPr>
              <a:t>Lambda</a:t>
            </a:r>
            <a:r>
              <a:rPr lang="zh-CN" altLang="en-US" sz="2800" dirty="0" smtClean="0">
                <a:solidFill>
                  <a:srgbClr val="FF3300"/>
                </a:solidFill>
                <a:latin typeface="黑体" pitchFamily="49" charset="-122"/>
                <a:ea typeface="黑体" pitchFamily="49" charset="-122"/>
              </a:rPr>
              <a:t>（</a:t>
            </a:r>
            <a:r>
              <a:rPr lang="en-US" sz="2800" dirty="0" smtClean="0">
                <a:solidFill>
                  <a:srgbClr val="FF3300"/>
                </a:solidFill>
                <a:latin typeface="黑体" pitchFamily="49" charset="-122"/>
                <a:ea typeface="黑体" pitchFamily="49" charset="-122"/>
                <a:sym typeface="Symbol"/>
              </a:rPr>
              <a:t></a:t>
            </a:r>
            <a:r>
              <a:rPr lang="zh-CN" altLang="en-US" sz="2800" dirty="0" smtClean="0">
                <a:solidFill>
                  <a:srgbClr val="FF3300"/>
                </a:solidFill>
                <a:latin typeface="黑体" pitchFamily="49" charset="-122"/>
                <a:ea typeface="黑体" pitchFamily="49" charset="-122"/>
              </a:rPr>
              <a:t>）表达式</a:t>
            </a:r>
          </a:p>
        </p:txBody>
      </p:sp>
      <p:sp>
        <p:nvSpPr>
          <p:cNvPr id="5" name="TextBox 4"/>
          <p:cNvSpPr txBox="1"/>
          <p:nvPr/>
        </p:nvSpPr>
        <p:spPr>
          <a:xfrm>
            <a:off x="571472" y="1428736"/>
            <a:ext cx="8072494" cy="230832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从</a:t>
            </a:r>
            <a:r>
              <a:rPr lang="en-US" dirty="0" err="1" smtClean="0">
                <a:ea typeface="楷体" pitchFamily="49" charset="-122"/>
                <a:cs typeface="Times New Roman" pitchFamily="18" charset="0"/>
              </a:rPr>
              <a:t>C#3.0</a:t>
            </a:r>
            <a:r>
              <a:rPr lang="zh-CN" altLang="en-US" dirty="0" smtClean="0">
                <a:ea typeface="楷体" pitchFamily="49" charset="-122"/>
                <a:cs typeface="Times New Roman" pitchFamily="18" charset="0"/>
              </a:rPr>
              <a:t>开始引入了</a:t>
            </a:r>
            <a:r>
              <a:rPr lang="en-US" dirty="0" smtClean="0">
                <a:ea typeface="楷体" pitchFamily="49" charset="-122"/>
                <a:cs typeface="Times New Roman" pitchFamily="18" charset="0"/>
                <a:sym typeface="Symbol"/>
              </a:rPr>
              <a:t></a:t>
            </a:r>
            <a:r>
              <a:rPr lang="zh-CN" altLang="en-US" dirty="0" smtClean="0">
                <a:ea typeface="楷体" pitchFamily="49" charset="-122"/>
                <a:cs typeface="Times New Roman" pitchFamily="18" charset="0"/>
              </a:rPr>
              <a:t>表达式，</a:t>
            </a:r>
            <a:r>
              <a:rPr lang="en-US" dirty="0" smtClean="0">
                <a:ea typeface="楷体" pitchFamily="49" charset="-122"/>
                <a:cs typeface="Times New Roman" pitchFamily="18" charset="0"/>
                <a:sym typeface="Symbol"/>
              </a:rPr>
              <a:t></a:t>
            </a:r>
            <a:r>
              <a:rPr lang="zh-CN" altLang="en-US" dirty="0" smtClean="0">
                <a:ea typeface="楷体" pitchFamily="49" charset="-122"/>
                <a:cs typeface="Times New Roman" pitchFamily="18" charset="0"/>
              </a:rPr>
              <a:t>表达式为匿名方法提供了一个新的语法。</a:t>
            </a:r>
          </a:p>
          <a:p>
            <a:pPr>
              <a:lnSpc>
                <a:spcPct val="150000"/>
              </a:lnSpc>
            </a:pPr>
            <a:r>
              <a:rPr lang="en-US" dirty="0" smtClean="0">
                <a:ea typeface="楷体" pitchFamily="49" charset="-122"/>
                <a:cs typeface="Times New Roman" pitchFamily="18" charset="0"/>
                <a:sym typeface="Symbol"/>
              </a:rPr>
              <a:t>      </a:t>
            </a:r>
            <a:r>
              <a:rPr lang="zh-CN" altLang="en-US" dirty="0" smtClean="0">
                <a:ea typeface="楷体" pitchFamily="49" charset="-122"/>
                <a:cs typeface="Times New Roman" pitchFamily="18" charset="0"/>
              </a:rPr>
              <a:t>表达式是使用</a:t>
            </a:r>
            <a:r>
              <a:rPr lang="en-US" dirty="0" smtClean="0">
                <a:ea typeface="楷体" pitchFamily="49" charset="-122"/>
                <a:cs typeface="Times New Roman" pitchFamily="18" charset="0"/>
                <a:sym typeface="Symbol"/>
              </a:rPr>
              <a:t></a:t>
            </a:r>
            <a:r>
              <a:rPr lang="zh-CN" altLang="en-US" dirty="0" smtClean="0">
                <a:ea typeface="楷体" pitchFamily="49" charset="-122"/>
                <a:cs typeface="Times New Roman" pitchFamily="18" charset="0"/>
              </a:rPr>
              <a:t>运算符“</a:t>
            </a:r>
            <a:r>
              <a:rPr lang="en-US" dirty="0" smtClean="0">
                <a:ea typeface="楷体" pitchFamily="49" charset="-122"/>
                <a:cs typeface="Times New Roman" pitchFamily="18" charset="0"/>
              </a:rPr>
              <a:t>=&gt;</a:t>
            </a:r>
            <a:r>
              <a:rPr lang="zh-CN" altLang="en-US" dirty="0" smtClean="0">
                <a:ea typeface="楷体" pitchFamily="49" charset="-122"/>
                <a:cs typeface="Times New Roman" pitchFamily="18" charset="0"/>
              </a:rPr>
              <a:t>”的表达式。运算符“</a:t>
            </a:r>
            <a:r>
              <a:rPr lang="en-US" dirty="0" smtClean="0">
                <a:ea typeface="楷体" pitchFamily="49" charset="-122"/>
                <a:cs typeface="Times New Roman" pitchFamily="18" charset="0"/>
              </a:rPr>
              <a:t>=&gt;</a:t>
            </a:r>
            <a:r>
              <a:rPr lang="zh-CN" altLang="en-US" dirty="0" smtClean="0">
                <a:ea typeface="楷体" pitchFamily="49" charset="-122"/>
                <a:cs typeface="Times New Roman" pitchFamily="18" charset="0"/>
              </a:rPr>
              <a:t>”的左边是输入参数（可选），右边包含表达式和语句块。</a:t>
            </a:r>
            <a:endParaRPr lang="zh-CN" altLang="en-US" dirty="0">
              <a:ea typeface="楷体" pitchFamily="49" charset="-122"/>
              <a:cs typeface="Times New Roman"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785794"/>
            <a:ext cx="7715304" cy="3693319"/>
          </a:xfrm>
          <a:prstGeom prst="rect">
            <a:avLst/>
          </a:prstGeom>
          <a:noFill/>
        </p:spPr>
        <p:txBody>
          <a:bodyPr wrap="square" rtlCol="0">
            <a:spAutoFit/>
          </a:bodyPr>
          <a:lstStyle/>
          <a:p>
            <a:pPr>
              <a:lnSpc>
                <a:spcPct val="150000"/>
              </a:lnSpc>
            </a:pPr>
            <a:r>
              <a:rPr lang="zh-CN" altLang="en-US" dirty="0" smtClean="0">
                <a:solidFill>
                  <a:srgbClr val="FF0000"/>
                </a:solidFill>
                <a:ea typeface="楷体" pitchFamily="49" charset="-122"/>
                <a:cs typeface="Times New Roman" pitchFamily="18" charset="0"/>
              </a:rPr>
              <a:t>示例</a:t>
            </a:r>
            <a:r>
              <a:rPr lang="en-US" dirty="0" smtClean="0">
                <a:solidFill>
                  <a:srgbClr val="FF0000"/>
                </a:solidFill>
                <a:ea typeface="楷体" pitchFamily="49" charset="-122"/>
                <a:cs typeface="Times New Roman" pitchFamily="18" charset="0"/>
              </a:rPr>
              <a:t>1</a:t>
            </a:r>
            <a:r>
              <a:rPr lang="zh-CN" altLang="en-US" dirty="0" smtClean="0">
                <a:solidFill>
                  <a:srgbClr val="FF0000"/>
                </a:solidFill>
                <a:ea typeface="楷体" pitchFamily="49" charset="-122"/>
                <a:cs typeface="Times New Roman" pitchFamily="18" charset="0"/>
              </a:rPr>
              <a:t>：</a:t>
            </a:r>
          </a:p>
          <a:p>
            <a:pPr>
              <a:lnSpc>
                <a:spcPct val="150000"/>
              </a:lnSpc>
            </a:pPr>
            <a:r>
              <a:rPr lang="en-US" sz="2000" dirty="0" smtClean="0">
                <a:solidFill>
                  <a:srgbClr val="006600"/>
                </a:solidFill>
                <a:ea typeface="楷体" pitchFamily="49" charset="-122"/>
                <a:cs typeface="Times New Roman" pitchFamily="18" charset="0"/>
              </a:rPr>
              <a:t>x=&gt;x*x;		//</a:t>
            </a:r>
            <a:r>
              <a:rPr lang="zh-CN" altLang="en-US" sz="2000" dirty="0" smtClean="0">
                <a:solidFill>
                  <a:srgbClr val="006600"/>
                </a:solidFill>
                <a:ea typeface="楷体" pitchFamily="49" charset="-122"/>
                <a:cs typeface="Times New Roman" pitchFamily="18" charset="0"/>
              </a:rPr>
              <a:t>读作</a:t>
            </a:r>
            <a:r>
              <a:rPr lang="en-US" sz="2000" dirty="0" smtClean="0">
                <a:solidFill>
                  <a:srgbClr val="006600"/>
                </a:solidFill>
                <a:ea typeface="楷体" pitchFamily="49" charset="-122"/>
                <a:cs typeface="Times New Roman" pitchFamily="18" charset="0"/>
              </a:rPr>
              <a:t>x goes to x*x</a:t>
            </a:r>
            <a:endParaRPr lang="zh-CN" altLang="en-US" sz="2000" dirty="0" smtClean="0">
              <a:solidFill>
                <a:srgbClr val="006600"/>
              </a:solidFill>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如果只有一个输入参数，可以省略小括号。该</a:t>
            </a:r>
            <a:r>
              <a:rPr lang="en-US" dirty="0" smtClean="0">
                <a:ea typeface="楷体" pitchFamily="49" charset="-122"/>
                <a:cs typeface="Times New Roman" pitchFamily="18" charset="0"/>
                <a:sym typeface="Symbol"/>
              </a:rPr>
              <a:t></a:t>
            </a:r>
            <a:r>
              <a:rPr lang="zh-CN" altLang="en-US" dirty="0" smtClean="0">
                <a:ea typeface="楷体" pitchFamily="49" charset="-122"/>
                <a:cs typeface="Times New Roman" pitchFamily="18" charset="0"/>
              </a:rPr>
              <a:t>表达式等价于以下代码：</a:t>
            </a:r>
          </a:p>
          <a:p>
            <a:pPr>
              <a:lnSpc>
                <a:spcPct val="150000"/>
              </a:lnSpc>
            </a:pPr>
            <a:r>
              <a:rPr lang="en-US" sz="2000" dirty="0" smtClean="0">
                <a:solidFill>
                  <a:srgbClr val="006600"/>
                </a:solidFill>
                <a:ea typeface="楷体" pitchFamily="49" charset="-122"/>
                <a:cs typeface="Times New Roman" pitchFamily="18" charset="0"/>
              </a:rPr>
              <a:t>T </a:t>
            </a:r>
            <a:r>
              <a:rPr lang="zh-CN" altLang="en-US" sz="2000" dirty="0" smtClean="0">
                <a:solidFill>
                  <a:srgbClr val="006600"/>
                </a:solidFill>
                <a:ea typeface="楷体" pitchFamily="49" charset="-122"/>
                <a:cs typeface="Times New Roman" pitchFamily="18" charset="0"/>
              </a:rPr>
              <a:t>方法名</a:t>
            </a:r>
            <a:r>
              <a:rPr lang="en-US" sz="2000" dirty="0" smtClean="0">
                <a:solidFill>
                  <a:srgbClr val="006600"/>
                </a:solidFill>
                <a:ea typeface="楷体" pitchFamily="49" charset="-122"/>
                <a:cs typeface="Times New Roman" pitchFamily="18" charset="0"/>
              </a:rPr>
              <a:t>(x)</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return x*x; }</a:t>
            </a:r>
            <a:endParaRPr lang="zh-CN" altLang="en-US" sz="2000" dirty="0" smtClean="0">
              <a:solidFill>
                <a:srgbClr val="006600"/>
              </a:solidFill>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其中，</a:t>
            </a:r>
            <a:r>
              <a:rPr lang="en-US" dirty="0" smtClean="0">
                <a:ea typeface="楷体" pitchFamily="49" charset="-122"/>
                <a:cs typeface="Times New Roman" pitchFamily="18" charset="0"/>
              </a:rPr>
              <a:t>T</a:t>
            </a:r>
            <a:r>
              <a:rPr lang="zh-CN" altLang="en-US" dirty="0" smtClean="0">
                <a:ea typeface="楷体" pitchFamily="49" charset="-122"/>
                <a:cs typeface="Times New Roman" pitchFamily="18" charset="0"/>
              </a:rPr>
              <a:t>的类型由编译器推出。</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643866" cy="3139321"/>
          </a:xfrm>
          <a:prstGeom prst="rect">
            <a:avLst/>
          </a:prstGeom>
          <a:noFill/>
        </p:spPr>
        <p:txBody>
          <a:bodyPr wrap="square" rtlCol="0">
            <a:spAutoFit/>
          </a:bodyPr>
          <a:lstStyle/>
          <a:p>
            <a:pPr>
              <a:lnSpc>
                <a:spcPct val="150000"/>
              </a:lnSpc>
            </a:pPr>
            <a:r>
              <a:rPr lang="zh-CN" altLang="en-US" dirty="0" smtClean="0">
                <a:solidFill>
                  <a:srgbClr val="FF0000"/>
                </a:solidFill>
                <a:ea typeface="楷体" pitchFamily="49" charset="-122"/>
                <a:cs typeface="Times New Roman" pitchFamily="18" charset="0"/>
              </a:rPr>
              <a:t>示例</a:t>
            </a:r>
            <a:r>
              <a:rPr lang="en-US" dirty="0" smtClean="0">
                <a:solidFill>
                  <a:srgbClr val="FF0000"/>
                </a:solidFill>
                <a:ea typeface="楷体" pitchFamily="49" charset="-122"/>
                <a:cs typeface="Times New Roman" pitchFamily="18" charset="0"/>
              </a:rPr>
              <a:t>2</a:t>
            </a:r>
            <a:r>
              <a:rPr lang="zh-CN" altLang="en-US" dirty="0" smtClean="0">
                <a:solidFill>
                  <a:srgbClr val="FF0000"/>
                </a:solidFill>
                <a:ea typeface="楷体" pitchFamily="49" charset="-122"/>
                <a:cs typeface="Times New Roman" pitchFamily="18" charset="0"/>
              </a:rPr>
              <a:t>：</a:t>
            </a:r>
          </a:p>
          <a:p>
            <a:pPr>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x,y</a:t>
            </a:r>
            <a:r>
              <a:rPr lang="en-US" sz="2000" dirty="0" smtClean="0">
                <a:solidFill>
                  <a:srgbClr val="006600"/>
                </a:solidFill>
                <a:ea typeface="楷体" pitchFamily="49" charset="-122"/>
                <a:cs typeface="Times New Roman" pitchFamily="18" charset="0"/>
              </a:rPr>
              <a:t>)=&gt;</a:t>
            </a:r>
            <a:r>
              <a:rPr lang="en-US" sz="2000" dirty="0" err="1" smtClean="0">
                <a:solidFill>
                  <a:srgbClr val="006600"/>
                </a:solidFill>
                <a:ea typeface="楷体" pitchFamily="49" charset="-122"/>
                <a:cs typeface="Times New Roman" pitchFamily="18" charset="0"/>
              </a:rPr>
              <a:t>x+y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在有多个输入参数时，必须将它们包含在一个括号中，并用逗号分隔。该</a:t>
            </a:r>
            <a:r>
              <a:rPr lang="en-US" dirty="0" smtClean="0">
                <a:ea typeface="楷体" pitchFamily="49" charset="-122"/>
                <a:cs typeface="Times New Roman" pitchFamily="18" charset="0"/>
                <a:sym typeface="Symbol"/>
              </a:rPr>
              <a:t></a:t>
            </a:r>
            <a:r>
              <a:rPr lang="zh-CN" altLang="en-US" dirty="0" smtClean="0">
                <a:ea typeface="楷体" pitchFamily="49" charset="-122"/>
                <a:cs typeface="Times New Roman" pitchFamily="18" charset="0"/>
              </a:rPr>
              <a:t>表达式等价于以下代码：</a:t>
            </a:r>
          </a:p>
          <a:p>
            <a:pPr>
              <a:lnSpc>
                <a:spcPct val="150000"/>
              </a:lnSpc>
            </a:pPr>
            <a:r>
              <a:rPr lang="en-US" sz="2000" dirty="0" smtClean="0">
                <a:solidFill>
                  <a:srgbClr val="006600"/>
                </a:solidFill>
                <a:ea typeface="楷体" pitchFamily="49" charset="-122"/>
                <a:cs typeface="Times New Roman" pitchFamily="18" charset="0"/>
              </a:rPr>
              <a:t>T </a:t>
            </a:r>
            <a:r>
              <a:rPr lang="zh-CN" altLang="en-US" sz="2000" dirty="0" smtClean="0">
                <a:solidFill>
                  <a:srgbClr val="006600"/>
                </a:solidFill>
                <a:ea typeface="楷体" pitchFamily="49" charset="-122"/>
                <a:cs typeface="Times New Roman" pitchFamily="18" charset="0"/>
              </a:rPr>
              <a:t>方法名</a:t>
            </a:r>
            <a:r>
              <a:rPr lang="en-US" sz="2000" dirty="0" smtClean="0">
                <a:solidFill>
                  <a:srgbClr val="006600"/>
                </a:solidFill>
                <a:ea typeface="楷体" pitchFamily="49" charset="-122"/>
                <a:cs typeface="Times New Roman" pitchFamily="18" charset="0"/>
              </a:rPr>
              <a:t>(T </a:t>
            </a:r>
            <a:r>
              <a:rPr lang="en-US" sz="2000" dirty="0" err="1" smtClean="0">
                <a:solidFill>
                  <a:srgbClr val="006600"/>
                </a:solidFill>
                <a:ea typeface="楷体" pitchFamily="49" charset="-122"/>
                <a:cs typeface="Times New Roman" pitchFamily="18" charset="0"/>
              </a:rPr>
              <a:t>x,T</a:t>
            </a:r>
            <a:r>
              <a:rPr lang="en-US" sz="2000" dirty="0" smtClean="0">
                <a:solidFill>
                  <a:srgbClr val="006600"/>
                </a:solidFill>
                <a:ea typeface="楷体" pitchFamily="49" charset="-122"/>
                <a:cs typeface="Times New Roman" pitchFamily="18" charset="0"/>
              </a:rPr>
              <a:t> y)</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return </a:t>
            </a:r>
            <a:r>
              <a:rPr lang="en-US" sz="2000" dirty="0" err="1" smtClean="0">
                <a:solidFill>
                  <a:srgbClr val="006600"/>
                </a:solidFill>
                <a:ea typeface="楷体" pitchFamily="49" charset="-122"/>
                <a:cs typeface="Times New Roman" pitchFamily="18" charset="0"/>
              </a:rPr>
              <a:t>x+y</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858180" cy="2185214"/>
          </a:xfrm>
          <a:prstGeom prst="rect">
            <a:avLst/>
          </a:prstGeom>
          <a:noFill/>
        </p:spPr>
        <p:txBody>
          <a:bodyPr wrap="square" rtlCol="0">
            <a:spAutoFit/>
          </a:bodyPr>
          <a:lstStyle/>
          <a:p>
            <a:pPr>
              <a:lnSpc>
                <a:spcPct val="200000"/>
              </a:lnSpc>
            </a:pPr>
            <a:r>
              <a:rPr lang="zh-CN" altLang="en-US" dirty="0" smtClean="0">
                <a:solidFill>
                  <a:srgbClr val="FF0000"/>
                </a:solidFill>
                <a:ea typeface="楷体" pitchFamily="49" charset="-122"/>
                <a:cs typeface="Times New Roman" pitchFamily="18" charset="0"/>
              </a:rPr>
              <a:t>示例</a:t>
            </a:r>
            <a:r>
              <a:rPr lang="en-US" dirty="0" smtClean="0">
                <a:solidFill>
                  <a:srgbClr val="FF0000"/>
                </a:solidFill>
                <a:ea typeface="楷体" pitchFamily="49" charset="-122"/>
                <a:cs typeface="Times New Roman" pitchFamily="18" charset="0"/>
              </a:rPr>
              <a:t>3</a:t>
            </a:r>
            <a:r>
              <a:rPr lang="zh-CN" altLang="en-US" dirty="0" smtClean="0">
                <a:solidFill>
                  <a:srgbClr val="FF0000"/>
                </a:solidFill>
                <a:ea typeface="楷体" pitchFamily="49" charset="-122"/>
                <a:cs typeface="Times New Roman" pitchFamily="18" charset="0"/>
              </a:rPr>
              <a:t>：</a:t>
            </a:r>
          </a:p>
          <a:p>
            <a:pPr>
              <a:lnSpc>
                <a:spcPct val="200000"/>
              </a:lnSpc>
            </a:pP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x,int</a:t>
            </a:r>
            <a:r>
              <a:rPr lang="en-US" sz="2000" dirty="0" smtClean="0">
                <a:solidFill>
                  <a:srgbClr val="006600"/>
                </a:solidFill>
                <a:ea typeface="楷体" pitchFamily="49" charset="-122"/>
                <a:cs typeface="Times New Roman" pitchFamily="18" charset="0"/>
              </a:rPr>
              <a:t> y)=&gt;</a:t>
            </a:r>
            <a:r>
              <a:rPr lang="en-US" sz="2000" dirty="0" err="1" smtClean="0">
                <a:solidFill>
                  <a:srgbClr val="006600"/>
                </a:solidFill>
                <a:ea typeface="楷体" pitchFamily="49" charset="-122"/>
                <a:cs typeface="Times New Roman" pitchFamily="18" charset="0"/>
              </a:rPr>
              <a:t>x+y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ct val="200000"/>
              </a:lnSpc>
            </a:pPr>
            <a:r>
              <a:rPr lang="zh-CN" altLang="en-US" dirty="0" smtClean="0">
                <a:ea typeface="楷体" pitchFamily="49" charset="-122"/>
                <a:cs typeface="Times New Roman" pitchFamily="18" charset="0"/>
              </a:rPr>
              <a:t>如果编译器无法推出类型，可以显式指定类型。</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72494" cy="1661993"/>
          </a:xfrm>
          <a:prstGeom prst="rect">
            <a:avLst/>
          </a:prstGeom>
          <a:noFill/>
        </p:spPr>
        <p:txBody>
          <a:bodyPr wrap="square" rtlCol="0">
            <a:spAutoFit/>
          </a:bodyPr>
          <a:lstStyle/>
          <a:p>
            <a:pPr>
              <a:lnSpc>
                <a:spcPct val="150000"/>
              </a:lnSpc>
            </a:pPr>
            <a:r>
              <a:rPr lang="zh-CN" altLang="en-US" dirty="0" smtClean="0">
                <a:solidFill>
                  <a:srgbClr val="FF0000"/>
                </a:solidFill>
                <a:ea typeface="楷体" pitchFamily="49" charset="-122"/>
                <a:cs typeface="Times New Roman" pitchFamily="18" charset="0"/>
              </a:rPr>
              <a:t>示例</a:t>
            </a:r>
            <a:r>
              <a:rPr lang="en-US" dirty="0" smtClean="0">
                <a:solidFill>
                  <a:srgbClr val="FF0000"/>
                </a:solidFill>
                <a:ea typeface="楷体" pitchFamily="49" charset="-122"/>
                <a:cs typeface="Times New Roman" pitchFamily="18" charset="0"/>
              </a:rPr>
              <a:t>4</a:t>
            </a:r>
            <a:r>
              <a:rPr lang="zh-CN" altLang="en-US" dirty="0" smtClean="0">
                <a:solidFill>
                  <a:srgbClr val="FF0000"/>
                </a:solidFill>
                <a:ea typeface="楷体" pitchFamily="49" charset="-122"/>
                <a:cs typeface="Times New Roman" pitchFamily="18" charset="0"/>
              </a:rPr>
              <a:t>：</a:t>
            </a:r>
          </a:p>
          <a:p>
            <a:pPr>
              <a:lnSpc>
                <a:spcPct val="150000"/>
              </a:lnSpc>
            </a:pPr>
            <a:r>
              <a:rPr lang="en-US" sz="2000" dirty="0" smtClean="0">
                <a:solidFill>
                  <a:srgbClr val="006600"/>
                </a:solidFill>
                <a:ea typeface="楷体" pitchFamily="49" charset="-122"/>
                <a:cs typeface="Times New Roman" pitchFamily="18" charset="0"/>
              </a:rPr>
              <a:t>()=&gt;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("Hello");</a:t>
            </a:r>
            <a:endParaRPr lang="zh-CN" altLang="en-US" sz="2000" dirty="0" smtClean="0">
              <a:solidFill>
                <a:srgbClr val="006600"/>
              </a:solidFill>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使用空括号指定</a:t>
            </a:r>
            <a:r>
              <a:rPr lang="en-US" dirty="0" smtClean="0">
                <a:ea typeface="楷体" pitchFamily="49" charset="-122"/>
                <a:cs typeface="Times New Roman" pitchFamily="18" charset="0"/>
              </a:rPr>
              <a:t>0</a:t>
            </a:r>
            <a:r>
              <a:rPr lang="zh-CN" altLang="en-US" dirty="0" smtClean="0">
                <a:ea typeface="楷体" pitchFamily="49" charset="-122"/>
                <a:cs typeface="Times New Roman" pitchFamily="18" charset="0"/>
              </a:rPr>
              <a:t>个输入参数。</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01056" cy="2215991"/>
          </a:xfrm>
          <a:prstGeom prst="rect">
            <a:avLst/>
          </a:prstGeom>
          <a:noFill/>
        </p:spPr>
        <p:txBody>
          <a:bodyPr wrap="square" rtlCol="0">
            <a:spAutoFit/>
          </a:bodyPr>
          <a:lstStyle/>
          <a:p>
            <a:pPr>
              <a:lnSpc>
                <a:spcPct val="150000"/>
              </a:lnSpc>
            </a:pPr>
            <a:r>
              <a:rPr lang="zh-CN" altLang="en-US" dirty="0" smtClean="0">
                <a:solidFill>
                  <a:srgbClr val="FF0000"/>
                </a:solidFill>
                <a:ea typeface="楷体" pitchFamily="49" charset="-122"/>
                <a:cs typeface="Times New Roman" pitchFamily="18" charset="0"/>
              </a:rPr>
              <a:t>示例</a:t>
            </a:r>
            <a:r>
              <a:rPr lang="en-US" dirty="0" smtClean="0">
                <a:solidFill>
                  <a:srgbClr val="FF0000"/>
                </a:solidFill>
                <a:ea typeface="楷体" pitchFamily="49" charset="-122"/>
                <a:cs typeface="Times New Roman" pitchFamily="18" charset="0"/>
              </a:rPr>
              <a:t>5</a:t>
            </a:r>
            <a:r>
              <a:rPr lang="zh-CN" altLang="en-US" dirty="0" smtClean="0">
                <a:solidFill>
                  <a:srgbClr val="FF0000"/>
                </a:solidFill>
                <a:ea typeface="楷体" pitchFamily="49" charset="-122"/>
                <a:cs typeface="Times New Roman" pitchFamily="18" charset="0"/>
              </a:rPr>
              <a:t>：</a:t>
            </a:r>
          </a:p>
          <a:p>
            <a:pPr>
              <a:lnSpc>
                <a:spcPct val="150000"/>
              </a:lnSpc>
            </a:pP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x,int</a:t>
            </a:r>
            <a:r>
              <a:rPr lang="en-US" sz="2000" dirty="0" smtClean="0">
                <a:solidFill>
                  <a:srgbClr val="006600"/>
                </a:solidFill>
                <a:ea typeface="楷体" pitchFamily="49" charset="-122"/>
                <a:cs typeface="Times New Roman" pitchFamily="18" charset="0"/>
              </a:rPr>
              <a:t> y) =&gt; { return(</a:t>
            </a:r>
            <a:r>
              <a:rPr lang="en-US" sz="2000" dirty="0" err="1" smtClean="0">
                <a:solidFill>
                  <a:srgbClr val="006600"/>
                </a:solidFill>
                <a:ea typeface="楷体" pitchFamily="49" charset="-122"/>
                <a:cs typeface="Times New Roman" pitchFamily="18" charset="0"/>
              </a:rPr>
              <a:t>x+y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当右边有</a:t>
            </a:r>
            <a:r>
              <a:rPr lang="en-US" dirty="0" smtClean="0">
                <a:ea typeface="楷体" pitchFamily="49" charset="-122"/>
                <a:cs typeface="Times New Roman" pitchFamily="18" charset="0"/>
              </a:rPr>
              <a:t>return</a:t>
            </a:r>
            <a:r>
              <a:rPr lang="zh-CN" altLang="en-US" dirty="0" smtClean="0">
                <a:ea typeface="楷体" pitchFamily="49" charset="-122"/>
                <a:cs typeface="Times New Roman" pitchFamily="18" charset="0"/>
              </a:rPr>
              <a:t>语句时，需要使用大括号将这些语句括起来。</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7786742" cy="2215991"/>
          </a:xfrm>
          <a:prstGeom prst="rect">
            <a:avLst/>
          </a:prstGeom>
          <a:noFill/>
        </p:spPr>
        <p:txBody>
          <a:bodyPr wrap="square" rtlCol="0">
            <a:spAutoFit/>
          </a:bodyPr>
          <a:lstStyle/>
          <a:p>
            <a:pPr>
              <a:lnSpc>
                <a:spcPct val="150000"/>
              </a:lnSpc>
            </a:pPr>
            <a:r>
              <a:rPr lang="zh-CN" altLang="en-US" dirty="0" smtClean="0">
                <a:solidFill>
                  <a:srgbClr val="FF0000"/>
                </a:solidFill>
                <a:ea typeface="楷体" pitchFamily="49" charset="-122"/>
                <a:cs typeface="Times New Roman" pitchFamily="18" charset="0"/>
              </a:rPr>
              <a:t>示例</a:t>
            </a:r>
            <a:r>
              <a:rPr lang="en-US" dirty="0" smtClean="0">
                <a:solidFill>
                  <a:srgbClr val="FF0000"/>
                </a:solidFill>
                <a:ea typeface="楷体" pitchFamily="49" charset="-122"/>
                <a:cs typeface="Times New Roman" pitchFamily="18" charset="0"/>
              </a:rPr>
              <a:t>6</a:t>
            </a:r>
            <a:r>
              <a:rPr lang="zh-CN" altLang="en-US" dirty="0" smtClean="0">
                <a:solidFill>
                  <a:srgbClr val="FF0000"/>
                </a:solidFill>
                <a:ea typeface="楷体" pitchFamily="49" charset="-122"/>
                <a:cs typeface="Times New Roman" pitchFamily="18" charset="0"/>
              </a:rPr>
              <a:t>：</a:t>
            </a:r>
          </a:p>
          <a:p>
            <a:pPr>
              <a:lnSpc>
                <a:spcPct val="150000"/>
              </a:lnSpc>
            </a:pP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x,int</a:t>
            </a:r>
            <a:r>
              <a:rPr lang="en-US" sz="2000" dirty="0" smtClean="0">
                <a:solidFill>
                  <a:srgbClr val="006600"/>
                </a:solidFill>
                <a:ea typeface="楷体" pitchFamily="49" charset="-122"/>
                <a:cs typeface="Times New Roman" pitchFamily="18" charset="0"/>
              </a:rPr>
              <a:t> y) =&gt; {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z=</a:t>
            </a:r>
            <a:r>
              <a:rPr lang="en-US" sz="2000" dirty="0" err="1" smtClean="0">
                <a:solidFill>
                  <a:srgbClr val="006600"/>
                </a:solidFill>
                <a:ea typeface="楷体" pitchFamily="49" charset="-122"/>
                <a:cs typeface="Times New Roman" pitchFamily="18" charset="0"/>
              </a:rPr>
              <a:t>x+y</a:t>
            </a:r>
            <a:r>
              <a:rPr lang="en-US" sz="2000" dirty="0" smtClean="0">
                <a:solidFill>
                  <a:srgbClr val="006600"/>
                </a:solidFill>
                <a:ea typeface="楷体" pitchFamily="49" charset="-122"/>
                <a:cs typeface="Times New Roman" pitchFamily="18" charset="0"/>
              </a:rPr>
              <a:t>; return z;}</a:t>
            </a:r>
            <a:endParaRPr lang="zh-CN" altLang="en-US" sz="2000" dirty="0" smtClean="0">
              <a:solidFill>
                <a:srgbClr val="006600"/>
              </a:solidFill>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当右边有多个语句时，需要使用大括号将这些语句括起来。</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72494"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例如，前面将委托与匿名方法关联的代码可以等价地改为：</a:t>
            </a:r>
          </a:p>
        </p:txBody>
      </p:sp>
      <p:sp>
        <p:nvSpPr>
          <p:cNvPr id="3" name="TextBox 2"/>
          <p:cNvSpPr txBox="1"/>
          <p:nvPr/>
        </p:nvSpPr>
        <p:spPr>
          <a:xfrm>
            <a:off x="785786" y="1285860"/>
            <a:ext cx="8072494" cy="3785652"/>
          </a:xfrm>
          <a:prstGeom prst="rect">
            <a:avLst/>
          </a:prstGeom>
          <a:noFill/>
        </p:spPr>
        <p:txBody>
          <a:bodyPr wrap="square" rtlCol="0">
            <a:spAutoFit/>
          </a:bodyPr>
          <a:lstStyle/>
          <a:p>
            <a:pPr>
              <a:lnSpc>
                <a:spcPct val="150000"/>
              </a:lnSpc>
            </a:pPr>
            <a:r>
              <a:rPr lang="en-US" sz="2000" dirty="0" smtClean="0">
                <a:solidFill>
                  <a:srgbClr val="006600"/>
                </a:solidFill>
                <a:ea typeface="楷体" pitchFamily="49" charset="-122"/>
                <a:cs typeface="Times New Roman" pitchFamily="18" charset="0"/>
              </a:rPr>
              <a:t>delegate void </a:t>
            </a:r>
            <a:r>
              <a:rPr lang="en-US" sz="2000" dirty="0" err="1" smtClean="0">
                <a:solidFill>
                  <a:srgbClr val="006600"/>
                </a:solidFill>
                <a:ea typeface="楷体" pitchFamily="49" charset="-122"/>
                <a:cs typeface="Times New Roman" pitchFamily="18" charset="0"/>
              </a:rPr>
              <a:t>mydelegate</a:t>
            </a:r>
            <a:r>
              <a:rPr lang="en-US" sz="2000" dirty="0" smtClean="0">
                <a:solidFill>
                  <a:srgbClr val="006600"/>
                </a:solidFill>
                <a:ea typeface="楷体" pitchFamily="49" charset="-122"/>
                <a:cs typeface="Times New Roman" pitchFamily="18" charset="0"/>
              </a:rPr>
              <a:t>(string </a:t>
            </a:r>
            <a:r>
              <a:rPr lang="en-US" sz="2000" dirty="0" err="1" smtClean="0">
                <a:solidFill>
                  <a:srgbClr val="006600"/>
                </a:solidFill>
                <a:ea typeface="楷体" pitchFamily="49" charset="-122"/>
                <a:cs typeface="Times New Roman" pitchFamily="18" charset="0"/>
              </a:rPr>
              <a:t>mystr</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声明委托类型</a:t>
            </a:r>
          </a:p>
          <a:p>
            <a:pPr>
              <a:lnSpc>
                <a:spcPct val="150000"/>
              </a:lnSpc>
            </a:pPr>
            <a:r>
              <a:rPr lang="en-US" sz="2000" dirty="0" smtClean="0">
                <a:solidFill>
                  <a:srgbClr val="006600"/>
                </a:solidFill>
                <a:ea typeface="楷体" pitchFamily="49" charset="-122"/>
                <a:cs typeface="Times New Roman" pitchFamily="18" charset="0"/>
              </a:rPr>
              <a:t>class Program</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static void Main(string[] </a:t>
            </a:r>
            <a:r>
              <a:rPr lang="en-US" sz="2000" dirty="0" err="1" smtClean="0">
                <a:solidFill>
                  <a:srgbClr val="006600"/>
                </a:solidFill>
                <a:ea typeface="楷体" pitchFamily="49" charset="-122"/>
                <a:cs typeface="Times New Roman" pitchFamily="18" charset="0"/>
              </a:rPr>
              <a:t>args</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mydelegate</a:t>
            </a:r>
            <a:r>
              <a:rPr lang="en-US" sz="2000" dirty="0" smtClean="0">
                <a:solidFill>
                  <a:srgbClr val="006600"/>
                </a:solidFill>
                <a:ea typeface="楷体" pitchFamily="49" charset="-122"/>
                <a:cs typeface="Times New Roman" pitchFamily="18" charset="0"/>
              </a:rPr>
              <a:t> p = </a:t>
            </a:r>
            <a:r>
              <a:rPr lang="en-US" sz="2000" dirty="0" err="1" smtClean="0">
                <a:solidFill>
                  <a:srgbClr val="FF00FF"/>
                </a:solidFill>
                <a:ea typeface="楷体" pitchFamily="49" charset="-122"/>
                <a:cs typeface="Times New Roman" pitchFamily="18" charset="0"/>
              </a:rPr>
              <a:t>mystr</a:t>
            </a:r>
            <a:r>
              <a:rPr lang="en-US" sz="2000" dirty="0" smtClean="0">
                <a:solidFill>
                  <a:srgbClr val="FF00FF"/>
                </a:solidFill>
                <a:ea typeface="楷体" pitchFamily="49" charset="-122"/>
                <a:cs typeface="Times New Roman" pitchFamily="18" charset="0"/>
              </a:rPr>
              <a:t>=&gt;</a:t>
            </a:r>
            <a:r>
              <a:rPr lang="en-US" sz="2000" dirty="0" err="1" smtClean="0">
                <a:solidFill>
                  <a:srgbClr val="FF00FF"/>
                </a:solidFill>
                <a:ea typeface="楷体" pitchFamily="49" charset="-122"/>
                <a:cs typeface="Times New Roman" pitchFamily="18" charset="0"/>
              </a:rPr>
              <a:t>Console.WriteLine</a:t>
            </a:r>
            <a:r>
              <a:rPr lang="en-US" sz="2000" dirty="0" smtClean="0">
                <a:solidFill>
                  <a:srgbClr val="FF00FF"/>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mystr</a:t>
            </a:r>
            <a:r>
              <a:rPr lang="en-US" sz="2000" dirty="0" smtClean="0">
                <a:solidFill>
                  <a:srgbClr val="FF00FF"/>
                </a:solidFill>
                <a:ea typeface="楷体" pitchFamily="49" charset="-122"/>
                <a:cs typeface="Times New Roman" pitchFamily="18" charset="0"/>
              </a:rPr>
              <a:t>);</a:t>
            </a:r>
            <a:endParaRPr lang="zh-CN" altLang="en-US" sz="2000" dirty="0" smtClean="0">
              <a:solidFill>
                <a:srgbClr val="FF00FF"/>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或</a:t>
            </a:r>
            <a:r>
              <a:rPr lang="en-US" sz="2000" dirty="0" err="1" smtClean="0">
                <a:solidFill>
                  <a:srgbClr val="006600"/>
                </a:solidFill>
                <a:ea typeface="楷体" pitchFamily="49" charset="-122"/>
                <a:cs typeface="Times New Roman" pitchFamily="18" charset="0"/>
              </a:rPr>
              <a:t>mydelegate</a:t>
            </a:r>
            <a:r>
              <a:rPr lang="en-US" sz="2000" dirty="0" smtClean="0">
                <a:solidFill>
                  <a:srgbClr val="006600"/>
                </a:solidFill>
                <a:ea typeface="楷体" pitchFamily="49" charset="-122"/>
                <a:cs typeface="Times New Roman" pitchFamily="18" charset="0"/>
              </a:rPr>
              <a:t> p = </a:t>
            </a:r>
            <a:r>
              <a:rPr lang="en-US" sz="2000" dirty="0" smtClean="0">
                <a:solidFill>
                  <a:srgbClr val="FF00FF"/>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mystr</a:t>
            </a:r>
            <a:r>
              <a:rPr lang="en-US" sz="2000" dirty="0" smtClean="0">
                <a:solidFill>
                  <a:srgbClr val="FF00FF"/>
                </a:solidFill>
                <a:ea typeface="楷体" pitchFamily="49" charset="-122"/>
                <a:cs typeface="Times New Roman" pitchFamily="18" charset="0"/>
              </a:rPr>
              <a:t>=&gt;</a:t>
            </a:r>
            <a:r>
              <a:rPr lang="en-US" sz="2000" dirty="0" err="1" smtClean="0">
                <a:solidFill>
                  <a:srgbClr val="FF00FF"/>
                </a:solidFill>
                <a:ea typeface="楷体" pitchFamily="49" charset="-122"/>
                <a:cs typeface="Times New Roman" pitchFamily="18" charset="0"/>
              </a:rPr>
              <a:t>Console.WriteLine</a:t>
            </a:r>
            <a:r>
              <a:rPr lang="en-US" sz="2000" dirty="0" smtClean="0">
                <a:solidFill>
                  <a:srgbClr val="FF00FF"/>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mystr</a:t>
            </a:r>
            <a:r>
              <a:rPr lang="en-US" sz="2000" dirty="0" smtClean="0">
                <a:solidFill>
                  <a:srgbClr val="FF00FF"/>
                </a:solidFill>
                <a:ea typeface="楷体" pitchFamily="49" charset="-122"/>
                <a:cs typeface="Times New Roman" pitchFamily="18" charset="0"/>
              </a:rPr>
              <a:t>));</a:t>
            </a:r>
            <a:endParaRPr lang="zh-CN" altLang="en-US" sz="2000" dirty="0" smtClean="0">
              <a:solidFill>
                <a:srgbClr val="FF00FF"/>
              </a:solidFill>
              <a:ea typeface="楷体" pitchFamily="49" charset="-122"/>
              <a:cs typeface="Times New Roman" pitchFamily="18" charset="0"/>
            </a:endParaRPr>
          </a:p>
          <a:p>
            <a:pPr>
              <a:lnSpc>
                <a:spcPct val="150000"/>
              </a:lnSpc>
            </a:pPr>
            <a:r>
              <a:rPr lang="en-US" sz="2000" dirty="0" smtClean="0">
                <a:solidFill>
                  <a:srgbClr val="FF0000"/>
                </a:solidFill>
                <a:ea typeface="楷体" pitchFamily="49" charset="-122"/>
                <a:cs typeface="Times New Roman" pitchFamily="18" charset="0"/>
              </a:rPr>
              <a:t>               p("String");</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输出：</a:t>
            </a:r>
            <a:r>
              <a:rPr lang="en-US" sz="2000" dirty="0" smtClean="0">
                <a:solidFill>
                  <a:srgbClr val="006600"/>
                </a:solidFill>
                <a:ea typeface="楷体" pitchFamily="49" charset="-122"/>
                <a:cs typeface="Times New Roman" pitchFamily="18" charset="0"/>
              </a:rPr>
              <a:t>String</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929618" cy="3970318"/>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与</a:t>
            </a:r>
            <a:r>
              <a:rPr lang="en-US" dirty="0" smtClean="0">
                <a:ea typeface="楷体" pitchFamily="49" charset="-122"/>
                <a:cs typeface="Times New Roman" pitchFamily="18" charset="0"/>
              </a:rPr>
              <a:t>C++</a:t>
            </a:r>
            <a:r>
              <a:rPr lang="zh-CN" altLang="en-US" dirty="0" smtClean="0">
                <a:ea typeface="楷体" pitchFamily="49" charset="-122"/>
                <a:cs typeface="Times New Roman" pitchFamily="18" charset="0"/>
              </a:rPr>
              <a:t>语言相比，</a:t>
            </a:r>
            <a:r>
              <a:rPr lang="en-US" dirty="0" smtClean="0">
                <a:solidFill>
                  <a:srgbClr val="FF0000"/>
                </a:solidFill>
                <a:ea typeface="楷体" pitchFamily="49" charset="-122"/>
                <a:cs typeface="Times New Roman" pitchFamily="18" charset="0"/>
              </a:rPr>
              <a:t>C#</a:t>
            </a:r>
            <a:r>
              <a:rPr lang="zh-CN" altLang="en-US" dirty="0" smtClean="0">
                <a:solidFill>
                  <a:srgbClr val="FF0000"/>
                </a:solidFill>
                <a:ea typeface="楷体" pitchFamily="49" charset="-122"/>
                <a:cs typeface="Times New Roman" pitchFamily="18" charset="0"/>
              </a:rPr>
              <a:t>语言的字段有如下两个重要的差别</a:t>
            </a:r>
            <a:r>
              <a:rPr lang="zh-CN" altLang="en-US" dirty="0" smtClean="0">
                <a:ea typeface="楷体" pitchFamily="49" charset="-122"/>
                <a:cs typeface="Times New Roman" pitchFamily="18" charset="0"/>
              </a:rPr>
              <a:t>：</a:t>
            </a:r>
          </a:p>
          <a:p>
            <a:pPr>
              <a:lnSpc>
                <a:spcPct val="150000"/>
              </a:lnSpc>
            </a:pPr>
            <a:r>
              <a:rPr lang="zh-CN" altLang="en-US" dirty="0" smtClean="0">
                <a:ea typeface="楷体" pitchFamily="49" charset="-122"/>
                <a:cs typeface="Times New Roman" pitchFamily="18" charset="0"/>
              </a:rPr>
              <a:t>       ① </a:t>
            </a:r>
            <a:r>
              <a:rPr lang="en-US" dirty="0" smtClean="0">
                <a:solidFill>
                  <a:srgbClr val="FF00FF"/>
                </a:solidFill>
                <a:ea typeface="楷体" pitchFamily="49" charset="-122"/>
                <a:cs typeface="Times New Roman" pitchFamily="18" charset="0"/>
              </a:rPr>
              <a:t>C#</a:t>
            </a:r>
            <a:r>
              <a:rPr lang="zh-CN" altLang="en-US" dirty="0" smtClean="0">
                <a:solidFill>
                  <a:srgbClr val="FF00FF"/>
                </a:solidFill>
                <a:ea typeface="楷体" pitchFamily="49" charset="-122"/>
                <a:cs typeface="Times New Roman" pitchFamily="18" charset="0"/>
              </a:rPr>
              <a:t>中的字段可以赋初值</a:t>
            </a:r>
            <a:r>
              <a:rPr lang="zh-CN" altLang="en-US" dirty="0" smtClean="0">
                <a:ea typeface="楷体" pitchFamily="49" charset="-122"/>
                <a:cs typeface="Times New Roman" pitchFamily="18" charset="0"/>
              </a:rPr>
              <a:t>，例如，在前面</a:t>
            </a:r>
            <a:r>
              <a:rPr lang="en-US" dirty="0" smtClean="0">
                <a:ea typeface="楷体" pitchFamily="49" charset="-122"/>
                <a:cs typeface="Times New Roman" pitchFamily="18" charset="0"/>
              </a:rPr>
              <a:t>Person</a:t>
            </a:r>
            <a:r>
              <a:rPr lang="zh-CN" altLang="en-US" dirty="0" smtClean="0">
                <a:ea typeface="楷体" pitchFamily="49" charset="-122"/>
                <a:cs typeface="Times New Roman" pitchFamily="18" charset="0"/>
              </a:rPr>
              <a:t>类声明中可以将</a:t>
            </a:r>
            <a:r>
              <a:rPr lang="en-US" dirty="0" err="1" smtClean="0">
                <a:ea typeface="楷体" pitchFamily="49" charset="-122"/>
                <a:cs typeface="Times New Roman" pitchFamily="18" charset="0"/>
              </a:rPr>
              <a:t>pno</a:t>
            </a:r>
            <a:r>
              <a:rPr lang="zh-CN" altLang="en-US" dirty="0" smtClean="0">
                <a:ea typeface="楷体" pitchFamily="49" charset="-122"/>
                <a:cs typeface="Times New Roman" pitchFamily="18" charset="0"/>
              </a:rPr>
              <a:t>字段定义改为：</a:t>
            </a:r>
          </a:p>
          <a:p>
            <a:pPr>
              <a:lnSpc>
                <a:spcPct val="150000"/>
              </a:lnSpc>
            </a:pPr>
            <a:r>
              <a:rPr lang="en-US" sz="2000" dirty="0" smtClean="0">
                <a:solidFill>
                  <a:srgbClr val="006600"/>
                </a:solidFill>
                <a:ea typeface="楷体" pitchFamily="49" charset="-122"/>
                <a:cs typeface="Times New Roman" pitchFamily="18" charset="0"/>
              </a:rPr>
              <a:t>       public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pno</a:t>
            </a:r>
            <a:r>
              <a:rPr lang="en-US" sz="2000" dirty="0" smtClean="0">
                <a:solidFill>
                  <a:srgbClr val="006600"/>
                </a:solidFill>
                <a:ea typeface="楷体" pitchFamily="49" charset="-122"/>
                <a:cs typeface="Times New Roman" pitchFamily="18" charset="0"/>
              </a:rPr>
              <a:t> = 101;</a:t>
            </a:r>
            <a:endParaRPr lang="zh-CN" altLang="en-US" sz="2000" dirty="0" smtClean="0">
              <a:solidFill>
                <a:srgbClr val="006600"/>
              </a:solidFill>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这样</a:t>
            </a:r>
            <a:r>
              <a:rPr lang="en-US" dirty="0" smtClean="0">
                <a:ea typeface="楷体" pitchFamily="49" charset="-122"/>
                <a:cs typeface="Times New Roman" pitchFamily="18" charset="0"/>
              </a:rPr>
              <a:t>Person</a:t>
            </a:r>
            <a:r>
              <a:rPr lang="zh-CN" altLang="en-US" dirty="0" smtClean="0">
                <a:ea typeface="楷体" pitchFamily="49" charset="-122"/>
                <a:cs typeface="Times New Roman" pitchFamily="18" charset="0"/>
              </a:rPr>
              <a:t>类的每个对象的</a:t>
            </a:r>
            <a:r>
              <a:rPr lang="en-US" dirty="0" err="1" smtClean="0">
                <a:ea typeface="楷体" pitchFamily="49" charset="-122"/>
                <a:cs typeface="Times New Roman" pitchFamily="18" charset="0"/>
              </a:rPr>
              <a:t>pno</a:t>
            </a:r>
            <a:r>
              <a:rPr lang="zh-CN" altLang="en-US" dirty="0" smtClean="0">
                <a:ea typeface="楷体" pitchFamily="49" charset="-122"/>
                <a:cs typeface="Times New Roman" pitchFamily="18" charset="0"/>
              </a:rPr>
              <a:t>字段都有默认值</a:t>
            </a:r>
            <a:r>
              <a:rPr lang="en-US" dirty="0" smtClean="0">
                <a:ea typeface="楷体" pitchFamily="49" charset="-122"/>
                <a:cs typeface="Times New Roman" pitchFamily="18" charset="0"/>
              </a:rPr>
              <a:t>101</a:t>
            </a:r>
            <a:r>
              <a:rPr lang="zh-CN" altLang="en-US" dirty="0" smtClean="0">
                <a:ea typeface="楷体" pitchFamily="49" charset="-122"/>
                <a:cs typeface="Times New Roman" pitchFamily="18" charset="0"/>
              </a:rPr>
              <a:t>。</a:t>
            </a:r>
          </a:p>
          <a:p>
            <a:pPr>
              <a:lnSpc>
                <a:spcPct val="150000"/>
              </a:lnSpc>
            </a:pPr>
            <a:r>
              <a:rPr lang="zh-CN" altLang="en-US" dirty="0" smtClean="0">
                <a:ea typeface="楷体" pitchFamily="49" charset="-122"/>
                <a:cs typeface="Times New Roman" pitchFamily="18" charset="0"/>
              </a:rPr>
              <a:t>      ②</a:t>
            </a:r>
            <a:r>
              <a:rPr lang="en-US" dirty="0" smtClean="0">
                <a:ea typeface="楷体" pitchFamily="49" charset="-122"/>
                <a:cs typeface="Times New Roman" pitchFamily="18" charset="0"/>
              </a:rPr>
              <a:t> </a:t>
            </a:r>
            <a:r>
              <a:rPr lang="en-US" dirty="0" smtClean="0">
                <a:solidFill>
                  <a:srgbClr val="FF00FF"/>
                </a:solidFill>
                <a:ea typeface="楷体" pitchFamily="49" charset="-122"/>
                <a:cs typeface="Times New Roman" pitchFamily="18" charset="0"/>
              </a:rPr>
              <a:t>C#</a:t>
            </a:r>
            <a:r>
              <a:rPr lang="zh-CN" altLang="en-US" dirty="0" smtClean="0">
                <a:solidFill>
                  <a:srgbClr val="FF00FF"/>
                </a:solidFill>
                <a:ea typeface="楷体" pitchFamily="49" charset="-122"/>
                <a:cs typeface="Times New Roman" pitchFamily="18" charset="0"/>
              </a:rPr>
              <a:t>在类的外面不能定义全局变量</a:t>
            </a:r>
            <a:r>
              <a:rPr lang="zh-CN" altLang="en-US" dirty="0" smtClean="0">
                <a:ea typeface="楷体" pitchFamily="49" charset="-122"/>
                <a:cs typeface="Times New Roman" pitchFamily="18" charset="0"/>
              </a:rPr>
              <a:t>（也就是变量或字段），所有的字段都属于类，而且必须在类内部定义。</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684213" y="333375"/>
            <a:ext cx="7848600" cy="584775"/>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5.13</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　事　件 </a:t>
            </a:r>
          </a:p>
        </p:txBody>
      </p:sp>
      <p:sp>
        <p:nvSpPr>
          <p:cNvPr id="178180" name="Text Box 4"/>
          <p:cNvSpPr txBox="1">
            <a:spLocks noChangeArrowheads="1"/>
          </p:cNvSpPr>
          <p:nvPr/>
        </p:nvSpPr>
        <p:spPr bwMode="auto">
          <a:xfrm>
            <a:off x="500034" y="1844673"/>
            <a:ext cx="8280400" cy="2308324"/>
          </a:xfrm>
          <a:prstGeom prst="rect">
            <a:avLst/>
          </a:prstGeom>
          <a:noFill/>
          <a:ln w="9525">
            <a:noFill/>
            <a:miter lim="800000"/>
            <a:headEnd/>
            <a:tailEnd/>
          </a:ln>
          <a:effectLst/>
        </p:spPr>
        <p:txBody>
          <a:bodyPr>
            <a:spAutoFit/>
          </a:bodyPr>
          <a:lstStyle/>
          <a:p>
            <a:pPr>
              <a:lnSpc>
                <a:spcPct val="12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事件</a:t>
            </a:r>
            <a:r>
              <a:rPr lang="zh-CN" altLang="en-US" dirty="0">
                <a:ea typeface="楷体" pitchFamily="49" charset="-122"/>
                <a:cs typeface="Times New Roman" pitchFamily="18" charset="0"/>
              </a:rPr>
              <a:t>是类在发生其关注的事情时用来提供通知的一种方式。例如，封装用户界面控件的类可以定义一个在用户单击时候发生的一个事件。控件类不关心单击按钮时候发生了什么，但是它需要告知派生类单击事件已经发生，然后，派生类可以选择如何响应。     </a:t>
            </a:r>
          </a:p>
        </p:txBody>
      </p:sp>
      <p:sp>
        <p:nvSpPr>
          <p:cNvPr id="178181" name="Oval 5"/>
          <p:cNvSpPr>
            <a:spLocks noChangeArrowheads="1"/>
          </p:cNvSpPr>
          <p:nvPr/>
        </p:nvSpPr>
        <p:spPr bwMode="auto">
          <a:xfrm>
            <a:off x="1258888" y="4492638"/>
            <a:ext cx="1655762" cy="8651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a:solidFill>
                  <a:srgbClr val="FF00FF"/>
                </a:solidFill>
                <a:ea typeface="楷体" pitchFamily="49" charset="-122"/>
                <a:cs typeface="Times New Roman" pitchFamily="18" charset="0"/>
              </a:rPr>
              <a:t>命令按钮</a:t>
            </a:r>
          </a:p>
        </p:txBody>
      </p:sp>
      <p:sp>
        <p:nvSpPr>
          <p:cNvPr id="178182" name="Line 6"/>
          <p:cNvSpPr>
            <a:spLocks noChangeShapeType="1"/>
          </p:cNvSpPr>
          <p:nvPr/>
        </p:nvSpPr>
        <p:spPr bwMode="auto">
          <a:xfrm>
            <a:off x="2916238" y="4889508"/>
            <a:ext cx="1800225" cy="0"/>
          </a:xfrm>
          <a:prstGeom prst="line">
            <a:avLst/>
          </a:prstGeom>
          <a:noFill/>
          <a:ln w="38100">
            <a:solidFill>
              <a:schemeClr val="tx1"/>
            </a:solidFill>
            <a:round/>
            <a:headEnd/>
            <a:tailEnd type="triangle" w="med" len="med"/>
          </a:ln>
          <a:effectLst/>
        </p:spPr>
        <p:txBody>
          <a:bodyPr/>
          <a:lstStyle/>
          <a:p>
            <a:endParaRPr lang="zh-CN" altLang="en-US"/>
          </a:p>
        </p:txBody>
      </p:sp>
      <p:sp>
        <p:nvSpPr>
          <p:cNvPr id="178183" name="Text Box 7"/>
          <p:cNvSpPr txBox="1">
            <a:spLocks noChangeArrowheads="1"/>
          </p:cNvSpPr>
          <p:nvPr/>
        </p:nvSpPr>
        <p:spPr bwMode="auto">
          <a:xfrm>
            <a:off x="3132138" y="4484701"/>
            <a:ext cx="1295400" cy="366712"/>
          </a:xfrm>
          <a:prstGeom prst="rect">
            <a:avLst/>
          </a:prstGeom>
          <a:noFill/>
          <a:ln w="9525">
            <a:noFill/>
            <a:miter lim="800000"/>
            <a:headEnd/>
            <a:tailEnd/>
          </a:ln>
          <a:effectLst/>
        </p:spPr>
        <p:txBody>
          <a:bodyPr>
            <a:spAutoFit/>
          </a:bodyPr>
          <a:lstStyle/>
          <a:p>
            <a:pPr>
              <a:spcBef>
                <a:spcPct val="50000"/>
              </a:spcBef>
            </a:pPr>
            <a:r>
              <a:rPr lang="zh-CN" altLang="en-US" sz="1800">
                <a:solidFill>
                  <a:schemeClr val="tx1"/>
                </a:solidFill>
                <a:ea typeface="楷体" pitchFamily="49" charset="-122"/>
                <a:cs typeface="Times New Roman" pitchFamily="18" charset="0"/>
              </a:rPr>
              <a:t>用户单击</a:t>
            </a:r>
          </a:p>
        </p:txBody>
      </p:sp>
      <p:sp>
        <p:nvSpPr>
          <p:cNvPr id="178184" name="Rectangle 8"/>
          <p:cNvSpPr>
            <a:spLocks noChangeArrowheads="1"/>
          </p:cNvSpPr>
          <p:nvPr/>
        </p:nvSpPr>
        <p:spPr bwMode="auto">
          <a:xfrm>
            <a:off x="4719638" y="4572008"/>
            <a:ext cx="2449512" cy="64770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800">
                <a:solidFill>
                  <a:srgbClr val="FF00FF"/>
                </a:solidFill>
                <a:ea typeface="楷体" pitchFamily="49" charset="-122"/>
                <a:cs typeface="Times New Roman" pitchFamily="18" charset="0"/>
              </a:rPr>
              <a:t>引发执行</a:t>
            </a:r>
            <a:r>
              <a:rPr lang="en-US" altLang="zh-CN" sz="1800">
                <a:solidFill>
                  <a:srgbClr val="FF00FF"/>
                </a:solidFill>
                <a:ea typeface="楷体" pitchFamily="49" charset="-122"/>
                <a:cs typeface="Times New Roman" pitchFamily="18" charset="0"/>
              </a:rPr>
              <a:t>Click</a:t>
            </a:r>
            <a:r>
              <a:rPr lang="zh-CN" altLang="en-US" sz="1800">
                <a:solidFill>
                  <a:srgbClr val="FF00FF"/>
                </a:solidFill>
                <a:ea typeface="楷体" pitchFamily="49" charset="-122"/>
                <a:cs typeface="Times New Roman" pitchFamily="18" charset="0"/>
              </a:rPr>
              <a:t>事件过程</a:t>
            </a:r>
          </a:p>
        </p:txBody>
      </p:sp>
      <p:sp>
        <p:nvSpPr>
          <p:cNvPr id="8" name="TextBox 7"/>
          <p:cNvSpPr txBox="1"/>
          <p:nvPr/>
        </p:nvSpPr>
        <p:spPr>
          <a:xfrm>
            <a:off x="642910" y="1071546"/>
            <a:ext cx="35719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5.13.1 </a:t>
            </a:r>
            <a:r>
              <a:rPr lang="zh-CN" altLang="en-US" sz="2800" dirty="0" smtClean="0">
                <a:solidFill>
                  <a:srgbClr val="FF3300"/>
                </a:solidFill>
                <a:latin typeface="黑体" pitchFamily="49" charset="-122"/>
                <a:ea typeface="黑体" pitchFamily="49" charset="-122"/>
              </a:rPr>
              <a:t>什么是事件</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7" name="Rectangle 5"/>
          <p:cNvSpPr>
            <a:spLocks noChangeArrowheads="1"/>
          </p:cNvSpPr>
          <p:nvPr/>
        </p:nvSpPr>
        <p:spPr bwMode="auto">
          <a:xfrm>
            <a:off x="0" y="25717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7638" name="Text Box 6"/>
          <p:cNvSpPr txBox="1">
            <a:spLocks noChangeArrowheads="1"/>
          </p:cNvSpPr>
          <p:nvPr/>
        </p:nvSpPr>
        <p:spPr bwMode="auto">
          <a:xfrm>
            <a:off x="684213" y="692150"/>
            <a:ext cx="7993062" cy="1865126"/>
          </a:xfrm>
          <a:prstGeom prst="rect">
            <a:avLst/>
          </a:prstGeom>
          <a:noFill/>
          <a:ln w="9525">
            <a:noFill/>
            <a:miter lim="800000"/>
            <a:headEnd/>
            <a:tailEnd/>
          </a:ln>
          <a:effectLst/>
        </p:spPr>
        <p:txBody>
          <a:bodyPr>
            <a:spAutoFit/>
          </a:bodyPr>
          <a:lstStyle/>
          <a:p>
            <a:pPr>
              <a:lnSpc>
                <a:spcPct val="120000"/>
              </a:lnSpc>
              <a:spcBef>
                <a:spcPct val="50000"/>
              </a:spcBef>
            </a:pPr>
            <a:r>
              <a:rPr lang="zh-CN" altLang="en-US" sz="1800" dirty="0">
                <a:solidFill>
                  <a:schemeClr val="tx1"/>
                </a:solidFill>
                <a:ea typeface="楷体" pitchFamily="49" charset="-122"/>
                <a:cs typeface="Times New Roman" pitchFamily="18" charset="0"/>
              </a:rPr>
              <a:t>　</a:t>
            </a:r>
            <a:r>
              <a:rPr lang="zh-CN" altLang="en-US" sz="2000" dirty="0">
                <a:ea typeface="楷体" pitchFamily="49" charset="-122"/>
                <a:cs typeface="Times New Roman" pitchFamily="18" charset="0"/>
              </a:rPr>
              <a:t>　</a:t>
            </a:r>
            <a:r>
              <a:rPr lang="zh-CN" altLang="en-US" dirty="0">
                <a:ea typeface="楷体" pitchFamily="49" charset="-122"/>
                <a:cs typeface="Times New Roman" pitchFamily="18" charset="0"/>
              </a:rPr>
              <a:t>以课堂讲课为例，某教室里有若干学生，当上课教师宣布“开始上课”时，本教室里的学生听到后做各种上课准备，有的认真听课，有的认真看书，有的做笔记，而不在本教室的学生则不会。　　</a:t>
            </a:r>
          </a:p>
        </p:txBody>
      </p:sp>
      <p:sp>
        <p:nvSpPr>
          <p:cNvPr id="197639" name="Oval 7"/>
          <p:cNvSpPr>
            <a:spLocks noChangeArrowheads="1"/>
          </p:cNvSpPr>
          <p:nvPr/>
        </p:nvSpPr>
        <p:spPr bwMode="auto">
          <a:xfrm>
            <a:off x="2268538" y="2924175"/>
            <a:ext cx="936625" cy="720725"/>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a:solidFill>
                  <a:srgbClr val="FF3300"/>
                </a:solidFill>
                <a:ea typeface="楷体" pitchFamily="49" charset="-122"/>
                <a:cs typeface="Times New Roman" pitchFamily="18" charset="0"/>
              </a:rPr>
              <a:t>教师</a:t>
            </a:r>
          </a:p>
        </p:txBody>
      </p:sp>
      <p:sp>
        <p:nvSpPr>
          <p:cNvPr id="197640" name="Line 8"/>
          <p:cNvSpPr>
            <a:spLocks noChangeShapeType="1"/>
          </p:cNvSpPr>
          <p:nvPr/>
        </p:nvSpPr>
        <p:spPr bwMode="auto">
          <a:xfrm>
            <a:off x="3203575" y="3284538"/>
            <a:ext cx="576263" cy="0"/>
          </a:xfrm>
          <a:prstGeom prst="line">
            <a:avLst/>
          </a:prstGeom>
          <a:noFill/>
          <a:ln w="38100">
            <a:solidFill>
              <a:schemeClr val="tx1"/>
            </a:solidFill>
            <a:round/>
            <a:headEnd/>
            <a:tailEnd type="triangle" w="med" len="med"/>
          </a:ln>
          <a:effectLst/>
        </p:spPr>
        <p:txBody>
          <a:bodyPr/>
          <a:lstStyle/>
          <a:p>
            <a:endParaRPr lang="zh-CN" altLang="en-US"/>
          </a:p>
        </p:txBody>
      </p:sp>
      <p:sp>
        <p:nvSpPr>
          <p:cNvPr id="197641" name="Rectangle 9"/>
          <p:cNvSpPr>
            <a:spLocks noChangeArrowheads="1"/>
          </p:cNvSpPr>
          <p:nvPr/>
        </p:nvSpPr>
        <p:spPr bwMode="auto">
          <a:xfrm>
            <a:off x="3779838" y="2924175"/>
            <a:ext cx="1655762" cy="720725"/>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800">
                <a:solidFill>
                  <a:srgbClr val="FF3300"/>
                </a:solidFill>
                <a:ea typeface="楷体" pitchFamily="49" charset="-122"/>
                <a:cs typeface="Times New Roman" pitchFamily="18" charset="0"/>
              </a:rPr>
              <a:t>开始上课</a:t>
            </a:r>
          </a:p>
        </p:txBody>
      </p:sp>
      <p:sp>
        <p:nvSpPr>
          <p:cNvPr id="197642" name="Rectangle 10"/>
          <p:cNvSpPr>
            <a:spLocks noChangeArrowheads="1"/>
          </p:cNvSpPr>
          <p:nvPr/>
        </p:nvSpPr>
        <p:spPr bwMode="auto">
          <a:xfrm>
            <a:off x="1979613" y="2636838"/>
            <a:ext cx="3816350" cy="1295400"/>
          </a:xfrm>
          <a:prstGeom prst="rect">
            <a:avLst/>
          </a:prstGeom>
          <a:noFill/>
          <a:ln w="28575" cap="rnd">
            <a:solidFill>
              <a:schemeClr val="tx1"/>
            </a:solidFill>
            <a:prstDash val="sysDot"/>
            <a:miter lim="800000"/>
            <a:headEnd/>
            <a:tailEnd/>
          </a:ln>
          <a:effectLst/>
        </p:spPr>
        <p:txBody>
          <a:bodyPr wrap="none" anchor="ctr"/>
          <a:lstStyle/>
          <a:p>
            <a:endParaRPr lang="zh-CN" altLang="en-US"/>
          </a:p>
        </p:txBody>
      </p:sp>
      <p:sp>
        <p:nvSpPr>
          <p:cNvPr id="197643" name="Oval 11"/>
          <p:cNvSpPr>
            <a:spLocks noChangeArrowheads="1"/>
          </p:cNvSpPr>
          <p:nvPr/>
        </p:nvSpPr>
        <p:spPr bwMode="auto">
          <a:xfrm>
            <a:off x="2268538" y="4797425"/>
            <a:ext cx="936625" cy="720725"/>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a:solidFill>
                  <a:srgbClr val="FF3300"/>
                </a:solidFill>
                <a:ea typeface="楷体" pitchFamily="49" charset="-122"/>
                <a:cs typeface="Times New Roman" pitchFamily="18" charset="0"/>
              </a:rPr>
              <a:t>学生</a:t>
            </a:r>
          </a:p>
        </p:txBody>
      </p:sp>
      <p:sp>
        <p:nvSpPr>
          <p:cNvPr id="197644" name="Line 12"/>
          <p:cNvSpPr>
            <a:spLocks noChangeShapeType="1"/>
          </p:cNvSpPr>
          <p:nvPr/>
        </p:nvSpPr>
        <p:spPr bwMode="auto">
          <a:xfrm>
            <a:off x="3203575" y="5157788"/>
            <a:ext cx="576263" cy="0"/>
          </a:xfrm>
          <a:prstGeom prst="line">
            <a:avLst/>
          </a:prstGeom>
          <a:noFill/>
          <a:ln w="38100">
            <a:solidFill>
              <a:schemeClr val="tx1"/>
            </a:solidFill>
            <a:round/>
            <a:headEnd/>
            <a:tailEnd type="triangle" w="med" len="med"/>
          </a:ln>
          <a:effectLst/>
        </p:spPr>
        <p:txBody>
          <a:bodyPr/>
          <a:lstStyle/>
          <a:p>
            <a:endParaRPr lang="zh-CN" altLang="en-US"/>
          </a:p>
        </p:txBody>
      </p:sp>
      <p:sp>
        <p:nvSpPr>
          <p:cNvPr id="197645" name="Rectangle 13"/>
          <p:cNvSpPr>
            <a:spLocks noChangeArrowheads="1"/>
          </p:cNvSpPr>
          <p:nvPr/>
        </p:nvSpPr>
        <p:spPr bwMode="auto">
          <a:xfrm>
            <a:off x="3779838" y="4797425"/>
            <a:ext cx="1655762" cy="720725"/>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800">
                <a:solidFill>
                  <a:srgbClr val="FF3300"/>
                </a:solidFill>
                <a:ea typeface="楷体" pitchFamily="49" charset="-122"/>
                <a:cs typeface="Times New Roman" pitchFamily="18" charset="0"/>
              </a:rPr>
              <a:t>做某种动作</a:t>
            </a:r>
          </a:p>
        </p:txBody>
      </p:sp>
      <p:sp>
        <p:nvSpPr>
          <p:cNvPr id="197646" name="Rectangle 14"/>
          <p:cNvSpPr>
            <a:spLocks noChangeArrowheads="1"/>
          </p:cNvSpPr>
          <p:nvPr/>
        </p:nvSpPr>
        <p:spPr bwMode="auto">
          <a:xfrm>
            <a:off x="1979613" y="4508500"/>
            <a:ext cx="3816350" cy="1295400"/>
          </a:xfrm>
          <a:prstGeom prst="rect">
            <a:avLst/>
          </a:prstGeom>
          <a:noFill/>
          <a:ln w="28575" cap="rnd">
            <a:solidFill>
              <a:schemeClr val="tx1"/>
            </a:solidFill>
            <a:prstDash val="sysDot"/>
            <a:miter lim="800000"/>
            <a:headEnd/>
            <a:tailEnd/>
          </a:ln>
          <a:effectLst/>
        </p:spPr>
        <p:txBody>
          <a:bodyPr wrap="none" anchor="ctr"/>
          <a:lstStyle/>
          <a:p>
            <a:endParaRPr lang="zh-CN" altLang="en-US"/>
          </a:p>
        </p:txBody>
      </p:sp>
      <p:sp>
        <p:nvSpPr>
          <p:cNvPr id="197647" name="AutoShape 15"/>
          <p:cNvSpPr>
            <a:spLocks noChangeArrowheads="1"/>
          </p:cNvSpPr>
          <p:nvPr/>
        </p:nvSpPr>
        <p:spPr bwMode="auto">
          <a:xfrm>
            <a:off x="3708400" y="3933825"/>
            <a:ext cx="215900" cy="574675"/>
          </a:xfrm>
          <a:prstGeom prst="upDownArrow">
            <a:avLst>
              <a:gd name="adj1" fmla="val 50000"/>
              <a:gd name="adj2" fmla="val 53235"/>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197648" name="Text Box 16"/>
          <p:cNvSpPr txBox="1">
            <a:spLocks noChangeArrowheads="1"/>
          </p:cNvSpPr>
          <p:nvPr/>
        </p:nvSpPr>
        <p:spPr bwMode="auto">
          <a:xfrm>
            <a:off x="4140200" y="4076700"/>
            <a:ext cx="1584325" cy="366713"/>
          </a:xfrm>
          <a:prstGeom prst="rect">
            <a:avLst/>
          </a:prstGeom>
          <a:noFill/>
          <a:ln w="9525">
            <a:noFill/>
            <a:miter lim="800000"/>
            <a:headEnd/>
            <a:tailEnd/>
          </a:ln>
          <a:effectLst/>
        </p:spPr>
        <p:txBody>
          <a:bodyPr>
            <a:spAutoFit/>
          </a:bodyPr>
          <a:lstStyle/>
          <a:p>
            <a:pPr>
              <a:spcBef>
                <a:spcPct val="50000"/>
              </a:spcBef>
            </a:pPr>
            <a:r>
              <a:rPr lang="zh-CN" altLang="en-US" sz="1800">
                <a:solidFill>
                  <a:srgbClr val="FF00FF"/>
                </a:solidFill>
                <a:ea typeface="楷体" pitchFamily="49" charset="-122"/>
                <a:cs typeface="Times New Roman" pitchFamily="18" charset="0"/>
              </a:rPr>
              <a:t>事件关联</a:t>
            </a:r>
          </a:p>
        </p:txBody>
      </p:sp>
      <p:sp>
        <p:nvSpPr>
          <p:cNvPr id="197649" name="Text Box 17"/>
          <p:cNvSpPr txBox="1">
            <a:spLocks noChangeArrowheads="1"/>
          </p:cNvSpPr>
          <p:nvPr/>
        </p:nvSpPr>
        <p:spPr bwMode="auto">
          <a:xfrm>
            <a:off x="6011863" y="2997200"/>
            <a:ext cx="1512887" cy="366713"/>
          </a:xfrm>
          <a:prstGeom prst="rect">
            <a:avLst/>
          </a:prstGeom>
          <a:noFill/>
          <a:ln w="9525">
            <a:noFill/>
            <a:miter lim="800000"/>
            <a:headEnd/>
            <a:tailEnd/>
          </a:ln>
          <a:effectLst/>
        </p:spPr>
        <p:txBody>
          <a:bodyPr>
            <a:spAutoFit/>
          </a:bodyPr>
          <a:lstStyle/>
          <a:p>
            <a:pPr>
              <a:spcBef>
                <a:spcPct val="50000"/>
              </a:spcBef>
            </a:pPr>
            <a:r>
              <a:rPr lang="zh-CN" altLang="en-US" sz="1800">
                <a:ea typeface="楷体" pitchFamily="49" charset="-122"/>
                <a:cs typeface="Times New Roman" pitchFamily="18" charset="0"/>
              </a:rPr>
              <a:t>教师类</a:t>
            </a:r>
          </a:p>
        </p:txBody>
      </p:sp>
      <p:sp>
        <p:nvSpPr>
          <p:cNvPr id="197650" name="Text Box 18"/>
          <p:cNvSpPr txBox="1">
            <a:spLocks noChangeArrowheads="1"/>
          </p:cNvSpPr>
          <p:nvPr/>
        </p:nvSpPr>
        <p:spPr bwMode="auto">
          <a:xfrm>
            <a:off x="6011863" y="4868863"/>
            <a:ext cx="1512887" cy="366712"/>
          </a:xfrm>
          <a:prstGeom prst="rect">
            <a:avLst/>
          </a:prstGeom>
          <a:noFill/>
          <a:ln w="9525">
            <a:noFill/>
            <a:miter lim="800000"/>
            <a:headEnd/>
            <a:tailEnd/>
          </a:ln>
          <a:effectLst/>
        </p:spPr>
        <p:txBody>
          <a:bodyPr>
            <a:spAutoFit/>
          </a:bodyPr>
          <a:lstStyle/>
          <a:p>
            <a:pPr>
              <a:spcBef>
                <a:spcPct val="50000"/>
              </a:spcBef>
            </a:pPr>
            <a:r>
              <a:rPr lang="zh-CN" altLang="en-US" sz="1800">
                <a:ea typeface="楷体" pitchFamily="49" charset="-122"/>
                <a:cs typeface="Times New Roman" pitchFamily="18" charset="0"/>
              </a:rPr>
              <a:t>学生类</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ChangeArrowheads="1"/>
          </p:cNvSpPr>
          <p:nvPr/>
        </p:nvSpPr>
        <p:spPr bwMode="auto">
          <a:xfrm>
            <a:off x="0" y="2824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19138" name="Object 2"/>
          <p:cNvGraphicFramePr>
            <a:graphicFrameLocks noChangeAspect="1"/>
          </p:cNvGraphicFramePr>
          <p:nvPr/>
        </p:nvGraphicFramePr>
        <p:xfrm>
          <a:off x="1476375" y="765175"/>
          <a:ext cx="4679950" cy="2028825"/>
        </p:xfrm>
        <a:graphic>
          <a:graphicData uri="http://schemas.openxmlformats.org/presentationml/2006/ole">
            <p:oleObj spid="_x0000_s219138" name="图片" r:id="rId3" imgW="2791968" imgH="1210056" progId="Word.Picture.8">
              <p:embed/>
            </p:oleObj>
          </a:graphicData>
        </a:graphic>
      </p:graphicFrame>
      <p:sp>
        <p:nvSpPr>
          <p:cNvPr id="219140" name="Text Box 4"/>
          <p:cNvSpPr txBox="1">
            <a:spLocks noChangeArrowheads="1"/>
          </p:cNvSpPr>
          <p:nvPr/>
        </p:nvSpPr>
        <p:spPr bwMode="auto">
          <a:xfrm>
            <a:off x="1785918" y="3071810"/>
            <a:ext cx="4591065" cy="400110"/>
          </a:xfrm>
          <a:prstGeom prst="rect">
            <a:avLst/>
          </a:prstGeom>
          <a:noFill/>
          <a:ln w="9525">
            <a:noFill/>
            <a:miter lim="800000"/>
            <a:headEnd/>
            <a:tailEnd/>
          </a:ln>
          <a:effectLst/>
        </p:spPr>
        <p:txBody>
          <a:bodyPr wrap="square">
            <a:spAutoFit/>
          </a:bodyPr>
          <a:lstStyle/>
          <a:p>
            <a:pPr algn="ctr">
              <a:spcBef>
                <a:spcPct val="50000"/>
              </a:spcBef>
            </a:pPr>
            <a:r>
              <a:rPr lang="en-US" altLang="zh-CN" sz="2000" dirty="0">
                <a:ea typeface="楷体" pitchFamily="49" charset="-122"/>
                <a:cs typeface="Times New Roman" pitchFamily="18" charset="0"/>
              </a:rPr>
              <a:t> </a:t>
            </a:r>
            <a:r>
              <a:rPr lang="en-US" altLang="zh-CN" sz="2000" dirty="0" smtClean="0">
                <a:ea typeface="楷体" pitchFamily="49" charset="-122"/>
                <a:cs typeface="Times New Roman" pitchFamily="18" charset="0"/>
              </a:rPr>
              <a:t>Windows</a:t>
            </a:r>
            <a:r>
              <a:rPr lang="zh-CN" altLang="en-US" sz="2000" dirty="0" smtClean="0">
                <a:ea typeface="楷体" pitchFamily="49" charset="-122"/>
                <a:cs typeface="Times New Roman" pitchFamily="18" charset="0"/>
              </a:rPr>
              <a:t>事件驱动</a:t>
            </a:r>
            <a:r>
              <a:rPr lang="zh-CN" altLang="en-US" sz="2000" dirty="0">
                <a:ea typeface="楷体" pitchFamily="49" charset="-122"/>
                <a:cs typeface="Times New Roman" pitchFamily="18" charset="0"/>
              </a:rPr>
              <a:t>程序的工作流程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0" y="2571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07875" name="Object 3"/>
          <p:cNvGraphicFramePr>
            <a:graphicFrameLocks noChangeAspect="1"/>
          </p:cNvGraphicFramePr>
          <p:nvPr/>
        </p:nvGraphicFramePr>
        <p:xfrm>
          <a:off x="971550" y="2711450"/>
          <a:ext cx="6769100" cy="2949575"/>
        </p:xfrm>
        <a:graphic>
          <a:graphicData uri="http://schemas.openxmlformats.org/presentationml/2006/ole">
            <p:oleObj spid="_x0000_s207875" name="图片" r:id="rId3" imgW="4921800" imgH="2145792" progId="Word.Picture.8">
              <p:embed/>
            </p:oleObj>
          </a:graphicData>
        </a:graphic>
      </p:graphicFrame>
      <p:sp>
        <p:nvSpPr>
          <p:cNvPr id="207876" name="Text Box 4"/>
          <p:cNvSpPr txBox="1">
            <a:spLocks noChangeArrowheads="1"/>
          </p:cNvSpPr>
          <p:nvPr/>
        </p:nvSpPr>
        <p:spPr bwMode="auto">
          <a:xfrm>
            <a:off x="755650" y="508000"/>
            <a:ext cx="7993063" cy="156966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ea typeface="楷体" pitchFamily="49" charset="-122"/>
                <a:cs typeface="Times New Roman" pitchFamily="18" charset="0"/>
              </a:rPr>
              <a:t>　</a:t>
            </a:r>
            <a:r>
              <a:rPr lang="zh-CN" altLang="en-US" sz="2000" dirty="0">
                <a:ea typeface="楷体" pitchFamily="49" charset="-122"/>
                <a:cs typeface="Times New Roman" pitchFamily="18" charset="0"/>
              </a:rPr>
              <a:t>　</a:t>
            </a:r>
            <a:r>
              <a:rPr lang="zh-CN" altLang="en-US" dirty="0">
                <a:ea typeface="楷体" pitchFamily="49" charset="-122"/>
                <a:cs typeface="Times New Roman" pitchFamily="18" charset="0"/>
              </a:rPr>
              <a:t>从程序的角度看，当教师宣布“开始上课”时就是发生了一个</a:t>
            </a:r>
            <a:r>
              <a:rPr lang="zh-CN" altLang="en-US" dirty="0">
                <a:solidFill>
                  <a:srgbClr val="FF00FF"/>
                </a:solidFill>
                <a:ea typeface="楷体" pitchFamily="49" charset="-122"/>
                <a:cs typeface="Times New Roman" pitchFamily="18" charset="0"/>
              </a:rPr>
              <a:t>事件</a:t>
            </a:r>
            <a:r>
              <a:rPr lang="zh-CN" altLang="en-US" dirty="0">
                <a:ea typeface="楷体" pitchFamily="49" charset="-122"/>
                <a:cs typeface="Times New Roman" pitchFamily="18" charset="0"/>
              </a:rPr>
              <a:t>，是该教师通知该事件发生，所以该教师是事件源，本教室的学生（称为</a:t>
            </a:r>
            <a:r>
              <a:rPr lang="zh-CN" altLang="en-US" dirty="0">
                <a:solidFill>
                  <a:srgbClr val="FF00FF"/>
                </a:solidFill>
                <a:ea typeface="楷体" pitchFamily="49" charset="-122"/>
                <a:cs typeface="Times New Roman" pitchFamily="18" charset="0"/>
              </a:rPr>
              <a:t>订阅者</a:t>
            </a:r>
            <a:r>
              <a:rPr lang="zh-CN" altLang="en-US" dirty="0">
                <a:ea typeface="楷体" pitchFamily="49" charset="-122"/>
                <a:cs typeface="Times New Roman" pitchFamily="18" charset="0"/>
              </a:rPr>
              <a:t>）接到通知后开始做上课准备（事件的订阅者对事件的处理）。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642910" y="1214422"/>
            <a:ext cx="7993063" cy="1130246"/>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下面</a:t>
            </a:r>
            <a:r>
              <a:rPr lang="zh-CN" altLang="en-US" dirty="0">
                <a:ea typeface="楷体" pitchFamily="49" charset="-122"/>
                <a:cs typeface="Times New Roman" pitchFamily="18" charset="0"/>
              </a:rPr>
              <a:t>介绍在</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中创建和使用事件的步骤。</a:t>
            </a:r>
          </a:p>
          <a:p>
            <a:pPr>
              <a:lnSpc>
                <a:spcPct val="150000"/>
              </a:lnSpc>
            </a:pPr>
            <a:r>
              <a:rPr lang="en-US" altLang="zh-CN" dirty="0">
                <a:solidFill>
                  <a:srgbClr val="FF3300"/>
                </a:solidFill>
                <a:ea typeface="楷体" pitchFamily="49" charset="-122"/>
                <a:cs typeface="Times New Roman" pitchFamily="18" charset="0"/>
              </a:rPr>
              <a:t>1. </a:t>
            </a:r>
            <a:r>
              <a:rPr lang="zh-CN" altLang="en-US" dirty="0">
                <a:solidFill>
                  <a:srgbClr val="FF3300"/>
                </a:solidFill>
                <a:ea typeface="楷体" pitchFamily="49" charset="-122"/>
                <a:cs typeface="Times New Roman" pitchFamily="18" charset="0"/>
              </a:rPr>
              <a:t>为事件创建一个委托类型和声明事件 </a:t>
            </a:r>
            <a:r>
              <a:rPr lang="zh-CN" altLang="en-US" dirty="0">
                <a:ea typeface="楷体" pitchFamily="49" charset="-122"/>
                <a:cs typeface="Times New Roman" pitchFamily="18" charset="0"/>
              </a:rPr>
              <a:t>     </a:t>
            </a:r>
            <a:endParaRPr lang="zh-CN" altLang="en-US" sz="2000" dirty="0">
              <a:solidFill>
                <a:schemeClr val="hlink"/>
              </a:solidFill>
              <a:ea typeface="楷体" pitchFamily="49" charset="-122"/>
              <a:cs typeface="Times New Roman" pitchFamily="18" charset="0"/>
            </a:endParaRPr>
          </a:p>
        </p:txBody>
      </p:sp>
      <p:sp>
        <p:nvSpPr>
          <p:cNvPr id="184323" name="Text Box 3"/>
          <p:cNvSpPr txBox="1">
            <a:spLocks noChangeArrowheads="1"/>
          </p:cNvSpPr>
          <p:nvPr/>
        </p:nvSpPr>
        <p:spPr bwMode="auto">
          <a:xfrm>
            <a:off x="428596" y="2643182"/>
            <a:ext cx="8534430" cy="1754326"/>
          </a:xfrm>
          <a:prstGeom prst="rect">
            <a:avLst/>
          </a:prstGeom>
          <a:noFill/>
          <a:ln w="9525">
            <a:noFill/>
            <a:miter lim="800000"/>
            <a:headEnd/>
            <a:tailEnd/>
          </a:ln>
          <a:effectLst/>
        </p:spPr>
        <p:txBody>
          <a:bodyPr wrap="square">
            <a:spAutoFit/>
          </a:bodyPr>
          <a:lstStyle/>
          <a:p>
            <a:pPr>
              <a:lnSpc>
                <a:spcPct val="150000"/>
              </a:lnSpc>
            </a:pPr>
            <a:r>
              <a:rPr lang="en-US" altLang="zh-CN" dirty="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在</a:t>
            </a:r>
            <a:r>
              <a:rPr lang="zh-CN" altLang="en-US" dirty="0">
                <a:ea typeface="楷体" pitchFamily="49" charset="-122"/>
                <a:cs typeface="Times New Roman" pitchFamily="18" charset="0"/>
              </a:rPr>
              <a:t>事件源类中声明一个事件委托类型，该委托类型的返回值类型通常为</a:t>
            </a:r>
            <a:r>
              <a:rPr lang="en-US" altLang="zh-CN" dirty="0">
                <a:ea typeface="楷体" pitchFamily="49" charset="-122"/>
                <a:cs typeface="Times New Roman" pitchFamily="18" charset="0"/>
              </a:rPr>
              <a:t>void</a:t>
            </a:r>
            <a:r>
              <a:rPr lang="zh-CN" altLang="en-US" dirty="0">
                <a:ea typeface="楷体" pitchFamily="49" charset="-122"/>
                <a:cs typeface="Times New Roman" pitchFamily="18" charset="0"/>
              </a:rPr>
              <a:t>。其一般的语法格式如下：</a:t>
            </a:r>
          </a:p>
          <a:p>
            <a:pPr>
              <a:lnSpc>
                <a:spcPct val="150000"/>
              </a:lnSpc>
            </a:pPr>
            <a:r>
              <a:rPr lang="zh-CN" altLang="en-US" dirty="0">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delegate void </a:t>
            </a:r>
            <a:r>
              <a:rPr lang="zh-CN" altLang="en-US" sz="2000" dirty="0">
                <a:solidFill>
                  <a:schemeClr val="hlink"/>
                </a:solidFill>
                <a:ea typeface="楷体" pitchFamily="49" charset="-122"/>
                <a:cs typeface="Times New Roman" pitchFamily="18" charset="0"/>
              </a:rPr>
              <a:t>委托类型名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触发事件的对象名，事件参数</a:t>
            </a:r>
            <a:r>
              <a:rPr lang="en-US" altLang="zh-CN" sz="2000" dirty="0" smtClean="0">
                <a:solidFill>
                  <a:schemeClr val="hlink"/>
                </a:solidFill>
                <a:ea typeface="楷体" pitchFamily="49" charset="-122"/>
                <a:cs typeface="Times New Roman" pitchFamily="18" charset="0"/>
              </a:rPr>
              <a:t>]);</a:t>
            </a:r>
            <a:endParaRPr lang="en-US" altLang="zh-CN" sz="2000" dirty="0">
              <a:solidFill>
                <a:schemeClr val="hlink"/>
              </a:solidFill>
              <a:ea typeface="楷体" pitchFamily="49" charset="-122"/>
              <a:cs typeface="Times New Roman" pitchFamily="18" charset="0"/>
            </a:endParaRPr>
          </a:p>
        </p:txBody>
      </p:sp>
      <p:sp>
        <p:nvSpPr>
          <p:cNvPr id="4" name="TextBox 3"/>
          <p:cNvSpPr txBox="1"/>
          <p:nvPr/>
        </p:nvSpPr>
        <p:spPr>
          <a:xfrm>
            <a:off x="642910" y="428604"/>
            <a:ext cx="464347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cs typeface="Times New Roman" pitchFamily="18" charset="0"/>
              </a:rPr>
              <a:t>5.13.2 </a:t>
            </a:r>
            <a:r>
              <a:rPr lang="zh-CN" altLang="en-US" sz="2800" dirty="0" smtClean="0">
                <a:solidFill>
                  <a:srgbClr val="FF3300"/>
                </a:solidFill>
                <a:latin typeface="黑体" pitchFamily="49" charset="-122"/>
                <a:ea typeface="黑体" pitchFamily="49" charset="-122"/>
                <a:cs typeface="Times New Roman" pitchFamily="18" charset="0"/>
              </a:rPr>
              <a:t>事件的创建和使用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428596" y="857232"/>
            <a:ext cx="8462992" cy="2308324"/>
          </a:xfrm>
          <a:prstGeom prst="rect">
            <a:avLst/>
          </a:prstGeom>
          <a:noFill/>
          <a:ln w="9525">
            <a:noFill/>
            <a:miter lim="800000"/>
            <a:headEnd/>
            <a:tailEnd/>
          </a:ln>
          <a:effectLst/>
        </p:spPr>
        <p:txBody>
          <a:bodyPr wrap="square">
            <a:spAutoFit/>
          </a:bodyPr>
          <a:lstStyle/>
          <a:p>
            <a:pPr>
              <a:lnSpc>
                <a:spcPct val="150000"/>
              </a:lnSpc>
            </a:pPr>
            <a:r>
              <a:rPr lang="zh-CN" altLang="en-US" dirty="0" smtClean="0">
                <a:ea typeface="楷体" pitchFamily="49" charset="-122"/>
                <a:cs typeface="Times New Roman" pitchFamily="18" charset="0"/>
              </a:rPr>
              <a:t>        例如</a:t>
            </a:r>
            <a:r>
              <a:rPr lang="zh-CN" altLang="en-US" dirty="0">
                <a:ea typeface="楷体" pitchFamily="49" charset="-122"/>
                <a:cs typeface="Times New Roman" pitchFamily="18" charset="0"/>
              </a:rPr>
              <a:t>在课堂讲课例子中，设计事件源类为教师类</a:t>
            </a:r>
            <a:r>
              <a:rPr lang="en-US" altLang="zh-CN" dirty="0">
                <a:ea typeface="楷体" pitchFamily="49" charset="-122"/>
                <a:cs typeface="Times New Roman" pitchFamily="18" charset="0"/>
              </a:rPr>
              <a:t>Teacher</a:t>
            </a:r>
            <a:r>
              <a:rPr lang="zh-CN" altLang="en-US" dirty="0">
                <a:ea typeface="楷体" pitchFamily="49" charset="-122"/>
                <a:cs typeface="Times New Roman" pitchFamily="18" charset="0"/>
              </a:rPr>
              <a:t>，其中通过以下语句声明一个委托类型</a:t>
            </a:r>
            <a:r>
              <a:rPr lang="en-US" altLang="zh-CN" dirty="0" err="1">
                <a:ea typeface="楷体" pitchFamily="49" charset="-122"/>
                <a:cs typeface="Times New Roman" pitchFamily="18" charset="0"/>
              </a:rPr>
              <a:t>delegateType</a:t>
            </a:r>
            <a:r>
              <a:rPr lang="zh-CN" altLang="en-US" dirty="0">
                <a:ea typeface="楷体" pitchFamily="49" charset="-122"/>
                <a:cs typeface="Times New Roman" pitchFamily="18" charset="0"/>
              </a:rPr>
              <a:t>，其委托的事件处理方法返回类型为</a:t>
            </a:r>
            <a:r>
              <a:rPr lang="en-US" altLang="zh-CN" dirty="0">
                <a:ea typeface="楷体" pitchFamily="49" charset="-122"/>
                <a:cs typeface="Times New Roman" pitchFamily="18" charset="0"/>
              </a:rPr>
              <a:t>void</a:t>
            </a:r>
            <a:r>
              <a:rPr lang="zh-CN" altLang="en-US" dirty="0">
                <a:ea typeface="楷体" pitchFamily="49" charset="-122"/>
                <a:cs typeface="Times New Roman" pitchFamily="18" charset="0"/>
              </a:rPr>
              <a:t>，不带任何参数：</a:t>
            </a:r>
          </a:p>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public </a:t>
            </a:r>
            <a:r>
              <a:rPr lang="en-US" altLang="zh-CN" sz="2000" dirty="0">
                <a:solidFill>
                  <a:schemeClr val="hlink"/>
                </a:solidFill>
                <a:ea typeface="楷体" pitchFamily="49" charset="-122"/>
                <a:cs typeface="Times New Roman" pitchFamily="18" charset="0"/>
              </a:rPr>
              <a:t>delegate void </a:t>
            </a:r>
            <a:r>
              <a:rPr lang="en-US" altLang="zh-CN" sz="2000" dirty="0" err="1">
                <a:solidFill>
                  <a:srgbClr val="FF00FF"/>
                </a:solidFill>
                <a:ea typeface="楷体" pitchFamily="49" charset="-122"/>
                <a:cs typeface="Times New Roman" pitchFamily="18" charset="0"/>
              </a:rPr>
              <a:t>delegateType</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声明委托类型</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357158" y="1785926"/>
            <a:ext cx="8497887" cy="3416320"/>
          </a:xfrm>
          <a:prstGeom prst="rect">
            <a:avLst/>
          </a:prstGeom>
          <a:noFill/>
          <a:ln w="9525">
            <a:noFill/>
            <a:miter lim="800000"/>
            <a:headEnd/>
            <a:tailEnd/>
          </a:ln>
          <a:effectLst/>
        </p:spPr>
        <p:txBody>
          <a:bodyPr>
            <a:spAutoFit/>
          </a:bodyPr>
          <a:lstStyle/>
          <a:p>
            <a:pPr>
              <a:lnSpc>
                <a:spcPct val="150000"/>
              </a:lnSpc>
            </a:pPr>
            <a:r>
              <a:rPr lang="en-US" altLang="zh-CN" dirty="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smtClean="0">
                <a:solidFill>
                  <a:srgbClr val="FF3300"/>
                </a:solidFill>
                <a:ea typeface="楷体" pitchFamily="49" charset="-122"/>
                <a:cs typeface="Times New Roman" pitchFamily="18" charset="0"/>
              </a:rPr>
              <a:t>事件</a:t>
            </a:r>
            <a:r>
              <a:rPr lang="zh-CN" altLang="en-US" dirty="0">
                <a:solidFill>
                  <a:srgbClr val="FF3300"/>
                </a:solidFill>
                <a:ea typeface="楷体" pitchFamily="49" charset="-122"/>
                <a:cs typeface="Times New Roman" pitchFamily="18" charset="0"/>
              </a:rPr>
              <a:t>是事件源类的成员</a:t>
            </a:r>
            <a:r>
              <a:rPr lang="zh-CN" altLang="en-US" dirty="0">
                <a:ea typeface="楷体" pitchFamily="49" charset="-122"/>
                <a:cs typeface="Times New Roman" pitchFamily="18" charset="0"/>
              </a:rPr>
              <a:t>。在事件源类中以关键字</a:t>
            </a:r>
            <a:r>
              <a:rPr lang="en-US" altLang="zh-CN" dirty="0">
                <a:ea typeface="楷体" pitchFamily="49" charset="-122"/>
                <a:cs typeface="Times New Roman" pitchFamily="18" charset="0"/>
              </a:rPr>
              <a:t>event</a:t>
            </a:r>
            <a:r>
              <a:rPr lang="zh-CN" altLang="en-US" dirty="0">
                <a:ea typeface="楷体" pitchFamily="49" charset="-122"/>
                <a:cs typeface="Times New Roman" pitchFamily="18" charset="0"/>
              </a:rPr>
              <a:t>声明一个事件，其一般语法格式如下：</a:t>
            </a:r>
          </a:p>
          <a:p>
            <a:pPr>
              <a:lnSpc>
                <a:spcPct val="150000"/>
              </a:lnSpc>
            </a:pPr>
            <a:r>
              <a:rPr lang="zh-CN" altLang="en-US" dirty="0">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修饰符</a:t>
            </a:r>
            <a:r>
              <a:rPr lang="en-US" altLang="zh-CN" sz="2000" dirty="0">
                <a:solidFill>
                  <a:schemeClr val="hlink"/>
                </a:solidFill>
                <a:ea typeface="楷体" pitchFamily="49" charset="-122"/>
                <a:cs typeface="Times New Roman" pitchFamily="18" charset="0"/>
              </a:rPr>
              <a:t>] event </a:t>
            </a:r>
            <a:r>
              <a:rPr lang="en-US" altLang="zh-CN" sz="2000" dirty="0" smtClean="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委托</a:t>
            </a:r>
            <a:r>
              <a:rPr lang="zh-CN" altLang="en-US" sz="2000" dirty="0">
                <a:solidFill>
                  <a:schemeClr val="hlink"/>
                </a:solidFill>
                <a:ea typeface="楷体" pitchFamily="49" charset="-122"/>
                <a:cs typeface="Times New Roman" pitchFamily="18" charset="0"/>
              </a:rPr>
              <a:t>类型名 </a:t>
            </a:r>
            <a:r>
              <a:rPr lang="zh-CN" altLang="en-US" sz="2000" dirty="0" smtClean="0">
                <a:solidFill>
                  <a:schemeClr val="hlink"/>
                </a:solidFill>
                <a:ea typeface="楷体" pitchFamily="49" charset="-122"/>
                <a:cs typeface="Times New Roman" pitchFamily="18" charset="0"/>
              </a:rPr>
              <a:t> 事件</a:t>
            </a:r>
            <a:r>
              <a:rPr lang="zh-CN" altLang="en-US" sz="2000" dirty="0">
                <a:solidFill>
                  <a:schemeClr val="hlink"/>
                </a:solidFill>
                <a:ea typeface="楷体" pitchFamily="49" charset="-122"/>
                <a:cs typeface="Times New Roman" pitchFamily="18" charset="0"/>
              </a:rPr>
              <a:t>名</a:t>
            </a:r>
            <a:r>
              <a:rPr lang="en-US" altLang="zh-CN" sz="2000" dirty="0">
                <a:solidFill>
                  <a:schemeClr val="hlink"/>
                </a:solidFill>
                <a:ea typeface="楷体" pitchFamily="49" charset="-122"/>
                <a:cs typeface="Times New Roman" pitchFamily="18" charset="0"/>
              </a:rPr>
              <a:t>;</a:t>
            </a:r>
          </a:p>
          <a:p>
            <a:pPr>
              <a:lnSpc>
                <a:spcPct val="15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其中，“修饰符”指出类的用户访问事件的方式，可以为</a:t>
            </a:r>
            <a:r>
              <a:rPr lang="en-US" altLang="zh-CN" dirty="0">
                <a:ea typeface="楷体" pitchFamily="49" charset="-122"/>
                <a:cs typeface="Times New Roman" pitchFamily="18" charset="0"/>
              </a:rPr>
              <a:t>public</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private</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protected</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internal</a:t>
            </a:r>
            <a:r>
              <a:rPr lang="zh-CN" altLang="en-US" dirty="0">
                <a:ea typeface="楷体" pitchFamily="49" charset="-122"/>
                <a:cs typeface="Times New Roman" pitchFamily="18" charset="0"/>
              </a:rPr>
              <a:t>、</a:t>
            </a:r>
            <a:r>
              <a:rPr lang="en-US" altLang="zh-CN" dirty="0" err="1">
                <a:ea typeface="楷体" pitchFamily="49" charset="-122"/>
                <a:cs typeface="Times New Roman" pitchFamily="18" charset="0"/>
              </a:rPr>
              <a:t>protectedinternal</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static</a:t>
            </a:r>
            <a:r>
              <a:rPr lang="zh-CN" altLang="en-US" dirty="0">
                <a:ea typeface="楷体" pitchFamily="49" charset="-122"/>
                <a:cs typeface="Times New Roman" pitchFamily="18" charset="0"/>
              </a:rPr>
              <a:t>或</a:t>
            </a:r>
            <a:r>
              <a:rPr lang="en-US" altLang="zh-CN" dirty="0">
                <a:ea typeface="楷体" pitchFamily="49" charset="-122"/>
                <a:cs typeface="Times New Roman" pitchFamily="18" charset="0"/>
              </a:rPr>
              <a:t>virtual</a:t>
            </a:r>
            <a:r>
              <a:rPr lang="zh-CN" altLang="en-US" dirty="0">
                <a:ea typeface="楷体" pitchFamily="49" charset="-122"/>
                <a:cs typeface="Times New Roman" pitchFamily="18" charset="0"/>
              </a:rPr>
              <a:t>等</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cxnSp>
        <p:nvCxnSpPr>
          <p:cNvPr id="4" name="直接箭头连接符 3"/>
          <p:cNvCxnSpPr/>
          <p:nvPr/>
        </p:nvCxnSpPr>
        <p:spPr bwMode="auto">
          <a:xfrm rot="5400000">
            <a:off x="2250265" y="1678769"/>
            <a:ext cx="357190" cy="1588"/>
          </a:xfrm>
          <a:prstGeom prst="straightConnector1">
            <a:avLst/>
          </a:prstGeom>
          <a:solidFill>
            <a:schemeClr val="accent1"/>
          </a:solidFill>
          <a:ln w="38100" cap="flat" cmpd="sng" algn="ctr">
            <a:solidFill>
              <a:srgbClr val="9900CC"/>
            </a:solidFill>
            <a:prstDash val="solid"/>
            <a:round/>
            <a:headEnd type="none" w="med" len="med"/>
            <a:tailEnd type="arrow"/>
          </a:ln>
          <a:effectLst/>
        </p:spPr>
      </p:cxnSp>
      <p:sp>
        <p:nvSpPr>
          <p:cNvPr id="5" name="TextBox 4"/>
          <p:cNvSpPr txBox="1"/>
          <p:nvPr/>
        </p:nvSpPr>
        <p:spPr>
          <a:xfrm>
            <a:off x="1000100" y="928670"/>
            <a:ext cx="6286544" cy="461665"/>
          </a:xfrm>
          <a:prstGeom prst="rect">
            <a:avLst/>
          </a:prstGeom>
          <a:noFill/>
        </p:spPr>
        <p:txBody>
          <a:bodyPr wrap="square" rtlCol="0">
            <a:spAutoFit/>
          </a:bodyPr>
          <a:lstStyle/>
          <a:p>
            <a:r>
              <a:rPr lang="zh-CN" altLang="en-US" dirty="0" smtClean="0">
                <a:solidFill>
                  <a:srgbClr val="006600"/>
                </a:solidFill>
                <a:latin typeface="楷体" pitchFamily="49" charset="-122"/>
                <a:ea typeface="楷体" pitchFamily="49" charset="-122"/>
              </a:rPr>
              <a:t>实际上，事件就是</a:t>
            </a:r>
            <a:r>
              <a:rPr lang="zh-CN" altLang="en-US" dirty="0" smtClean="0">
                <a:solidFill>
                  <a:srgbClr val="006600"/>
                </a:solidFill>
                <a:latin typeface="楷体" pitchFamily="49" charset="-122"/>
                <a:ea typeface="楷体" pitchFamily="49" charset="-122"/>
                <a:cs typeface="Times New Roman" pitchFamily="18" charset="0"/>
              </a:rPr>
              <a:t>事件源类的一个委托成员</a:t>
            </a:r>
            <a:endParaRPr lang="zh-CN" altLang="en-US" dirty="0">
              <a:solidFill>
                <a:srgbClr val="006600"/>
              </a:solidFill>
              <a:latin typeface="楷体" pitchFamily="49" charset="-122"/>
              <a:ea typeface="楷体" pitchFamily="49"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646113" y="857232"/>
            <a:ext cx="7783539" cy="1107996"/>
          </a:xfrm>
          <a:prstGeom prst="rect">
            <a:avLst/>
          </a:prstGeom>
          <a:noFill/>
          <a:ln w="9525">
            <a:noFill/>
            <a:miter lim="800000"/>
            <a:headEnd/>
            <a:tailEnd/>
          </a:ln>
          <a:effectLst/>
        </p:spPr>
        <p:txBody>
          <a:bodyPr wrap="square">
            <a:spAutoFit/>
          </a:bodyPr>
          <a:lstStyle/>
          <a:p>
            <a:pPr>
              <a:lnSpc>
                <a:spcPct val="150000"/>
              </a:lnSpc>
            </a:pPr>
            <a:r>
              <a:rPr lang="zh-CN" altLang="en-US" dirty="0" smtClean="0">
                <a:ea typeface="楷体" pitchFamily="49" charset="-122"/>
                <a:cs typeface="Times New Roman" pitchFamily="18" charset="0"/>
              </a:rPr>
              <a:t> 例如</a:t>
            </a:r>
            <a:r>
              <a:rPr lang="zh-CN" altLang="en-US" dirty="0">
                <a:ea typeface="楷体" pitchFamily="49" charset="-122"/>
                <a:cs typeface="Times New Roman" pitchFamily="18" charset="0"/>
              </a:rPr>
              <a:t>，在</a:t>
            </a:r>
            <a:r>
              <a:rPr lang="en-US" altLang="zh-CN" dirty="0">
                <a:ea typeface="楷体" pitchFamily="49" charset="-122"/>
                <a:cs typeface="Times New Roman" pitchFamily="18" charset="0"/>
              </a:rPr>
              <a:t>Teacher</a:t>
            </a:r>
            <a:r>
              <a:rPr lang="zh-CN" altLang="en-US" dirty="0">
                <a:ea typeface="楷体" pitchFamily="49" charset="-122"/>
                <a:cs typeface="Times New Roman" pitchFamily="18" charset="0"/>
              </a:rPr>
              <a:t>类包含以下语句声明一个上课事件：</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public </a:t>
            </a:r>
            <a:r>
              <a:rPr lang="en-US" altLang="zh-CN" sz="2000" dirty="0">
                <a:solidFill>
                  <a:schemeClr val="hlink"/>
                </a:solidFill>
                <a:ea typeface="楷体" pitchFamily="49" charset="-122"/>
                <a:cs typeface="Times New Roman" pitchFamily="18" charset="0"/>
              </a:rPr>
              <a:t>event </a:t>
            </a:r>
            <a:r>
              <a:rPr lang="en-US" altLang="zh-CN" sz="2000" dirty="0" err="1">
                <a:solidFill>
                  <a:srgbClr val="FF00FF"/>
                </a:solidFill>
                <a:ea typeface="楷体" pitchFamily="49" charset="-122"/>
                <a:cs typeface="Times New Roman" pitchFamily="18" charset="0"/>
              </a:rPr>
              <a:t>delegateType</a:t>
            </a:r>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ClassEvent</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声明一个上课事件</a:t>
            </a:r>
          </a:p>
        </p:txBody>
      </p:sp>
      <p:sp>
        <p:nvSpPr>
          <p:cNvPr id="3" name="TextBox 2"/>
          <p:cNvSpPr txBox="1"/>
          <p:nvPr/>
        </p:nvSpPr>
        <p:spPr>
          <a:xfrm>
            <a:off x="714348" y="2314510"/>
            <a:ext cx="6215106" cy="400110"/>
          </a:xfrm>
          <a:prstGeom prst="rect">
            <a:avLst/>
          </a:prstGeom>
          <a:noFill/>
        </p:spPr>
        <p:txBody>
          <a:bodyPr wrap="square" rtlCol="0">
            <a:spAutoFit/>
          </a:bodyPr>
          <a:lstStyle/>
          <a:p>
            <a:r>
              <a:rPr lang="en-US" altLang="zh-CN" sz="2000" dirty="0" err="1" smtClean="0">
                <a:solidFill>
                  <a:srgbClr val="006600"/>
                </a:solidFill>
                <a:ea typeface="楷体" pitchFamily="49" charset="-122"/>
                <a:cs typeface="Times New Roman" pitchFamily="18" charset="0"/>
              </a:rPr>
              <a:t>ClassEvent</a:t>
            </a:r>
            <a:r>
              <a:rPr lang="zh-CN" altLang="en-US" sz="2000" dirty="0" smtClean="0">
                <a:solidFill>
                  <a:srgbClr val="006600"/>
                </a:solidFill>
                <a:ea typeface="楷体" pitchFamily="49" charset="-122"/>
                <a:cs typeface="Times New Roman" pitchFamily="18" charset="0"/>
              </a:rPr>
              <a:t>事件就是事件源类</a:t>
            </a:r>
            <a:r>
              <a:rPr lang="en-US" altLang="zh-CN" sz="2000" dirty="0" smtClean="0">
                <a:solidFill>
                  <a:srgbClr val="006600"/>
                </a:solidFill>
                <a:ea typeface="楷体" pitchFamily="49" charset="-122"/>
                <a:cs typeface="Times New Roman" pitchFamily="18" charset="0"/>
              </a:rPr>
              <a:t>Teacher</a:t>
            </a:r>
            <a:r>
              <a:rPr lang="zh-CN" altLang="en-US" sz="2000" dirty="0" smtClean="0">
                <a:solidFill>
                  <a:srgbClr val="006600"/>
                </a:solidFill>
                <a:ea typeface="楷体" pitchFamily="49" charset="-122"/>
                <a:cs typeface="Times New Roman" pitchFamily="18" charset="0"/>
              </a:rPr>
              <a:t>的一个委托成员</a:t>
            </a:r>
            <a:endParaRPr lang="zh-CN" altLang="en-US" sz="2000" dirty="0">
              <a:solidFill>
                <a:srgbClr val="006600"/>
              </a:solidFill>
              <a:ea typeface="楷体" pitchFamily="49" charset="-122"/>
              <a:cs typeface="Times New Roman" pitchFamily="18" charset="0"/>
            </a:endParaRPr>
          </a:p>
        </p:txBody>
      </p:sp>
      <p:cxnSp>
        <p:nvCxnSpPr>
          <p:cNvPr id="5" name="直接箭头连接符 4"/>
          <p:cNvCxnSpPr/>
          <p:nvPr/>
        </p:nvCxnSpPr>
        <p:spPr bwMode="auto">
          <a:xfrm rot="5400000" flipH="1" flipV="1">
            <a:off x="2607455" y="2107397"/>
            <a:ext cx="357190" cy="1588"/>
          </a:xfrm>
          <a:prstGeom prst="straightConnector1">
            <a:avLst/>
          </a:prstGeom>
          <a:solidFill>
            <a:schemeClr val="accent1"/>
          </a:solidFill>
          <a:ln w="38100" cap="flat" cmpd="sng" algn="ctr">
            <a:solidFill>
              <a:srgbClr val="9900CC"/>
            </a:solidFill>
            <a:prstDash val="solid"/>
            <a:round/>
            <a:headEnd type="none" w="med" len="med"/>
            <a:tailEnd type="arrow"/>
          </a:ln>
          <a:effectLst/>
        </p:spPr>
      </p:cxn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539750" y="476250"/>
            <a:ext cx="8424863" cy="2501900"/>
          </a:xfrm>
          <a:prstGeom prst="rect">
            <a:avLst/>
          </a:prstGeom>
          <a:noFill/>
          <a:ln w="9525">
            <a:noFill/>
            <a:miter lim="800000"/>
            <a:headEnd/>
            <a:tailEnd/>
          </a:ln>
          <a:effectLst/>
        </p:spPr>
        <p:txBody>
          <a:bodyPr>
            <a:spAutoFit/>
          </a:bodyPr>
          <a:lstStyle/>
          <a:p>
            <a:pPr>
              <a:lnSpc>
                <a:spcPct val="110000"/>
              </a:lnSpc>
            </a:pPr>
            <a:r>
              <a:rPr lang="en-US" altLang="zh-CN" dirty="0">
                <a:solidFill>
                  <a:srgbClr val="FF3300"/>
                </a:solidFill>
                <a:ea typeface="楷体" pitchFamily="49" charset="-122"/>
                <a:cs typeface="Times New Roman" pitchFamily="18" charset="0"/>
              </a:rPr>
              <a:t>2. </a:t>
            </a:r>
            <a:r>
              <a:rPr lang="zh-CN" altLang="en-US" dirty="0">
                <a:solidFill>
                  <a:srgbClr val="FF3300"/>
                </a:solidFill>
                <a:ea typeface="楷体" pitchFamily="49" charset="-122"/>
                <a:cs typeface="Times New Roman" pitchFamily="18" charset="0"/>
              </a:rPr>
              <a:t>创建事件处理的方法</a:t>
            </a:r>
          </a:p>
          <a:p>
            <a:pPr>
              <a:lnSpc>
                <a:spcPct val="110000"/>
              </a:lnSpc>
            </a:pPr>
            <a:r>
              <a:rPr lang="zh-CN" altLang="en-US" sz="1800" dirty="0">
                <a:solidFill>
                  <a:schemeClr val="tx1"/>
                </a:solidFill>
                <a:ea typeface="楷体" pitchFamily="49" charset="-122"/>
                <a:cs typeface="Times New Roman" pitchFamily="18" charset="0"/>
              </a:rPr>
              <a:t>       </a:t>
            </a:r>
            <a:r>
              <a:rPr lang="zh-CN" altLang="en-US" dirty="0">
                <a:ea typeface="楷体" pitchFamily="49" charset="-122"/>
                <a:cs typeface="Times New Roman" pitchFamily="18" charset="0"/>
              </a:rPr>
              <a:t>当事件触发时需要调用事件处理方法，需设计相应的事件处理方法。既可以将事件处理方法放在订阅者类中，也可以将将事件处理方法放在单独的类中。</a:t>
            </a:r>
          </a:p>
          <a:p>
            <a:pPr>
              <a:lnSpc>
                <a:spcPct val="110000"/>
              </a:lnSpc>
            </a:pPr>
            <a:r>
              <a:rPr lang="zh-CN" altLang="en-US" dirty="0">
                <a:ea typeface="楷体" pitchFamily="49" charset="-122"/>
                <a:cs typeface="Times New Roman" pitchFamily="18" charset="0"/>
              </a:rPr>
              <a:t>      例如在课堂讲课例子中，设计订阅者类为学生类</a:t>
            </a:r>
            <a:r>
              <a:rPr lang="en-US" altLang="zh-CN" dirty="0">
                <a:ea typeface="楷体" pitchFamily="49" charset="-122"/>
                <a:cs typeface="Times New Roman" pitchFamily="18" charset="0"/>
              </a:rPr>
              <a:t>Student</a:t>
            </a:r>
            <a:r>
              <a:rPr lang="zh-CN" altLang="en-US" dirty="0">
                <a:ea typeface="楷体" pitchFamily="49" charset="-122"/>
                <a:cs typeface="Times New Roman" pitchFamily="18" charset="0"/>
              </a:rPr>
              <a:t>，在该类中设计以下</a:t>
            </a: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个事件处理方法：</a:t>
            </a:r>
          </a:p>
        </p:txBody>
      </p:sp>
      <p:sp>
        <p:nvSpPr>
          <p:cNvPr id="183299" name="Text Box 3"/>
          <p:cNvSpPr txBox="1">
            <a:spLocks noChangeArrowheads="1"/>
          </p:cNvSpPr>
          <p:nvPr/>
        </p:nvSpPr>
        <p:spPr bwMode="auto">
          <a:xfrm>
            <a:off x="971550" y="3141663"/>
            <a:ext cx="7632700" cy="2123658"/>
          </a:xfrm>
          <a:prstGeom prst="rect">
            <a:avLst/>
          </a:prstGeom>
          <a:noFill/>
          <a:ln w="9525">
            <a:noFill/>
            <a:miter lim="800000"/>
            <a:headEnd/>
            <a:tailEnd/>
          </a:ln>
          <a:effectLst/>
        </p:spPr>
        <p:txBody>
          <a:bodyPr>
            <a:spAutoFit/>
          </a:bodyPr>
          <a:lstStyle/>
          <a:p>
            <a:pPr>
              <a:lnSpc>
                <a:spcPct val="110000"/>
              </a:lnSpc>
            </a:pPr>
            <a:r>
              <a:rPr lang="en-US" altLang="zh-CN" sz="2000" dirty="0">
                <a:solidFill>
                  <a:srgbClr val="FF00FF"/>
                </a:solidFill>
                <a:ea typeface="楷体" pitchFamily="49" charset="-122"/>
                <a:cs typeface="Times New Roman" pitchFamily="18" charset="0"/>
              </a:rPr>
              <a:t>public void Listener()		//</a:t>
            </a:r>
            <a:r>
              <a:rPr lang="zh-CN" altLang="en-US" sz="2000" dirty="0">
                <a:solidFill>
                  <a:srgbClr val="FF00FF"/>
                </a:solidFill>
                <a:ea typeface="楷体" pitchFamily="49" charset="-122"/>
                <a:cs typeface="Times New Roman" pitchFamily="18" charset="0"/>
              </a:rPr>
              <a:t>听课方法</a:t>
            </a:r>
          </a:p>
          <a:p>
            <a:pPr>
              <a:lnSpc>
                <a:spcPct val="110000"/>
              </a:lnSpc>
            </a:pPr>
            <a:r>
              <a:rPr lang="en-US" altLang="zh-CN" sz="2000" dirty="0">
                <a:solidFill>
                  <a:schemeClr val="tx2"/>
                </a:solidFill>
                <a:ea typeface="楷体" pitchFamily="49" charset="-122"/>
                <a:cs typeface="Times New Roman" pitchFamily="18" charset="0"/>
              </a:rPr>
              <a:t>{      </a:t>
            </a:r>
            <a:r>
              <a:rPr lang="en-US" altLang="zh-CN" sz="2000" dirty="0" err="1">
                <a:solidFill>
                  <a:schemeClr val="tx2"/>
                </a:solidFill>
                <a:ea typeface="楷体" pitchFamily="49" charset="-122"/>
                <a:cs typeface="Times New Roman" pitchFamily="18" charset="0"/>
              </a:rPr>
              <a:t>Console.WriteLine</a:t>
            </a:r>
            <a:r>
              <a:rPr lang="en-US" altLang="zh-CN" sz="2000" dirty="0">
                <a:solidFill>
                  <a:schemeClr val="tx2"/>
                </a:solidFill>
                <a:ea typeface="楷体" pitchFamily="49" charset="-122"/>
                <a:cs typeface="Times New Roman" pitchFamily="18" charset="0"/>
              </a:rPr>
              <a:t>("  </a:t>
            </a:r>
            <a:r>
              <a:rPr lang="zh-CN" altLang="en-US" sz="2000" dirty="0">
                <a:solidFill>
                  <a:schemeClr val="tx2"/>
                </a:solidFill>
                <a:ea typeface="楷体" pitchFamily="49" charset="-122"/>
                <a:cs typeface="Times New Roman" pitchFamily="18" charset="0"/>
              </a:rPr>
              <a:t>学生</a:t>
            </a:r>
            <a:r>
              <a:rPr lang="en-US" altLang="zh-CN" sz="2000" dirty="0">
                <a:solidFill>
                  <a:schemeClr val="tx2"/>
                </a:solidFill>
                <a:ea typeface="楷体" pitchFamily="49" charset="-122"/>
                <a:cs typeface="Times New Roman" pitchFamily="18" charset="0"/>
              </a:rPr>
              <a:t>" + </a:t>
            </a:r>
            <a:r>
              <a:rPr lang="en-US" altLang="zh-CN" sz="2000" dirty="0" err="1">
                <a:solidFill>
                  <a:schemeClr val="tx2"/>
                </a:solidFill>
                <a:ea typeface="楷体" pitchFamily="49" charset="-122"/>
                <a:cs typeface="Times New Roman" pitchFamily="18" charset="0"/>
              </a:rPr>
              <a:t>sname</a:t>
            </a:r>
            <a:r>
              <a:rPr lang="en-US" altLang="zh-CN" sz="2000" dirty="0">
                <a:solidFill>
                  <a:schemeClr val="tx2"/>
                </a:solidFill>
                <a:ea typeface="楷体" pitchFamily="49" charset="-122"/>
                <a:cs typeface="Times New Roman" pitchFamily="18" charset="0"/>
              </a:rPr>
              <a:t> + "</a:t>
            </a:r>
            <a:r>
              <a:rPr lang="zh-CN" altLang="en-US" sz="2000" dirty="0">
                <a:solidFill>
                  <a:schemeClr val="tx2"/>
                </a:solidFill>
                <a:ea typeface="楷体" pitchFamily="49" charset="-122"/>
                <a:cs typeface="Times New Roman" pitchFamily="18" charset="0"/>
              </a:rPr>
              <a:t>正在认真听课</a:t>
            </a:r>
            <a:r>
              <a:rPr lang="en-US" altLang="zh-CN" sz="2000" dirty="0">
                <a:solidFill>
                  <a:schemeClr val="tx2"/>
                </a:solidFill>
                <a:ea typeface="楷体" pitchFamily="49" charset="-122"/>
                <a:cs typeface="Times New Roman" pitchFamily="18" charset="0"/>
              </a:rPr>
              <a:t>");  }</a:t>
            </a:r>
          </a:p>
          <a:p>
            <a:pPr>
              <a:lnSpc>
                <a:spcPct val="110000"/>
              </a:lnSpc>
            </a:pPr>
            <a:r>
              <a:rPr lang="en-US" altLang="zh-CN" sz="2000" dirty="0">
                <a:solidFill>
                  <a:srgbClr val="FF00FF"/>
                </a:solidFill>
                <a:ea typeface="楷体" pitchFamily="49" charset="-122"/>
                <a:cs typeface="Times New Roman" pitchFamily="18" charset="0"/>
              </a:rPr>
              <a:t>public void Record()		//</a:t>
            </a:r>
            <a:r>
              <a:rPr lang="zh-CN" altLang="en-US" sz="2000" dirty="0">
                <a:solidFill>
                  <a:srgbClr val="FF00FF"/>
                </a:solidFill>
                <a:ea typeface="楷体" pitchFamily="49" charset="-122"/>
                <a:cs typeface="Times New Roman" pitchFamily="18" charset="0"/>
              </a:rPr>
              <a:t>做笔记方法</a:t>
            </a:r>
          </a:p>
          <a:p>
            <a:pPr>
              <a:lnSpc>
                <a:spcPct val="110000"/>
              </a:lnSpc>
            </a:pPr>
            <a:r>
              <a:rPr lang="en-US" altLang="zh-CN" sz="2000" dirty="0">
                <a:solidFill>
                  <a:schemeClr val="tx2"/>
                </a:solidFill>
                <a:ea typeface="楷体" pitchFamily="49" charset="-122"/>
                <a:cs typeface="Times New Roman" pitchFamily="18" charset="0"/>
              </a:rPr>
              <a:t>{      </a:t>
            </a:r>
            <a:r>
              <a:rPr lang="en-US" altLang="zh-CN" sz="2000" dirty="0" err="1">
                <a:solidFill>
                  <a:schemeClr val="tx2"/>
                </a:solidFill>
                <a:ea typeface="楷体" pitchFamily="49" charset="-122"/>
                <a:cs typeface="Times New Roman" pitchFamily="18" charset="0"/>
              </a:rPr>
              <a:t>Console.WriteLine</a:t>
            </a:r>
            <a:r>
              <a:rPr lang="en-US" altLang="zh-CN" sz="2000" dirty="0">
                <a:solidFill>
                  <a:schemeClr val="tx2"/>
                </a:solidFill>
                <a:ea typeface="楷体" pitchFamily="49" charset="-122"/>
                <a:cs typeface="Times New Roman" pitchFamily="18" charset="0"/>
              </a:rPr>
              <a:t>("  </a:t>
            </a:r>
            <a:r>
              <a:rPr lang="zh-CN" altLang="en-US" sz="2000" dirty="0">
                <a:solidFill>
                  <a:schemeClr val="tx2"/>
                </a:solidFill>
                <a:ea typeface="楷体" pitchFamily="49" charset="-122"/>
                <a:cs typeface="Times New Roman" pitchFamily="18" charset="0"/>
              </a:rPr>
              <a:t>学生</a:t>
            </a:r>
            <a:r>
              <a:rPr lang="en-US" altLang="zh-CN" sz="2000" dirty="0">
                <a:solidFill>
                  <a:schemeClr val="tx2"/>
                </a:solidFill>
                <a:ea typeface="楷体" pitchFamily="49" charset="-122"/>
                <a:cs typeface="Times New Roman" pitchFamily="18" charset="0"/>
              </a:rPr>
              <a:t>" + </a:t>
            </a:r>
            <a:r>
              <a:rPr lang="en-US" altLang="zh-CN" sz="2000" dirty="0" err="1">
                <a:solidFill>
                  <a:schemeClr val="tx2"/>
                </a:solidFill>
                <a:ea typeface="楷体" pitchFamily="49" charset="-122"/>
                <a:cs typeface="Times New Roman" pitchFamily="18" charset="0"/>
              </a:rPr>
              <a:t>sname</a:t>
            </a:r>
            <a:r>
              <a:rPr lang="en-US" altLang="zh-CN" sz="2000" dirty="0">
                <a:solidFill>
                  <a:schemeClr val="tx2"/>
                </a:solidFill>
                <a:ea typeface="楷体" pitchFamily="49" charset="-122"/>
                <a:cs typeface="Times New Roman" pitchFamily="18" charset="0"/>
              </a:rPr>
              <a:t> + "</a:t>
            </a:r>
            <a:r>
              <a:rPr lang="zh-CN" altLang="en-US" sz="2000" dirty="0">
                <a:solidFill>
                  <a:schemeClr val="tx2"/>
                </a:solidFill>
                <a:ea typeface="楷体" pitchFamily="49" charset="-122"/>
                <a:cs typeface="Times New Roman" pitchFamily="18" charset="0"/>
              </a:rPr>
              <a:t>正在做笔记</a:t>
            </a:r>
            <a:r>
              <a:rPr lang="en-US" altLang="zh-CN" sz="2000" dirty="0">
                <a:solidFill>
                  <a:schemeClr val="tx2"/>
                </a:solidFill>
                <a:ea typeface="楷体" pitchFamily="49" charset="-122"/>
                <a:cs typeface="Times New Roman" pitchFamily="18" charset="0"/>
              </a:rPr>
              <a:t>");  }</a:t>
            </a:r>
          </a:p>
          <a:p>
            <a:pPr>
              <a:lnSpc>
                <a:spcPct val="110000"/>
              </a:lnSpc>
            </a:pPr>
            <a:r>
              <a:rPr lang="en-US" altLang="zh-CN" sz="2000" dirty="0">
                <a:solidFill>
                  <a:srgbClr val="FF00FF"/>
                </a:solidFill>
                <a:ea typeface="楷体" pitchFamily="49" charset="-122"/>
                <a:cs typeface="Times New Roman" pitchFamily="18" charset="0"/>
              </a:rPr>
              <a:t>public void Reading()		//</a:t>
            </a:r>
            <a:r>
              <a:rPr lang="zh-CN" altLang="en-US" sz="2000" dirty="0">
                <a:solidFill>
                  <a:srgbClr val="FF00FF"/>
                </a:solidFill>
                <a:ea typeface="楷体" pitchFamily="49" charset="-122"/>
                <a:cs typeface="Times New Roman" pitchFamily="18" charset="0"/>
              </a:rPr>
              <a:t>看书方法</a:t>
            </a:r>
          </a:p>
          <a:p>
            <a:pPr>
              <a:lnSpc>
                <a:spcPct val="110000"/>
              </a:lnSpc>
            </a:pPr>
            <a:r>
              <a:rPr lang="en-US" altLang="zh-CN" sz="2000" dirty="0">
                <a:solidFill>
                  <a:schemeClr val="tx2"/>
                </a:solidFill>
                <a:ea typeface="楷体" pitchFamily="49" charset="-122"/>
                <a:cs typeface="Times New Roman" pitchFamily="18" charset="0"/>
              </a:rPr>
              <a:t>{      </a:t>
            </a:r>
            <a:r>
              <a:rPr lang="en-US" altLang="zh-CN" sz="2000" dirty="0" err="1">
                <a:solidFill>
                  <a:schemeClr val="tx2"/>
                </a:solidFill>
                <a:ea typeface="楷体" pitchFamily="49" charset="-122"/>
                <a:cs typeface="Times New Roman" pitchFamily="18" charset="0"/>
              </a:rPr>
              <a:t>Console.WriteLine</a:t>
            </a:r>
            <a:r>
              <a:rPr lang="en-US" altLang="zh-CN" sz="2000" dirty="0">
                <a:solidFill>
                  <a:schemeClr val="tx2"/>
                </a:solidFill>
                <a:ea typeface="楷体" pitchFamily="49" charset="-122"/>
                <a:cs typeface="Times New Roman" pitchFamily="18" charset="0"/>
              </a:rPr>
              <a:t>("  </a:t>
            </a:r>
            <a:r>
              <a:rPr lang="zh-CN" altLang="en-US" sz="2000" dirty="0">
                <a:solidFill>
                  <a:schemeClr val="tx2"/>
                </a:solidFill>
                <a:ea typeface="楷体" pitchFamily="49" charset="-122"/>
                <a:cs typeface="Times New Roman" pitchFamily="18" charset="0"/>
              </a:rPr>
              <a:t>学生</a:t>
            </a:r>
            <a:r>
              <a:rPr lang="en-US" altLang="zh-CN" sz="2000" dirty="0">
                <a:solidFill>
                  <a:schemeClr val="tx2"/>
                </a:solidFill>
                <a:ea typeface="楷体" pitchFamily="49" charset="-122"/>
                <a:cs typeface="Times New Roman" pitchFamily="18" charset="0"/>
              </a:rPr>
              <a:t>" + </a:t>
            </a:r>
            <a:r>
              <a:rPr lang="en-US" altLang="zh-CN" sz="2000" dirty="0" err="1">
                <a:solidFill>
                  <a:schemeClr val="tx2"/>
                </a:solidFill>
                <a:ea typeface="楷体" pitchFamily="49" charset="-122"/>
                <a:cs typeface="Times New Roman" pitchFamily="18" charset="0"/>
              </a:rPr>
              <a:t>sname</a:t>
            </a:r>
            <a:r>
              <a:rPr lang="en-US" altLang="zh-CN" sz="2000" dirty="0">
                <a:solidFill>
                  <a:schemeClr val="tx2"/>
                </a:solidFill>
                <a:ea typeface="楷体" pitchFamily="49" charset="-122"/>
                <a:cs typeface="Times New Roman" pitchFamily="18" charset="0"/>
              </a:rPr>
              <a:t> + "</a:t>
            </a:r>
            <a:r>
              <a:rPr lang="zh-CN" altLang="en-US" sz="2000" dirty="0">
                <a:solidFill>
                  <a:schemeClr val="tx2"/>
                </a:solidFill>
                <a:ea typeface="楷体" pitchFamily="49" charset="-122"/>
                <a:cs typeface="Times New Roman" pitchFamily="18" charset="0"/>
              </a:rPr>
              <a:t>正在认真看书</a:t>
            </a:r>
            <a:r>
              <a:rPr lang="en-US" altLang="zh-CN" sz="2000" dirty="0">
                <a:solidFill>
                  <a:schemeClr val="tx2"/>
                </a:solidFill>
                <a:ea typeface="楷体" pitchFamily="49" charset="-122"/>
                <a:cs typeface="Times New Roman" pitchFamily="18" charset="0"/>
              </a:rPr>
              <a:t>");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468313" y="333375"/>
            <a:ext cx="8496300" cy="4524315"/>
          </a:xfrm>
          <a:prstGeom prst="rect">
            <a:avLst/>
          </a:prstGeom>
          <a:noFill/>
          <a:ln w="9525">
            <a:noFill/>
            <a:miter lim="800000"/>
            <a:headEnd/>
            <a:tailEnd/>
          </a:ln>
          <a:effectLst/>
        </p:spPr>
        <p:txBody>
          <a:bodyPr>
            <a:spAutoFit/>
          </a:bodyPr>
          <a:lstStyle/>
          <a:p>
            <a:pPr>
              <a:lnSpc>
                <a:spcPct val="150000"/>
              </a:lnSpc>
            </a:pPr>
            <a:r>
              <a:rPr lang="en-US" altLang="zh-CN" dirty="0">
                <a:solidFill>
                  <a:srgbClr val="FF3300"/>
                </a:solidFill>
                <a:ea typeface="楷体" pitchFamily="49" charset="-122"/>
                <a:cs typeface="Times New Roman" pitchFamily="18" charset="0"/>
              </a:rPr>
              <a:t>3. </a:t>
            </a:r>
            <a:r>
              <a:rPr lang="zh-CN" altLang="en-US" dirty="0">
                <a:solidFill>
                  <a:srgbClr val="FF3300"/>
                </a:solidFill>
                <a:ea typeface="楷体" pitchFamily="49" charset="-122"/>
                <a:cs typeface="Times New Roman" pitchFamily="18" charset="0"/>
              </a:rPr>
              <a:t>订阅事件</a:t>
            </a:r>
          </a:p>
          <a:p>
            <a:pPr>
              <a:lnSpc>
                <a:spcPct val="150000"/>
              </a:lnSpc>
            </a:pPr>
            <a:r>
              <a:rPr lang="zh-CN" altLang="en-US" dirty="0">
                <a:solidFill>
                  <a:schemeClr val="tx1"/>
                </a:solidFill>
                <a:ea typeface="楷体" pitchFamily="49" charset="-122"/>
                <a:cs typeface="Times New Roman" pitchFamily="18" charset="0"/>
              </a:rPr>
              <a:t>        </a:t>
            </a:r>
            <a:r>
              <a:rPr lang="zh-CN" altLang="en-US" dirty="0">
                <a:ea typeface="楷体" pitchFamily="49" charset="-122"/>
                <a:cs typeface="Times New Roman" pitchFamily="18" charset="0"/>
              </a:rPr>
              <a:t>向事件源类的事件中添加事件处理方法中的一个委托，这个过程称为订阅事件，这个过程通常是在主程序中进行的，首先必须定义一个包含事件的类的对象，然后将事件处理方法和该对象关联起来，其格式如下：</a:t>
            </a:r>
          </a:p>
          <a:p>
            <a:pPr>
              <a:lnSpc>
                <a:spcPct val="150000"/>
              </a:lnSpc>
            </a:pPr>
            <a:r>
              <a:rPr lang="zh-CN" altLang="en-US" dirty="0">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事件类对象名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事件名</a:t>
            </a:r>
            <a:r>
              <a:rPr lang="en-US" altLang="zh-CN" sz="2000" dirty="0">
                <a:solidFill>
                  <a:schemeClr val="hlink"/>
                </a:solidFill>
                <a:ea typeface="楷体" pitchFamily="49" charset="-122"/>
                <a:cs typeface="Times New Roman" pitchFamily="18" charset="0"/>
              </a:rPr>
              <a:t>+=new </a:t>
            </a:r>
            <a:r>
              <a:rPr lang="zh-CN" altLang="en-US" sz="2000" dirty="0">
                <a:solidFill>
                  <a:schemeClr val="hlink"/>
                </a:solidFill>
                <a:ea typeface="楷体" pitchFamily="49" charset="-122"/>
                <a:cs typeface="Times New Roman" pitchFamily="18" charset="0"/>
              </a:rPr>
              <a:t>委托类型名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事件处理方法</a:t>
            </a:r>
            <a:r>
              <a:rPr lang="en-US" altLang="zh-CN" sz="2000" dirty="0">
                <a:solidFill>
                  <a:schemeClr val="hlink"/>
                </a:solidFill>
                <a:ea typeface="楷体" pitchFamily="49" charset="-122"/>
                <a:cs typeface="Times New Roman" pitchFamily="18" charset="0"/>
              </a:rPr>
              <a:t>);</a:t>
            </a:r>
          </a:p>
          <a:p>
            <a:pPr>
              <a:lnSpc>
                <a:spcPct val="15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其中，还可以使用“</a:t>
            </a:r>
            <a:r>
              <a:rPr lang="en-US" altLang="zh-CN" dirty="0">
                <a:latin typeface="+mj-ea"/>
                <a:ea typeface="+mj-ea"/>
                <a:cs typeface="Times New Roman" pitchFamily="18" charset="0"/>
              </a:rPr>
              <a:t>-</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r>
              <a:rPr lang="en-US" altLang="zh-CN" dirty="0">
                <a:latin typeface="+mj-ea"/>
                <a:ea typeface="+mj-ea"/>
                <a:cs typeface="Times New Roman" pitchFamily="18" charset="0"/>
              </a:rPr>
              <a:t>-</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等运算符添加或删除事件处理方法</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714356"/>
            <a:ext cx="7715304" cy="2862322"/>
          </a:xfrm>
          <a:prstGeom prst="rect">
            <a:avLst/>
          </a:prstGeom>
          <a:noFill/>
        </p:spPr>
        <p:txBody>
          <a:bodyPr wrap="square" rtlCol="0">
            <a:spAutoFit/>
          </a:bodyPr>
          <a:lstStyle/>
          <a:p>
            <a:pPr>
              <a:lnSpc>
                <a:spcPct val="150000"/>
              </a:lnSpc>
            </a:pPr>
            <a:r>
              <a:rPr lang="zh-CN" altLang="en-US" dirty="0" smtClean="0">
                <a:solidFill>
                  <a:srgbClr val="FF0000"/>
                </a:solidFill>
                <a:ea typeface="楷体" pitchFamily="49" charset="-122"/>
                <a:cs typeface="Times New Roman" pitchFamily="18" charset="0"/>
              </a:rPr>
              <a:t>（</a:t>
            </a:r>
            <a:r>
              <a:rPr lang="en-US" dirty="0" smtClean="0">
                <a:solidFill>
                  <a:srgbClr val="FF0000"/>
                </a:solidFill>
                <a:ea typeface="楷体" pitchFamily="49" charset="-122"/>
                <a:cs typeface="Times New Roman" pitchFamily="18" charset="0"/>
              </a:rPr>
              <a:t>2</a:t>
            </a:r>
            <a:r>
              <a:rPr lang="zh-CN" altLang="en-US" dirty="0" smtClean="0">
                <a:solidFill>
                  <a:srgbClr val="FF0000"/>
                </a:solidFill>
                <a:ea typeface="楷体" pitchFamily="49" charset="-122"/>
                <a:cs typeface="Times New Roman" pitchFamily="18" charset="0"/>
              </a:rPr>
              <a:t>）常量字段</a:t>
            </a:r>
          </a:p>
          <a:p>
            <a:pPr>
              <a:lnSpc>
                <a:spcPct val="150000"/>
              </a:lnSpc>
            </a:pPr>
            <a:r>
              <a:rPr lang="zh-CN" altLang="en-US" dirty="0" smtClean="0">
                <a:ea typeface="楷体" pitchFamily="49" charset="-122"/>
                <a:cs typeface="Times New Roman" pitchFamily="18" charset="0"/>
              </a:rPr>
              <a:t>         可以在字段定义时使用</a:t>
            </a:r>
            <a:r>
              <a:rPr lang="en-US" dirty="0" smtClean="0">
                <a:ea typeface="楷体" pitchFamily="49" charset="-122"/>
                <a:cs typeface="Times New Roman" pitchFamily="18" charset="0"/>
              </a:rPr>
              <a:t>const </a:t>
            </a:r>
            <a:r>
              <a:rPr lang="zh-CN" altLang="en-US" dirty="0" smtClean="0">
                <a:ea typeface="楷体" pitchFamily="49" charset="-122"/>
                <a:cs typeface="Times New Roman" pitchFamily="18" charset="0"/>
              </a:rPr>
              <a:t>关键字来定义常量字段（也就是类中的符号常量），并且要在同一语句中给常量字段赋初值。常量字段不是变量并且不能修改。</a:t>
            </a:r>
            <a:endParaRPr lang="en-US" altLang="zh-CN" dirty="0" smtClean="0">
              <a:ea typeface="楷体" pitchFamily="49" charset="-122"/>
              <a:cs typeface="Times New Roman" pitchFamily="18" charset="0"/>
            </a:endParaRPr>
          </a:p>
          <a:p>
            <a:pPr>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不允许在常量字段定义中使用</a:t>
            </a:r>
            <a:r>
              <a:rPr lang="en-US" dirty="0" smtClean="0">
                <a:ea typeface="楷体" pitchFamily="49" charset="-122"/>
                <a:cs typeface="Times New Roman" pitchFamily="18" charset="0"/>
              </a:rPr>
              <a:t> static </a:t>
            </a:r>
            <a:r>
              <a:rPr lang="zh-CN" altLang="en-US" dirty="0" smtClean="0">
                <a:ea typeface="楷体" pitchFamily="49" charset="-122"/>
                <a:cs typeface="Times New Roman" pitchFamily="18" charset="0"/>
              </a:rPr>
              <a:t>修饰符。</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647700" y="642918"/>
            <a:ext cx="8496300" cy="2308324"/>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      例如</a:t>
            </a:r>
            <a:r>
              <a:rPr lang="zh-CN" altLang="en-US" dirty="0">
                <a:ea typeface="楷体" pitchFamily="49" charset="-122"/>
                <a:cs typeface="Times New Roman" pitchFamily="18" charset="0"/>
              </a:rPr>
              <a:t>，以下语句是订阅者</a:t>
            </a:r>
            <a:r>
              <a:rPr lang="en-US" altLang="zh-CN" dirty="0" err="1" smtClean="0">
                <a:ea typeface="楷体" pitchFamily="49" charset="-122"/>
                <a:cs typeface="Times New Roman" pitchFamily="18" charset="0"/>
              </a:rPr>
              <a:t>s1</a:t>
            </a:r>
            <a:r>
              <a:rPr lang="zh-CN" altLang="en-US" dirty="0" smtClean="0">
                <a:ea typeface="楷体" pitchFamily="49" charset="-122"/>
                <a:cs typeface="Times New Roman" pitchFamily="18" charset="0"/>
              </a:rPr>
              <a:t>（</a:t>
            </a:r>
            <a:r>
              <a:rPr lang="en-US" altLang="zh-CN" dirty="0" err="1" smtClean="0">
                <a:ea typeface="楷体" pitchFamily="49" charset="-122"/>
                <a:cs typeface="Times New Roman" pitchFamily="18" charset="0"/>
              </a:rPr>
              <a:t>s1</a:t>
            </a:r>
            <a:r>
              <a:rPr lang="zh-CN" altLang="en-US" dirty="0">
                <a:ea typeface="楷体" pitchFamily="49" charset="-122"/>
                <a:cs typeface="Times New Roman" pitchFamily="18" charset="0"/>
              </a:rPr>
              <a:t>是</a:t>
            </a:r>
            <a:r>
              <a:rPr lang="en-US" altLang="zh-CN" dirty="0">
                <a:ea typeface="楷体" pitchFamily="49" charset="-122"/>
                <a:cs typeface="Times New Roman" pitchFamily="18" charset="0"/>
              </a:rPr>
              <a:t>Student</a:t>
            </a:r>
            <a:r>
              <a:rPr lang="zh-CN" altLang="en-US" dirty="0">
                <a:ea typeface="楷体" pitchFamily="49" charset="-122"/>
                <a:cs typeface="Times New Roman" pitchFamily="18" charset="0"/>
              </a:rPr>
              <a:t>类对象）向事件源</a:t>
            </a:r>
            <a:r>
              <a:rPr lang="en-US" altLang="zh-CN" dirty="0">
                <a:ea typeface="楷体" pitchFamily="49" charset="-122"/>
                <a:cs typeface="Times New Roman" pitchFamily="18" charset="0"/>
              </a:rPr>
              <a:t>t</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Teacher</a:t>
            </a:r>
            <a:r>
              <a:rPr lang="zh-CN" altLang="en-US" dirty="0">
                <a:ea typeface="楷体" pitchFamily="49" charset="-122"/>
                <a:cs typeface="Times New Roman" pitchFamily="18" charset="0"/>
              </a:rPr>
              <a:t>类对象）订阅</a:t>
            </a:r>
            <a:r>
              <a:rPr lang="en-US" altLang="zh-CN" dirty="0" err="1">
                <a:ea typeface="楷体" pitchFamily="49" charset="-122"/>
                <a:cs typeface="Times New Roman" pitchFamily="18" charset="0"/>
              </a:rPr>
              <a:t>ClassEvent</a:t>
            </a:r>
            <a:r>
              <a:rPr lang="zh-CN" altLang="en-US" dirty="0">
                <a:ea typeface="楷体" pitchFamily="49" charset="-122"/>
                <a:cs typeface="Times New Roman" pitchFamily="18" charset="0"/>
              </a:rPr>
              <a:t>事件，其中事件处理方法是</a:t>
            </a:r>
            <a:r>
              <a:rPr lang="en-US" altLang="zh-CN" dirty="0">
                <a:ea typeface="楷体" pitchFamily="49" charset="-122"/>
                <a:cs typeface="Times New Roman" pitchFamily="18" charset="0"/>
              </a:rPr>
              <a:t>Student</a:t>
            </a:r>
            <a:r>
              <a:rPr lang="zh-CN" altLang="en-US" dirty="0">
                <a:ea typeface="楷体" pitchFamily="49" charset="-122"/>
                <a:cs typeface="Times New Roman" pitchFamily="18" charset="0"/>
              </a:rPr>
              <a:t>类的</a:t>
            </a:r>
            <a:r>
              <a:rPr lang="en-US" altLang="zh-CN" dirty="0">
                <a:ea typeface="楷体" pitchFamily="49" charset="-122"/>
                <a:cs typeface="Times New Roman" pitchFamily="18" charset="0"/>
              </a:rPr>
              <a:t>Listener</a:t>
            </a:r>
            <a:r>
              <a:rPr lang="zh-CN" altLang="en-US" dirty="0">
                <a:ea typeface="楷体" pitchFamily="49" charset="-122"/>
                <a:cs typeface="Times New Roman" pitchFamily="18" charset="0"/>
              </a:rPr>
              <a:t>方法：</a:t>
            </a:r>
          </a:p>
          <a:p>
            <a:pPr>
              <a:lnSpc>
                <a:spcPct val="150000"/>
              </a:lnSpc>
            </a:pPr>
            <a:r>
              <a:rPr lang="zh-CN" altLang="en-US"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t.ClassEvent</a:t>
            </a:r>
            <a:r>
              <a:rPr lang="en-US" altLang="zh-CN" sz="2000" dirty="0">
                <a:solidFill>
                  <a:srgbClr val="006600"/>
                </a:solidFill>
                <a:ea typeface="楷体" pitchFamily="49" charset="-122"/>
                <a:cs typeface="Times New Roman" pitchFamily="18" charset="0"/>
              </a:rPr>
              <a:t> += new </a:t>
            </a:r>
            <a:r>
              <a:rPr lang="en-US" altLang="zh-CN" sz="2000" dirty="0" err="1">
                <a:solidFill>
                  <a:srgbClr val="006600"/>
                </a:solidFill>
                <a:ea typeface="楷体" pitchFamily="49" charset="-122"/>
                <a:cs typeface="Times New Roman" pitchFamily="18" charset="0"/>
              </a:rPr>
              <a:t>Teacher.delegateType</a:t>
            </a:r>
            <a:r>
              <a:rPr lang="en-US" altLang="zh-CN" sz="2000" dirty="0">
                <a:solidFill>
                  <a:srgbClr val="006600"/>
                </a:solidFill>
                <a:ea typeface="楷体" pitchFamily="49" charset="-122"/>
                <a:cs typeface="Times New Roman" pitchFamily="18" charset="0"/>
              </a:rPr>
              <a:t>(</a:t>
            </a:r>
            <a:r>
              <a:rPr lang="en-US" altLang="zh-CN" sz="2000" dirty="0" err="1">
                <a:solidFill>
                  <a:srgbClr val="006600"/>
                </a:solidFill>
                <a:ea typeface="楷体" pitchFamily="49" charset="-122"/>
                <a:cs typeface="Times New Roman" pitchFamily="18" charset="0"/>
              </a:rPr>
              <a:t>s1.Listener</a:t>
            </a:r>
            <a:r>
              <a:rPr lang="en-US" altLang="zh-CN" sz="2000" dirty="0">
                <a:solidFill>
                  <a:srgbClr val="006600"/>
                </a:solidFill>
                <a:ea typeface="楷体" pitchFamily="49" charset="-122"/>
                <a:cs typeface="Times New Roman" pitchFamily="18" charset="0"/>
              </a:rPr>
              <a:t>);</a:t>
            </a:r>
          </a:p>
        </p:txBody>
      </p:sp>
      <p:cxnSp>
        <p:nvCxnSpPr>
          <p:cNvPr id="4" name="直接箭头连接符 3"/>
          <p:cNvCxnSpPr/>
          <p:nvPr/>
        </p:nvCxnSpPr>
        <p:spPr bwMode="auto">
          <a:xfrm rot="5400000" flipH="1" flipV="1">
            <a:off x="1750199" y="3107529"/>
            <a:ext cx="357190" cy="1588"/>
          </a:xfrm>
          <a:prstGeom prst="straightConnector1">
            <a:avLst/>
          </a:prstGeom>
          <a:solidFill>
            <a:schemeClr val="accent1"/>
          </a:solidFill>
          <a:ln w="28575" cap="flat" cmpd="sng" algn="ctr">
            <a:solidFill>
              <a:srgbClr val="9900CC"/>
            </a:solidFill>
            <a:prstDash val="solid"/>
            <a:round/>
            <a:headEnd type="none" w="med" len="med"/>
            <a:tailEnd type="arrow"/>
          </a:ln>
          <a:effectLst/>
        </p:spPr>
      </p:cxnSp>
      <p:sp>
        <p:nvSpPr>
          <p:cNvPr id="5" name="TextBox 4"/>
          <p:cNvSpPr txBox="1"/>
          <p:nvPr/>
        </p:nvSpPr>
        <p:spPr>
          <a:xfrm>
            <a:off x="785786" y="3357562"/>
            <a:ext cx="2286016" cy="400110"/>
          </a:xfrm>
          <a:prstGeom prst="rect">
            <a:avLst/>
          </a:prstGeom>
          <a:noFill/>
        </p:spPr>
        <p:txBody>
          <a:bodyPr wrap="square" rtlCol="0">
            <a:spAutoFit/>
          </a:bodyPr>
          <a:lstStyle/>
          <a:p>
            <a:r>
              <a:rPr lang="en-US" altLang="zh-CN" sz="2000" dirty="0" smtClean="0">
                <a:ea typeface="楷体" pitchFamily="49" charset="-122"/>
                <a:cs typeface="Times New Roman" pitchFamily="18" charset="0"/>
              </a:rPr>
              <a:t>t</a:t>
            </a:r>
            <a:r>
              <a:rPr lang="zh-CN" altLang="en-US" sz="2000" dirty="0" smtClean="0">
                <a:ea typeface="楷体" pitchFamily="49" charset="-122"/>
                <a:cs typeface="Times New Roman" pitchFamily="18" charset="0"/>
              </a:rPr>
              <a:t>的</a:t>
            </a:r>
            <a:r>
              <a:rPr lang="en-US" altLang="zh-CN" sz="2000" dirty="0" err="1" smtClean="0">
                <a:ea typeface="楷体" pitchFamily="49" charset="-122"/>
                <a:cs typeface="Times New Roman" pitchFamily="18" charset="0"/>
              </a:rPr>
              <a:t>ClassEvent</a:t>
            </a:r>
            <a:r>
              <a:rPr lang="zh-CN" altLang="en-US" sz="2000" dirty="0" smtClean="0">
                <a:ea typeface="楷体" pitchFamily="49" charset="-122"/>
                <a:cs typeface="Times New Roman" pitchFamily="18" charset="0"/>
              </a:rPr>
              <a:t>事件</a:t>
            </a:r>
            <a:endParaRPr lang="zh-CN" altLang="en-US" sz="20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468313" y="404813"/>
            <a:ext cx="8280400" cy="4924425"/>
          </a:xfrm>
          <a:prstGeom prst="rect">
            <a:avLst/>
          </a:prstGeom>
          <a:noFill/>
          <a:ln w="9525">
            <a:noFill/>
            <a:miter lim="800000"/>
            <a:headEnd/>
            <a:tailEnd/>
          </a:ln>
          <a:effectLst/>
        </p:spPr>
        <p:txBody>
          <a:bodyPr>
            <a:spAutoFit/>
          </a:bodyPr>
          <a:lstStyle/>
          <a:p>
            <a:pPr>
              <a:lnSpc>
                <a:spcPct val="130000"/>
              </a:lnSpc>
            </a:pPr>
            <a:r>
              <a:rPr lang="en-US" altLang="zh-CN" dirty="0">
                <a:solidFill>
                  <a:srgbClr val="FF3300"/>
                </a:solidFill>
                <a:ea typeface="楷体" pitchFamily="49" charset="-122"/>
                <a:cs typeface="Times New Roman" pitchFamily="18" charset="0"/>
              </a:rPr>
              <a:t>4. </a:t>
            </a:r>
            <a:r>
              <a:rPr lang="zh-CN" altLang="en-US" dirty="0">
                <a:solidFill>
                  <a:srgbClr val="FF3300"/>
                </a:solidFill>
                <a:ea typeface="楷体" pitchFamily="49" charset="-122"/>
                <a:cs typeface="Times New Roman" pitchFamily="18" charset="0"/>
              </a:rPr>
              <a:t>创建引发事件的方法</a:t>
            </a:r>
          </a:p>
          <a:p>
            <a:pPr>
              <a:lnSpc>
                <a:spcPct val="130000"/>
              </a:lnSpc>
            </a:pPr>
            <a:r>
              <a:rPr lang="zh-CN" altLang="en-US" dirty="0">
                <a:ea typeface="楷体" pitchFamily="49" charset="-122"/>
                <a:cs typeface="Times New Roman" pitchFamily="18" charset="0"/>
              </a:rPr>
              <a:t>      要通知订阅了某个事件的所有对象，需要引发该事件，引发事件与调用方法相似，其语法格式如下：</a:t>
            </a:r>
          </a:p>
          <a:p>
            <a:pPr>
              <a:lnSpc>
                <a:spcPct val="130000"/>
              </a:lnSpc>
            </a:pPr>
            <a:r>
              <a:rPr lang="zh-CN" altLang="en-US" dirty="0">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事件名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参数表</a:t>
            </a:r>
            <a:r>
              <a:rPr lang="en-US" altLang="zh-CN" sz="2000" dirty="0">
                <a:solidFill>
                  <a:schemeClr val="hlink"/>
                </a:solidFill>
                <a:ea typeface="楷体" pitchFamily="49" charset="-122"/>
                <a:cs typeface="Times New Roman" pitchFamily="18" charset="0"/>
              </a:rPr>
              <a:t>]);</a:t>
            </a:r>
          </a:p>
          <a:p>
            <a:pPr>
              <a:lnSpc>
                <a:spcPct val="13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通常在事件源中包含引发事件的方法，例如，在</a:t>
            </a:r>
            <a:r>
              <a:rPr lang="en-US" altLang="zh-CN" dirty="0">
                <a:ea typeface="楷体" pitchFamily="49" charset="-122"/>
                <a:cs typeface="Times New Roman" pitchFamily="18" charset="0"/>
              </a:rPr>
              <a:t>Teacher</a:t>
            </a:r>
            <a:r>
              <a:rPr lang="zh-CN" altLang="en-US" dirty="0">
                <a:ea typeface="楷体" pitchFamily="49" charset="-122"/>
                <a:cs typeface="Times New Roman" pitchFamily="18" charset="0"/>
              </a:rPr>
              <a:t>类中包含以下方法：</a:t>
            </a:r>
          </a:p>
          <a:p>
            <a:pPr>
              <a:lnSpc>
                <a:spcPct val="13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public void Start()		//</a:t>
            </a:r>
            <a:r>
              <a:rPr lang="zh-CN" altLang="en-US" sz="2000" dirty="0">
                <a:solidFill>
                  <a:schemeClr val="hlink"/>
                </a:solidFill>
                <a:ea typeface="楷体" pitchFamily="49" charset="-122"/>
                <a:cs typeface="Times New Roman" pitchFamily="18" charset="0"/>
              </a:rPr>
              <a:t>定义引发事件的方法</a:t>
            </a:r>
          </a:p>
          <a:p>
            <a:pPr>
              <a:lnSpc>
                <a:spcPct val="13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tname</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教师宣布开始上课</a:t>
            </a:r>
            <a:r>
              <a:rPr lang="en-US" altLang="zh-CN" sz="2000" dirty="0">
                <a:solidFill>
                  <a:schemeClr val="hlink"/>
                </a:solidFill>
                <a:ea typeface="楷体" pitchFamily="49" charset="-122"/>
                <a:cs typeface="Times New Roman" pitchFamily="18" charset="0"/>
              </a:rPr>
              <a:t>:");</a:t>
            </a:r>
          </a:p>
          <a:p>
            <a:pPr>
              <a:lnSpc>
                <a:spcPct val="130000"/>
              </a:lnSpc>
            </a:pPr>
            <a:r>
              <a:rPr lang="en-US" altLang="zh-CN" sz="2000" dirty="0">
                <a:solidFill>
                  <a:schemeClr val="hlink"/>
                </a:solidFill>
                <a:ea typeface="楷体" pitchFamily="49" charset="-122"/>
                <a:cs typeface="Times New Roman" pitchFamily="18" charset="0"/>
              </a:rPr>
              <a:t>	 if (</a:t>
            </a:r>
            <a:r>
              <a:rPr lang="en-US" altLang="zh-CN" sz="2000" dirty="0" err="1">
                <a:solidFill>
                  <a:schemeClr val="hlink"/>
                </a:solidFill>
                <a:ea typeface="楷体" pitchFamily="49" charset="-122"/>
                <a:cs typeface="Times New Roman" pitchFamily="18" charset="0"/>
              </a:rPr>
              <a:t>ClassEvent</a:t>
            </a:r>
            <a:r>
              <a:rPr lang="en-US" altLang="zh-CN" sz="2000" dirty="0">
                <a:solidFill>
                  <a:schemeClr val="hlink"/>
                </a:solidFill>
                <a:ea typeface="楷体" pitchFamily="49" charset="-122"/>
                <a:cs typeface="Times New Roman" pitchFamily="18" charset="0"/>
              </a:rPr>
              <a:t> != null)</a:t>
            </a:r>
          </a:p>
          <a:p>
            <a:pPr>
              <a:lnSpc>
                <a:spcPct val="130000"/>
              </a:lnSpc>
            </a:pP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ClassEvent</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当事件不空时引发该事件</a:t>
            </a:r>
          </a:p>
          <a:p>
            <a:pPr>
              <a:lnSpc>
                <a:spcPct val="130000"/>
              </a:lnSpc>
            </a:pPr>
            <a:r>
              <a:rPr lang="en-US" altLang="zh-CN" sz="2000" dirty="0" smtClean="0">
                <a:solidFill>
                  <a:schemeClr val="hlink"/>
                </a:solidFill>
                <a:ea typeface="楷体" pitchFamily="49" charset="-122"/>
                <a:cs typeface="Times New Roman" pitchFamily="18" charset="0"/>
              </a:rPr>
              <a:t>        }</a:t>
            </a:r>
            <a:endParaRPr lang="en-US" altLang="zh-CN" sz="2000" dirty="0">
              <a:solidFill>
                <a:schemeClr val="hlink"/>
              </a:solidFill>
              <a:ea typeface="楷体" pitchFamily="49" charset="-122"/>
              <a:cs typeface="Times New Roman" pitchFamily="18"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Text Box 4"/>
          <p:cNvSpPr txBox="1">
            <a:spLocks noChangeArrowheads="1"/>
          </p:cNvSpPr>
          <p:nvPr/>
        </p:nvSpPr>
        <p:spPr bwMode="auto">
          <a:xfrm>
            <a:off x="684213" y="620713"/>
            <a:ext cx="8135937" cy="2465387"/>
          </a:xfrm>
          <a:prstGeom prst="rect">
            <a:avLst/>
          </a:prstGeom>
          <a:noFill/>
          <a:ln w="9525">
            <a:noFill/>
            <a:miter lim="800000"/>
            <a:headEnd/>
            <a:tailEnd/>
          </a:ln>
          <a:effectLst/>
        </p:spPr>
        <p:txBody>
          <a:bodyPr>
            <a:spAutoFit/>
          </a:bodyPr>
          <a:lstStyle/>
          <a:p>
            <a:pPr>
              <a:lnSpc>
                <a:spcPct val="130000"/>
              </a:lnSpc>
            </a:pPr>
            <a:r>
              <a:rPr lang="en-US" altLang="zh-CN" dirty="0">
                <a:solidFill>
                  <a:srgbClr val="FF3300"/>
                </a:solidFill>
                <a:ea typeface="楷体" pitchFamily="49" charset="-122"/>
                <a:cs typeface="Times New Roman" pitchFamily="18" charset="0"/>
              </a:rPr>
              <a:t>5. </a:t>
            </a:r>
            <a:r>
              <a:rPr lang="zh-CN" altLang="en-US" dirty="0" smtClean="0">
                <a:solidFill>
                  <a:srgbClr val="FF3300"/>
                </a:solidFill>
                <a:ea typeface="楷体" pitchFamily="49" charset="-122"/>
                <a:cs typeface="Times New Roman" pitchFamily="18" charset="0"/>
              </a:rPr>
              <a:t>引发事件</a:t>
            </a:r>
            <a:endParaRPr lang="zh-CN" altLang="en-US" dirty="0">
              <a:solidFill>
                <a:srgbClr val="FF3300"/>
              </a:solidFill>
              <a:ea typeface="楷体" pitchFamily="49" charset="-122"/>
              <a:cs typeface="Times New Roman" pitchFamily="18" charset="0"/>
            </a:endParaRPr>
          </a:p>
          <a:p>
            <a:pPr>
              <a:lnSpc>
                <a:spcPct val="130000"/>
              </a:lnSpc>
            </a:pPr>
            <a:r>
              <a:rPr lang="zh-CN" altLang="en-US" dirty="0">
                <a:ea typeface="楷体" pitchFamily="49" charset="-122"/>
                <a:cs typeface="Times New Roman" pitchFamily="18" charset="0"/>
              </a:rPr>
              <a:t>        在需要的时候调用引发事件的方法来触发事件。例如，以下语句触发事件：</a:t>
            </a:r>
          </a:p>
          <a:p>
            <a:pPr>
              <a:lnSpc>
                <a:spcPct val="130000"/>
              </a:lnSpc>
            </a:pPr>
            <a:r>
              <a:rPr lang="zh-CN" altLang="en-US" dirty="0">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t.Start</a:t>
            </a:r>
            <a:r>
              <a:rPr lang="en-US" altLang="zh-CN" sz="2000" dirty="0">
                <a:solidFill>
                  <a:schemeClr val="hlink"/>
                </a:solidFill>
                <a:ea typeface="楷体" pitchFamily="49" charset="-122"/>
                <a:cs typeface="Times New Roman" pitchFamily="18" charset="0"/>
              </a:rPr>
              <a:t>();</a:t>
            </a:r>
          </a:p>
          <a:p>
            <a:pPr>
              <a:lnSpc>
                <a:spcPct val="130000"/>
              </a:lnSpc>
            </a:pPr>
            <a:r>
              <a:rPr lang="zh-CN" altLang="en-US" dirty="0">
                <a:ea typeface="楷体" pitchFamily="49" charset="-122"/>
                <a:cs typeface="Times New Roman" pitchFamily="18" charset="0"/>
              </a:rPr>
              <a:t>其中</a:t>
            </a:r>
            <a:r>
              <a:rPr lang="en-US" altLang="zh-CN" dirty="0">
                <a:ea typeface="楷体" pitchFamily="49" charset="-122"/>
                <a:cs typeface="Times New Roman" pitchFamily="18" charset="0"/>
              </a:rPr>
              <a:t>t</a:t>
            </a:r>
            <a:r>
              <a:rPr lang="zh-CN" altLang="en-US" dirty="0">
                <a:ea typeface="楷体" pitchFamily="49" charset="-122"/>
                <a:cs typeface="Times New Roman" pitchFamily="18" charset="0"/>
              </a:rPr>
              <a:t>为事件源对象，</a:t>
            </a:r>
            <a:r>
              <a:rPr lang="en-US" altLang="zh-CN" dirty="0">
                <a:ea typeface="楷体" pitchFamily="49" charset="-122"/>
                <a:cs typeface="Times New Roman" pitchFamily="18" charset="0"/>
              </a:rPr>
              <a:t>Start()</a:t>
            </a:r>
            <a:r>
              <a:rPr lang="zh-CN" altLang="en-US" dirty="0">
                <a:ea typeface="楷体" pitchFamily="49" charset="-122"/>
                <a:cs typeface="Times New Roman" pitchFamily="18" charset="0"/>
              </a:rPr>
              <a:t>为引发事件的方法。</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Text Box 4"/>
          <p:cNvSpPr txBox="1">
            <a:spLocks noChangeArrowheads="1"/>
          </p:cNvSpPr>
          <p:nvPr/>
        </p:nvSpPr>
        <p:spPr bwMode="auto">
          <a:xfrm>
            <a:off x="755650" y="836613"/>
            <a:ext cx="7848600" cy="4524315"/>
          </a:xfrm>
          <a:prstGeom prst="rect">
            <a:avLst/>
          </a:prstGeom>
          <a:noFill/>
          <a:ln w="9525">
            <a:noFill/>
            <a:miter lim="800000"/>
            <a:headEnd/>
            <a:tailEnd/>
          </a:ln>
          <a:effectLst/>
        </p:spPr>
        <p:txBody>
          <a:bodyPr>
            <a:spAutoFit/>
          </a:bodyPr>
          <a:lstStyle/>
          <a:p>
            <a:r>
              <a:rPr lang="en-US" altLang="zh-CN" sz="1800" dirty="0">
                <a:ea typeface="楷体" pitchFamily="49" charset="-122"/>
                <a:cs typeface="Times New Roman" pitchFamily="18" charset="0"/>
              </a:rPr>
              <a:t>using System;</a:t>
            </a:r>
          </a:p>
          <a:p>
            <a:r>
              <a:rPr lang="en-US" altLang="zh-CN" sz="1800" dirty="0">
                <a:ea typeface="楷体" pitchFamily="49" charset="-122"/>
                <a:cs typeface="Times New Roman" pitchFamily="18" charset="0"/>
              </a:rPr>
              <a:t>using </a:t>
            </a:r>
            <a:r>
              <a:rPr lang="en-US" altLang="zh-CN" sz="1800" dirty="0" err="1">
                <a:ea typeface="楷体" pitchFamily="49" charset="-122"/>
                <a:cs typeface="Times New Roman" pitchFamily="18" charset="0"/>
              </a:rPr>
              <a:t>System.Collections</a:t>
            </a:r>
            <a:r>
              <a:rPr lang="en-US" altLang="zh-CN" sz="1800" dirty="0">
                <a:ea typeface="楷体" pitchFamily="49" charset="-122"/>
                <a:cs typeface="Times New Roman" pitchFamily="18" charset="0"/>
              </a:rPr>
              <a:t>;</a:t>
            </a:r>
          </a:p>
          <a:p>
            <a:r>
              <a:rPr lang="en-US" altLang="zh-CN" sz="1800" dirty="0">
                <a:ea typeface="楷体" pitchFamily="49" charset="-122"/>
                <a:cs typeface="Times New Roman" pitchFamily="18" charset="0"/>
              </a:rPr>
              <a:t>namespace </a:t>
            </a:r>
            <a:r>
              <a:rPr lang="en-US" altLang="zh-CN" sz="1800" dirty="0" err="1">
                <a:ea typeface="楷体" pitchFamily="49" charset="-122"/>
                <a:cs typeface="Times New Roman" pitchFamily="18" charset="0"/>
              </a:rPr>
              <a:t>aaa</a:t>
            </a:r>
            <a:endParaRPr lang="en-US" altLang="zh-CN" sz="1800" dirty="0">
              <a:ea typeface="楷体" pitchFamily="49" charset="-122"/>
              <a:cs typeface="Times New Roman" pitchFamily="18" charset="0"/>
            </a:endParaRPr>
          </a:p>
          <a:p>
            <a:r>
              <a:rPr lang="en-US" altLang="zh-CN" sz="1800" dirty="0">
                <a:ea typeface="楷体" pitchFamily="49" charset="-122"/>
                <a:cs typeface="Times New Roman" pitchFamily="18" charset="0"/>
              </a:rPr>
              <a:t>{</a:t>
            </a:r>
          </a:p>
          <a:p>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public class </a:t>
            </a:r>
            <a:r>
              <a:rPr lang="en-US" altLang="zh-CN" sz="1800" dirty="0">
                <a:solidFill>
                  <a:srgbClr val="FF3300"/>
                </a:solidFill>
                <a:ea typeface="楷体" pitchFamily="49" charset="-122"/>
                <a:cs typeface="Times New Roman" pitchFamily="18" charset="0"/>
              </a:rPr>
              <a:t>Teacher</a:t>
            </a:r>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教师类，事件源类</a:t>
            </a:r>
          </a:p>
          <a:p>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	private string </a:t>
            </a:r>
            <a:r>
              <a:rPr lang="en-US" altLang="zh-CN" sz="1800" dirty="0" err="1">
                <a:ea typeface="楷体" pitchFamily="49" charset="-122"/>
                <a:cs typeface="Times New Roman" pitchFamily="18" charset="0"/>
              </a:rPr>
              <a:t>tname</a:t>
            </a:r>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教师姓名</a:t>
            </a:r>
          </a:p>
          <a:p>
            <a:r>
              <a:rPr lang="zh-CN" altLang="en-US" sz="1800" dirty="0">
                <a:ea typeface="楷体" pitchFamily="49" charset="-122"/>
                <a:cs typeface="Times New Roman" pitchFamily="18" charset="0"/>
              </a:rPr>
              <a:t>	</a:t>
            </a:r>
            <a:r>
              <a:rPr lang="en-US" altLang="zh-CN" sz="1800" dirty="0">
                <a:solidFill>
                  <a:srgbClr val="FF00FF"/>
                </a:solidFill>
                <a:ea typeface="楷体" pitchFamily="49" charset="-122"/>
                <a:cs typeface="Times New Roman" pitchFamily="18" charset="0"/>
              </a:rPr>
              <a:t>public delegate void </a:t>
            </a:r>
            <a:r>
              <a:rPr lang="en-US" altLang="zh-CN" sz="1800" dirty="0" err="1">
                <a:solidFill>
                  <a:srgbClr val="FF00FF"/>
                </a:solidFill>
                <a:ea typeface="楷体" pitchFamily="49" charset="-122"/>
                <a:cs typeface="Times New Roman" pitchFamily="18" charset="0"/>
              </a:rPr>
              <a:t>delegateType</a:t>
            </a:r>
            <a:r>
              <a:rPr lang="en-US" altLang="zh-CN" sz="1800" dirty="0">
                <a:solidFill>
                  <a:srgbClr val="FF00FF"/>
                </a:solidFill>
                <a:ea typeface="楷体" pitchFamily="49" charset="-122"/>
                <a:cs typeface="Times New Roman" pitchFamily="18" charset="0"/>
              </a:rPr>
              <a:t>();	  //</a:t>
            </a:r>
            <a:r>
              <a:rPr lang="zh-CN" altLang="en-US" sz="1800" dirty="0">
                <a:solidFill>
                  <a:srgbClr val="FF00FF"/>
                </a:solidFill>
                <a:ea typeface="楷体" pitchFamily="49" charset="-122"/>
                <a:cs typeface="Times New Roman" pitchFamily="18" charset="0"/>
              </a:rPr>
              <a:t>声明委托类型</a:t>
            </a:r>
          </a:p>
          <a:p>
            <a:r>
              <a:rPr lang="zh-CN" altLang="en-US" sz="1800" dirty="0">
                <a:ea typeface="楷体" pitchFamily="49" charset="-122"/>
                <a:cs typeface="Times New Roman" pitchFamily="18" charset="0"/>
              </a:rPr>
              <a:t>	</a:t>
            </a:r>
            <a:r>
              <a:rPr lang="en-US" altLang="zh-CN" sz="1800" dirty="0">
                <a:solidFill>
                  <a:srgbClr val="FF00FF"/>
                </a:solidFill>
                <a:ea typeface="楷体" pitchFamily="49" charset="-122"/>
                <a:cs typeface="Times New Roman" pitchFamily="18" charset="0"/>
              </a:rPr>
              <a:t>public event </a:t>
            </a:r>
            <a:r>
              <a:rPr lang="en-US" altLang="zh-CN" sz="1800" dirty="0" err="1">
                <a:solidFill>
                  <a:srgbClr val="FF00FF"/>
                </a:solidFill>
                <a:ea typeface="楷体" pitchFamily="49" charset="-122"/>
                <a:cs typeface="Times New Roman" pitchFamily="18" charset="0"/>
              </a:rPr>
              <a:t>delegateType</a:t>
            </a:r>
            <a:r>
              <a:rPr lang="en-US" altLang="zh-CN" sz="1800" dirty="0">
                <a:solidFill>
                  <a:srgbClr val="FF00FF"/>
                </a:solidFill>
                <a:ea typeface="楷体" pitchFamily="49" charset="-122"/>
                <a:cs typeface="Times New Roman" pitchFamily="18" charset="0"/>
              </a:rPr>
              <a:t> </a:t>
            </a:r>
            <a:r>
              <a:rPr lang="en-US" altLang="zh-CN" sz="1800" dirty="0" err="1">
                <a:solidFill>
                  <a:srgbClr val="FF00FF"/>
                </a:solidFill>
                <a:ea typeface="楷体" pitchFamily="49" charset="-122"/>
                <a:cs typeface="Times New Roman" pitchFamily="18" charset="0"/>
              </a:rPr>
              <a:t>ClassEvent</a:t>
            </a:r>
            <a:r>
              <a:rPr lang="en-US" altLang="zh-CN" sz="1800" dirty="0">
                <a:solidFill>
                  <a:srgbClr val="FF00FF"/>
                </a:solidFill>
                <a:ea typeface="楷体" pitchFamily="49" charset="-122"/>
                <a:cs typeface="Times New Roman" pitchFamily="18" charset="0"/>
              </a:rPr>
              <a:t>;//</a:t>
            </a:r>
            <a:r>
              <a:rPr lang="zh-CN" altLang="en-US" sz="1800" dirty="0">
                <a:solidFill>
                  <a:srgbClr val="FF00FF"/>
                </a:solidFill>
                <a:ea typeface="楷体" pitchFamily="49" charset="-122"/>
                <a:cs typeface="Times New Roman" pitchFamily="18" charset="0"/>
              </a:rPr>
              <a:t>声明一个上课事件</a:t>
            </a:r>
          </a:p>
          <a:p>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public Teacher(string name)	  //</a:t>
            </a:r>
            <a:r>
              <a:rPr lang="zh-CN" altLang="en-US" sz="1800" dirty="0">
                <a:ea typeface="楷体" pitchFamily="49" charset="-122"/>
                <a:cs typeface="Times New Roman" pitchFamily="18" charset="0"/>
              </a:rPr>
              <a:t>构造函数</a:t>
            </a:r>
          </a:p>
          <a:p>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a:t>
            </a:r>
            <a:r>
              <a:rPr lang="zh-CN" altLang="en-US" sz="1800" dirty="0">
                <a:ea typeface="楷体" pitchFamily="49" charset="-122"/>
                <a:cs typeface="Times New Roman" pitchFamily="18" charset="0"/>
              </a:rPr>
              <a:t>　  </a:t>
            </a:r>
            <a:r>
              <a:rPr lang="en-US" altLang="zh-CN" sz="1800" dirty="0" err="1">
                <a:ea typeface="楷体" pitchFamily="49" charset="-122"/>
                <a:cs typeface="Times New Roman" pitchFamily="18" charset="0"/>
              </a:rPr>
              <a:t>this.tname</a:t>
            </a:r>
            <a:r>
              <a:rPr lang="en-US" altLang="zh-CN" sz="1800" dirty="0">
                <a:ea typeface="楷体" pitchFamily="49" charset="-122"/>
                <a:cs typeface="Times New Roman" pitchFamily="18" charset="0"/>
              </a:rPr>
              <a:t> = name;  }</a:t>
            </a:r>
          </a:p>
          <a:p>
            <a:r>
              <a:rPr lang="en-US" altLang="zh-CN" sz="1800" dirty="0">
                <a:ea typeface="楷体" pitchFamily="49" charset="-122"/>
                <a:cs typeface="Times New Roman" pitchFamily="18" charset="0"/>
              </a:rPr>
              <a:t>	</a:t>
            </a:r>
            <a:r>
              <a:rPr lang="en-US" altLang="zh-CN" sz="1800" dirty="0" smtClean="0">
                <a:ea typeface="楷体" pitchFamily="49" charset="-122"/>
                <a:cs typeface="Times New Roman" pitchFamily="18" charset="0"/>
              </a:rPr>
              <a:t>public </a:t>
            </a:r>
            <a:r>
              <a:rPr lang="en-US" altLang="zh-CN" sz="1800" dirty="0">
                <a:ea typeface="楷体" pitchFamily="49" charset="-122"/>
                <a:cs typeface="Times New Roman" pitchFamily="18" charset="0"/>
              </a:rPr>
              <a:t>void </a:t>
            </a:r>
            <a:r>
              <a:rPr lang="en-US" altLang="zh-CN" sz="1800" dirty="0">
                <a:solidFill>
                  <a:srgbClr val="FF00FF"/>
                </a:solidFill>
                <a:ea typeface="楷体" pitchFamily="49" charset="-122"/>
                <a:cs typeface="Times New Roman" pitchFamily="18" charset="0"/>
              </a:rPr>
              <a:t>Start()		  //</a:t>
            </a:r>
            <a:r>
              <a:rPr lang="zh-CN" altLang="en-US" sz="1800" dirty="0">
                <a:solidFill>
                  <a:srgbClr val="FF00FF"/>
                </a:solidFill>
                <a:ea typeface="楷体" pitchFamily="49" charset="-122"/>
                <a:cs typeface="Times New Roman" pitchFamily="18" charset="0"/>
              </a:rPr>
              <a:t>定义引发事件的方法</a:t>
            </a:r>
          </a:p>
          <a:p>
            <a:r>
              <a:rPr lang="zh-CN" altLang="en-US" sz="1800" dirty="0">
                <a:ea typeface="楷体" pitchFamily="49" charset="-122"/>
                <a:cs typeface="Times New Roman" pitchFamily="18" charset="0"/>
              </a:rPr>
              <a:t>	</a:t>
            </a:r>
            <a:r>
              <a:rPr lang="en-US" altLang="zh-CN" sz="1800" dirty="0" smtClean="0">
                <a:ea typeface="楷体" pitchFamily="49" charset="-122"/>
                <a:cs typeface="Times New Roman" pitchFamily="18" charset="0"/>
              </a:rPr>
              <a:t>{</a:t>
            </a:r>
            <a:r>
              <a:rPr lang="en-US" altLang="zh-CN" sz="1800" dirty="0">
                <a:ea typeface="楷体" pitchFamily="49" charset="-122"/>
                <a:cs typeface="Times New Roman" pitchFamily="18" charset="0"/>
              </a:rPr>
              <a:t> </a:t>
            </a:r>
            <a:r>
              <a:rPr lang="en-US" altLang="zh-CN" sz="1800" dirty="0" smtClean="0">
                <a:ea typeface="楷体" pitchFamily="49" charset="-122"/>
                <a:cs typeface="Times New Roman" pitchFamily="18" charset="0"/>
              </a:rPr>
              <a:t>      </a:t>
            </a:r>
            <a:r>
              <a:rPr lang="en-US" altLang="zh-CN" sz="1800" dirty="0" err="1" smtClean="0">
                <a:ea typeface="楷体" pitchFamily="49" charset="-122"/>
                <a:cs typeface="Times New Roman" pitchFamily="18" charset="0"/>
              </a:rPr>
              <a:t>Console.WriteLine</a:t>
            </a:r>
            <a:r>
              <a:rPr lang="en-US" altLang="zh-CN" sz="1800" dirty="0" smtClean="0">
                <a:ea typeface="楷体" pitchFamily="49" charset="-122"/>
                <a:cs typeface="Times New Roman" pitchFamily="18" charset="0"/>
              </a:rPr>
              <a:t>(</a:t>
            </a:r>
            <a:r>
              <a:rPr lang="en-US" altLang="zh-CN" sz="1800" dirty="0" err="1" smtClean="0">
                <a:ea typeface="楷体" pitchFamily="49" charset="-122"/>
                <a:cs typeface="Times New Roman" pitchFamily="18" charset="0"/>
              </a:rPr>
              <a:t>tname</a:t>
            </a:r>
            <a:r>
              <a:rPr lang="en-US" altLang="zh-CN" sz="1800" dirty="0">
                <a:ea typeface="楷体" pitchFamily="49" charset="-122"/>
                <a:cs typeface="Times New Roman" pitchFamily="18" charset="0"/>
              </a:rPr>
              <a:t>+"</a:t>
            </a:r>
            <a:r>
              <a:rPr lang="zh-CN" altLang="en-US" sz="1800" dirty="0">
                <a:ea typeface="楷体" pitchFamily="49" charset="-122"/>
                <a:cs typeface="Times New Roman" pitchFamily="18" charset="0"/>
              </a:rPr>
              <a:t>教师宣布开始上课</a:t>
            </a:r>
            <a:r>
              <a:rPr lang="en-US" altLang="zh-CN" sz="1800" dirty="0">
                <a:ea typeface="楷体" pitchFamily="49" charset="-122"/>
                <a:cs typeface="Times New Roman" pitchFamily="18" charset="0"/>
              </a:rPr>
              <a:t>:");</a:t>
            </a:r>
          </a:p>
          <a:p>
            <a:r>
              <a:rPr lang="en-US" altLang="zh-CN" sz="1800" dirty="0">
                <a:ea typeface="楷体" pitchFamily="49" charset="-122"/>
                <a:cs typeface="Times New Roman" pitchFamily="18" charset="0"/>
              </a:rPr>
              <a:t>	</a:t>
            </a:r>
            <a:r>
              <a:rPr lang="en-US" altLang="zh-CN" sz="1800" dirty="0" smtClean="0">
                <a:ea typeface="楷体" pitchFamily="49" charset="-122"/>
                <a:cs typeface="Times New Roman" pitchFamily="18" charset="0"/>
              </a:rPr>
              <a:t>         if </a:t>
            </a:r>
            <a:r>
              <a:rPr lang="en-US" altLang="zh-CN" sz="1800" dirty="0">
                <a:ea typeface="楷体" pitchFamily="49" charset="-122"/>
                <a:cs typeface="Times New Roman" pitchFamily="18" charset="0"/>
              </a:rPr>
              <a:t>(</a:t>
            </a:r>
            <a:r>
              <a:rPr lang="en-US" altLang="zh-CN" sz="1800" dirty="0" err="1">
                <a:ea typeface="楷体" pitchFamily="49" charset="-122"/>
                <a:cs typeface="Times New Roman" pitchFamily="18" charset="0"/>
              </a:rPr>
              <a:t>ClassEvent</a:t>
            </a:r>
            <a:r>
              <a:rPr lang="en-US" altLang="zh-CN" sz="1800" dirty="0">
                <a:ea typeface="楷体" pitchFamily="49" charset="-122"/>
                <a:cs typeface="Times New Roman" pitchFamily="18" charset="0"/>
              </a:rPr>
              <a:t> != null)</a:t>
            </a:r>
          </a:p>
          <a:p>
            <a:r>
              <a:rPr lang="en-US" altLang="zh-CN" sz="1800" dirty="0">
                <a:ea typeface="楷体" pitchFamily="49" charset="-122"/>
                <a:cs typeface="Times New Roman" pitchFamily="18" charset="0"/>
              </a:rPr>
              <a:t>		</a:t>
            </a:r>
            <a:r>
              <a:rPr lang="en-US" altLang="zh-CN" sz="1800" dirty="0" smtClean="0">
                <a:ea typeface="楷体" pitchFamily="49" charset="-122"/>
                <a:cs typeface="Times New Roman" pitchFamily="18" charset="0"/>
              </a:rPr>
              <a:t>  </a:t>
            </a:r>
            <a:r>
              <a:rPr lang="en-US" altLang="zh-CN" sz="1800" u="heavy" dirty="0" err="1" smtClean="0">
                <a:solidFill>
                  <a:srgbClr val="006600"/>
                </a:solidFill>
                <a:ea typeface="楷体" pitchFamily="49" charset="-122"/>
                <a:cs typeface="Times New Roman" pitchFamily="18" charset="0"/>
              </a:rPr>
              <a:t>ClassEvent</a:t>
            </a:r>
            <a:r>
              <a:rPr lang="en-US" altLang="zh-CN" sz="1800" u="heavy" dirty="0">
                <a:solidFill>
                  <a:srgbClr val="006600"/>
                </a:solidFill>
                <a:ea typeface="楷体" pitchFamily="49" charset="-122"/>
                <a:cs typeface="Times New Roman" pitchFamily="18" charset="0"/>
              </a:rPr>
              <a:t>();</a:t>
            </a:r>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当事件不空时引发该事件</a:t>
            </a:r>
          </a:p>
          <a:p>
            <a:r>
              <a:rPr lang="zh-CN" altLang="en-US" sz="1800" dirty="0">
                <a:ea typeface="楷体" pitchFamily="49" charset="-122"/>
                <a:cs typeface="Times New Roman" pitchFamily="18" charset="0"/>
              </a:rPr>
              <a:t>	</a:t>
            </a:r>
            <a:r>
              <a:rPr lang="en-US" altLang="zh-CN" sz="1800" dirty="0" smtClean="0">
                <a:ea typeface="楷体" pitchFamily="49" charset="-122"/>
                <a:cs typeface="Times New Roman" pitchFamily="18" charset="0"/>
              </a:rPr>
              <a:t>}</a:t>
            </a:r>
          </a:p>
          <a:p>
            <a:r>
              <a:rPr lang="en-US" altLang="zh-CN" sz="1800" dirty="0" smtClean="0">
                <a:ea typeface="楷体" pitchFamily="49" charset="-122"/>
                <a:cs typeface="Times New Roman" pitchFamily="18" charset="0"/>
              </a:rPr>
              <a:t>          }</a:t>
            </a:r>
            <a:endParaRPr lang="en-US" altLang="zh-CN" sz="1800" dirty="0">
              <a:ea typeface="楷体" pitchFamily="49" charset="-122"/>
              <a:cs typeface="Times New Roman" pitchFamily="18" charset="0"/>
            </a:endParaRPr>
          </a:p>
        </p:txBody>
      </p:sp>
      <p:sp>
        <p:nvSpPr>
          <p:cNvPr id="198661" name="Text Box 5"/>
          <p:cNvSpPr txBox="1">
            <a:spLocks noChangeArrowheads="1"/>
          </p:cNvSpPr>
          <p:nvPr/>
        </p:nvSpPr>
        <p:spPr bwMode="auto">
          <a:xfrm>
            <a:off x="611188" y="333375"/>
            <a:ext cx="4537075" cy="457200"/>
          </a:xfrm>
          <a:prstGeom prst="rect">
            <a:avLst/>
          </a:prstGeom>
          <a:noFill/>
          <a:ln w="9525">
            <a:noFill/>
            <a:miter lim="800000"/>
            <a:headEnd/>
            <a:tailEnd/>
          </a:ln>
          <a:effectLst/>
        </p:spPr>
        <p:txBody>
          <a:bodyPr>
            <a:spAutoFit/>
          </a:bodyPr>
          <a:lstStyle/>
          <a:p>
            <a:pPr>
              <a:spcBef>
                <a:spcPct val="50000"/>
              </a:spcBef>
            </a:pPr>
            <a:r>
              <a:rPr lang="zh-CN" altLang="en-US">
                <a:solidFill>
                  <a:srgbClr val="FF3300"/>
                </a:solidFill>
                <a:ea typeface="楷体" pitchFamily="49" charset="-122"/>
                <a:cs typeface="Times New Roman" pitchFamily="18" charset="0"/>
              </a:rPr>
              <a:t>学生上课示例：</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539750" y="549275"/>
            <a:ext cx="8135938" cy="3416320"/>
          </a:xfrm>
          <a:prstGeom prst="rect">
            <a:avLst/>
          </a:prstGeom>
          <a:noFill/>
          <a:ln w="9525">
            <a:noFill/>
            <a:miter lim="800000"/>
            <a:headEnd/>
            <a:tailEnd/>
          </a:ln>
          <a:effectLst/>
        </p:spPr>
        <p:txBody>
          <a:bodyPr>
            <a:spAutoFit/>
          </a:bodyPr>
          <a:lstStyle/>
          <a:p>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public class </a:t>
            </a:r>
            <a:r>
              <a:rPr lang="en-US" altLang="zh-CN" sz="1800" dirty="0">
                <a:solidFill>
                  <a:srgbClr val="FF3300"/>
                </a:solidFill>
                <a:ea typeface="楷体" pitchFamily="49" charset="-122"/>
                <a:cs typeface="Times New Roman" pitchFamily="18" charset="0"/>
              </a:rPr>
              <a:t>Student</a:t>
            </a:r>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a:t>
            </a:r>
            <a:r>
              <a:rPr lang="zh-CN" altLang="en-US" sz="1800" dirty="0">
                <a:ea typeface="楷体" pitchFamily="49" charset="-122"/>
                <a:cs typeface="Times New Roman" pitchFamily="18" charset="0"/>
              </a:rPr>
              <a:t>学生类</a:t>
            </a:r>
            <a:r>
              <a:rPr lang="en-US" altLang="zh-CN" sz="1800" dirty="0">
                <a:ea typeface="楷体" pitchFamily="49" charset="-122"/>
                <a:cs typeface="Times New Roman" pitchFamily="18" charset="0"/>
              </a:rPr>
              <a:t>,</a:t>
            </a:r>
            <a:r>
              <a:rPr lang="zh-CN" altLang="en-US" sz="1800" dirty="0">
                <a:ea typeface="楷体" pitchFamily="49" charset="-122"/>
                <a:cs typeface="Times New Roman" pitchFamily="18" charset="0"/>
              </a:rPr>
              <a:t>订阅者类</a:t>
            </a:r>
          </a:p>
          <a:p>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a:t>
            </a:r>
          </a:p>
          <a:p>
            <a:r>
              <a:rPr lang="en-US" altLang="zh-CN" sz="1800" dirty="0">
                <a:ea typeface="楷体" pitchFamily="49" charset="-122"/>
                <a:cs typeface="Times New Roman" pitchFamily="18" charset="0"/>
              </a:rPr>
              <a:t>	private string </a:t>
            </a:r>
            <a:r>
              <a:rPr lang="en-US" altLang="zh-CN" sz="1800" dirty="0" err="1">
                <a:ea typeface="楷体" pitchFamily="49" charset="-122"/>
                <a:cs typeface="Times New Roman" pitchFamily="18" charset="0"/>
              </a:rPr>
              <a:t>sname</a:t>
            </a:r>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a:t>
            </a:r>
            <a:r>
              <a:rPr lang="zh-CN" altLang="en-US" sz="1800" dirty="0">
                <a:ea typeface="楷体" pitchFamily="49" charset="-122"/>
                <a:cs typeface="Times New Roman" pitchFamily="18" charset="0"/>
              </a:rPr>
              <a:t>学生姓名</a:t>
            </a:r>
          </a:p>
          <a:p>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public Student(string name)</a:t>
            </a:r>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a:t>
            </a:r>
            <a:r>
              <a:rPr lang="zh-CN" altLang="en-US" sz="1800" dirty="0">
                <a:ea typeface="楷体" pitchFamily="49" charset="-122"/>
                <a:cs typeface="Times New Roman" pitchFamily="18" charset="0"/>
              </a:rPr>
              <a:t>构造函数</a:t>
            </a:r>
          </a:p>
          <a:p>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a:t>
            </a:r>
            <a:r>
              <a:rPr lang="zh-CN" altLang="en-US" sz="1800" dirty="0">
                <a:ea typeface="楷体" pitchFamily="49" charset="-122"/>
                <a:cs typeface="Times New Roman" pitchFamily="18" charset="0"/>
              </a:rPr>
              <a:t>　  </a:t>
            </a:r>
            <a:r>
              <a:rPr lang="en-US" altLang="zh-CN" sz="1800" dirty="0" err="1">
                <a:ea typeface="楷体" pitchFamily="49" charset="-122"/>
                <a:cs typeface="Times New Roman" pitchFamily="18" charset="0"/>
              </a:rPr>
              <a:t>this.sname</a:t>
            </a:r>
            <a:r>
              <a:rPr lang="en-US" altLang="zh-CN" sz="1800" dirty="0">
                <a:ea typeface="楷体" pitchFamily="49" charset="-122"/>
                <a:cs typeface="Times New Roman" pitchFamily="18" charset="0"/>
              </a:rPr>
              <a:t> = name;  }</a:t>
            </a:r>
          </a:p>
          <a:p>
            <a:r>
              <a:rPr lang="en-US" altLang="zh-CN" sz="1800" dirty="0">
                <a:ea typeface="楷体" pitchFamily="49" charset="-122"/>
                <a:cs typeface="Times New Roman" pitchFamily="18" charset="0"/>
              </a:rPr>
              <a:t>	</a:t>
            </a:r>
            <a:r>
              <a:rPr lang="en-US" altLang="zh-CN" sz="1800" dirty="0">
                <a:solidFill>
                  <a:srgbClr val="006600"/>
                </a:solidFill>
                <a:ea typeface="楷体" pitchFamily="49" charset="-122"/>
                <a:cs typeface="Times New Roman" pitchFamily="18" charset="0"/>
              </a:rPr>
              <a:t>        public void Listener()		//</a:t>
            </a:r>
            <a:r>
              <a:rPr lang="zh-CN" altLang="en-US" sz="1800" dirty="0">
                <a:solidFill>
                  <a:srgbClr val="006600"/>
                </a:solidFill>
                <a:ea typeface="楷体" pitchFamily="49" charset="-122"/>
                <a:cs typeface="Times New Roman" pitchFamily="18" charset="0"/>
              </a:rPr>
              <a:t>听课方法</a:t>
            </a:r>
          </a:p>
          <a:p>
            <a:r>
              <a:rPr lang="zh-CN" altLang="en-US" sz="1800" dirty="0">
                <a:ea typeface="楷体" pitchFamily="49" charset="-122"/>
                <a:cs typeface="Times New Roman" pitchFamily="18" charset="0"/>
              </a:rPr>
              <a:t>	     </a:t>
            </a:r>
            <a:r>
              <a:rPr lang="zh-CN" altLang="en-US" sz="1800" dirty="0" smtClean="0">
                <a:ea typeface="楷体" pitchFamily="49" charset="-122"/>
                <a:cs typeface="Times New Roman" pitchFamily="18" charset="0"/>
              </a:rPr>
              <a:t>   </a:t>
            </a:r>
            <a:r>
              <a:rPr lang="en-US" altLang="zh-CN" sz="1800" dirty="0">
                <a:ea typeface="楷体" pitchFamily="49" charset="-122"/>
                <a:cs typeface="Times New Roman" pitchFamily="18" charset="0"/>
              </a:rPr>
              <a:t>{	</a:t>
            </a:r>
            <a:r>
              <a:rPr lang="en-US" altLang="zh-CN" sz="1800" dirty="0" err="1">
                <a:ea typeface="楷体" pitchFamily="49" charset="-122"/>
                <a:cs typeface="Times New Roman" pitchFamily="18" charset="0"/>
              </a:rPr>
              <a:t>Console.WriteLine</a:t>
            </a:r>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学生</a:t>
            </a:r>
            <a:r>
              <a:rPr lang="en-US" altLang="zh-CN" sz="1800" dirty="0">
                <a:ea typeface="楷体" pitchFamily="49" charset="-122"/>
                <a:cs typeface="Times New Roman" pitchFamily="18" charset="0"/>
              </a:rPr>
              <a:t>" + </a:t>
            </a:r>
            <a:r>
              <a:rPr lang="en-US" altLang="zh-CN" sz="1800" dirty="0" err="1">
                <a:ea typeface="楷体" pitchFamily="49" charset="-122"/>
                <a:cs typeface="Times New Roman" pitchFamily="18" charset="0"/>
              </a:rPr>
              <a:t>sname</a:t>
            </a:r>
            <a:r>
              <a:rPr lang="en-US" altLang="zh-CN" sz="1800" dirty="0">
                <a:ea typeface="楷体" pitchFamily="49" charset="-122"/>
                <a:cs typeface="Times New Roman" pitchFamily="18" charset="0"/>
              </a:rPr>
              <a:t> + "</a:t>
            </a:r>
            <a:r>
              <a:rPr lang="zh-CN" altLang="en-US" sz="1800" dirty="0">
                <a:ea typeface="楷体" pitchFamily="49" charset="-122"/>
                <a:cs typeface="Times New Roman" pitchFamily="18" charset="0"/>
              </a:rPr>
              <a:t>正在认真听课</a:t>
            </a:r>
            <a:r>
              <a:rPr lang="en-US" altLang="zh-CN" sz="1800" dirty="0">
                <a:ea typeface="楷体" pitchFamily="49" charset="-122"/>
                <a:cs typeface="Times New Roman" pitchFamily="18" charset="0"/>
              </a:rPr>
              <a:t>");  }</a:t>
            </a:r>
          </a:p>
          <a:p>
            <a:r>
              <a:rPr lang="en-US" altLang="zh-CN" sz="1800" dirty="0">
                <a:ea typeface="楷体" pitchFamily="49" charset="-122"/>
                <a:cs typeface="Times New Roman" pitchFamily="18" charset="0"/>
              </a:rPr>
              <a:t>	</a:t>
            </a:r>
            <a:r>
              <a:rPr lang="en-US" altLang="zh-CN" sz="1800" dirty="0" smtClean="0">
                <a:solidFill>
                  <a:srgbClr val="006600"/>
                </a:solidFill>
                <a:ea typeface="楷体" pitchFamily="49" charset="-122"/>
                <a:cs typeface="Times New Roman" pitchFamily="18" charset="0"/>
              </a:rPr>
              <a:t>        public </a:t>
            </a:r>
            <a:r>
              <a:rPr lang="en-US" altLang="zh-CN" sz="1800" dirty="0">
                <a:solidFill>
                  <a:srgbClr val="006600"/>
                </a:solidFill>
                <a:ea typeface="楷体" pitchFamily="49" charset="-122"/>
                <a:cs typeface="Times New Roman" pitchFamily="18" charset="0"/>
              </a:rPr>
              <a:t>void Record()	//</a:t>
            </a:r>
            <a:r>
              <a:rPr lang="zh-CN" altLang="en-US" sz="1800" dirty="0">
                <a:solidFill>
                  <a:srgbClr val="006600"/>
                </a:solidFill>
                <a:ea typeface="楷体" pitchFamily="49" charset="-122"/>
                <a:cs typeface="Times New Roman" pitchFamily="18" charset="0"/>
              </a:rPr>
              <a:t>做笔记方法</a:t>
            </a:r>
          </a:p>
          <a:p>
            <a:r>
              <a:rPr lang="zh-CN" altLang="en-US" sz="1800" dirty="0">
                <a:ea typeface="楷体" pitchFamily="49" charset="-122"/>
                <a:cs typeface="Times New Roman" pitchFamily="18" charset="0"/>
              </a:rPr>
              <a:t>	</a:t>
            </a:r>
            <a:r>
              <a:rPr lang="zh-CN" altLang="en-US" sz="1800" dirty="0" smtClean="0">
                <a:ea typeface="楷体" pitchFamily="49" charset="-122"/>
                <a:cs typeface="Times New Roman" pitchFamily="18" charset="0"/>
              </a:rPr>
              <a:t>        </a:t>
            </a:r>
            <a:r>
              <a:rPr lang="en-US" altLang="zh-CN" sz="1800" dirty="0" smtClean="0">
                <a:ea typeface="楷体" pitchFamily="49" charset="-122"/>
                <a:cs typeface="Times New Roman" pitchFamily="18" charset="0"/>
              </a:rPr>
              <a:t>{     </a:t>
            </a:r>
            <a:r>
              <a:rPr lang="en-US" altLang="zh-CN" sz="1800" dirty="0" err="1">
                <a:ea typeface="楷体" pitchFamily="49" charset="-122"/>
                <a:cs typeface="Times New Roman" pitchFamily="18" charset="0"/>
              </a:rPr>
              <a:t>Console.WriteLine</a:t>
            </a:r>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学生</a:t>
            </a:r>
            <a:r>
              <a:rPr lang="en-US" altLang="zh-CN" sz="1800" dirty="0">
                <a:ea typeface="楷体" pitchFamily="49" charset="-122"/>
                <a:cs typeface="Times New Roman" pitchFamily="18" charset="0"/>
              </a:rPr>
              <a:t>" + </a:t>
            </a:r>
            <a:r>
              <a:rPr lang="en-US" altLang="zh-CN" sz="1800" dirty="0" err="1">
                <a:ea typeface="楷体" pitchFamily="49" charset="-122"/>
                <a:cs typeface="Times New Roman" pitchFamily="18" charset="0"/>
              </a:rPr>
              <a:t>sname</a:t>
            </a:r>
            <a:r>
              <a:rPr lang="en-US" altLang="zh-CN" sz="1800" dirty="0">
                <a:ea typeface="楷体" pitchFamily="49" charset="-122"/>
                <a:cs typeface="Times New Roman" pitchFamily="18" charset="0"/>
              </a:rPr>
              <a:t> + "</a:t>
            </a:r>
            <a:r>
              <a:rPr lang="zh-CN" altLang="en-US" sz="1800" dirty="0">
                <a:ea typeface="楷体" pitchFamily="49" charset="-122"/>
                <a:cs typeface="Times New Roman" pitchFamily="18" charset="0"/>
              </a:rPr>
              <a:t>正在做笔记</a:t>
            </a:r>
            <a:r>
              <a:rPr lang="en-US" altLang="zh-CN" sz="1800" dirty="0">
                <a:ea typeface="楷体" pitchFamily="49" charset="-122"/>
                <a:cs typeface="Times New Roman" pitchFamily="18" charset="0"/>
              </a:rPr>
              <a:t>");  }</a:t>
            </a:r>
          </a:p>
          <a:p>
            <a:r>
              <a:rPr lang="en-US" altLang="zh-CN" sz="1800" dirty="0">
                <a:ea typeface="楷体" pitchFamily="49" charset="-122"/>
                <a:cs typeface="Times New Roman" pitchFamily="18" charset="0"/>
              </a:rPr>
              <a:t>	</a:t>
            </a:r>
            <a:r>
              <a:rPr lang="en-US" altLang="zh-CN" sz="1800" dirty="0" smtClean="0">
                <a:solidFill>
                  <a:srgbClr val="006600"/>
                </a:solidFill>
                <a:ea typeface="楷体" pitchFamily="49" charset="-122"/>
                <a:cs typeface="Times New Roman" pitchFamily="18" charset="0"/>
              </a:rPr>
              <a:t>        public </a:t>
            </a:r>
            <a:r>
              <a:rPr lang="en-US" altLang="zh-CN" sz="1800" dirty="0">
                <a:solidFill>
                  <a:srgbClr val="006600"/>
                </a:solidFill>
                <a:ea typeface="楷体" pitchFamily="49" charset="-122"/>
                <a:cs typeface="Times New Roman" pitchFamily="18" charset="0"/>
              </a:rPr>
              <a:t>void Reading()	//</a:t>
            </a:r>
            <a:r>
              <a:rPr lang="zh-CN" altLang="en-US" sz="1800" dirty="0">
                <a:solidFill>
                  <a:srgbClr val="006600"/>
                </a:solidFill>
                <a:ea typeface="楷体" pitchFamily="49" charset="-122"/>
                <a:cs typeface="Times New Roman" pitchFamily="18" charset="0"/>
              </a:rPr>
              <a:t>看书方法</a:t>
            </a:r>
          </a:p>
          <a:p>
            <a:r>
              <a:rPr lang="zh-CN" altLang="en-US" sz="1800" dirty="0">
                <a:ea typeface="楷体" pitchFamily="49" charset="-122"/>
                <a:cs typeface="Times New Roman" pitchFamily="18" charset="0"/>
              </a:rPr>
              <a:t>	</a:t>
            </a:r>
            <a:r>
              <a:rPr lang="zh-CN" altLang="en-US" sz="1800" dirty="0" smtClean="0">
                <a:ea typeface="楷体" pitchFamily="49" charset="-122"/>
                <a:cs typeface="Times New Roman" pitchFamily="18" charset="0"/>
              </a:rPr>
              <a:t>        </a:t>
            </a:r>
            <a:r>
              <a:rPr lang="en-US" altLang="zh-CN" sz="1800" dirty="0" smtClean="0">
                <a:ea typeface="楷体" pitchFamily="49" charset="-122"/>
                <a:cs typeface="Times New Roman" pitchFamily="18" charset="0"/>
              </a:rPr>
              <a:t>{    </a:t>
            </a:r>
            <a:r>
              <a:rPr lang="en-US" altLang="zh-CN" sz="1800" dirty="0" err="1">
                <a:ea typeface="楷体" pitchFamily="49" charset="-122"/>
                <a:cs typeface="Times New Roman" pitchFamily="18" charset="0"/>
              </a:rPr>
              <a:t>Console.WriteLine</a:t>
            </a:r>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学生</a:t>
            </a:r>
            <a:r>
              <a:rPr lang="en-US" altLang="zh-CN" sz="1800" dirty="0">
                <a:ea typeface="楷体" pitchFamily="49" charset="-122"/>
                <a:cs typeface="Times New Roman" pitchFamily="18" charset="0"/>
              </a:rPr>
              <a:t>" + </a:t>
            </a:r>
            <a:r>
              <a:rPr lang="en-US" altLang="zh-CN" sz="1800" dirty="0" err="1">
                <a:ea typeface="楷体" pitchFamily="49" charset="-122"/>
                <a:cs typeface="Times New Roman" pitchFamily="18" charset="0"/>
              </a:rPr>
              <a:t>sname</a:t>
            </a:r>
            <a:r>
              <a:rPr lang="en-US" altLang="zh-CN" sz="1800" dirty="0">
                <a:ea typeface="楷体" pitchFamily="49" charset="-122"/>
                <a:cs typeface="Times New Roman" pitchFamily="18" charset="0"/>
              </a:rPr>
              <a:t> + "</a:t>
            </a:r>
            <a:r>
              <a:rPr lang="zh-CN" altLang="en-US" sz="1800" dirty="0">
                <a:ea typeface="楷体" pitchFamily="49" charset="-122"/>
                <a:cs typeface="Times New Roman" pitchFamily="18" charset="0"/>
              </a:rPr>
              <a:t>正在认真看书</a:t>
            </a:r>
            <a:r>
              <a:rPr lang="en-US" altLang="zh-CN" sz="1800" dirty="0">
                <a:ea typeface="楷体" pitchFamily="49" charset="-122"/>
                <a:cs typeface="Times New Roman" pitchFamily="18" charset="0"/>
              </a:rPr>
              <a:t>");  }</a:t>
            </a:r>
          </a:p>
          <a:p>
            <a:r>
              <a:rPr lang="en-US" altLang="zh-CN" sz="1800" dirty="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611188" y="476250"/>
            <a:ext cx="7921625" cy="3970318"/>
          </a:xfrm>
          <a:prstGeom prst="rect">
            <a:avLst/>
          </a:prstGeom>
          <a:noFill/>
          <a:ln w="9525">
            <a:noFill/>
            <a:miter lim="800000"/>
            <a:headEnd/>
            <a:tailEnd/>
          </a:ln>
          <a:effectLst/>
        </p:spPr>
        <p:txBody>
          <a:bodyPr>
            <a:spAutoFit/>
          </a:bodyPr>
          <a:lstStyle/>
          <a:p>
            <a:r>
              <a:rPr lang="en-US" altLang="zh-CN" sz="1800" dirty="0">
                <a:ea typeface="楷体" pitchFamily="49" charset="-122"/>
                <a:cs typeface="Times New Roman" pitchFamily="18" charset="0"/>
              </a:rPr>
              <a:t>	class Program</a:t>
            </a:r>
          </a:p>
          <a:p>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static void Main(string[] </a:t>
            </a:r>
            <a:r>
              <a:rPr lang="en-US" altLang="zh-CN" sz="1800" dirty="0" err="1">
                <a:ea typeface="楷体" pitchFamily="49" charset="-122"/>
                <a:cs typeface="Times New Roman" pitchFamily="18" charset="0"/>
              </a:rPr>
              <a:t>args</a:t>
            </a:r>
            <a:r>
              <a:rPr lang="en-US" altLang="zh-CN" sz="1800" dirty="0">
                <a:ea typeface="楷体" pitchFamily="49" charset="-122"/>
                <a:cs typeface="Times New Roman" pitchFamily="18" charset="0"/>
              </a:rPr>
              <a:t>)</a:t>
            </a:r>
          </a:p>
          <a:p>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	Teacher t = new Teacher("</a:t>
            </a:r>
            <a:r>
              <a:rPr lang="zh-CN" altLang="en-US" sz="1800" dirty="0">
                <a:ea typeface="楷体" pitchFamily="49" charset="-122"/>
                <a:cs typeface="Times New Roman" pitchFamily="18" charset="0"/>
              </a:rPr>
              <a:t>李明</a:t>
            </a:r>
            <a:r>
              <a:rPr lang="en-US" altLang="zh-CN" sz="1800" dirty="0">
                <a:ea typeface="楷体" pitchFamily="49" charset="-122"/>
                <a:cs typeface="Times New Roman" pitchFamily="18" charset="0"/>
              </a:rPr>
              <a:t>");</a:t>
            </a:r>
          </a:p>
          <a:p>
            <a:r>
              <a:rPr lang="en-US" altLang="zh-CN" sz="1800" dirty="0">
                <a:ea typeface="楷体" pitchFamily="49" charset="-122"/>
                <a:cs typeface="Times New Roman" pitchFamily="18" charset="0"/>
              </a:rPr>
              <a:t>		Student </a:t>
            </a:r>
            <a:r>
              <a:rPr lang="en-US" altLang="zh-CN" sz="1800" dirty="0" err="1">
                <a:ea typeface="楷体" pitchFamily="49" charset="-122"/>
                <a:cs typeface="Times New Roman" pitchFamily="18" charset="0"/>
              </a:rPr>
              <a:t>s1</a:t>
            </a:r>
            <a:r>
              <a:rPr lang="en-US" altLang="zh-CN" sz="1800" dirty="0">
                <a:ea typeface="楷体" pitchFamily="49" charset="-122"/>
                <a:cs typeface="Times New Roman" pitchFamily="18" charset="0"/>
              </a:rPr>
              <a:t> = new Student("</a:t>
            </a:r>
            <a:r>
              <a:rPr lang="zh-CN" altLang="en-US" sz="1800" dirty="0">
                <a:ea typeface="楷体" pitchFamily="49" charset="-122"/>
                <a:cs typeface="Times New Roman" pitchFamily="18" charset="0"/>
              </a:rPr>
              <a:t>许强</a:t>
            </a:r>
            <a:r>
              <a:rPr lang="en-US" altLang="zh-CN" sz="1800" dirty="0">
                <a:ea typeface="楷体" pitchFamily="49" charset="-122"/>
                <a:cs typeface="Times New Roman" pitchFamily="18" charset="0"/>
              </a:rPr>
              <a:t>");</a:t>
            </a:r>
          </a:p>
          <a:p>
            <a:r>
              <a:rPr lang="en-US" altLang="zh-CN" sz="1800" dirty="0">
                <a:ea typeface="楷体" pitchFamily="49" charset="-122"/>
                <a:cs typeface="Times New Roman" pitchFamily="18" charset="0"/>
              </a:rPr>
              <a:t>		Student </a:t>
            </a:r>
            <a:r>
              <a:rPr lang="en-US" altLang="zh-CN" sz="1800" dirty="0" err="1">
                <a:ea typeface="楷体" pitchFamily="49" charset="-122"/>
                <a:cs typeface="Times New Roman" pitchFamily="18" charset="0"/>
              </a:rPr>
              <a:t>s2</a:t>
            </a:r>
            <a:r>
              <a:rPr lang="en-US" altLang="zh-CN" sz="1800" dirty="0">
                <a:ea typeface="楷体" pitchFamily="49" charset="-122"/>
                <a:cs typeface="Times New Roman" pitchFamily="18" charset="0"/>
              </a:rPr>
              <a:t> = new Student("</a:t>
            </a:r>
            <a:r>
              <a:rPr lang="zh-CN" altLang="en-US" sz="1800" dirty="0">
                <a:ea typeface="楷体" pitchFamily="49" charset="-122"/>
                <a:cs typeface="Times New Roman" pitchFamily="18" charset="0"/>
              </a:rPr>
              <a:t>陈兵</a:t>
            </a:r>
            <a:r>
              <a:rPr lang="en-US" altLang="zh-CN" sz="1800" dirty="0">
                <a:ea typeface="楷体" pitchFamily="49" charset="-122"/>
                <a:cs typeface="Times New Roman" pitchFamily="18" charset="0"/>
              </a:rPr>
              <a:t>");</a:t>
            </a:r>
          </a:p>
          <a:p>
            <a:r>
              <a:rPr lang="en-US" altLang="zh-CN" sz="1800" dirty="0">
                <a:ea typeface="楷体" pitchFamily="49" charset="-122"/>
                <a:cs typeface="Times New Roman" pitchFamily="18" charset="0"/>
              </a:rPr>
              <a:t>		Student </a:t>
            </a:r>
            <a:r>
              <a:rPr lang="en-US" altLang="zh-CN" sz="1800" dirty="0" err="1">
                <a:ea typeface="楷体" pitchFamily="49" charset="-122"/>
                <a:cs typeface="Times New Roman" pitchFamily="18" charset="0"/>
              </a:rPr>
              <a:t>s3</a:t>
            </a:r>
            <a:r>
              <a:rPr lang="en-US" altLang="zh-CN" sz="1800" dirty="0">
                <a:ea typeface="楷体" pitchFamily="49" charset="-122"/>
                <a:cs typeface="Times New Roman" pitchFamily="18" charset="0"/>
              </a:rPr>
              <a:t> = new Student("</a:t>
            </a:r>
            <a:r>
              <a:rPr lang="zh-CN" altLang="en-US" sz="1800" dirty="0">
                <a:ea typeface="楷体" pitchFamily="49" charset="-122"/>
                <a:cs typeface="Times New Roman" pitchFamily="18" charset="0"/>
              </a:rPr>
              <a:t>张英</a:t>
            </a:r>
            <a:r>
              <a:rPr lang="en-US" altLang="zh-CN" sz="1800" dirty="0">
                <a:ea typeface="楷体" pitchFamily="49" charset="-122"/>
                <a:cs typeface="Times New Roman" pitchFamily="18" charset="0"/>
              </a:rPr>
              <a:t>");</a:t>
            </a:r>
          </a:p>
          <a:p>
            <a:r>
              <a:rPr lang="en-US" altLang="zh-CN" sz="1800" dirty="0">
                <a:ea typeface="楷体" pitchFamily="49" charset="-122"/>
                <a:cs typeface="Times New Roman" pitchFamily="18" charset="0"/>
              </a:rPr>
              <a:t>		//</a:t>
            </a:r>
            <a:r>
              <a:rPr lang="zh-CN" altLang="en-US" sz="1800" dirty="0">
                <a:ea typeface="楷体" pitchFamily="49" charset="-122"/>
                <a:cs typeface="Times New Roman" pitchFamily="18" charset="0"/>
              </a:rPr>
              <a:t>以下是</a:t>
            </a:r>
            <a:r>
              <a:rPr lang="en-US" altLang="zh-CN" sz="1800" dirty="0">
                <a:ea typeface="楷体" pitchFamily="49" charset="-122"/>
                <a:cs typeface="Times New Roman" pitchFamily="18" charset="0"/>
              </a:rPr>
              <a:t>3</a:t>
            </a:r>
            <a:r>
              <a:rPr lang="zh-CN" altLang="en-US" sz="1800" dirty="0">
                <a:ea typeface="楷体" pitchFamily="49" charset="-122"/>
                <a:cs typeface="Times New Roman" pitchFamily="18" charset="0"/>
              </a:rPr>
              <a:t>个学生订阅同一个事件</a:t>
            </a:r>
          </a:p>
          <a:p>
            <a:r>
              <a:rPr lang="zh-CN" altLang="en-US" sz="1800" dirty="0">
                <a:ea typeface="楷体" pitchFamily="49" charset="-122"/>
                <a:cs typeface="Times New Roman" pitchFamily="18" charset="0"/>
              </a:rPr>
              <a:t>		</a:t>
            </a:r>
            <a:r>
              <a:rPr lang="en-US" altLang="zh-CN" sz="1800" dirty="0" err="1">
                <a:solidFill>
                  <a:srgbClr val="FF00FF"/>
                </a:solidFill>
                <a:ea typeface="楷体" pitchFamily="49" charset="-122"/>
                <a:cs typeface="Times New Roman" pitchFamily="18" charset="0"/>
              </a:rPr>
              <a:t>t.ClassEvent</a:t>
            </a:r>
            <a:r>
              <a:rPr lang="en-US" altLang="zh-CN" sz="1800" dirty="0">
                <a:solidFill>
                  <a:srgbClr val="FF00FF"/>
                </a:solidFill>
                <a:ea typeface="楷体" pitchFamily="49" charset="-122"/>
                <a:cs typeface="Times New Roman" pitchFamily="18" charset="0"/>
              </a:rPr>
              <a:t> += new </a:t>
            </a:r>
            <a:r>
              <a:rPr lang="en-US" altLang="zh-CN" sz="1800" dirty="0" err="1">
                <a:solidFill>
                  <a:srgbClr val="FF00FF"/>
                </a:solidFill>
                <a:ea typeface="楷体" pitchFamily="49" charset="-122"/>
                <a:cs typeface="Times New Roman" pitchFamily="18" charset="0"/>
              </a:rPr>
              <a:t>Teacher.delegateType</a:t>
            </a:r>
            <a:r>
              <a:rPr lang="en-US" altLang="zh-CN" sz="1800" dirty="0">
                <a:solidFill>
                  <a:srgbClr val="FF00FF"/>
                </a:solidFill>
                <a:ea typeface="楷体" pitchFamily="49" charset="-122"/>
                <a:cs typeface="Times New Roman" pitchFamily="18" charset="0"/>
              </a:rPr>
              <a:t>(</a:t>
            </a:r>
            <a:r>
              <a:rPr lang="en-US" altLang="zh-CN" sz="1800" dirty="0" err="1">
                <a:solidFill>
                  <a:srgbClr val="FF00FF"/>
                </a:solidFill>
                <a:ea typeface="楷体" pitchFamily="49" charset="-122"/>
                <a:cs typeface="Times New Roman" pitchFamily="18" charset="0"/>
              </a:rPr>
              <a:t>s1.Listener</a:t>
            </a:r>
            <a:r>
              <a:rPr lang="en-US" altLang="zh-CN" sz="1800" dirty="0">
                <a:solidFill>
                  <a:srgbClr val="FF00FF"/>
                </a:solidFill>
                <a:ea typeface="楷体" pitchFamily="49" charset="-122"/>
                <a:cs typeface="Times New Roman" pitchFamily="18" charset="0"/>
              </a:rPr>
              <a:t>);</a:t>
            </a:r>
          </a:p>
          <a:p>
            <a:r>
              <a:rPr lang="en-US" altLang="zh-CN" sz="1800" dirty="0">
                <a:solidFill>
                  <a:srgbClr val="FF00FF"/>
                </a:solidFill>
                <a:ea typeface="楷体" pitchFamily="49" charset="-122"/>
                <a:cs typeface="Times New Roman" pitchFamily="18" charset="0"/>
              </a:rPr>
              <a:t>		</a:t>
            </a:r>
            <a:r>
              <a:rPr lang="en-US" altLang="zh-CN" sz="1800" dirty="0" err="1">
                <a:solidFill>
                  <a:srgbClr val="FF00FF"/>
                </a:solidFill>
                <a:ea typeface="楷体" pitchFamily="49" charset="-122"/>
                <a:cs typeface="Times New Roman" pitchFamily="18" charset="0"/>
              </a:rPr>
              <a:t>t.ClassEvent</a:t>
            </a:r>
            <a:r>
              <a:rPr lang="en-US" altLang="zh-CN" sz="1800" dirty="0">
                <a:solidFill>
                  <a:srgbClr val="FF00FF"/>
                </a:solidFill>
                <a:ea typeface="楷体" pitchFamily="49" charset="-122"/>
                <a:cs typeface="Times New Roman" pitchFamily="18" charset="0"/>
              </a:rPr>
              <a:t> += new </a:t>
            </a:r>
            <a:r>
              <a:rPr lang="en-US" altLang="zh-CN" sz="1800" dirty="0" err="1">
                <a:solidFill>
                  <a:srgbClr val="FF00FF"/>
                </a:solidFill>
                <a:ea typeface="楷体" pitchFamily="49" charset="-122"/>
                <a:cs typeface="Times New Roman" pitchFamily="18" charset="0"/>
              </a:rPr>
              <a:t>Teacher.delegateType</a:t>
            </a:r>
            <a:r>
              <a:rPr lang="en-US" altLang="zh-CN" sz="1800" dirty="0">
                <a:solidFill>
                  <a:srgbClr val="FF00FF"/>
                </a:solidFill>
                <a:ea typeface="楷体" pitchFamily="49" charset="-122"/>
                <a:cs typeface="Times New Roman" pitchFamily="18" charset="0"/>
              </a:rPr>
              <a:t>(</a:t>
            </a:r>
            <a:r>
              <a:rPr lang="en-US" altLang="zh-CN" sz="1800" dirty="0" err="1">
                <a:solidFill>
                  <a:srgbClr val="FF00FF"/>
                </a:solidFill>
                <a:ea typeface="楷体" pitchFamily="49" charset="-122"/>
                <a:cs typeface="Times New Roman" pitchFamily="18" charset="0"/>
              </a:rPr>
              <a:t>s2.Reading</a:t>
            </a:r>
            <a:r>
              <a:rPr lang="en-US" altLang="zh-CN" sz="1800" dirty="0">
                <a:solidFill>
                  <a:srgbClr val="FF00FF"/>
                </a:solidFill>
                <a:ea typeface="楷体" pitchFamily="49" charset="-122"/>
                <a:cs typeface="Times New Roman" pitchFamily="18" charset="0"/>
              </a:rPr>
              <a:t>);</a:t>
            </a:r>
          </a:p>
          <a:p>
            <a:r>
              <a:rPr lang="en-US" altLang="zh-CN" sz="1800" dirty="0">
                <a:solidFill>
                  <a:srgbClr val="FF00FF"/>
                </a:solidFill>
                <a:ea typeface="楷体" pitchFamily="49" charset="-122"/>
                <a:cs typeface="Times New Roman" pitchFamily="18" charset="0"/>
              </a:rPr>
              <a:t>		</a:t>
            </a:r>
            <a:r>
              <a:rPr lang="en-US" altLang="zh-CN" sz="1800" dirty="0" err="1">
                <a:solidFill>
                  <a:srgbClr val="FF00FF"/>
                </a:solidFill>
                <a:ea typeface="楷体" pitchFamily="49" charset="-122"/>
                <a:cs typeface="Times New Roman" pitchFamily="18" charset="0"/>
              </a:rPr>
              <a:t>t.ClassEvent</a:t>
            </a:r>
            <a:r>
              <a:rPr lang="en-US" altLang="zh-CN" sz="1800" dirty="0">
                <a:solidFill>
                  <a:srgbClr val="FF00FF"/>
                </a:solidFill>
                <a:ea typeface="楷体" pitchFamily="49" charset="-122"/>
                <a:cs typeface="Times New Roman" pitchFamily="18" charset="0"/>
              </a:rPr>
              <a:t> += new </a:t>
            </a:r>
            <a:r>
              <a:rPr lang="en-US" altLang="zh-CN" sz="1800" dirty="0" err="1">
                <a:solidFill>
                  <a:srgbClr val="FF00FF"/>
                </a:solidFill>
                <a:ea typeface="楷体" pitchFamily="49" charset="-122"/>
                <a:cs typeface="Times New Roman" pitchFamily="18" charset="0"/>
              </a:rPr>
              <a:t>Teacher.delegateType</a:t>
            </a:r>
            <a:r>
              <a:rPr lang="en-US" altLang="zh-CN" sz="1800" dirty="0">
                <a:solidFill>
                  <a:srgbClr val="FF00FF"/>
                </a:solidFill>
                <a:ea typeface="楷体" pitchFamily="49" charset="-122"/>
                <a:cs typeface="Times New Roman" pitchFamily="18" charset="0"/>
              </a:rPr>
              <a:t>(</a:t>
            </a:r>
            <a:r>
              <a:rPr lang="en-US" altLang="zh-CN" sz="1800" dirty="0" err="1">
                <a:solidFill>
                  <a:srgbClr val="FF00FF"/>
                </a:solidFill>
                <a:ea typeface="楷体" pitchFamily="49" charset="-122"/>
                <a:cs typeface="Times New Roman" pitchFamily="18" charset="0"/>
              </a:rPr>
              <a:t>s3.Record</a:t>
            </a:r>
            <a:r>
              <a:rPr lang="en-US" altLang="zh-CN" sz="1800" dirty="0">
                <a:solidFill>
                  <a:srgbClr val="FF00FF"/>
                </a:solidFill>
                <a:ea typeface="楷体" pitchFamily="49" charset="-122"/>
                <a:cs typeface="Times New Roman" pitchFamily="18" charset="0"/>
              </a:rPr>
              <a:t>);</a:t>
            </a:r>
          </a:p>
          <a:p>
            <a:r>
              <a:rPr lang="en-US" altLang="zh-CN" sz="1800" dirty="0">
                <a:solidFill>
                  <a:srgbClr val="FF00FF"/>
                </a:solidFill>
                <a:ea typeface="楷体" pitchFamily="49" charset="-122"/>
                <a:cs typeface="Times New Roman" pitchFamily="18" charset="0"/>
              </a:rPr>
              <a:t>		</a:t>
            </a:r>
            <a:r>
              <a:rPr lang="en-US" altLang="zh-CN" sz="1800" dirty="0" err="1">
                <a:solidFill>
                  <a:srgbClr val="006600"/>
                </a:solidFill>
                <a:ea typeface="楷体" pitchFamily="49" charset="-122"/>
                <a:cs typeface="Times New Roman" pitchFamily="18" charset="0"/>
              </a:rPr>
              <a:t>t.Start</a:t>
            </a:r>
            <a:r>
              <a:rPr lang="en-US" altLang="zh-CN" sz="1800" dirty="0">
                <a:solidFill>
                  <a:srgbClr val="006600"/>
                </a:solidFill>
                <a:ea typeface="楷体" pitchFamily="49" charset="-122"/>
                <a:cs typeface="Times New Roman" pitchFamily="18" charset="0"/>
              </a:rPr>
              <a:t>();		//</a:t>
            </a:r>
            <a:r>
              <a:rPr lang="zh-CN" altLang="en-US" sz="1800" dirty="0">
                <a:solidFill>
                  <a:srgbClr val="006600"/>
                </a:solidFill>
                <a:ea typeface="楷体" pitchFamily="49" charset="-122"/>
                <a:cs typeface="Times New Roman" pitchFamily="18" charset="0"/>
              </a:rPr>
              <a:t>引发事件</a:t>
            </a:r>
          </a:p>
          <a:p>
            <a:r>
              <a:rPr lang="zh-CN" altLang="en-US" sz="1800" dirty="0">
                <a:ea typeface="楷体" pitchFamily="49" charset="-122"/>
                <a:cs typeface="Times New Roman" pitchFamily="18" charset="0"/>
              </a:rPr>
              <a:t>	      </a:t>
            </a:r>
            <a:r>
              <a:rPr lang="en-US" altLang="zh-CN" sz="1800" dirty="0">
                <a:ea typeface="楷体" pitchFamily="49" charset="-122"/>
                <a:cs typeface="Times New Roman" pitchFamily="18" charset="0"/>
              </a:rPr>
              <a:t>}</a:t>
            </a:r>
          </a:p>
          <a:p>
            <a:r>
              <a:rPr lang="en-US" altLang="zh-CN" sz="1800" dirty="0">
                <a:ea typeface="楷体" pitchFamily="49" charset="-122"/>
                <a:cs typeface="Times New Roman" pitchFamily="18" charset="0"/>
              </a:rPr>
              <a:t>              }</a:t>
            </a:r>
          </a:p>
          <a:p>
            <a:r>
              <a:rPr lang="en-US" altLang="zh-CN" sz="1800" dirty="0">
                <a:ea typeface="楷体" pitchFamily="49" charset="-122"/>
                <a:cs typeface="Times New Roman" pitchFamily="18" charset="0"/>
              </a:rPr>
              <a:t>}</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827088" y="1700213"/>
            <a:ext cx="3384550" cy="1311275"/>
          </a:xfrm>
          <a:prstGeom prst="rect">
            <a:avLst/>
          </a:prstGeom>
          <a:solidFill>
            <a:schemeClr val="accent1"/>
          </a:solidFill>
          <a:ln w="9525">
            <a:noFill/>
            <a:miter lim="800000"/>
            <a:headEnd/>
            <a:tailEnd/>
          </a:ln>
          <a:effectLst/>
        </p:spPr>
        <p:txBody>
          <a:bodyPr>
            <a:spAutoFit/>
          </a:bodyPr>
          <a:lstStyle/>
          <a:p>
            <a:r>
              <a:rPr lang="zh-CN" altLang="en-US" sz="2000">
                <a:ea typeface="楷体" pitchFamily="49" charset="-122"/>
                <a:cs typeface="Times New Roman" pitchFamily="18" charset="0"/>
              </a:rPr>
              <a:t>李明教师宣布开始上课</a:t>
            </a:r>
            <a:r>
              <a:rPr lang="en-US" altLang="zh-CN" sz="2000">
                <a:ea typeface="楷体" pitchFamily="49" charset="-122"/>
                <a:cs typeface="Times New Roman" pitchFamily="18" charset="0"/>
              </a:rPr>
              <a:t>:</a:t>
            </a:r>
          </a:p>
          <a:p>
            <a:r>
              <a:rPr lang="en-US" altLang="zh-CN" sz="2000">
                <a:ea typeface="楷体" pitchFamily="49" charset="-122"/>
                <a:cs typeface="Times New Roman" pitchFamily="18" charset="0"/>
              </a:rPr>
              <a:t>  </a:t>
            </a:r>
            <a:r>
              <a:rPr lang="zh-CN" altLang="en-US" sz="2000">
                <a:ea typeface="楷体" pitchFamily="49" charset="-122"/>
                <a:cs typeface="Times New Roman" pitchFamily="18" charset="0"/>
              </a:rPr>
              <a:t>许强正在认真听课</a:t>
            </a:r>
          </a:p>
          <a:p>
            <a:r>
              <a:rPr lang="zh-CN" altLang="en-US" sz="2000">
                <a:ea typeface="楷体" pitchFamily="49" charset="-122"/>
                <a:cs typeface="Times New Roman" pitchFamily="18" charset="0"/>
              </a:rPr>
              <a:t>  陈兵正在认真看书</a:t>
            </a:r>
          </a:p>
          <a:p>
            <a:r>
              <a:rPr lang="zh-CN" altLang="en-US" sz="2000">
                <a:ea typeface="楷体" pitchFamily="49" charset="-122"/>
                <a:cs typeface="Times New Roman" pitchFamily="18" charset="0"/>
              </a:rPr>
              <a:t>  张英正在做笔记</a:t>
            </a:r>
          </a:p>
        </p:txBody>
      </p:sp>
      <p:sp>
        <p:nvSpPr>
          <p:cNvPr id="201731" name="Text Box 3"/>
          <p:cNvSpPr txBox="1">
            <a:spLocks noChangeArrowheads="1"/>
          </p:cNvSpPr>
          <p:nvPr/>
        </p:nvSpPr>
        <p:spPr bwMode="auto">
          <a:xfrm>
            <a:off x="684213" y="1052513"/>
            <a:ext cx="3816350" cy="457200"/>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该程序的执行结果如下：</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250825" y="260350"/>
            <a:ext cx="8280400" cy="457200"/>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5.14】</a:t>
            </a:r>
            <a:r>
              <a:rPr lang="en-US" altLang="zh-CN" dirty="0" smtClean="0">
                <a:ea typeface="楷体" pitchFamily="49" charset="-122"/>
                <a:cs typeface="Times New Roman" pitchFamily="18" charset="0"/>
              </a:rPr>
              <a:t> </a:t>
            </a:r>
            <a:r>
              <a:rPr lang="zh-CN" altLang="en-US" dirty="0">
                <a:ea typeface="楷体" pitchFamily="49" charset="-122"/>
                <a:cs typeface="Times New Roman" pitchFamily="18" charset="0"/>
              </a:rPr>
              <a:t>设计一个控制台应用程序，说明事件的使用。</a:t>
            </a:r>
          </a:p>
        </p:txBody>
      </p:sp>
      <p:sp>
        <p:nvSpPr>
          <p:cNvPr id="204803" name="Text Box 3"/>
          <p:cNvSpPr txBox="1">
            <a:spLocks noChangeArrowheads="1"/>
          </p:cNvSpPr>
          <p:nvPr/>
        </p:nvSpPr>
        <p:spPr bwMode="auto">
          <a:xfrm>
            <a:off x="214282" y="765175"/>
            <a:ext cx="8748712" cy="5016758"/>
          </a:xfrm>
          <a:prstGeom prst="rect">
            <a:avLst/>
          </a:prstGeom>
          <a:noFill/>
          <a:ln w="9525">
            <a:noFill/>
            <a:miter lim="800000"/>
            <a:headEnd/>
            <a:tailEnd/>
          </a:ln>
          <a:effectLst/>
        </p:spPr>
        <p:txBody>
          <a:bodyPr>
            <a:spAutoFit/>
          </a:bodyPr>
          <a:lstStyle/>
          <a:p>
            <a:r>
              <a:rPr lang="en-US" sz="2000" dirty="0" smtClean="0">
                <a:ea typeface="楷体" pitchFamily="49" charset="-122"/>
                <a:cs typeface="Times New Roman" pitchFamily="18" charset="0"/>
              </a:rPr>
              <a:t>using System;</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namespace </a:t>
            </a:r>
            <a:r>
              <a:rPr lang="en-US" sz="2000" dirty="0" err="1" smtClean="0">
                <a:ea typeface="楷体" pitchFamily="49" charset="-122"/>
                <a:cs typeface="Times New Roman" pitchFamily="18" charset="0"/>
              </a:rPr>
              <a:t>proj5_14</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public delegate void </a:t>
            </a:r>
            <a:r>
              <a:rPr lang="en-US" sz="2000" dirty="0" err="1" smtClean="0">
                <a:ea typeface="楷体" pitchFamily="49" charset="-122"/>
                <a:cs typeface="Times New Roman" pitchFamily="18" charset="0"/>
              </a:rPr>
              <a:t>mydelegate</a:t>
            </a:r>
            <a:r>
              <a:rPr 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int</a:t>
            </a:r>
            <a:r>
              <a:rPr lang="en-US" sz="2000" dirty="0" smtClean="0">
                <a:ea typeface="楷体" pitchFamily="49" charset="-122"/>
                <a:cs typeface="Times New Roman" pitchFamily="18" charset="0"/>
              </a:rPr>
              <a:t> c, </a:t>
            </a:r>
            <a:r>
              <a:rPr lang="en-US" sz="2000" dirty="0" err="1" smtClean="0">
                <a:ea typeface="楷体" pitchFamily="49" charset="-122"/>
                <a:cs typeface="Times New Roman" pitchFamily="18" charset="0"/>
              </a:rPr>
              <a:t>int</a:t>
            </a:r>
            <a:r>
              <a:rPr lang="en-US" sz="2000" dirty="0" smtClean="0">
                <a:ea typeface="楷体" pitchFamily="49" charset="-122"/>
                <a:cs typeface="Times New Roman" pitchFamily="18" charset="0"/>
              </a:rPr>
              <a:t> n);//</a:t>
            </a:r>
            <a:r>
              <a:rPr lang="zh-CN" altLang="en-US" sz="2000" dirty="0" smtClean="0">
                <a:ea typeface="楷体" pitchFamily="49" charset="-122"/>
                <a:cs typeface="Times New Roman" pitchFamily="18" charset="0"/>
              </a:rPr>
              <a:t>声明一个事件委托类型</a:t>
            </a:r>
          </a:p>
          <a:p>
            <a:r>
              <a:rPr lang="en-US" sz="2000" dirty="0" smtClean="0">
                <a:ea typeface="楷体" pitchFamily="49" charset="-122"/>
                <a:cs typeface="Times New Roman" pitchFamily="18" charset="0"/>
              </a:rPr>
              <a:t>      public class Shape			//</a:t>
            </a:r>
            <a:r>
              <a:rPr lang="zh-CN" altLang="en-US" sz="2000" dirty="0" smtClean="0">
                <a:ea typeface="楷体" pitchFamily="49" charset="-122"/>
                <a:cs typeface="Times New Roman" pitchFamily="18" charset="0"/>
              </a:rPr>
              <a:t>声明引发事件的类</a:t>
            </a:r>
          </a:p>
          <a:p>
            <a:r>
              <a:rPr lang="en-US" sz="2000" dirty="0" smtClean="0">
                <a:ea typeface="楷体" pitchFamily="49" charset="-122"/>
                <a:cs typeface="Times New Roman" pitchFamily="18" charset="0"/>
              </a:rPr>
              <a:t>      {	protected </a:t>
            </a:r>
            <a:r>
              <a:rPr lang="en-US" sz="2000" dirty="0" err="1" smtClean="0">
                <a:ea typeface="楷体" pitchFamily="49" charset="-122"/>
                <a:cs typeface="Times New Roman" pitchFamily="18" charset="0"/>
              </a:rPr>
              <a:t>int</a:t>
            </a:r>
            <a:r>
              <a:rPr lang="en-US" sz="2000" dirty="0" smtClean="0">
                <a:ea typeface="楷体" pitchFamily="49" charset="-122"/>
                <a:cs typeface="Times New Roman" pitchFamily="18" charset="0"/>
              </a:rPr>
              <a:t> color;		//</a:t>
            </a:r>
            <a:r>
              <a:rPr lang="zh-CN" altLang="en-US" sz="2000" dirty="0" smtClean="0">
                <a:ea typeface="楷体" pitchFamily="49" charset="-122"/>
                <a:cs typeface="Times New Roman" pitchFamily="18" charset="0"/>
              </a:rPr>
              <a:t>定义保护字段</a:t>
            </a:r>
            <a:r>
              <a:rPr lang="en-US" sz="2000" dirty="0" smtClean="0">
                <a:ea typeface="楷体" pitchFamily="49" charset="-122"/>
                <a:cs typeface="Times New Roman" pitchFamily="18" charset="0"/>
              </a:rPr>
              <a:t>color</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protected </a:t>
            </a:r>
            <a:r>
              <a:rPr lang="en-US" sz="2000" dirty="0" err="1" smtClean="0">
                <a:ea typeface="楷体" pitchFamily="49" charset="-122"/>
                <a:cs typeface="Times New Roman" pitchFamily="18" charset="0"/>
              </a:rPr>
              <a:t>int</a:t>
            </a:r>
            <a:r>
              <a:rPr lang="en-US" sz="2000" dirty="0" smtClean="0">
                <a:ea typeface="楷体" pitchFamily="49" charset="-122"/>
                <a:cs typeface="Times New Roman" pitchFamily="18" charset="0"/>
              </a:rPr>
              <a:t> size;		//</a:t>
            </a:r>
            <a:r>
              <a:rPr lang="zh-CN" altLang="en-US" sz="2000" dirty="0" smtClean="0">
                <a:ea typeface="楷体" pitchFamily="49" charset="-122"/>
                <a:cs typeface="Times New Roman" pitchFamily="18" charset="0"/>
              </a:rPr>
              <a:t>定义保护字段</a:t>
            </a:r>
            <a:r>
              <a:rPr lang="en-US" sz="2000" dirty="0" smtClean="0">
                <a:ea typeface="楷体" pitchFamily="49" charset="-122"/>
                <a:cs typeface="Times New Roman" pitchFamily="18" charset="0"/>
              </a:rPr>
              <a:t>size</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public event </a:t>
            </a:r>
            <a:r>
              <a:rPr lang="en-US" sz="2000" dirty="0" err="1" smtClean="0">
                <a:solidFill>
                  <a:srgbClr val="FF00FF"/>
                </a:solidFill>
                <a:ea typeface="楷体" pitchFamily="49" charset="-122"/>
                <a:cs typeface="Times New Roman" pitchFamily="18" charset="0"/>
              </a:rPr>
              <a:t>mydelegate</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ColorChange</a:t>
            </a:r>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定义一个事件</a:t>
            </a:r>
          </a:p>
          <a:p>
            <a:r>
              <a:rPr lang="en-US" sz="2000" dirty="0" smtClean="0">
                <a:solidFill>
                  <a:srgbClr val="FF00FF"/>
                </a:solidFill>
                <a:ea typeface="楷体" pitchFamily="49" charset="-122"/>
                <a:cs typeface="Times New Roman" pitchFamily="18" charset="0"/>
              </a:rPr>
              <a:t>	public event </a:t>
            </a:r>
            <a:r>
              <a:rPr lang="en-US" sz="2000" dirty="0" err="1" smtClean="0">
                <a:solidFill>
                  <a:srgbClr val="FF00FF"/>
                </a:solidFill>
                <a:ea typeface="楷体" pitchFamily="49" charset="-122"/>
                <a:cs typeface="Times New Roman" pitchFamily="18" charset="0"/>
              </a:rPr>
              <a:t>mydelegate</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GetSize</a:t>
            </a:r>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定义一个事件</a:t>
            </a:r>
          </a:p>
          <a:p>
            <a:r>
              <a:rPr lang="en-US" sz="2000" dirty="0" smtClean="0">
                <a:ea typeface="楷体" pitchFamily="49" charset="-122"/>
                <a:cs typeface="Times New Roman" pitchFamily="18" charset="0"/>
              </a:rPr>
              <a:t>	public </a:t>
            </a:r>
            <a:r>
              <a:rPr lang="en-US" sz="2000" dirty="0" err="1" smtClean="0">
                <a:ea typeface="楷体" pitchFamily="49" charset="-122"/>
                <a:cs typeface="Times New Roman" pitchFamily="18" charset="0"/>
              </a:rPr>
              <a:t>int</a:t>
            </a:r>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pcolor</a:t>
            </a:r>
            <a:r>
              <a:rPr lang="en-US" sz="2000" dirty="0" smtClean="0">
                <a:ea typeface="楷体" pitchFamily="49" charset="-122"/>
                <a:cs typeface="Times New Roman" pitchFamily="18" charset="0"/>
              </a:rPr>
              <a:t>				//</a:t>
            </a:r>
            <a:r>
              <a:rPr lang="zh-CN" altLang="en-US" sz="2000" dirty="0" smtClean="0">
                <a:ea typeface="楷体" pitchFamily="49" charset="-122"/>
                <a:cs typeface="Times New Roman" pitchFamily="18" charset="0"/>
              </a:rPr>
              <a:t>定义属性</a:t>
            </a:r>
            <a:r>
              <a:rPr lang="en-US" sz="2000" dirty="0" err="1" smtClean="0">
                <a:ea typeface="楷体" pitchFamily="49" charset="-122"/>
                <a:cs typeface="Times New Roman" pitchFamily="18" charset="0"/>
              </a:rPr>
              <a:t>pcolor</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      set</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	</a:t>
            </a:r>
            <a:r>
              <a:rPr lang="en-US" sz="2000" dirty="0" err="1" smtClean="0">
                <a:ea typeface="楷体" pitchFamily="49" charset="-122"/>
                <a:cs typeface="Times New Roman" pitchFamily="18" charset="0"/>
              </a:rPr>
              <a:t>int</a:t>
            </a:r>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ocolor</a:t>
            </a:r>
            <a:r>
              <a:rPr lang="en-US" sz="2000" dirty="0" smtClean="0">
                <a:ea typeface="楷体" pitchFamily="49" charset="-122"/>
                <a:cs typeface="Times New Roman" pitchFamily="18" charset="0"/>
              </a:rPr>
              <a:t> = color;		//</a:t>
            </a:r>
            <a:r>
              <a:rPr lang="zh-CN" altLang="en-US" sz="2000" dirty="0" smtClean="0">
                <a:ea typeface="楷体" pitchFamily="49" charset="-122"/>
                <a:cs typeface="Times New Roman" pitchFamily="18" charset="0"/>
              </a:rPr>
              <a:t>保存原来的颜色</a:t>
            </a:r>
          </a:p>
          <a:p>
            <a:r>
              <a:rPr lang="en-US" sz="2000" dirty="0" smtClean="0">
                <a:ea typeface="楷体" pitchFamily="49" charset="-122"/>
                <a:cs typeface="Times New Roman" pitchFamily="18" charset="0"/>
              </a:rPr>
              <a:t>		color = value;</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ColorChange</a:t>
            </a:r>
            <a:r>
              <a:rPr 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ocolor</a:t>
            </a:r>
            <a:r>
              <a:rPr lang="en-US" sz="2000" dirty="0" smtClean="0">
                <a:ea typeface="楷体" pitchFamily="49" charset="-122"/>
                <a:cs typeface="Times New Roman" pitchFamily="18" charset="0"/>
              </a:rPr>
              <a:t>, color);	//</a:t>
            </a:r>
            <a:r>
              <a:rPr lang="zh-CN" altLang="en-US" sz="2000" dirty="0" smtClean="0">
                <a:ea typeface="楷体" pitchFamily="49" charset="-122"/>
                <a:cs typeface="Times New Roman" pitchFamily="18" charset="0"/>
              </a:rPr>
              <a:t>在</a:t>
            </a:r>
            <a:r>
              <a:rPr lang="en-US" sz="2000" dirty="0" smtClean="0">
                <a:ea typeface="楷体" pitchFamily="49" charset="-122"/>
                <a:cs typeface="Times New Roman" pitchFamily="18" charset="0"/>
              </a:rPr>
              <a:t>color</a:t>
            </a:r>
            <a:r>
              <a:rPr lang="zh-CN" altLang="en-US" sz="2000" dirty="0" smtClean="0">
                <a:ea typeface="楷体" pitchFamily="49" charset="-122"/>
                <a:cs typeface="Times New Roman" pitchFamily="18" charset="0"/>
              </a:rPr>
              <a:t>的值发生改变后，</a:t>
            </a:r>
            <a:endParaRPr lang="en-US" altLang="zh-CN" sz="2000" dirty="0" smtClean="0">
              <a:ea typeface="楷体" pitchFamily="49" charset="-122"/>
              <a:cs typeface="Times New Roman" pitchFamily="18" charset="0"/>
            </a:endParaRPr>
          </a:p>
          <a:p>
            <a:r>
              <a:rPr lang="en-US" altLang="zh-CN" sz="2000" dirty="0" smtClean="0">
                <a:ea typeface="楷体" pitchFamily="49" charset="-122"/>
                <a:cs typeface="Times New Roman" pitchFamily="18" charset="0"/>
              </a:rPr>
              <a:t>						//</a:t>
            </a:r>
            <a:r>
              <a:rPr lang="zh-CN" altLang="en-US" sz="2000" dirty="0" smtClean="0">
                <a:ea typeface="楷体" pitchFamily="49" charset="-122"/>
                <a:cs typeface="Times New Roman" pitchFamily="18" charset="0"/>
              </a:rPr>
              <a:t>引发事件。</a:t>
            </a:r>
          </a:p>
          <a:p>
            <a:r>
              <a:rPr lang="en-US" sz="2000" dirty="0" smtClean="0">
                <a:ea typeface="楷体" pitchFamily="49" charset="-122"/>
                <a:cs typeface="Times New Roman" pitchFamily="18" charset="0"/>
              </a:rPr>
              <a:t>	       }</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endParaRPr lang="en-US" altLang="zh-CN" sz="2000" dirty="0">
              <a:ea typeface="楷体" pitchFamily="49" charset="-122"/>
              <a:cs typeface="Times New Roman" pitchFamily="18"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250825" y="476250"/>
            <a:ext cx="8713788" cy="3477875"/>
          </a:xfrm>
          <a:prstGeom prst="rect">
            <a:avLst/>
          </a:prstGeom>
          <a:noFill/>
          <a:ln w="9525">
            <a:noFill/>
            <a:miter lim="800000"/>
            <a:headEnd/>
            <a:tailEnd/>
          </a:ln>
          <a:effectLst/>
        </p:spPr>
        <p:txBody>
          <a:bodyPr>
            <a:spAutoFit/>
          </a:bodyPr>
          <a:lstStyle/>
          <a:p>
            <a:r>
              <a:rPr lang="en-US" sz="2000" dirty="0" smtClean="0">
                <a:solidFill>
                  <a:srgbClr val="006600"/>
                </a:solidFill>
                <a:ea typeface="楷体" pitchFamily="49" charset="-122"/>
                <a:cs typeface="Times New Roman" pitchFamily="18" charset="0"/>
              </a:rPr>
              <a:t>         public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psize</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定义属性</a:t>
            </a:r>
            <a:r>
              <a:rPr lang="en-US" sz="2000" dirty="0" err="1" smtClean="0">
                <a:solidFill>
                  <a:srgbClr val="006600"/>
                </a:solidFill>
                <a:ea typeface="楷体" pitchFamily="49" charset="-122"/>
                <a:cs typeface="Times New Roman" pitchFamily="18" charset="0"/>
              </a:rPr>
              <a:t>psize</a:t>
            </a:r>
            <a:endParaRPr lang="zh-CN" altLang="en-US" sz="2000" dirty="0" smtClean="0">
              <a:solidFill>
                <a:srgbClr val="006600"/>
              </a:solidFill>
              <a:ea typeface="楷体" pitchFamily="49" charset="-122"/>
              <a:cs typeface="Times New Roman" pitchFamily="18" charset="0"/>
            </a:endParaRPr>
          </a:p>
          <a:p>
            <a:r>
              <a:rPr lang="en-US" sz="2000" dirty="0" smtClean="0">
                <a:ea typeface="楷体" pitchFamily="49" charset="-122"/>
                <a:cs typeface="Times New Roman" pitchFamily="18" charset="0"/>
              </a:rPr>
              <a:t>         {	   get</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       </a:t>
            </a:r>
            <a:r>
              <a:rPr lang="en-US" sz="2000" dirty="0" err="1" smtClean="0">
                <a:ea typeface="楷体" pitchFamily="49" charset="-122"/>
                <a:cs typeface="Times New Roman" pitchFamily="18" charset="0"/>
              </a:rPr>
              <a:t>GetSize</a:t>
            </a:r>
            <a:r>
              <a:rPr 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size,10</a:t>
            </a:r>
            <a:r>
              <a:rPr lang="en-US" sz="2000" dirty="0" smtClean="0">
                <a:ea typeface="楷体" pitchFamily="49" charset="-122"/>
                <a:cs typeface="Times New Roman" pitchFamily="18" charset="0"/>
              </a:rPr>
              <a:t>);</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return size;</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endParaRPr lang="zh-CN" altLang="en-US" sz="2000" dirty="0" smtClean="0">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public Shape()			//</a:t>
            </a:r>
            <a:r>
              <a:rPr lang="zh-CN" altLang="en-US" sz="2000" dirty="0" smtClean="0">
                <a:solidFill>
                  <a:srgbClr val="006600"/>
                </a:solidFill>
                <a:ea typeface="楷体" pitchFamily="49" charset="-122"/>
                <a:cs typeface="Times New Roman" pitchFamily="18" charset="0"/>
              </a:rPr>
              <a:t>构造函数</a:t>
            </a:r>
          </a:p>
          <a:p>
            <a:r>
              <a:rPr lang="en-US" sz="2000" dirty="0" smtClean="0">
                <a:ea typeface="楷体" pitchFamily="49" charset="-122"/>
                <a:cs typeface="Times New Roman" pitchFamily="18" charset="0"/>
              </a:rPr>
              <a:t>          {	    color = 0; size = 10;  }</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public Shape(</a:t>
            </a:r>
            <a:r>
              <a:rPr lang="en-US" sz="2000" dirty="0" err="1" smtClean="0">
                <a:ea typeface="楷体" pitchFamily="49" charset="-122"/>
                <a:cs typeface="Times New Roman" pitchFamily="18" charset="0"/>
              </a:rPr>
              <a:t>int</a:t>
            </a:r>
            <a:r>
              <a:rPr lang="en-US" sz="2000" dirty="0" smtClean="0">
                <a:ea typeface="楷体" pitchFamily="49" charset="-122"/>
                <a:cs typeface="Times New Roman" pitchFamily="18" charset="0"/>
              </a:rPr>
              <a:t> c, </a:t>
            </a:r>
            <a:r>
              <a:rPr lang="en-US" sz="2000" dirty="0" err="1" smtClean="0">
                <a:ea typeface="楷体" pitchFamily="49" charset="-122"/>
                <a:cs typeface="Times New Roman" pitchFamily="18" charset="0"/>
              </a:rPr>
              <a:t>int</a:t>
            </a:r>
            <a:r>
              <a:rPr lang="en-US" sz="2000" dirty="0" smtClean="0">
                <a:ea typeface="楷体" pitchFamily="49" charset="-122"/>
                <a:cs typeface="Times New Roman" pitchFamily="18" charset="0"/>
              </a:rPr>
              <a:t> s)	//</a:t>
            </a:r>
            <a:r>
              <a:rPr lang="zh-CN" altLang="en-US" sz="2000" dirty="0" smtClean="0">
                <a:ea typeface="楷体" pitchFamily="49" charset="-122"/>
                <a:cs typeface="Times New Roman" pitchFamily="18" charset="0"/>
              </a:rPr>
              <a:t>重载构造函数</a:t>
            </a:r>
          </a:p>
          <a:p>
            <a:r>
              <a:rPr lang="en-US" sz="2000" dirty="0" smtClean="0">
                <a:ea typeface="楷体" pitchFamily="49" charset="-122"/>
                <a:cs typeface="Times New Roman" pitchFamily="18" charset="0"/>
              </a:rPr>
              <a:t>	    {    color = c; size = s;  }</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endParaRPr lang="zh-CN" altLang="en-US" sz="2000" dirty="0">
              <a:ea typeface="楷体" pitchFamily="49" charset="-122"/>
              <a:cs typeface="Times New Roman" pitchFamily="18"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00042"/>
            <a:ext cx="8072494" cy="5016758"/>
          </a:xfrm>
          <a:prstGeom prst="rect">
            <a:avLst/>
          </a:prstGeom>
          <a:noFill/>
        </p:spPr>
        <p:txBody>
          <a:bodyPr wrap="square" rtlCol="0">
            <a:spAutoFit/>
          </a:bodyPr>
          <a:lstStyle/>
          <a:p>
            <a:r>
              <a:rPr lang="en-US" sz="2000" dirty="0" smtClean="0">
                <a:ea typeface="楷体" pitchFamily="49" charset="-122"/>
                <a:cs typeface="Times New Roman" pitchFamily="18" charset="0"/>
              </a:rPr>
              <a:t>      class Program		//</a:t>
            </a:r>
            <a:r>
              <a:rPr lang="zh-CN" altLang="en-US" sz="2000" dirty="0" smtClean="0">
                <a:ea typeface="楷体" pitchFamily="49" charset="-122"/>
                <a:cs typeface="Times New Roman" pitchFamily="18" charset="0"/>
              </a:rPr>
              <a:t>接收事件的类</a:t>
            </a:r>
          </a:p>
          <a:p>
            <a:r>
              <a:rPr lang="en-US" sz="2000" dirty="0" smtClean="0">
                <a:ea typeface="楷体" pitchFamily="49" charset="-122"/>
                <a:cs typeface="Times New Roman" pitchFamily="18" charset="0"/>
              </a:rPr>
              <a:t>      {	static void Main(string[] </a:t>
            </a:r>
            <a:r>
              <a:rPr lang="en-US" sz="2000" dirty="0" err="1" smtClean="0">
                <a:ea typeface="楷体" pitchFamily="49" charset="-122"/>
                <a:cs typeface="Times New Roman" pitchFamily="18" charset="0"/>
              </a:rPr>
              <a:t>argvs</a:t>
            </a:r>
            <a:r>
              <a:rPr lang="en-US" sz="2000" dirty="0" smtClean="0">
                <a:ea typeface="楷体" pitchFamily="49" charset="-122"/>
                <a:cs typeface="Times New Roman" pitchFamily="18" charset="0"/>
              </a:rPr>
              <a:t>)</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      Shape </a:t>
            </a:r>
            <a:r>
              <a:rPr lang="en-US" sz="2000" dirty="0" err="1" smtClean="0">
                <a:ea typeface="楷体" pitchFamily="49" charset="-122"/>
                <a:cs typeface="Times New Roman" pitchFamily="18" charset="0"/>
              </a:rPr>
              <a:t>obj</a:t>
            </a:r>
            <a:r>
              <a:rPr lang="en-US" sz="2000" dirty="0" smtClean="0">
                <a:ea typeface="楷体" pitchFamily="49" charset="-122"/>
                <a:cs typeface="Times New Roman" pitchFamily="18" charset="0"/>
              </a:rPr>
              <a:t> = new Shape();</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obj.ColorChange</a:t>
            </a:r>
            <a:r>
              <a:rPr lang="en-US" sz="2000" dirty="0" smtClean="0">
                <a:solidFill>
                  <a:srgbClr val="FF00FF"/>
                </a:solidFill>
                <a:ea typeface="楷体" pitchFamily="49" charset="-122"/>
                <a:cs typeface="Times New Roman" pitchFamily="18" charset="0"/>
              </a:rPr>
              <a:t> += new </a:t>
            </a:r>
            <a:r>
              <a:rPr lang="en-US" sz="2000" dirty="0" err="1" smtClean="0">
                <a:solidFill>
                  <a:srgbClr val="FF00FF"/>
                </a:solidFill>
                <a:ea typeface="楷体" pitchFamily="49" charset="-122"/>
                <a:cs typeface="Times New Roman" pitchFamily="18" charset="0"/>
              </a:rPr>
              <a:t>mydelegate</a:t>
            </a:r>
            <a:r>
              <a:rPr lang="en-US" sz="2000" dirty="0" smtClean="0">
                <a:solidFill>
                  <a:srgbClr val="FF00FF"/>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CCHandler1</a:t>
            </a:r>
            <a:r>
              <a:rPr lang="en-US" sz="2000" dirty="0" smtClean="0">
                <a:solidFill>
                  <a:srgbClr val="FF00FF"/>
                </a:solidFill>
                <a:ea typeface="楷体" pitchFamily="49" charset="-122"/>
                <a:cs typeface="Times New Roman" pitchFamily="18" charset="0"/>
              </a:rPr>
              <a:t>);	</a:t>
            </a:r>
          </a:p>
          <a:p>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订阅事件</a:t>
            </a:r>
          </a:p>
          <a:p>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obj.GetSize</a:t>
            </a:r>
            <a:r>
              <a:rPr lang="en-US" sz="2000" dirty="0" smtClean="0">
                <a:solidFill>
                  <a:srgbClr val="FF00FF"/>
                </a:solidFill>
                <a:ea typeface="楷体" pitchFamily="49" charset="-122"/>
                <a:cs typeface="Times New Roman" pitchFamily="18" charset="0"/>
              </a:rPr>
              <a:t> += new </a:t>
            </a:r>
            <a:r>
              <a:rPr lang="en-US" sz="2000" dirty="0" err="1" smtClean="0">
                <a:solidFill>
                  <a:srgbClr val="FF00FF"/>
                </a:solidFill>
                <a:ea typeface="楷体" pitchFamily="49" charset="-122"/>
                <a:cs typeface="Times New Roman" pitchFamily="18" charset="0"/>
              </a:rPr>
              <a:t>mydelegate</a:t>
            </a:r>
            <a:r>
              <a:rPr lang="en-US" sz="2000" dirty="0" smtClean="0">
                <a:solidFill>
                  <a:srgbClr val="FF00FF"/>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CCHandler2</a:t>
            </a:r>
            <a:r>
              <a:rPr lang="en-US" sz="2000" dirty="0" smtClean="0">
                <a:solidFill>
                  <a:srgbClr val="FF00FF"/>
                </a:solidFill>
                <a:ea typeface="楷体" pitchFamily="49" charset="-122"/>
                <a:cs typeface="Times New Roman" pitchFamily="18" charset="0"/>
              </a:rPr>
              <a:t>);</a:t>
            </a:r>
          </a:p>
          <a:p>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订阅事件</a:t>
            </a:r>
          </a:p>
          <a:p>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Console.WriteLine</a:t>
            </a:r>
            <a:r>
              <a:rPr 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obj</a:t>
            </a:r>
            <a:r>
              <a:rPr lang="zh-CN" altLang="en-US" sz="2000" dirty="0" smtClean="0">
                <a:ea typeface="楷体" pitchFamily="49" charset="-122"/>
                <a:cs typeface="Times New Roman" pitchFamily="18" charset="0"/>
              </a:rPr>
              <a:t>对象的操作</a:t>
            </a:r>
            <a:r>
              <a:rPr lang="en-US" sz="2000" dirty="0" smtClean="0">
                <a:ea typeface="楷体" pitchFamily="49" charset="-122"/>
                <a:cs typeface="Times New Roman" pitchFamily="18" charset="0"/>
              </a:rPr>
              <a:t>:");</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obj.pcolor</a:t>
            </a:r>
            <a:r>
              <a:rPr lang="en-US" sz="2000" dirty="0" smtClean="0">
                <a:ea typeface="楷体" pitchFamily="49" charset="-122"/>
                <a:cs typeface="Times New Roman" pitchFamily="18" charset="0"/>
              </a:rPr>
              <a:t> = 3;	//</a:t>
            </a:r>
            <a:r>
              <a:rPr lang="zh-CN" altLang="en-US" sz="2000" dirty="0" smtClean="0">
                <a:ea typeface="楷体" pitchFamily="49" charset="-122"/>
                <a:cs typeface="Times New Roman" pitchFamily="18" charset="0"/>
              </a:rPr>
              <a:t>改变颜色时引发事件</a:t>
            </a:r>
          </a:p>
          <a:p>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Console.WriteLine</a:t>
            </a:r>
            <a:r>
              <a:rPr lang="en-US" sz="2000" dirty="0" smtClean="0">
                <a:ea typeface="楷体" pitchFamily="49" charset="-122"/>
                <a:cs typeface="Times New Roman" pitchFamily="18" charset="0"/>
              </a:rPr>
              <a:t>("</a:t>
            </a:r>
            <a:r>
              <a:rPr lang="zh-CN" altLang="en-US" sz="2000" dirty="0" smtClean="0">
                <a:ea typeface="楷体" pitchFamily="49" charset="-122"/>
                <a:cs typeface="Times New Roman" pitchFamily="18" charset="0"/>
              </a:rPr>
              <a:t>大小为</a:t>
            </a:r>
            <a:r>
              <a:rPr lang="en-US" sz="2000" dirty="0" smtClean="0">
                <a:ea typeface="楷体" pitchFamily="49" charset="-122"/>
                <a:cs typeface="Times New Roman" pitchFamily="18" charset="0"/>
              </a:rPr>
              <a:t>:{0}", </a:t>
            </a:r>
            <a:r>
              <a:rPr lang="en-US" sz="2000" dirty="0" err="1" smtClean="0">
                <a:ea typeface="楷体" pitchFamily="49" charset="-122"/>
                <a:cs typeface="Times New Roman" pitchFamily="18" charset="0"/>
              </a:rPr>
              <a:t>obj.psize</a:t>
            </a:r>
            <a:r>
              <a:rPr lang="en-US" sz="2000" dirty="0" smtClean="0">
                <a:ea typeface="楷体" pitchFamily="49" charset="-122"/>
                <a:cs typeface="Times New Roman" pitchFamily="18" charset="0"/>
              </a:rPr>
              <a:t>);	</a:t>
            </a:r>
          </a:p>
          <a:p>
            <a:r>
              <a:rPr lang="en-US" sz="2000" dirty="0" smtClean="0">
                <a:ea typeface="楷体" pitchFamily="49" charset="-122"/>
                <a:cs typeface="Times New Roman" pitchFamily="18" charset="0"/>
              </a:rPr>
              <a:t>			//</a:t>
            </a:r>
            <a:r>
              <a:rPr lang="zh-CN" altLang="en-US" sz="2000" dirty="0" smtClean="0">
                <a:ea typeface="楷体" pitchFamily="49" charset="-122"/>
                <a:cs typeface="Times New Roman" pitchFamily="18" charset="0"/>
              </a:rPr>
              <a:t>获取大小时引发事件</a:t>
            </a:r>
          </a:p>
          <a:p>
            <a:r>
              <a:rPr lang="en-US" sz="2000" dirty="0" smtClean="0">
                <a:ea typeface="楷体" pitchFamily="49" charset="-122"/>
                <a:cs typeface="Times New Roman" pitchFamily="18" charset="0"/>
              </a:rPr>
              <a:t>	       Shape </a:t>
            </a:r>
            <a:r>
              <a:rPr lang="en-US" sz="2000" dirty="0" err="1" smtClean="0">
                <a:ea typeface="楷体" pitchFamily="49" charset="-122"/>
                <a:cs typeface="Times New Roman" pitchFamily="18" charset="0"/>
              </a:rPr>
              <a:t>obj1</a:t>
            </a:r>
            <a:r>
              <a:rPr lang="en-US" sz="2000" dirty="0" smtClean="0">
                <a:ea typeface="楷体" pitchFamily="49" charset="-122"/>
                <a:cs typeface="Times New Roman" pitchFamily="18" charset="0"/>
              </a:rPr>
              <a:t> = new Shape(5,20);</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obj1.ColorChange</a:t>
            </a:r>
            <a:r>
              <a:rPr lang="en-US" sz="2000" dirty="0" smtClean="0">
                <a:solidFill>
                  <a:srgbClr val="FF00FF"/>
                </a:solidFill>
                <a:ea typeface="楷体" pitchFamily="49" charset="-122"/>
                <a:cs typeface="Times New Roman" pitchFamily="18" charset="0"/>
              </a:rPr>
              <a:t> += new </a:t>
            </a:r>
            <a:r>
              <a:rPr lang="en-US" sz="2000" dirty="0" err="1" smtClean="0">
                <a:solidFill>
                  <a:srgbClr val="FF00FF"/>
                </a:solidFill>
                <a:ea typeface="楷体" pitchFamily="49" charset="-122"/>
                <a:cs typeface="Times New Roman" pitchFamily="18" charset="0"/>
              </a:rPr>
              <a:t>mydelegate</a:t>
            </a:r>
            <a:r>
              <a:rPr lang="en-US" sz="2000" dirty="0" smtClean="0">
                <a:solidFill>
                  <a:srgbClr val="FF00FF"/>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CCHandler1</a:t>
            </a:r>
            <a:r>
              <a:rPr lang="en-US" sz="2000" dirty="0" smtClean="0">
                <a:solidFill>
                  <a:srgbClr val="FF00FF"/>
                </a:solidFill>
                <a:ea typeface="楷体" pitchFamily="49" charset="-122"/>
                <a:cs typeface="Times New Roman" pitchFamily="18" charset="0"/>
              </a:rPr>
              <a:t>);</a:t>
            </a:r>
          </a:p>
          <a:p>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订阅事件</a:t>
            </a:r>
          </a:p>
          <a:p>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obj1.GetSize</a:t>
            </a:r>
            <a:r>
              <a:rPr lang="en-US" sz="2000" dirty="0" smtClean="0">
                <a:solidFill>
                  <a:srgbClr val="FF00FF"/>
                </a:solidFill>
                <a:ea typeface="楷体" pitchFamily="49" charset="-122"/>
                <a:cs typeface="Times New Roman" pitchFamily="18" charset="0"/>
              </a:rPr>
              <a:t> += new </a:t>
            </a:r>
            <a:r>
              <a:rPr lang="en-US" sz="2000" dirty="0" err="1" smtClean="0">
                <a:solidFill>
                  <a:srgbClr val="FF00FF"/>
                </a:solidFill>
                <a:ea typeface="楷体" pitchFamily="49" charset="-122"/>
                <a:cs typeface="Times New Roman" pitchFamily="18" charset="0"/>
              </a:rPr>
              <a:t>mydelegate</a:t>
            </a:r>
            <a:r>
              <a:rPr lang="en-US" sz="2000" dirty="0" smtClean="0">
                <a:solidFill>
                  <a:srgbClr val="FF00FF"/>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CCHandler2</a:t>
            </a:r>
            <a:r>
              <a:rPr lang="en-US" sz="2000" dirty="0" smtClean="0">
                <a:solidFill>
                  <a:srgbClr val="FF00FF"/>
                </a:solidFill>
                <a:ea typeface="楷体" pitchFamily="49" charset="-122"/>
                <a:cs typeface="Times New Roman" pitchFamily="18" charset="0"/>
              </a:rPr>
              <a:t>);	</a:t>
            </a:r>
          </a:p>
          <a:p>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订阅事件</a:t>
            </a:r>
            <a:r>
              <a:rPr lang="en-US" sz="2000" dirty="0" smtClean="0">
                <a:solidFill>
                  <a:srgbClr val="FF00FF"/>
                </a:solidFill>
                <a:ea typeface="楷体" pitchFamily="49" charset="-122"/>
                <a:cs typeface="Times New Roman" pitchFamily="18" charset="0"/>
              </a:rPr>
              <a:t>	</a:t>
            </a:r>
            <a:r>
              <a:rPr lang="en-US" sz="2000" dirty="0" smtClean="0">
                <a:ea typeface="楷体" pitchFamily="49" charset="-122"/>
                <a:cs typeface="Times New Roman" pitchFamily="18" charset="0"/>
              </a:rPr>
              <a:t>	</a:t>
            </a:r>
            <a:endParaRPr lang="zh-CN" altLang="en-US" sz="2000" dirty="0" smtClean="0">
              <a:ea typeface="楷体" pitchFamily="49" charset="-122"/>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929618" cy="2954655"/>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例如，以下类中定义了两个常量字段：</a:t>
            </a:r>
          </a:p>
          <a:p>
            <a:pPr>
              <a:lnSpc>
                <a:spcPct val="150000"/>
              </a:lnSpc>
            </a:pPr>
            <a:r>
              <a:rPr lang="en-US" sz="2000" dirty="0" smtClean="0">
                <a:solidFill>
                  <a:srgbClr val="FF00FF"/>
                </a:solidFill>
                <a:ea typeface="楷体" pitchFamily="49" charset="-122"/>
                <a:cs typeface="Times New Roman" pitchFamily="18" charset="0"/>
              </a:rPr>
              <a:t>class </a:t>
            </a:r>
            <a:r>
              <a:rPr lang="en-US" sz="2000" dirty="0" err="1" smtClean="0">
                <a:solidFill>
                  <a:srgbClr val="FF00FF"/>
                </a:solidFill>
                <a:ea typeface="楷体" pitchFamily="49" charset="-122"/>
                <a:cs typeface="Times New Roman" pitchFamily="18" charset="0"/>
              </a:rPr>
              <a:t>MyClass</a:t>
            </a:r>
            <a:endParaRPr lang="zh-CN" altLang="en-US" sz="2000" dirty="0" smtClean="0">
              <a:solidFill>
                <a:srgbClr val="FF00FF"/>
              </a:solidFill>
              <a:ea typeface="楷体" pitchFamily="49" charset="-122"/>
              <a:cs typeface="Times New Roman" pitchFamily="18" charset="0"/>
            </a:endParaRPr>
          </a:p>
          <a:p>
            <a:pPr>
              <a:lnSpc>
                <a:spcPct val="150000"/>
              </a:lnSpc>
            </a:pPr>
            <a:r>
              <a:rPr lang="en-US" sz="2000" dirty="0" smtClean="0">
                <a:solidFill>
                  <a:srgbClr val="FF00FF"/>
                </a:solidFill>
                <a:ea typeface="楷体" pitchFamily="49" charset="-122"/>
                <a:cs typeface="Times New Roman" pitchFamily="18" charset="0"/>
              </a:rPr>
              <a:t>{      public const </a:t>
            </a:r>
            <a:r>
              <a:rPr lang="en-US" sz="2000" dirty="0" err="1" smtClean="0">
                <a:solidFill>
                  <a:srgbClr val="FF00FF"/>
                </a:solidFill>
                <a:ea typeface="楷体" pitchFamily="49" charset="-122"/>
                <a:cs typeface="Times New Roman" pitchFamily="18" charset="0"/>
              </a:rPr>
              <a:t>int</a:t>
            </a:r>
            <a:r>
              <a:rPr lang="en-US" sz="2000" dirty="0" smtClean="0">
                <a:solidFill>
                  <a:srgbClr val="FF00FF"/>
                </a:solidFill>
                <a:ea typeface="楷体" pitchFamily="49" charset="-122"/>
                <a:cs typeface="Times New Roman" pitchFamily="18" charset="0"/>
              </a:rPr>
              <a:t> N = 10;	//</a:t>
            </a:r>
            <a:r>
              <a:rPr lang="zh-CN" altLang="en-US" sz="2000" dirty="0" smtClean="0">
                <a:solidFill>
                  <a:srgbClr val="FF00FF"/>
                </a:solidFill>
                <a:ea typeface="楷体" pitchFamily="49" charset="-122"/>
                <a:cs typeface="Times New Roman" pitchFamily="18" charset="0"/>
              </a:rPr>
              <a:t>共有常量字段</a:t>
            </a:r>
          </a:p>
          <a:p>
            <a:pPr>
              <a:lnSpc>
                <a:spcPct val="150000"/>
              </a:lnSpc>
            </a:pPr>
            <a:r>
              <a:rPr lang="en-US" sz="2000" dirty="0" smtClean="0">
                <a:solidFill>
                  <a:srgbClr val="FF00FF"/>
                </a:solidFill>
                <a:ea typeface="楷体" pitchFamily="49" charset="-122"/>
                <a:cs typeface="Times New Roman" pitchFamily="18" charset="0"/>
              </a:rPr>
              <a:t>        const double M = 3.14;	//</a:t>
            </a:r>
            <a:r>
              <a:rPr lang="zh-CN" altLang="en-US" sz="2000" dirty="0" smtClean="0">
                <a:solidFill>
                  <a:srgbClr val="FF00FF"/>
                </a:solidFill>
                <a:ea typeface="楷体" pitchFamily="49" charset="-122"/>
                <a:cs typeface="Times New Roman" pitchFamily="18" charset="0"/>
              </a:rPr>
              <a:t>私有常量字段</a:t>
            </a:r>
          </a:p>
          <a:p>
            <a:pPr>
              <a:lnSpc>
                <a:spcPct val="150000"/>
              </a:lnSpc>
            </a:pPr>
            <a:r>
              <a:rPr lang="en-US" sz="2000" dirty="0" smtClean="0">
                <a:solidFill>
                  <a:srgbClr val="FF00FF"/>
                </a:solidFill>
                <a:ea typeface="楷体" pitchFamily="49" charset="-122"/>
                <a:cs typeface="Times New Roman" pitchFamily="18" charset="0"/>
              </a:rPr>
              <a:t>	</a:t>
            </a:r>
            <a:r>
              <a:rPr lang="en-US" altLang="zh-CN" sz="2000" dirty="0" smtClean="0">
                <a:solidFill>
                  <a:srgbClr val="FF00FF"/>
                </a:solidFill>
                <a:ea typeface="楷体" pitchFamily="49" charset="-122"/>
                <a:cs typeface="Times New Roman" pitchFamily="18" charset="0"/>
              </a:rPr>
              <a:t>…</a:t>
            </a:r>
          </a:p>
          <a:p>
            <a:pPr>
              <a:lnSpc>
                <a:spcPct val="150000"/>
              </a:lnSpc>
            </a:pPr>
            <a:r>
              <a:rPr lang="en-US" sz="2000" dirty="0" smtClean="0">
                <a:solidFill>
                  <a:srgbClr val="FF00FF"/>
                </a:solidFill>
                <a:ea typeface="楷体" pitchFamily="49" charset="-122"/>
                <a:cs typeface="Times New Roman" pitchFamily="18" charset="0"/>
              </a:rPr>
              <a:t>}</a:t>
            </a:r>
            <a:endParaRPr lang="zh-CN" altLang="en-US" sz="2000" dirty="0" smtClean="0">
              <a:solidFill>
                <a:srgbClr val="FF00FF"/>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73821"/>
            <a:ext cx="7858180" cy="5016758"/>
          </a:xfrm>
          <a:prstGeom prst="rect">
            <a:avLst/>
          </a:prstGeom>
          <a:noFill/>
        </p:spPr>
        <p:txBody>
          <a:bodyPr wrap="square" rtlCol="0">
            <a:spAutoFit/>
          </a:bodyPr>
          <a:lstStyle/>
          <a:p>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Console.WriteLine</a:t>
            </a:r>
            <a:r>
              <a:rPr lang="en-US" sz="2000" dirty="0" smtClean="0">
                <a:ea typeface="楷体" pitchFamily="49" charset="-122"/>
                <a:cs typeface="Times New Roman" pitchFamily="18" charset="0"/>
              </a:rPr>
              <a:t>("==================="); </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Console.WriteLine</a:t>
            </a:r>
            <a:r>
              <a:rPr 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obj1</a:t>
            </a:r>
            <a:r>
              <a:rPr lang="zh-CN" altLang="en-US" sz="2000" dirty="0" smtClean="0">
                <a:ea typeface="楷体" pitchFamily="49" charset="-122"/>
                <a:cs typeface="Times New Roman" pitchFamily="18" charset="0"/>
              </a:rPr>
              <a:t>对象的操作</a:t>
            </a:r>
            <a:r>
              <a:rPr lang="en-US" sz="2000" dirty="0" smtClean="0">
                <a:ea typeface="楷体" pitchFamily="49" charset="-122"/>
                <a:cs typeface="Times New Roman" pitchFamily="18" charset="0"/>
              </a:rPr>
              <a:t>:");</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obj1.pcolor</a:t>
            </a:r>
            <a:r>
              <a:rPr lang="en-US" sz="2000" dirty="0" smtClean="0">
                <a:ea typeface="楷体" pitchFamily="49" charset="-122"/>
                <a:cs typeface="Times New Roman" pitchFamily="18" charset="0"/>
              </a:rPr>
              <a:t> = 3;		//</a:t>
            </a:r>
            <a:r>
              <a:rPr lang="zh-CN" altLang="en-US" sz="2000" dirty="0" smtClean="0">
                <a:ea typeface="楷体" pitchFamily="49" charset="-122"/>
                <a:cs typeface="Times New Roman" pitchFamily="18" charset="0"/>
              </a:rPr>
              <a:t>改变颜色时引发事件</a:t>
            </a:r>
          </a:p>
          <a:p>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Console.WriteLine</a:t>
            </a:r>
            <a:r>
              <a:rPr lang="en-US" sz="2000" dirty="0" smtClean="0">
                <a:ea typeface="楷体" pitchFamily="49" charset="-122"/>
                <a:cs typeface="Times New Roman" pitchFamily="18" charset="0"/>
              </a:rPr>
              <a:t>("</a:t>
            </a:r>
            <a:r>
              <a:rPr lang="zh-CN" altLang="en-US" sz="2000" dirty="0" smtClean="0">
                <a:ea typeface="楷体" pitchFamily="49" charset="-122"/>
                <a:cs typeface="Times New Roman" pitchFamily="18" charset="0"/>
              </a:rPr>
              <a:t>大小为</a:t>
            </a:r>
            <a:r>
              <a:rPr lang="en-US" sz="2000" dirty="0" smtClean="0">
                <a:ea typeface="楷体" pitchFamily="49" charset="-122"/>
                <a:cs typeface="Times New Roman" pitchFamily="18" charset="0"/>
              </a:rPr>
              <a:t>:{0}",</a:t>
            </a:r>
            <a:r>
              <a:rPr lang="en-US" sz="2000" dirty="0" err="1" smtClean="0">
                <a:ea typeface="楷体" pitchFamily="49" charset="-122"/>
                <a:cs typeface="Times New Roman" pitchFamily="18" charset="0"/>
              </a:rPr>
              <a:t>obj1.psize</a:t>
            </a:r>
            <a:r>
              <a:rPr lang="en-US" sz="2000" dirty="0" smtClean="0">
                <a:ea typeface="楷体" pitchFamily="49" charset="-122"/>
                <a:cs typeface="Times New Roman" pitchFamily="18" charset="0"/>
              </a:rPr>
              <a:t>);	</a:t>
            </a:r>
          </a:p>
          <a:p>
            <a:r>
              <a:rPr lang="en-US" sz="2000" dirty="0" smtClean="0">
                <a:ea typeface="楷体" pitchFamily="49" charset="-122"/>
                <a:cs typeface="Times New Roman" pitchFamily="18" charset="0"/>
              </a:rPr>
              <a:t>          		//</a:t>
            </a:r>
            <a:r>
              <a:rPr lang="zh-CN" altLang="en-US" sz="2000" dirty="0" smtClean="0">
                <a:ea typeface="楷体" pitchFamily="49" charset="-122"/>
                <a:cs typeface="Times New Roman" pitchFamily="18" charset="0"/>
              </a:rPr>
              <a:t>获取大小时引发事件</a:t>
            </a:r>
          </a:p>
          <a:p>
            <a:r>
              <a:rPr lang="en-US" sz="2000" dirty="0" smtClean="0">
                <a:ea typeface="楷体" pitchFamily="49" charset="-122"/>
                <a:cs typeface="Times New Roman" pitchFamily="18" charset="0"/>
              </a:rPr>
              <a:t>      }</a:t>
            </a:r>
            <a:endParaRPr lang="zh-CN" altLang="en-US" sz="2000" dirty="0" smtClean="0">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static void </a:t>
            </a:r>
            <a:r>
              <a:rPr lang="en-US" sz="2000" dirty="0" err="1" smtClean="0">
                <a:solidFill>
                  <a:srgbClr val="006600"/>
                </a:solidFill>
                <a:ea typeface="楷体" pitchFamily="49" charset="-122"/>
                <a:cs typeface="Times New Roman" pitchFamily="18" charset="0"/>
              </a:rPr>
              <a:t>CCHandler1</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c,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n)	     //</a:t>
            </a:r>
            <a:r>
              <a:rPr lang="zh-CN" altLang="en-US" sz="2000" dirty="0" smtClean="0">
                <a:solidFill>
                  <a:srgbClr val="006600"/>
                </a:solidFill>
                <a:ea typeface="楷体" pitchFamily="49" charset="-122"/>
                <a:cs typeface="Times New Roman" pitchFamily="18" charset="0"/>
              </a:rPr>
              <a:t>事件处理方法</a:t>
            </a:r>
          </a:p>
          <a:p>
            <a:r>
              <a:rPr lang="en-US" sz="2000" dirty="0" smtClean="0">
                <a:ea typeface="楷体" pitchFamily="49" charset="-122"/>
                <a:cs typeface="Times New Roman" pitchFamily="18" charset="0"/>
              </a:rPr>
              <a:t>      {	</a:t>
            </a:r>
            <a:r>
              <a:rPr lang="en-US" sz="2000" dirty="0" err="1" smtClean="0">
                <a:ea typeface="楷体" pitchFamily="49" charset="-122"/>
                <a:cs typeface="Times New Roman" pitchFamily="18" charset="0"/>
              </a:rPr>
              <a:t>Console.WriteLine</a:t>
            </a:r>
            <a:r>
              <a:rPr lang="en-US" sz="2000" dirty="0" smtClean="0">
                <a:ea typeface="楷体" pitchFamily="49" charset="-122"/>
                <a:cs typeface="Times New Roman" pitchFamily="18" charset="0"/>
              </a:rPr>
              <a:t>(“</a:t>
            </a:r>
            <a:r>
              <a:rPr lang="zh-CN" altLang="en-US" sz="2000" dirty="0" smtClean="0">
                <a:ea typeface="楷体" pitchFamily="49" charset="-122"/>
                <a:cs typeface="Times New Roman" pitchFamily="18" charset="0"/>
              </a:rPr>
              <a:t>颜色从</a:t>
            </a:r>
            <a:r>
              <a:rPr lang="en-US" sz="2000" dirty="0" smtClean="0">
                <a:ea typeface="楷体" pitchFamily="49" charset="-122"/>
                <a:cs typeface="Times New Roman" pitchFamily="18" charset="0"/>
              </a:rPr>
              <a:t>{0}</a:t>
            </a:r>
            <a:r>
              <a:rPr lang="zh-CN" altLang="en-US" sz="2000" dirty="0" smtClean="0">
                <a:ea typeface="楷体" pitchFamily="49" charset="-122"/>
                <a:cs typeface="Times New Roman" pitchFamily="18" charset="0"/>
              </a:rPr>
              <a:t>改变为</a:t>
            </a:r>
            <a:r>
              <a:rPr lang="en-US" sz="2000" dirty="0" smtClean="0">
                <a:ea typeface="楷体" pitchFamily="49" charset="-122"/>
                <a:cs typeface="Times New Roman" pitchFamily="18" charset="0"/>
              </a:rPr>
              <a:t>{1}”, c, n); }</a:t>
            </a:r>
            <a:endParaRPr lang="zh-CN" altLang="en-US" sz="2000" dirty="0" smtClean="0">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static void </a:t>
            </a:r>
            <a:r>
              <a:rPr lang="en-US" sz="2000" dirty="0" err="1" smtClean="0">
                <a:solidFill>
                  <a:srgbClr val="006600"/>
                </a:solidFill>
                <a:ea typeface="楷体" pitchFamily="49" charset="-122"/>
                <a:cs typeface="Times New Roman" pitchFamily="18" charset="0"/>
              </a:rPr>
              <a:t>CCHandler2</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s,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n)   	     //</a:t>
            </a:r>
            <a:r>
              <a:rPr lang="zh-CN" altLang="en-US" sz="2000" dirty="0" smtClean="0">
                <a:solidFill>
                  <a:srgbClr val="006600"/>
                </a:solidFill>
                <a:ea typeface="楷体" pitchFamily="49" charset="-122"/>
                <a:cs typeface="Times New Roman" pitchFamily="18" charset="0"/>
              </a:rPr>
              <a:t>事件处理方法</a:t>
            </a:r>
          </a:p>
          <a:p>
            <a:r>
              <a:rPr lang="en-US" sz="2000" dirty="0" smtClean="0">
                <a:ea typeface="楷体" pitchFamily="49" charset="-122"/>
                <a:cs typeface="Times New Roman" pitchFamily="18" charset="0"/>
              </a:rPr>
              <a:t>      {       if (s == n)</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Console.WriteLine</a:t>
            </a:r>
            <a:r>
              <a:rPr lang="en-US" sz="2000" dirty="0" smtClean="0">
                <a:ea typeface="楷体" pitchFamily="49" charset="-122"/>
                <a:cs typeface="Times New Roman" pitchFamily="18" charset="0"/>
              </a:rPr>
              <a:t>("</a:t>
            </a:r>
            <a:r>
              <a:rPr lang="zh-CN" altLang="en-US" sz="2000" dirty="0" smtClean="0">
                <a:ea typeface="楷体" pitchFamily="49" charset="-122"/>
                <a:cs typeface="Times New Roman" pitchFamily="18" charset="0"/>
              </a:rPr>
              <a:t>大小没有改变</a:t>
            </a:r>
            <a:r>
              <a:rPr lang="en-US" sz="2000" dirty="0" smtClean="0">
                <a:ea typeface="楷体" pitchFamily="49" charset="-122"/>
                <a:cs typeface="Times New Roman" pitchFamily="18" charset="0"/>
              </a:rPr>
              <a:t>");</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else</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Console.WriteLine</a:t>
            </a:r>
            <a:r>
              <a:rPr lang="en-US" sz="2000" dirty="0" smtClean="0">
                <a:ea typeface="楷体" pitchFamily="49" charset="-122"/>
                <a:cs typeface="Times New Roman" pitchFamily="18" charset="0"/>
              </a:rPr>
              <a:t>("</a:t>
            </a:r>
            <a:r>
              <a:rPr lang="zh-CN" altLang="en-US" sz="2000" dirty="0" smtClean="0">
                <a:ea typeface="楷体" pitchFamily="49" charset="-122"/>
                <a:cs typeface="Times New Roman" pitchFamily="18" charset="0"/>
              </a:rPr>
              <a:t>大小已改变</a:t>
            </a:r>
            <a:r>
              <a:rPr lang="en-US" sz="2000" dirty="0" smtClean="0">
                <a:ea typeface="楷体" pitchFamily="49" charset="-122"/>
                <a:cs typeface="Times New Roman" pitchFamily="18" charset="0"/>
              </a:rPr>
              <a:t>"); </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   }</a:t>
            </a:r>
            <a:endParaRPr lang="zh-CN" altLang="en-US" sz="2000" dirty="0" smtClean="0">
              <a:ea typeface="楷体" pitchFamily="49" charset="-122"/>
              <a:cs typeface="Times New Roman" pitchFamily="18" charset="0"/>
            </a:endParaRPr>
          </a:p>
          <a:p>
            <a:r>
              <a:rPr lang="en-US" sz="2000" dirty="0" smtClean="0">
                <a:ea typeface="楷体" pitchFamily="49" charset="-122"/>
                <a:cs typeface="Times New Roman" pitchFamily="18" charset="0"/>
              </a:rPr>
              <a:t>}</a:t>
            </a:r>
            <a:endParaRPr lang="zh-CN" altLang="en-US" sz="2000" dirty="0" smtClean="0">
              <a:ea typeface="楷体" pitchFamily="49" charset="-122"/>
              <a:cs typeface="Times New Roman" pitchFamily="18"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34" name="Picture 2"/>
          <p:cNvPicPr>
            <a:picLocks noChangeAspect="1" noChangeArrowheads="1"/>
          </p:cNvPicPr>
          <p:nvPr/>
        </p:nvPicPr>
        <p:blipFill>
          <a:blip r:embed="rId2"/>
          <a:srcRect/>
          <a:stretch>
            <a:fillRect/>
          </a:stretch>
        </p:blipFill>
        <p:spPr bwMode="auto">
          <a:xfrm>
            <a:off x="785786" y="1142984"/>
            <a:ext cx="7400925" cy="3362325"/>
          </a:xfrm>
          <a:prstGeom prst="rect">
            <a:avLst/>
          </a:prstGeom>
          <a:noFill/>
          <a:ln w="9525">
            <a:noFill/>
            <a:miter lim="800000"/>
            <a:headEnd/>
            <a:tailEnd/>
          </a:ln>
          <a:effectLst/>
        </p:spPr>
      </p:pic>
      <p:sp>
        <p:nvSpPr>
          <p:cNvPr id="5" name="TextBox 4"/>
          <p:cNvSpPr txBox="1"/>
          <p:nvPr/>
        </p:nvSpPr>
        <p:spPr>
          <a:xfrm>
            <a:off x="714348" y="428604"/>
            <a:ext cx="3357586" cy="461665"/>
          </a:xfrm>
          <a:prstGeom prst="rect">
            <a:avLst/>
          </a:prstGeom>
          <a:noFill/>
        </p:spPr>
        <p:txBody>
          <a:bodyPr wrap="square" rtlCol="0">
            <a:spAutoFit/>
          </a:bodyPr>
          <a:lstStyle/>
          <a:p>
            <a:r>
              <a:rPr lang="zh-CN" altLang="en-US" dirty="0" smtClean="0">
                <a:latin typeface="楷体" pitchFamily="49" charset="-122"/>
                <a:ea typeface="楷体" pitchFamily="49" charset="-122"/>
              </a:rPr>
              <a:t>事件处理机制</a:t>
            </a:r>
            <a:endParaRPr lang="zh-CN" altLang="en-US" dirty="0">
              <a:latin typeface="楷体" pitchFamily="49" charset="-122"/>
              <a:ea typeface="楷体" pitchFamily="49"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1428728" y="1285860"/>
            <a:ext cx="3500462" cy="2428892"/>
          </a:xfrm>
          <a:prstGeom prst="rect">
            <a:avLst/>
          </a:prstGeom>
          <a:noFill/>
          <a:ln w="9525">
            <a:no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23282" y="3048000"/>
            <a:ext cx="4897437" cy="762000"/>
          </a:xfrm>
          <a:prstGeom prst="rect">
            <a:avLst/>
          </a:prstGeom>
          <a:solidFill>
            <a:schemeClr val="hlink"/>
          </a:solidFill>
          <a:ln w="9525">
            <a:noFill/>
            <a:miter lim="800000"/>
            <a:headEnd/>
            <a:tailEnd/>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643866" cy="3416320"/>
          </a:xfrm>
          <a:prstGeom prst="rect">
            <a:avLst/>
          </a:prstGeom>
          <a:noFill/>
        </p:spPr>
        <p:txBody>
          <a:bodyPr wrap="square" rtlCol="0">
            <a:spAutoFit/>
          </a:bodyPr>
          <a:lstStyle/>
          <a:p>
            <a:pPr>
              <a:lnSpc>
                <a:spcPct val="150000"/>
              </a:lnSpc>
            </a:pPr>
            <a:r>
              <a:rPr lang="zh-CN" altLang="en-US" dirty="0" smtClean="0">
                <a:solidFill>
                  <a:srgbClr val="FF0000"/>
                </a:solidFill>
                <a:ea typeface="楷体" pitchFamily="49" charset="-122"/>
                <a:cs typeface="Times New Roman" pitchFamily="18" charset="0"/>
              </a:rPr>
              <a:t>（</a:t>
            </a:r>
            <a:r>
              <a:rPr lang="en-US" dirty="0" smtClean="0">
                <a:solidFill>
                  <a:srgbClr val="FF0000"/>
                </a:solidFill>
                <a:ea typeface="楷体" pitchFamily="49" charset="-122"/>
                <a:cs typeface="Times New Roman" pitchFamily="18" charset="0"/>
              </a:rPr>
              <a:t>3</a:t>
            </a:r>
            <a:r>
              <a:rPr lang="zh-CN" altLang="en-US" dirty="0" smtClean="0">
                <a:solidFill>
                  <a:srgbClr val="FF0000"/>
                </a:solidFill>
                <a:ea typeface="楷体" pitchFamily="49" charset="-122"/>
                <a:cs typeface="Times New Roman" pitchFamily="18" charset="0"/>
              </a:rPr>
              <a:t>）只读字段</a:t>
            </a:r>
          </a:p>
          <a:p>
            <a:pPr>
              <a:lnSpc>
                <a:spcPct val="150000"/>
              </a:lnSpc>
            </a:pPr>
            <a:r>
              <a:rPr lang="zh-CN" altLang="en-US" dirty="0" smtClean="0">
                <a:ea typeface="楷体" pitchFamily="49" charset="-122"/>
                <a:cs typeface="Times New Roman" pitchFamily="18" charset="0"/>
              </a:rPr>
              <a:t>       可以在字段定义时使用</a:t>
            </a:r>
            <a:r>
              <a:rPr lang="en-US" dirty="0" err="1" smtClean="0">
                <a:ea typeface="楷体" pitchFamily="49" charset="-122"/>
                <a:cs typeface="Times New Roman" pitchFamily="18" charset="0"/>
              </a:rPr>
              <a:t>readonly</a:t>
            </a:r>
            <a:r>
              <a:rPr 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关键字来定义只读字段。</a:t>
            </a:r>
            <a:endParaRPr lang="en-US" altLang="zh-CN" dirty="0" smtClean="0">
              <a:ea typeface="楷体" pitchFamily="49" charset="-122"/>
              <a:cs typeface="Times New Roman" pitchFamily="18" charset="0"/>
            </a:endParaRPr>
          </a:p>
          <a:p>
            <a:pPr>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在定义只读字段时，可以在同一语句中给只读字段赋初值，或者在该类的构造函数给只读字段赋值，其他地方不能更改只读字段的值。</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7858180" cy="3416320"/>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例如，以下包含只读字段的</a:t>
            </a:r>
            <a:r>
              <a:rPr lang="en-US" dirty="0" err="1" smtClean="0">
                <a:ea typeface="楷体" pitchFamily="49" charset="-122"/>
                <a:cs typeface="Times New Roman" pitchFamily="18" charset="0"/>
              </a:rPr>
              <a:t>MyClass</a:t>
            </a:r>
            <a:r>
              <a:rPr lang="zh-CN" altLang="en-US" dirty="0" smtClean="0">
                <a:ea typeface="楷体" pitchFamily="49" charset="-122"/>
                <a:cs typeface="Times New Roman" pitchFamily="18" charset="0"/>
              </a:rPr>
              <a:t>类声明是正确的：</a:t>
            </a:r>
          </a:p>
          <a:p>
            <a:pPr>
              <a:lnSpc>
                <a:spcPct val="150000"/>
              </a:lnSpc>
            </a:pPr>
            <a:r>
              <a:rPr lang="en-US" sz="2000" dirty="0" smtClean="0">
                <a:solidFill>
                  <a:srgbClr val="FF00FF"/>
                </a:solidFill>
                <a:ea typeface="楷体" pitchFamily="49" charset="-122"/>
                <a:cs typeface="Times New Roman" pitchFamily="18" charset="0"/>
              </a:rPr>
              <a:t>     class </a:t>
            </a:r>
            <a:r>
              <a:rPr lang="en-US" sz="2000" dirty="0" err="1" smtClean="0">
                <a:solidFill>
                  <a:srgbClr val="FF00FF"/>
                </a:solidFill>
                <a:ea typeface="楷体" pitchFamily="49" charset="-122"/>
                <a:cs typeface="Times New Roman" pitchFamily="18" charset="0"/>
              </a:rPr>
              <a:t>MyClass</a:t>
            </a:r>
            <a:endParaRPr lang="zh-CN" altLang="en-US" sz="2000" dirty="0" smtClean="0">
              <a:solidFill>
                <a:srgbClr val="FF00FF"/>
              </a:solidFill>
              <a:ea typeface="楷体" pitchFamily="49" charset="-122"/>
              <a:cs typeface="Times New Roman" pitchFamily="18" charset="0"/>
            </a:endParaRPr>
          </a:p>
          <a:p>
            <a:pPr>
              <a:lnSpc>
                <a:spcPct val="150000"/>
              </a:lnSpc>
            </a:pPr>
            <a:r>
              <a:rPr lang="en-US" sz="2000" dirty="0" smtClean="0">
                <a:solidFill>
                  <a:srgbClr val="FF00FF"/>
                </a:solidFill>
                <a:ea typeface="楷体" pitchFamily="49" charset="-122"/>
                <a:cs typeface="Times New Roman" pitchFamily="18" charset="0"/>
              </a:rPr>
              <a:t>     {	public </a:t>
            </a:r>
            <a:r>
              <a:rPr lang="en-US" sz="2000" dirty="0" err="1" smtClean="0">
                <a:solidFill>
                  <a:srgbClr val="FF00FF"/>
                </a:solidFill>
                <a:ea typeface="楷体" pitchFamily="49" charset="-122"/>
                <a:cs typeface="Times New Roman" pitchFamily="18" charset="0"/>
              </a:rPr>
              <a:t>readonly</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int</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f1</a:t>
            </a:r>
            <a:r>
              <a:rPr lang="en-US" sz="2000" dirty="0" smtClean="0">
                <a:solidFill>
                  <a:srgbClr val="FF00FF"/>
                </a:solidFill>
                <a:ea typeface="楷体" pitchFamily="49" charset="-122"/>
                <a:cs typeface="Times New Roman" pitchFamily="18" charset="0"/>
              </a:rPr>
              <a:t>=10;	//</a:t>
            </a:r>
            <a:r>
              <a:rPr lang="zh-CN" altLang="en-US" sz="2000" dirty="0" smtClean="0">
                <a:solidFill>
                  <a:srgbClr val="FF00FF"/>
                </a:solidFill>
                <a:ea typeface="楷体" pitchFamily="49" charset="-122"/>
                <a:cs typeface="Times New Roman" pitchFamily="18" charset="0"/>
              </a:rPr>
              <a:t>允许只读字段初始化</a:t>
            </a:r>
          </a:p>
          <a:p>
            <a:pPr>
              <a:lnSpc>
                <a:spcPct val="150000"/>
              </a:lnSpc>
            </a:pP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readonly</a:t>
            </a:r>
            <a:r>
              <a:rPr lang="en-US" sz="2000" dirty="0" smtClean="0">
                <a:solidFill>
                  <a:srgbClr val="FF00FF"/>
                </a:solidFill>
                <a:ea typeface="楷体" pitchFamily="49" charset="-122"/>
                <a:cs typeface="Times New Roman" pitchFamily="18" charset="0"/>
              </a:rPr>
              <a:t> double </a:t>
            </a:r>
            <a:r>
              <a:rPr lang="en-US" sz="2000" dirty="0" err="1" smtClean="0">
                <a:solidFill>
                  <a:srgbClr val="FF00FF"/>
                </a:solidFill>
                <a:ea typeface="楷体" pitchFamily="49" charset="-122"/>
                <a:cs typeface="Times New Roman" pitchFamily="18" charset="0"/>
              </a:rPr>
              <a:t>f2</a:t>
            </a:r>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只读字段</a:t>
            </a:r>
          </a:p>
          <a:p>
            <a:pPr>
              <a:lnSpc>
                <a:spcPct val="150000"/>
              </a:lnSpc>
            </a:pP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MyClass</a:t>
            </a:r>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构造函数</a:t>
            </a:r>
          </a:p>
          <a:p>
            <a:pPr>
              <a:lnSpc>
                <a:spcPct val="150000"/>
              </a:lnSpc>
            </a:pPr>
            <a:r>
              <a:rPr lang="en-US" sz="2000" dirty="0" smtClean="0">
                <a:solidFill>
                  <a:srgbClr val="FF00FF"/>
                </a:solidFill>
                <a:ea typeface="楷体" pitchFamily="49" charset="-122"/>
                <a:cs typeface="Times New Roman" pitchFamily="18" charset="0"/>
              </a:rPr>
              <a:t>    	{     </a:t>
            </a:r>
            <a:r>
              <a:rPr lang="en-US" sz="2000" dirty="0" err="1" smtClean="0">
                <a:solidFill>
                  <a:srgbClr val="FF00FF"/>
                </a:solidFill>
                <a:ea typeface="楷体" pitchFamily="49" charset="-122"/>
                <a:cs typeface="Times New Roman" pitchFamily="18" charset="0"/>
              </a:rPr>
              <a:t>f2</a:t>
            </a:r>
            <a:r>
              <a:rPr lang="en-US" sz="2000" dirty="0" smtClean="0">
                <a:solidFill>
                  <a:srgbClr val="FF00FF"/>
                </a:solidFill>
                <a:ea typeface="楷体" pitchFamily="49" charset="-122"/>
                <a:cs typeface="Times New Roman" pitchFamily="18" charset="0"/>
              </a:rPr>
              <a:t> = 2.58; }	//</a:t>
            </a:r>
            <a:r>
              <a:rPr lang="zh-CN" altLang="en-US" sz="2000" dirty="0" smtClean="0">
                <a:solidFill>
                  <a:srgbClr val="FF00FF"/>
                </a:solidFill>
                <a:ea typeface="楷体" pitchFamily="49" charset="-122"/>
                <a:cs typeface="Times New Roman" pitchFamily="18" charset="0"/>
              </a:rPr>
              <a:t>允许在构造函数给只读字段赋值</a:t>
            </a:r>
          </a:p>
          <a:p>
            <a:pPr>
              <a:lnSpc>
                <a:spcPct val="150000"/>
              </a:lnSpc>
            </a:pPr>
            <a:r>
              <a:rPr lang="en-US" sz="2000" dirty="0" smtClean="0">
                <a:solidFill>
                  <a:srgbClr val="FF00FF"/>
                </a:solidFill>
                <a:ea typeface="楷体" pitchFamily="49" charset="-122"/>
                <a:cs typeface="Times New Roman" pitchFamily="18" charset="0"/>
              </a:rPr>
              <a:t>     }</a:t>
            </a:r>
            <a:endParaRPr lang="zh-CN" altLang="en-US" sz="2000" dirty="0" smtClean="0">
              <a:solidFill>
                <a:srgbClr val="FF00FF"/>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571472" y="1285860"/>
            <a:ext cx="7848600" cy="3329758"/>
          </a:xfrm>
          <a:prstGeom prst="rect">
            <a:avLst/>
          </a:prstGeom>
          <a:noFill/>
          <a:ln w="9525">
            <a:noFill/>
            <a:miter lim="800000"/>
            <a:headEnd/>
            <a:tailEnd/>
          </a:ln>
          <a:effectLst/>
        </p:spPr>
        <p:txBody>
          <a:bodyPr>
            <a:spAutoFit/>
          </a:bodyPr>
          <a:lstStyle/>
          <a:p>
            <a:pPr>
              <a:lnSpc>
                <a:spcPct val="150000"/>
              </a:lnSpc>
            </a:pPr>
            <a:r>
              <a:rPr lang="zh-CN" altLang="en-US" dirty="0">
                <a:latin typeface="楷体" pitchFamily="49" charset="-122"/>
                <a:ea typeface="楷体" pitchFamily="49" charset="-122"/>
              </a:rPr>
              <a:t>　　</a:t>
            </a:r>
            <a:r>
              <a:rPr lang="zh-CN" altLang="en-US" dirty="0">
                <a:ea typeface="楷体" pitchFamily="49" charset="-122"/>
                <a:cs typeface="Times New Roman" pitchFamily="18" charset="0"/>
              </a:rPr>
              <a:t>分部类可以将类（结构或接口等）的声明拆分到两个或多个源文件中。</a:t>
            </a:r>
          </a:p>
          <a:p>
            <a:pPr>
              <a:lnSpc>
                <a:spcPct val="150000"/>
              </a:lnSpc>
            </a:pPr>
            <a:r>
              <a:rPr lang="zh-CN" altLang="en-US" dirty="0">
                <a:ea typeface="楷体" pitchFamily="49" charset="-122"/>
                <a:cs typeface="Times New Roman" pitchFamily="18" charset="0"/>
              </a:rPr>
              <a:t>　　若要拆分类的代码，被拆分类的每一部分的定义前边都要用</a:t>
            </a:r>
            <a:r>
              <a:rPr lang="en-US" altLang="zh-CN" dirty="0">
                <a:solidFill>
                  <a:srgbClr val="FF3300"/>
                </a:solidFill>
                <a:ea typeface="楷体" pitchFamily="49" charset="-122"/>
                <a:cs typeface="Times New Roman" pitchFamily="18" charset="0"/>
              </a:rPr>
              <a:t>partial</a:t>
            </a:r>
            <a:r>
              <a:rPr lang="zh-CN" altLang="en-US" dirty="0">
                <a:ea typeface="楷体" pitchFamily="49" charset="-122"/>
                <a:cs typeface="Times New Roman" pitchFamily="18" charset="0"/>
              </a:rPr>
              <a:t>关键字修饰。分部类的每一部分都可以存放在不同的文件中，编译时会自动将所有部分组合起来构成一个完整的类声明。</a:t>
            </a:r>
          </a:p>
        </p:txBody>
      </p:sp>
      <p:sp>
        <p:nvSpPr>
          <p:cNvPr id="3" name="TextBox 2"/>
          <p:cNvSpPr txBox="1"/>
          <p:nvPr/>
        </p:nvSpPr>
        <p:spPr>
          <a:xfrm>
            <a:off x="571472" y="500042"/>
            <a:ext cx="264320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5.2.3 </a:t>
            </a:r>
            <a:r>
              <a:rPr lang="zh-CN" altLang="en-US" sz="2800" dirty="0" smtClean="0">
                <a:solidFill>
                  <a:srgbClr val="FF3300"/>
                </a:solidFill>
                <a:latin typeface="黑体" pitchFamily="49" charset="-122"/>
                <a:ea typeface="黑体" pitchFamily="49" charset="-122"/>
              </a:rPr>
              <a:t>分部类</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47863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5.2.4 </a:t>
            </a:r>
            <a:r>
              <a:rPr lang="zh-CN" altLang="en-US" sz="2800" dirty="0" smtClean="0">
                <a:solidFill>
                  <a:srgbClr val="FF0000"/>
                </a:solidFill>
                <a:latin typeface="黑体" pitchFamily="49" charset="-122"/>
                <a:ea typeface="黑体" pitchFamily="49" charset="-122"/>
              </a:rPr>
              <a:t>类和结构类型的差异</a:t>
            </a:r>
          </a:p>
        </p:txBody>
      </p:sp>
      <p:graphicFrame>
        <p:nvGraphicFramePr>
          <p:cNvPr id="5" name="表格 4"/>
          <p:cNvGraphicFramePr>
            <a:graphicFrameLocks noGrp="1"/>
          </p:cNvGraphicFramePr>
          <p:nvPr/>
        </p:nvGraphicFramePr>
        <p:xfrm>
          <a:off x="571472" y="1643050"/>
          <a:ext cx="7500990" cy="2286020"/>
        </p:xfrm>
        <a:graphic>
          <a:graphicData uri="http://schemas.openxmlformats.org/drawingml/2006/table">
            <a:tbl>
              <a:tblPr/>
              <a:tblGrid>
                <a:gridCol w="3120597"/>
                <a:gridCol w="4380393"/>
              </a:tblGrid>
              <a:tr h="457204">
                <a:tc>
                  <a:txBody>
                    <a:bodyPr/>
                    <a:lstStyle/>
                    <a:p>
                      <a:pPr indent="0" algn="just">
                        <a:lnSpc>
                          <a:spcPct val="150000"/>
                        </a:lnSpc>
                        <a:spcAft>
                          <a:spcPts val="0"/>
                        </a:spcAft>
                      </a:pPr>
                      <a:r>
                        <a:rPr lang="zh-CN" sz="1800" b="1" kern="100" dirty="0">
                          <a:solidFill>
                            <a:srgbClr val="FF0000"/>
                          </a:solidFill>
                          <a:latin typeface="Times New Roman" pitchFamily="18" charset="0"/>
                          <a:ea typeface="楷体" pitchFamily="49" charset="-122"/>
                          <a:cs typeface="Times New Roman" pitchFamily="18" charset="0"/>
                        </a:rPr>
                        <a:t>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just">
                        <a:lnSpc>
                          <a:spcPct val="150000"/>
                        </a:lnSpc>
                        <a:spcAft>
                          <a:spcPts val="0"/>
                        </a:spcAft>
                      </a:pPr>
                      <a:r>
                        <a:rPr lang="zh-CN" sz="1800" b="1" kern="100" dirty="0">
                          <a:solidFill>
                            <a:srgbClr val="FF0000"/>
                          </a:solidFill>
                          <a:latin typeface="Times New Roman" pitchFamily="18" charset="0"/>
                          <a:ea typeface="楷体" pitchFamily="49" charset="-122"/>
                          <a:cs typeface="Times New Roman" pitchFamily="18" charset="0"/>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7204">
                <a:tc>
                  <a:txBody>
                    <a:bodyPr/>
                    <a:lstStyle/>
                    <a:p>
                      <a:pPr indent="0" algn="just">
                        <a:lnSpc>
                          <a:spcPct val="1500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引用类型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500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值类型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indent="0" algn="just">
                        <a:lnSpc>
                          <a:spcPct val="1500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可以有无参数的构造函数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500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不能有无参数的构造函数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indent="0" algn="just">
                        <a:lnSpc>
                          <a:spcPct val="1500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创建对象必须用</a:t>
                      </a:r>
                      <a:r>
                        <a:rPr lang="en-US" sz="1800" b="1" kern="100" dirty="0">
                          <a:solidFill>
                            <a:srgbClr val="0000FF"/>
                          </a:solidFill>
                          <a:latin typeface="Times New Roman" pitchFamily="18" charset="0"/>
                          <a:ea typeface="楷体" pitchFamily="49" charset="-122"/>
                          <a:cs typeface="Times New Roman" pitchFamily="18" charset="0"/>
                        </a:rPr>
                        <a:t>new</a:t>
                      </a:r>
                      <a:r>
                        <a:rPr lang="zh-CN" sz="1800" b="1" kern="100" dirty="0">
                          <a:solidFill>
                            <a:srgbClr val="0000FF"/>
                          </a:solidFill>
                          <a:latin typeface="Times New Roman" pitchFamily="18" charset="0"/>
                          <a:ea typeface="楷体" pitchFamily="49" charset="-122"/>
                          <a:cs typeface="Times New Roman" pitchFamily="18" charset="0"/>
                        </a:rPr>
                        <a:t>关键字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500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创建对象可以不用</a:t>
                      </a:r>
                      <a:r>
                        <a:rPr lang="en-US" sz="1800" b="1" kern="100" dirty="0">
                          <a:solidFill>
                            <a:srgbClr val="0000FF"/>
                          </a:solidFill>
                          <a:latin typeface="Times New Roman" pitchFamily="18" charset="0"/>
                          <a:ea typeface="楷体" pitchFamily="49" charset="-122"/>
                          <a:cs typeface="Times New Roman" pitchFamily="18" charset="0"/>
                        </a:rPr>
                        <a:t>new</a:t>
                      </a:r>
                      <a:r>
                        <a:rPr lang="zh-CN" sz="1800" b="1" kern="100" dirty="0">
                          <a:solidFill>
                            <a:srgbClr val="0000FF"/>
                          </a:solidFill>
                          <a:latin typeface="Times New Roman" pitchFamily="18" charset="0"/>
                          <a:ea typeface="楷体" pitchFamily="49" charset="-122"/>
                          <a:cs typeface="Times New Roman" pitchFamily="18" charset="0"/>
                        </a:rPr>
                        <a:t>关键字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indent="0" algn="just">
                        <a:lnSpc>
                          <a:spcPct val="150000"/>
                        </a:lnSpc>
                        <a:spcAft>
                          <a:spcPts val="0"/>
                        </a:spcAft>
                      </a:pPr>
                      <a:r>
                        <a:rPr lang="zh-CN" sz="1800" b="1" kern="100">
                          <a:solidFill>
                            <a:srgbClr val="0000FF"/>
                          </a:solidFill>
                          <a:latin typeface="Times New Roman" pitchFamily="18" charset="0"/>
                          <a:ea typeface="楷体" pitchFamily="49" charset="-122"/>
                          <a:cs typeface="Times New Roman" pitchFamily="18" charset="0"/>
                        </a:rPr>
                        <a:t>可以能被继承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500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不能被继承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Text Box 12"/>
          <p:cNvSpPr txBox="1">
            <a:spLocks noChangeArrowheads="1"/>
          </p:cNvSpPr>
          <p:nvPr/>
        </p:nvSpPr>
        <p:spPr bwMode="auto">
          <a:xfrm>
            <a:off x="684213" y="404813"/>
            <a:ext cx="7343775"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5.1  </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面向对象程序设计概述 </a:t>
            </a:r>
          </a:p>
        </p:txBody>
      </p:sp>
      <p:sp>
        <p:nvSpPr>
          <p:cNvPr id="17421" name="Text Box 13"/>
          <p:cNvSpPr txBox="1">
            <a:spLocks noChangeArrowheads="1"/>
          </p:cNvSpPr>
          <p:nvPr/>
        </p:nvSpPr>
        <p:spPr bwMode="auto">
          <a:xfrm>
            <a:off x="1714480" y="2143116"/>
            <a:ext cx="4679950" cy="2775760"/>
          </a:xfrm>
          <a:prstGeom prst="rect">
            <a:avLst/>
          </a:prstGeom>
          <a:noFill/>
          <a:ln w="9525">
            <a:noFill/>
            <a:miter lim="800000"/>
            <a:headEnd/>
            <a:tailEnd/>
          </a:ln>
          <a:effectLst/>
        </p:spPr>
        <p:txBody>
          <a:bodyPr>
            <a:spAutoFit/>
          </a:bodyPr>
          <a:lstStyle/>
          <a:p>
            <a:pPr>
              <a:lnSpc>
                <a:spcPct val="150000"/>
              </a:lnSpc>
              <a:buFont typeface="Wingdings" pitchFamily="2" charset="2"/>
              <a:buChar char="l"/>
            </a:pPr>
            <a:r>
              <a:rPr lang="zh-CN" altLang="en-US" dirty="0" smtClean="0"/>
              <a:t> </a:t>
            </a:r>
            <a:r>
              <a:rPr lang="zh-CN" altLang="en-US" dirty="0">
                <a:latin typeface="楷体" pitchFamily="49" charset="-122"/>
                <a:ea typeface="楷体" pitchFamily="49" charset="-122"/>
              </a:rPr>
              <a:t>类和对象</a:t>
            </a:r>
          </a:p>
          <a:p>
            <a:pPr>
              <a:lnSpc>
                <a:spcPct val="150000"/>
              </a:lnSpc>
              <a:buFont typeface="Wingdings" pitchFamily="2" charset="2"/>
              <a:buChar char="l"/>
            </a:pPr>
            <a:r>
              <a:rPr lang="zh-CN" altLang="en-US" dirty="0">
                <a:latin typeface="楷体" pitchFamily="49" charset="-122"/>
                <a:ea typeface="楷体" pitchFamily="49" charset="-122"/>
              </a:rPr>
              <a:t> 属性、方法和事件</a:t>
            </a:r>
          </a:p>
          <a:p>
            <a:pPr>
              <a:lnSpc>
                <a:spcPct val="150000"/>
              </a:lnSpc>
              <a:buFont typeface="Wingdings" pitchFamily="2" charset="2"/>
              <a:buChar char="l"/>
            </a:pPr>
            <a:r>
              <a:rPr lang="zh-CN" altLang="en-US" dirty="0">
                <a:latin typeface="楷体" pitchFamily="49" charset="-122"/>
                <a:ea typeface="楷体" pitchFamily="49" charset="-122"/>
              </a:rPr>
              <a:t> 封装</a:t>
            </a:r>
          </a:p>
          <a:p>
            <a:pPr>
              <a:lnSpc>
                <a:spcPct val="150000"/>
              </a:lnSpc>
              <a:buFont typeface="Wingdings" pitchFamily="2" charset="2"/>
              <a:buChar char="l"/>
            </a:pPr>
            <a:r>
              <a:rPr lang="zh-CN" altLang="en-US" dirty="0">
                <a:latin typeface="楷体" pitchFamily="49" charset="-122"/>
                <a:ea typeface="楷体" pitchFamily="49" charset="-122"/>
              </a:rPr>
              <a:t> 继承</a:t>
            </a:r>
          </a:p>
          <a:p>
            <a:pPr>
              <a:lnSpc>
                <a:spcPct val="150000"/>
              </a:lnSpc>
              <a:buFont typeface="Wingdings" pitchFamily="2" charset="2"/>
              <a:buChar char="l"/>
            </a:pPr>
            <a:r>
              <a:rPr lang="zh-CN" altLang="en-US" dirty="0">
                <a:latin typeface="楷体" pitchFamily="49" charset="-122"/>
                <a:ea typeface="楷体" pitchFamily="49" charset="-122"/>
              </a:rPr>
              <a:t> 重载与重写</a:t>
            </a:r>
          </a:p>
        </p:txBody>
      </p:sp>
      <p:sp>
        <p:nvSpPr>
          <p:cNvPr id="4" name="TextBox 3"/>
          <p:cNvSpPr txBox="1"/>
          <p:nvPr/>
        </p:nvSpPr>
        <p:spPr>
          <a:xfrm>
            <a:off x="785786" y="1285860"/>
            <a:ext cx="47863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5.1.1 </a:t>
            </a:r>
            <a:r>
              <a:rPr lang="zh-CN" altLang="en-US" sz="2800" dirty="0" smtClean="0">
                <a:solidFill>
                  <a:srgbClr val="FF3300"/>
                </a:solidFill>
                <a:latin typeface="黑体" pitchFamily="49" charset="-122"/>
                <a:ea typeface="黑体" pitchFamily="49" charset="-122"/>
              </a:rPr>
              <a:t>面向对象的基本概念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1260475" y="260350"/>
            <a:ext cx="5616575"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5.3</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　对象</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a typeface="宋体" pitchFamily="2" charset="-122"/>
              </a:rPr>
              <a:t> </a:t>
            </a:r>
          </a:p>
        </p:txBody>
      </p:sp>
      <p:sp>
        <p:nvSpPr>
          <p:cNvPr id="155651" name="Text Box 3"/>
          <p:cNvSpPr txBox="1">
            <a:spLocks noChangeArrowheads="1"/>
          </p:cNvSpPr>
          <p:nvPr/>
        </p:nvSpPr>
        <p:spPr bwMode="auto">
          <a:xfrm>
            <a:off x="500034" y="2000240"/>
            <a:ext cx="8135937" cy="3807902"/>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一旦声明了一个类，就可以用它作为数据类型来定义类对象（简称为对象）。定义类的对象分以下两步：</a:t>
            </a:r>
          </a:p>
          <a:p>
            <a:pPr>
              <a:lnSpc>
                <a:spcPct val="150000"/>
              </a:lnSpc>
            </a:pPr>
            <a:r>
              <a:rPr lang="zh-CN" altLang="en-US" dirty="0">
                <a:solidFill>
                  <a:srgbClr val="FF3300"/>
                </a:solidFill>
                <a:ea typeface="楷体" pitchFamily="49" charset="-122"/>
                <a:cs typeface="Times New Roman" pitchFamily="18" charset="0"/>
              </a:rPr>
              <a:t>　</a:t>
            </a:r>
            <a:r>
              <a:rPr lang="en-US" altLang="zh-CN" dirty="0">
                <a:solidFill>
                  <a:srgbClr val="FF3300"/>
                </a:solidFill>
                <a:ea typeface="楷体" pitchFamily="49" charset="-122"/>
                <a:cs typeface="Times New Roman" pitchFamily="18" charset="0"/>
              </a:rPr>
              <a:t>1</a:t>
            </a:r>
            <a:r>
              <a:rPr lang="zh-CN" altLang="en-US" dirty="0">
                <a:solidFill>
                  <a:srgbClr val="FF3300"/>
                </a:solidFill>
                <a:ea typeface="楷体" pitchFamily="49" charset="-122"/>
                <a:cs typeface="Times New Roman" pitchFamily="18" charset="0"/>
              </a:rPr>
              <a:t>）定义对象引用</a:t>
            </a:r>
          </a:p>
          <a:p>
            <a:pPr>
              <a:lnSpc>
                <a:spcPct val="150000"/>
              </a:lnSpc>
            </a:pPr>
            <a:r>
              <a:rPr lang="zh-CN" altLang="en-US" dirty="0">
                <a:ea typeface="楷体" pitchFamily="49" charset="-122"/>
                <a:cs typeface="Times New Roman" pitchFamily="18" charset="0"/>
              </a:rPr>
              <a:t>　其语法格式如下：</a:t>
            </a:r>
          </a:p>
          <a:p>
            <a:pPr>
              <a:lnSpc>
                <a:spcPct val="150000"/>
              </a:lnSpc>
            </a:pPr>
            <a:r>
              <a:rPr lang="zh-CN" altLang="en-US" sz="2000" dirty="0">
                <a:solidFill>
                  <a:schemeClr val="hlink"/>
                </a:solidFill>
                <a:ea typeface="楷体" pitchFamily="49" charset="-122"/>
                <a:cs typeface="Times New Roman" pitchFamily="18" charset="0"/>
              </a:rPr>
              <a:t>　类名 对象名</a:t>
            </a:r>
            <a:r>
              <a:rPr lang="en-US" altLang="zh-CN" sz="2000" dirty="0">
                <a:solidFill>
                  <a:schemeClr val="hlink"/>
                </a:solidFill>
                <a:ea typeface="楷体" pitchFamily="49" charset="-122"/>
                <a:cs typeface="Times New Roman" pitchFamily="18" charset="0"/>
              </a:rPr>
              <a:t>;</a:t>
            </a:r>
          </a:p>
          <a:p>
            <a:pPr>
              <a:lnSpc>
                <a:spcPct val="150000"/>
              </a:lnSpc>
            </a:pPr>
            <a:r>
              <a:rPr lang="zh-CN" altLang="en-US" dirty="0">
                <a:ea typeface="楷体" pitchFamily="49" charset="-122"/>
                <a:cs typeface="Times New Roman" pitchFamily="18" charset="0"/>
              </a:rPr>
              <a:t>　例如，以下语句定义</a:t>
            </a:r>
            <a:r>
              <a:rPr lang="en-US" altLang="zh-CN" dirty="0">
                <a:ea typeface="楷体" pitchFamily="49" charset="-122"/>
                <a:cs typeface="Times New Roman" pitchFamily="18" charset="0"/>
              </a:rPr>
              <a:t>Person</a:t>
            </a:r>
            <a:r>
              <a:rPr lang="zh-CN" altLang="en-US" dirty="0">
                <a:ea typeface="楷体" pitchFamily="49" charset="-122"/>
                <a:cs typeface="Times New Roman" pitchFamily="18" charset="0"/>
              </a:rPr>
              <a:t>类的对象引用</a:t>
            </a:r>
            <a:r>
              <a:rPr lang="en-US" altLang="zh-CN" dirty="0">
                <a:ea typeface="楷体" pitchFamily="49" charset="-122"/>
                <a:cs typeface="Times New Roman" pitchFamily="18" charset="0"/>
              </a:rPr>
              <a:t>p</a:t>
            </a:r>
            <a:r>
              <a:rPr lang="zh-CN" altLang="en-US" dirty="0">
                <a:ea typeface="楷体" pitchFamily="49" charset="-122"/>
                <a:cs typeface="Times New Roman" pitchFamily="18" charset="0"/>
              </a:rPr>
              <a:t>：</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Person p</a:t>
            </a:r>
            <a:r>
              <a:rPr lang="en-US" altLang="zh-CN" sz="2000" dirty="0" smtClean="0">
                <a:solidFill>
                  <a:schemeClr val="hlink"/>
                </a:solidFill>
                <a:ea typeface="楷体" pitchFamily="49" charset="-122"/>
                <a:cs typeface="Times New Roman" pitchFamily="18" charset="0"/>
              </a:rPr>
              <a:t>;</a:t>
            </a:r>
            <a:r>
              <a:rPr lang="zh-CN" altLang="en-US" dirty="0">
                <a:solidFill>
                  <a:srgbClr val="FF3300"/>
                </a:solidFill>
                <a:ea typeface="楷体" pitchFamily="49" charset="-122"/>
                <a:cs typeface="Times New Roman" pitchFamily="18" charset="0"/>
              </a:rPr>
              <a:t>　</a:t>
            </a:r>
            <a:endParaRPr lang="en-US" altLang="zh-CN" sz="2000" dirty="0">
              <a:solidFill>
                <a:schemeClr val="hlink"/>
              </a:solidFill>
              <a:ea typeface="楷体" pitchFamily="49" charset="-122"/>
              <a:cs typeface="Times New Roman" pitchFamily="18" charset="0"/>
            </a:endParaRPr>
          </a:p>
        </p:txBody>
      </p:sp>
      <p:sp>
        <p:nvSpPr>
          <p:cNvPr id="4" name="TextBox 3"/>
          <p:cNvSpPr txBox="1"/>
          <p:nvPr/>
        </p:nvSpPr>
        <p:spPr>
          <a:xfrm>
            <a:off x="571472" y="1142984"/>
            <a:ext cx="385765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5.3.1  </a:t>
            </a:r>
            <a:r>
              <a:rPr lang="zh-CN" altLang="en-US" sz="2800" dirty="0" smtClean="0">
                <a:solidFill>
                  <a:srgbClr val="FF3300"/>
                </a:solidFill>
                <a:latin typeface="黑体" pitchFamily="49" charset="-122"/>
                <a:ea typeface="黑体" pitchFamily="49" charset="-122"/>
              </a:rPr>
              <a:t>定义类的对象</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p:cNvSpPr txBox="1">
            <a:spLocks noChangeArrowheads="1"/>
          </p:cNvSpPr>
          <p:nvPr/>
        </p:nvSpPr>
        <p:spPr bwMode="auto">
          <a:xfrm>
            <a:off x="428596" y="857232"/>
            <a:ext cx="8135937" cy="2619243"/>
          </a:xfrm>
          <a:prstGeom prst="rect">
            <a:avLst/>
          </a:prstGeom>
          <a:noFill/>
          <a:ln w="9525">
            <a:noFill/>
            <a:miter lim="800000"/>
            <a:headEnd/>
            <a:tailEnd/>
          </a:ln>
          <a:effectLst/>
        </p:spPr>
        <p:txBody>
          <a:bodyPr>
            <a:spAutoFit/>
          </a:bodyPr>
          <a:lstStyle/>
          <a:p>
            <a:pPr>
              <a:lnSpc>
                <a:spcPct val="150000"/>
              </a:lnSpc>
            </a:pPr>
            <a:r>
              <a:rPr lang="zh-CN" altLang="en-US" dirty="0">
                <a:solidFill>
                  <a:srgbClr val="FF3300"/>
                </a:solidFill>
                <a:ea typeface="楷体" pitchFamily="49" charset="-122"/>
                <a:cs typeface="Times New Roman" pitchFamily="18" charset="0"/>
              </a:rPr>
              <a:t>　</a:t>
            </a:r>
            <a:r>
              <a:rPr lang="en-US" altLang="zh-CN" dirty="0">
                <a:solidFill>
                  <a:srgbClr val="FF3300"/>
                </a:solidFill>
                <a:ea typeface="楷体" pitchFamily="49" charset="-122"/>
                <a:cs typeface="Times New Roman" pitchFamily="18" charset="0"/>
              </a:rPr>
              <a:t>2</a:t>
            </a:r>
            <a:r>
              <a:rPr lang="zh-CN" altLang="en-US" dirty="0">
                <a:solidFill>
                  <a:srgbClr val="FF3300"/>
                </a:solidFill>
                <a:ea typeface="楷体" pitchFamily="49" charset="-122"/>
                <a:cs typeface="Times New Roman" pitchFamily="18" charset="0"/>
              </a:rPr>
              <a:t>）创建类的实例</a:t>
            </a:r>
          </a:p>
          <a:p>
            <a:pPr>
              <a:lnSpc>
                <a:spcPct val="150000"/>
              </a:lnSpc>
            </a:pPr>
            <a:r>
              <a:rPr lang="zh-CN" altLang="en-US" dirty="0">
                <a:ea typeface="楷体" pitchFamily="49" charset="-122"/>
                <a:cs typeface="Times New Roman" pitchFamily="18" charset="0"/>
              </a:rPr>
              <a:t>　其语法格式如下：</a:t>
            </a:r>
          </a:p>
          <a:p>
            <a:pPr>
              <a:lnSpc>
                <a:spcPct val="150000"/>
              </a:lnSpc>
            </a:pPr>
            <a:r>
              <a:rPr lang="zh-CN" altLang="en-US" sz="2000" dirty="0">
                <a:solidFill>
                  <a:schemeClr val="hlink"/>
                </a:solidFill>
                <a:ea typeface="楷体" pitchFamily="49" charset="-122"/>
                <a:cs typeface="Times New Roman" pitchFamily="18" charset="0"/>
              </a:rPr>
              <a:t>　对象名</a:t>
            </a:r>
            <a:r>
              <a:rPr lang="en-US" altLang="zh-CN" sz="2000" dirty="0">
                <a:solidFill>
                  <a:schemeClr val="hlink"/>
                </a:solidFill>
                <a:ea typeface="楷体" pitchFamily="49" charset="-122"/>
                <a:cs typeface="Times New Roman" pitchFamily="18" charset="0"/>
              </a:rPr>
              <a:t>=new </a:t>
            </a:r>
            <a:r>
              <a:rPr lang="zh-CN" altLang="en-US" sz="2000" dirty="0">
                <a:solidFill>
                  <a:schemeClr val="hlink"/>
                </a:solidFill>
                <a:ea typeface="楷体" pitchFamily="49" charset="-122"/>
                <a:cs typeface="Times New Roman" pitchFamily="18" charset="0"/>
              </a:rPr>
              <a:t>类名</a:t>
            </a:r>
            <a:r>
              <a:rPr lang="en-US" altLang="zh-CN" sz="2000" dirty="0">
                <a:solidFill>
                  <a:schemeClr val="hlink"/>
                </a:solidFill>
                <a:ea typeface="楷体" pitchFamily="49" charset="-122"/>
                <a:cs typeface="Times New Roman" pitchFamily="18" charset="0"/>
              </a:rPr>
              <a:t>( );</a:t>
            </a:r>
          </a:p>
          <a:p>
            <a:pPr>
              <a:lnSpc>
                <a:spcPct val="150000"/>
              </a:lnSpc>
            </a:pPr>
            <a:r>
              <a:rPr lang="zh-CN" altLang="en-US" dirty="0">
                <a:ea typeface="楷体" pitchFamily="49" charset="-122"/>
                <a:cs typeface="Times New Roman" pitchFamily="18" charset="0"/>
              </a:rPr>
              <a:t>　例如，以下语句创建</a:t>
            </a:r>
            <a:r>
              <a:rPr lang="en-US" altLang="zh-CN" dirty="0">
                <a:ea typeface="楷体" pitchFamily="49" charset="-122"/>
                <a:cs typeface="Times New Roman" pitchFamily="18" charset="0"/>
              </a:rPr>
              <a:t>Person</a:t>
            </a:r>
            <a:r>
              <a:rPr lang="zh-CN" altLang="en-US" dirty="0">
                <a:ea typeface="楷体" pitchFamily="49" charset="-122"/>
                <a:cs typeface="Times New Roman" pitchFamily="18" charset="0"/>
              </a:rPr>
              <a:t>类的对象实例：</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p=new </a:t>
            </a:r>
            <a:r>
              <a:rPr lang="en-US" altLang="zh-CN" sz="2000" dirty="0" err="1">
                <a:solidFill>
                  <a:schemeClr val="hlink"/>
                </a:solidFill>
                <a:ea typeface="楷体" pitchFamily="49" charset="-122"/>
                <a:cs typeface="Times New Roman" pitchFamily="18" charset="0"/>
              </a:rPr>
              <a:t>Persone</a:t>
            </a:r>
            <a:r>
              <a:rPr lang="en-US" altLang="zh-CN" sz="2000" dirty="0">
                <a:solidFill>
                  <a:schemeClr val="hlink"/>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1327155" y="733838"/>
            <a:ext cx="6888183" cy="2123658"/>
          </a:xfrm>
          <a:prstGeom prst="rect">
            <a:avLst/>
          </a:prstGeom>
          <a:noFill/>
          <a:ln w="9525">
            <a:noFill/>
            <a:miter lim="800000"/>
            <a:headEnd/>
            <a:tailEnd/>
          </a:ln>
          <a:effectLst/>
        </p:spPr>
        <p:txBody>
          <a:bodyPr wrap="square">
            <a:spAutoFit/>
          </a:bodyPr>
          <a:lstStyle/>
          <a:p>
            <a:pPr>
              <a:lnSpc>
                <a:spcPct val="150000"/>
              </a:lnSpc>
            </a:pPr>
            <a:r>
              <a:rPr lang="zh-CN" altLang="en-US" dirty="0">
                <a:ea typeface="楷体" pitchFamily="49" charset="-122"/>
                <a:cs typeface="Times New Roman" pitchFamily="18" charset="0"/>
              </a:rPr>
              <a:t>以上两步也可以合并成一步。其语法格式如下：</a:t>
            </a:r>
          </a:p>
          <a:p>
            <a:pPr>
              <a:lnSpc>
                <a:spcPct val="150000"/>
              </a:lnSpc>
            </a:pPr>
            <a:r>
              <a:rPr lang="zh-CN" altLang="en-US" sz="2000" dirty="0">
                <a:solidFill>
                  <a:schemeClr val="hlink"/>
                </a:solidFill>
                <a:ea typeface="楷体" pitchFamily="49" charset="-122"/>
                <a:cs typeface="Times New Roman" pitchFamily="18" charset="0"/>
              </a:rPr>
              <a:t>类名 对象名</a:t>
            </a:r>
            <a:r>
              <a:rPr lang="en-US" altLang="zh-CN" sz="2000" dirty="0">
                <a:solidFill>
                  <a:schemeClr val="hlink"/>
                </a:solidFill>
                <a:ea typeface="楷体" pitchFamily="49" charset="-122"/>
                <a:cs typeface="Times New Roman" pitchFamily="18" charset="0"/>
              </a:rPr>
              <a:t>=new </a:t>
            </a:r>
            <a:r>
              <a:rPr lang="zh-CN" altLang="en-US" sz="2000" dirty="0">
                <a:solidFill>
                  <a:schemeClr val="hlink"/>
                </a:solidFill>
                <a:ea typeface="楷体" pitchFamily="49" charset="-122"/>
                <a:cs typeface="Times New Roman" pitchFamily="18" charset="0"/>
              </a:rPr>
              <a:t>类名</a:t>
            </a:r>
            <a:r>
              <a:rPr lang="en-US" altLang="zh-CN" sz="2000" dirty="0">
                <a:solidFill>
                  <a:schemeClr val="hlink"/>
                </a:solidFill>
                <a:ea typeface="楷体" pitchFamily="49" charset="-122"/>
                <a:cs typeface="Times New Roman" pitchFamily="18" charset="0"/>
              </a:rPr>
              <a:t>();</a:t>
            </a:r>
          </a:p>
          <a:p>
            <a:pPr>
              <a:lnSpc>
                <a:spcPct val="150000"/>
              </a:lnSpc>
            </a:pPr>
            <a:r>
              <a:rPr lang="zh-CN" altLang="en-US" dirty="0">
                <a:ea typeface="楷体" pitchFamily="49" charset="-122"/>
                <a:cs typeface="Times New Roman" pitchFamily="18" charset="0"/>
              </a:rPr>
              <a:t>例如：</a:t>
            </a:r>
          </a:p>
          <a:p>
            <a:pPr>
              <a:lnSpc>
                <a:spcPct val="150000"/>
              </a:lnSpc>
            </a:pPr>
            <a:r>
              <a:rPr lang="en-US" altLang="zh-CN" sz="2000" dirty="0">
                <a:solidFill>
                  <a:schemeClr val="hlink"/>
                </a:solidFill>
                <a:ea typeface="楷体" pitchFamily="49" charset="-122"/>
                <a:cs typeface="Times New Roman" pitchFamily="18" charset="0"/>
              </a:rPr>
              <a:t>Person p=new Person();</a:t>
            </a:r>
            <a:endParaRPr lang="en-US" altLang="zh-CN" sz="2000" b="0" dirty="0">
              <a:solidFill>
                <a:schemeClr val="hlink"/>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642910" y="1428736"/>
            <a:ext cx="8281987" cy="3231654"/>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       访问</a:t>
            </a:r>
            <a:r>
              <a:rPr lang="zh-CN" altLang="en-US" dirty="0">
                <a:ea typeface="楷体" pitchFamily="49" charset="-122"/>
                <a:cs typeface="Times New Roman" pitchFamily="18" charset="0"/>
              </a:rPr>
              <a:t>对象字段的语法格式如下：</a:t>
            </a:r>
          </a:p>
          <a:p>
            <a:pPr>
              <a:lnSpc>
                <a:spcPct val="1500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对象</a:t>
            </a:r>
            <a:r>
              <a:rPr lang="zh-CN" altLang="en-US" sz="2000" dirty="0">
                <a:solidFill>
                  <a:schemeClr val="hlink"/>
                </a:solidFill>
                <a:ea typeface="楷体" pitchFamily="49" charset="-122"/>
                <a:cs typeface="Times New Roman" pitchFamily="18" charset="0"/>
              </a:rPr>
              <a:t>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字段名</a:t>
            </a:r>
          </a:p>
          <a:p>
            <a:pPr>
              <a:lnSpc>
                <a:spcPct val="150000"/>
              </a:lnSpc>
            </a:pPr>
            <a:r>
              <a:rPr lang="zh-CN" altLang="en-US" dirty="0" smtClean="0">
                <a:ea typeface="楷体" pitchFamily="49" charset="-122"/>
                <a:cs typeface="Times New Roman" pitchFamily="18" charset="0"/>
              </a:rPr>
              <a:t>       其中</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是一个运算符，该运算符的功能是表示对象的成员。</a:t>
            </a:r>
          </a:p>
          <a:p>
            <a:pPr>
              <a:lnSpc>
                <a:spcPct val="150000"/>
              </a:lnSpc>
            </a:pPr>
            <a:r>
              <a:rPr lang="zh-CN" altLang="en-US" dirty="0" smtClean="0">
                <a:ea typeface="楷体" pitchFamily="49" charset="-122"/>
                <a:cs typeface="Times New Roman" pitchFamily="18" charset="0"/>
              </a:rPr>
              <a:t>        例如</a:t>
            </a:r>
            <a:r>
              <a:rPr lang="zh-CN" altLang="en-US" dirty="0">
                <a:ea typeface="楷体" pitchFamily="49" charset="-122"/>
                <a:cs typeface="Times New Roman" pitchFamily="18" charset="0"/>
              </a:rPr>
              <a:t>，前面定义的</a:t>
            </a:r>
            <a:r>
              <a:rPr lang="en-US" altLang="zh-CN" dirty="0">
                <a:ea typeface="楷体" pitchFamily="49" charset="-122"/>
                <a:cs typeface="Times New Roman" pitchFamily="18" charset="0"/>
              </a:rPr>
              <a:t>p</a:t>
            </a:r>
            <a:r>
              <a:rPr lang="zh-CN" altLang="en-US" dirty="0">
                <a:ea typeface="楷体" pitchFamily="49" charset="-122"/>
                <a:cs typeface="Times New Roman" pitchFamily="18" charset="0"/>
              </a:rPr>
              <a:t>对象的成员变量表示为：</a:t>
            </a:r>
          </a:p>
          <a:p>
            <a:pPr>
              <a:lnSpc>
                <a:spcPct val="1500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p.pno</a:t>
            </a:r>
            <a:endParaRPr lang="en-US" altLang="zh-CN" sz="2000" dirty="0">
              <a:solidFill>
                <a:schemeClr val="hlink"/>
              </a:solidFill>
              <a:ea typeface="楷体" pitchFamily="49" charset="-122"/>
              <a:cs typeface="Times New Roman" pitchFamily="18" charset="0"/>
            </a:endParaRPr>
          </a:p>
        </p:txBody>
      </p:sp>
      <p:sp>
        <p:nvSpPr>
          <p:cNvPr id="3" name="TextBox 2"/>
          <p:cNvSpPr txBox="1"/>
          <p:nvPr/>
        </p:nvSpPr>
        <p:spPr>
          <a:xfrm>
            <a:off x="714348" y="500042"/>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5.3.2  </a:t>
            </a:r>
            <a:r>
              <a:rPr lang="zh-CN" altLang="en-US" sz="2800" dirty="0" smtClean="0">
                <a:solidFill>
                  <a:srgbClr val="FF3300"/>
                </a:solidFill>
                <a:latin typeface="黑体" pitchFamily="49" charset="-122"/>
                <a:ea typeface="黑体" pitchFamily="49" charset="-122"/>
              </a:rPr>
              <a:t>访问对象的字段</a:t>
            </a:r>
          </a:p>
        </p:txBody>
      </p:sp>
      <p:sp>
        <p:nvSpPr>
          <p:cNvPr id="4" name="TextBox 3"/>
          <p:cNvSpPr txBox="1"/>
          <p:nvPr/>
        </p:nvSpPr>
        <p:spPr>
          <a:xfrm>
            <a:off x="1500166" y="4857760"/>
            <a:ext cx="5143536" cy="523220"/>
          </a:xfrm>
          <a:prstGeom prst="rect">
            <a:avLst/>
          </a:prstGeom>
          <a:noFill/>
        </p:spPr>
        <p:txBody>
          <a:bodyPr wrap="square" rtlCol="0">
            <a:spAutoFit/>
          </a:bodyPr>
          <a:lstStyle/>
          <a:p>
            <a:r>
              <a:rPr lang="zh-CN" altLang="en-US" sz="2800" dirty="0" smtClean="0">
                <a:solidFill>
                  <a:srgbClr val="FF3300"/>
                </a:solidFill>
                <a:latin typeface="黑体" pitchFamily="49" charset="-122"/>
                <a:ea typeface="黑体" pitchFamily="49" charset="-122"/>
                <a:cs typeface="Times New Roman" pitchFamily="18" charset="0"/>
              </a:rPr>
              <a:t>注意：</a:t>
            </a:r>
            <a:r>
              <a:rPr lang="zh-CN" altLang="en-US" dirty="0" smtClean="0">
                <a:solidFill>
                  <a:srgbClr val="FF3300"/>
                </a:solidFill>
                <a:ea typeface="楷体" pitchFamily="49" charset="-122"/>
                <a:cs typeface="Times New Roman" pitchFamily="18" charset="0"/>
              </a:rPr>
              <a:t>只能通过对象访问</a:t>
            </a:r>
            <a:r>
              <a:rPr lang="en-US" altLang="zh-CN" dirty="0" smtClean="0">
                <a:solidFill>
                  <a:srgbClr val="FF3300"/>
                </a:solidFill>
                <a:ea typeface="楷体" pitchFamily="49" charset="-122"/>
                <a:cs typeface="Times New Roman" pitchFamily="18" charset="0"/>
              </a:rPr>
              <a:t>public</a:t>
            </a:r>
            <a:r>
              <a:rPr lang="zh-CN" altLang="en-US" dirty="0" smtClean="0">
                <a:solidFill>
                  <a:srgbClr val="FF3300"/>
                </a:solidFill>
                <a:ea typeface="楷体" pitchFamily="49" charset="-122"/>
                <a:cs typeface="Times New Roman" pitchFamily="18" charset="0"/>
              </a:rPr>
              <a:t>成员。</a:t>
            </a:r>
            <a:endParaRPr lang="zh-CN" altLang="en-US" dirty="0">
              <a:solidFill>
                <a:srgbClr val="FF33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571472" y="1500174"/>
            <a:ext cx="7632700" cy="2068323"/>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调用</a:t>
            </a:r>
            <a:r>
              <a:rPr lang="zh-CN" altLang="en-US" dirty="0">
                <a:ea typeface="楷体" pitchFamily="49" charset="-122"/>
                <a:cs typeface="Times New Roman" pitchFamily="18" charset="0"/>
              </a:rPr>
              <a:t>对象的方法的语法格式如下：</a:t>
            </a:r>
          </a:p>
          <a:p>
            <a:pPr>
              <a:lnSpc>
                <a:spcPct val="150000"/>
              </a:lnSpc>
            </a:pPr>
            <a:r>
              <a:rPr lang="zh-CN" altLang="en-US" sz="2000" dirty="0">
                <a:solidFill>
                  <a:schemeClr val="hlink"/>
                </a:solidFill>
                <a:ea typeface="楷体" pitchFamily="49" charset="-122"/>
                <a:cs typeface="Times New Roman" pitchFamily="18" charset="0"/>
              </a:rPr>
              <a:t>    对象名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方法名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参数表</a:t>
            </a:r>
            <a:r>
              <a:rPr lang="en-US" altLang="zh-CN" sz="2000" dirty="0">
                <a:solidFill>
                  <a:schemeClr val="hlink"/>
                </a:solidFill>
                <a:ea typeface="楷体" pitchFamily="49" charset="-122"/>
                <a:cs typeface="Times New Roman" pitchFamily="18" charset="0"/>
              </a:rPr>
              <a:t>)</a:t>
            </a:r>
          </a:p>
          <a:p>
            <a:pPr>
              <a:lnSpc>
                <a:spcPct val="150000"/>
              </a:lnSpc>
            </a:pPr>
            <a:r>
              <a:rPr lang="zh-CN" altLang="en-US" dirty="0">
                <a:ea typeface="楷体" pitchFamily="49" charset="-122"/>
                <a:cs typeface="Times New Roman" pitchFamily="18" charset="0"/>
              </a:rPr>
              <a:t>例如，调用前面定义的</a:t>
            </a:r>
            <a:r>
              <a:rPr lang="en-US" altLang="zh-CN" dirty="0">
                <a:ea typeface="楷体" pitchFamily="49" charset="-122"/>
                <a:cs typeface="Times New Roman" pitchFamily="18" charset="0"/>
              </a:rPr>
              <a:t>p</a:t>
            </a:r>
            <a:r>
              <a:rPr lang="zh-CN" altLang="en-US" dirty="0">
                <a:ea typeface="楷体" pitchFamily="49" charset="-122"/>
                <a:cs typeface="Times New Roman" pitchFamily="18" charset="0"/>
              </a:rPr>
              <a:t>对象的成员方法</a:t>
            </a:r>
            <a:r>
              <a:rPr lang="en-US" altLang="zh-CN" dirty="0" err="1">
                <a:ea typeface="楷体" pitchFamily="49" charset="-122"/>
                <a:cs typeface="Times New Roman" pitchFamily="18" charset="0"/>
              </a:rPr>
              <a:t>setdata</a:t>
            </a:r>
            <a:r>
              <a:rPr lang="zh-CN" altLang="en-US" dirty="0">
                <a:ea typeface="楷体" pitchFamily="49" charset="-122"/>
                <a:cs typeface="Times New Roman" pitchFamily="18" charset="0"/>
              </a:rPr>
              <a:t>为：</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p.setdata</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101,"Mary</a:t>
            </a:r>
            <a:r>
              <a:rPr lang="en-US" altLang="zh-CN" sz="2000" dirty="0">
                <a:solidFill>
                  <a:schemeClr val="hlink"/>
                </a:solidFill>
                <a:ea typeface="楷体" pitchFamily="49" charset="-122"/>
                <a:cs typeface="Times New Roman" pitchFamily="18" charset="0"/>
              </a:rPr>
              <a:t>");</a:t>
            </a:r>
          </a:p>
        </p:txBody>
      </p:sp>
      <p:sp>
        <p:nvSpPr>
          <p:cNvPr id="3" name="TextBox 2"/>
          <p:cNvSpPr txBox="1"/>
          <p:nvPr/>
        </p:nvSpPr>
        <p:spPr>
          <a:xfrm>
            <a:off x="714348" y="571480"/>
            <a:ext cx="428628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5.3.3  </a:t>
            </a:r>
            <a:r>
              <a:rPr lang="zh-CN" altLang="en-US" sz="2800" dirty="0" smtClean="0">
                <a:solidFill>
                  <a:srgbClr val="FF3300"/>
                </a:solidFill>
                <a:latin typeface="黑体" pitchFamily="49" charset="-122"/>
                <a:ea typeface="黑体" pitchFamily="49" charset="-122"/>
              </a:rPr>
              <a:t>调用对象的方法</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471490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5.3.4 </a:t>
            </a:r>
            <a:r>
              <a:rPr lang="zh-CN" altLang="en-US" sz="2800" dirty="0" smtClean="0">
                <a:solidFill>
                  <a:srgbClr val="FF3300"/>
                </a:solidFill>
                <a:latin typeface="黑体" pitchFamily="49" charset="-122"/>
                <a:ea typeface="黑体" pitchFamily="49" charset="-122"/>
              </a:rPr>
              <a:t>访问对象成员的限制</a:t>
            </a:r>
          </a:p>
        </p:txBody>
      </p:sp>
      <p:sp>
        <p:nvSpPr>
          <p:cNvPr id="3" name="TextBox 2"/>
          <p:cNvSpPr txBox="1"/>
          <p:nvPr/>
        </p:nvSpPr>
        <p:spPr>
          <a:xfrm>
            <a:off x="642910" y="1571612"/>
            <a:ext cx="8215370" cy="3970318"/>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对于类的</a:t>
            </a:r>
            <a:r>
              <a:rPr lang="zh-CN" altLang="en-US" dirty="0" smtClean="0">
                <a:solidFill>
                  <a:srgbClr val="FF00FF"/>
                </a:solidFill>
                <a:ea typeface="楷体" pitchFamily="49" charset="-122"/>
                <a:cs typeface="Times New Roman" pitchFamily="18" charset="0"/>
              </a:rPr>
              <a:t>私有成员</a:t>
            </a:r>
            <a:r>
              <a:rPr lang="zh-CN" altLang="en-US" dirty="0" smtClean="0">
                <a:ea typeface="楷体" pitchFamily="49" charset="-122"/>
                <a:cs typeface="Times New Roman" pitchFamily="18" charset="0"/>
              </a:rPr>
              <a:t>，只能从声明它的类的内部访问，其他类不能看见或访问它们，也不能从类的外部即通过该类的对象访问它们。例如，对于前面定义并实例化的</a:t>
            </a:r>
            <a:r>
              <a:rPr lang="en-US" dirty="0" smtClean="0">
                <a:ea typeface="楷体" pitchFamily="49" charset="-122"/>
                <a:cs typeface="Times New Roman" pitchFamily="18" charset="0"/>
              </a:rPr>
              <a:t>Person</a:t>
            </a:r>
            <a:r>
              <a:rPr lang="zh-CN" altLang="en-US" dirty="0" smtClean="0">
                <a:ea typeface="楷体" pitchFamily="49" charset="-122"/>
                <a:cs typeface="Times New Roman" pitchFamily="18" charset="0"/>
              </a:rPr>
              <a:t>类对象</a:t>
            </a:r>
            <a:r>
              <a:rPr lang="en-US" dirty="0" smtClean="0">
                <a:ea typeface="楷体" pitchFamily="49" charset="-122"/>
                <a:cs typeface="Times New Roman" pitchFamily="18" charset="0"/>
              </a:rPr>
              <a:t>p</a:t>
            </a:r>
            <a:r>
              <a:rPr lang="zh-CN" altLang="en-US" dirty="0" smtClean="0">
                <a:ea typeface="楷体" pitchFamily="49" charset="-122"/>
                <a:cs typeface="Times New Roman" pitchFamily="18" charset="0"/>
              </a:rPr>
              <a:t>，使用</a:t>
            </a:r>
            <a:r>
              <a:rPr lang="en-US" dirty="0" err="1" smtClean="0">
                <a:ea typeface="楷体" pitchFamily="49" charset="-122"/>
                <a:cs typeface="Times New Roman" pitchFamily="18" charset="0"/>
              </a:rPr>
              <a:t>p.pname</a:t>
            </a:r>
            <a:r>
              <a:rPr lang="zh-CN" altLang="en-US" dirty="0" smtClean="0">
                <a:ea typeface="楷体" pitchFamily="49" charset="-122"/>
                <a:cs typeface="Times New Roman" pitchFamily="18" charset="0"/>
              </a:rPr>
              <a:t>是错误的，因为</a:t>
            </a:r>
            <a:r>
              <a:rPr lang="en-US" dirty="0" smtClean="0">
                <a:ea typeface="楷体" pitchFamily="49" charset="-122"/>
                <a:cs typeface="Times New Roman" pitchFamily="18" charset="0"/>
              </a:rPr>
              <a:t>Person</a:t>
            </a:r>
            <a:r>
              <a:rPr lang="zh-CN" altLang="en-US" dirty="0" smtClean="0">
                <a:ea typeface="楷体" pitchFamily="49" charset="-122"/>
                <a:cs typeface="Times New Roman" pitchFamily="18" charset="0"/>
              </a:rPr>
              <a:t>类中的</a:t>
            </a:r>
            <a:r>
              <a:rPr lang="en-US" dirty="0" err="1" smtClean="0">
                <a:ea typeface="楷体" pitchFamily="49" charset="-122"/>
                <a:cs typeface="Times New Roman" pitchFamily="18" charset="0"/>
              </a:rPr>
              <a:t>pname</a:t>
            </a:r>
            <a:r>
              <a:rPr lang="zh-CN" altLang="en-US" dirty="0" smtClean="0">
                <a:ea typeface="楷体" pitchFamily="49" charset="-122"/>
                <a:cs typeface="Times New Roman" pitchFamily="18" charset="0"/>
              </a:rPr>
              <a:t>字段是私有字段。</a:t>
            </a:r>
          </a:p>
          <a:p>
            <a:pPr>
              <a:lnSpc>
                <a:spcPct val="150000"/>
              </a:lnSpc>
            </a:pPr>
            <a:r>
              <a:rPr lang="zh-CN" altLang="en-US" dirty="0" smtClean="0">
                <a:ea typeface="楷体" pitchFamily="49" charset="-122"/>
                <a:cs typeface="Times New Roman" pitchFamily="18" charset="0"/>
              </a:rPr>
              <a:t>         对于类的</a:t>
            </a:r>
            <a:r>
              <a:rPr lang="zh-CN" altLang="en-US" dirty="0" smtClean="0">
                <a:solidFill>
                  <a:srgbClr val="FF00FF"/>
                </a:solidFill>
                <a:ea typeface="楷体" pitchFamily="49" charset="-122"/>
                <a:cs typeface="Times New Roman" pitchFamily="18" charset="0"/>
              </a:rPr>
              <a:t>公有成员</a:t>
            </a:r>
            <a:r>
              <a:rPr lang="zh-CN" altLang="en-US" dirty="0" smtClean="0">
                <a:ea typeface="楷体" pitchFamily="49" charset="-122"/>
                <a:cs typeface="Times New Roman" pitchFamily="18" charset="0"/>
              </a:rPr>
              <a:t>，可以从类的外部即通过该类的对象访问它们。所以类的公有成员提供了类的外部接口。</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5214974"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 </a:t>
            </a:r>
            <a:r>
              <a:rPr lang="en-US" dirty="0" smtClean="0">
                <a:ea typeface="楷体" pitchFamily="49" charset="-122"/>
                <a:cs typeface="Times New Roman" pitchFamily="18" charset="0"/>
              </a:rPr>
              <a:t>Person</a:t>
            </a:r>
            <a:r>
              <a:rPr lang="zh-CN" altLang="en-US" dirty="0" smtClean="0">
                <a:ea typeface="楷体" pitchFamily="49" charset="-122"/>
                <a:cs typeface="Times New Roman" pitchFamily="18" charset="0"/>
              </a:rPr>
              <a:t>类及其成员的表示</a:t>
            </a:r>
            <a:r>
              <a:rPr lang="en-US" altLang="zh-CN"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pic>
        <p:nvPicPr>
          <p:cNvPr id="324610" name="Picture 2"/>
          <p:cNvPicPr>
            <a:picLocks noChangeAspect="1" noChangeArrowheads="1"/>
          </p:cNvPicPr>
          <p:nvPr/>
        </p:nvPicPr>
        <p:blipFill>
          <a:blip r:embed="rId2"/>
          <a:srcRect/>
          <a:stretch>
            <a:fillRect/>
          </a:stretch>
        </p:blipFill>
        <p:spPr bwMode="auto">
          <a:xfrm>
            <a:off x="1643042" y="1428736"/>
            <a:ext cx="4000528" cy="2865626"/>
          </a:xfrm>
          <a:prstGeom prst="rect">
            <a:avLst/>
          </a:prstGeom>
          <a:noFill/>
          <a:ln w="9525">
            <a:noFill/>
            <a:miter lim="800000"/>
            <a:headEnd/>
            <a:tailEnd/>
          </a:ln>
          <a:effectLst/>
        </p:spPr>
      </p:pic>
      <p:pic>
        <p:nvPicPr>
          <p:cNvPr id="4" name="图片 3"/>
          <p:cNvPicPr/>
          <p:nvPr/>
        </p:nvPicPr>
        <p:blipFill>
          <a:blip r:embed="rId3"/>
          <a:srcRect/>
          <a:stretch>
            <a:fillRect/>
          </a:stretch>
        </p:blipFill>
        <p:spPr bwMode="auto">
          <a:xfrm>
            <a:off x="6286512" y="1714488"/>
            <a:ext cx="1928826" cy="2428892"/>
          </a:xfrm>
          <a:prstGeom prst="rect">
            <a:avLst/>
          </a:prstGeom>
          <a:noFill/>
          <a:ln w="9525">
            <a:noFill/>
            <a:miter lim="800000"/>
            <a:headEnd/>
            <a:tailEnd/>
          </a:ln>
        </p:spPr>
      </p:pic>
      <p:sp>
        <p:nvSpPr>
          <p:cNvPr id="5" name="TextBox 4"/>
          <p:cNvSpPr txBox="1"/>
          <p:nvPr/>
        </p:nvSpPr>
        <p:spPr>
          <a:xfrm>
            <a:off x="6572264" y="4214818"/>
            <a:ext cx="1357322" cy="400110"/>
          </a:xfrm>
          <a:prstGeom prst="rect">
            <a:avLst/>
          </a:prstGeom>
          <a:noFill/>
        </p:spPr>
        <p:txBody>
          <a:bodyPr wrap="square" rtlCol="0">
            <a:spAutoFit/>
          </a:bodyPr>
          <a:lstStyle/>
          <a:p>
            <a:pPr algn="ctr"/>
            <a:r>
              <a:rPr lang="zh-CN" altLang="en-US" sz="2000" dirty="0" smtClean="0">
                <a:latin typeface="楷体" pitchFamily="49" charset="-122"/>
                <a:ea typeface="楷体" pitchFamily="49" charset="-122"/>
              </a:rPr>
              <a:t>类图</a:t>
            </a:r>
            <a:endParaRPr lang="zh-CN" altLang="en-US" sz="2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250825" y="234950"/>
            <a:ext cx="8675688" cy="461665"/>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5.1</a:t>
            </a:r>
            <a:r>
              <a:rPr lang="en-US" altLang="zh-CN" dirty="0">
                <a:solidFill>
                  <a:srgbClr val="FF3300"/>
                </a:solidFill>
                <a:ea typeface="楷体" pitchFamily="49" charset="-122"/>
                <a:cs typeface="Times New Roman" pitchFamily="18" charset="0"/>
              </a:rPr>
              <a:t>】 </a:t>
            </a:r>
            <a:r>
              <a:rPr lang="zh-CN" altLang="en-US" dirty="0">
                <a:ea typeface="楷体" pitchFamily="49" charset="-122"/>
                <a:cs typeface="Times New Roman" pitchFamily="18" charset="0"/>
              </a:rPr>
              <a:t>设计一个控制台应用程序，说明调用对象方法的过程。 </a:t>
            </a:r>
          </a:p>
        </p:txBody>
      </p:sp>
      <p:sp>
        <p:nvSpPr>
          <p:cNvPr id="151555" name="Text Box 3"/>
          <p:cNvSpPr txBox="1">
            <a:spLocks noChangeArrowheads="1"/>
          </p:cNvSpPr>
          <p:nvPr/>
        </p:nvSpPr>
        <p:spPr bwMode="auto">
          <a:xfrm>
            <a:off x="611188" y="692150"/>
            <a:ext cx="7777162" cy="5470525"/>
          </a:xfrm>
          <a:prstGeom prst="rect">
            <a:avLst/>
          </a:prstGeom>
          <a:noFill/>
          <a:ln w="9525">
            <a:noFill/>
            <a:miter lim="800000"/>
            <a:headEnd/>
            <a:tailEnd/>
          </a:ln>
          <a:effectLst/>
        </p:spPr>
        <p:txBody>
          <a:bodyPr>
            <a:spAutoFit/>
          </a:bodyPr>
          <a:lstStyle/>
          <a:p>
            <a:pPr>
              <a:lnSpc>
                <a:spcPct val="80000"/>
              </a:lnSpc>
            </a:pPr>
            <a:r>
              <a:rPr lang="en-US" altLang="zh-CN" sz="2000" dirty="0">
                <a:ea typeface="楷体" pitchFamily="49" charset="-122"/>
                <a:cs typeface="Times New Roman" pitchFamily="18" charset="0"/>
              </a:rPr>
              <a:t>using System;</a:t>
            </a:r>
          </a:p>
          <a:p>
            <a:pPr>
              <a:lnSpc>
                <a:spcPct val="80000"/>
              </a:lnSpc>
            </a:pPr>
            <a:r>
              <a:rPr lang="en-US" altLang="zh-CN" sz="2000" dirty="0">
                <a:ea typeface="楷体" pitchFamily="49" charset="-122"/>
                <a:cs typeface="Times New Roman" pitchFamily="18" charset="0"/>
              </a:rPr>
              <a:t>namespace </a:t>
            </a:r>
            <a:r>
              <a:rPr lang="en-US" altLang="zh-CN" sz="2000" dirty="0" err="1" smtClean="0">
                <a:ea typeface="楷体" pitchFamily="49" charset="-122"/>
                <a:cs typeface="Times New Roman" pitchFamily="18" charset="0"/>
              </a:rPr>
              <a:t>proj5_1</a:t>
            </a:r>
            <a:endParaRPr lang="en-US" altLang="zh-CN" sz="2000" dirty="0">
              <a:ea typeface="楷体" pitchFamily="49" charset="-122"/>
              <a:cs typeface="Times New Roman" pitchFamily="18" charset="0"/>
            </a:endParaRPr>
          </a:p>
          <a:p>
            <a:pPr>
              <a:lnSpc>
                <a:spcPct val="80000"/>
              </a:lnSpc>
            </a:pPr>
            <a:r>
              <a:rPr lang="en-US" altLang="zh-CN" sz="2000" dirty="0">
                <a:ea typeface="楷体" pitchFamily="49" charset="-122"/>
                <a:cs typeface="Times New Roman" pitchFamily="18" charset="0"/>
              </a:rPr>
              <a:t>{</a:t>
            </a:r>
            <a:r>
              <a:rPr lang="zh-CN" altLang="en-US" sz="2000" dirty="0">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public class </a:t>
            </a:r>
            <a:r>
              <a:rPr lang="en-US" altLang="zh-CN" sz="2000" dirty="0" err="1">
                <a:solidFill>
                  <a:schemeClr val="hlink"/>
                </a:solidFill>
                <a:ea typeface="楷体" pitchFamily="49" charset="-122"/>
                <a:cs typeface="Times New Roman" pitchFamily="18" charset="0"/>
              </a:rPr>
              <a:t>TPoint</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声明类</a:t>
            </a:r>
            <a:r>
              <a:rPr lang="en-US" altLang="zh-CN" sz="2000" dirty="0" err="1">
                <a:solidFill>
                  <a:schemeClr val="hlink"/>
                </a:solidFill>
                <a:ea typeface="楷体" pitchFamily="49" charset="-122"/>
                <a:cs typeface="Times New Roman" pitchFamily="18" charset="0"/>
              </a:rPr>
              <a:t>TPoint</a:t>
            </a:r>
            <a:endParaRPr lang="en-US" altLang="zh-CN" sz="2000" dirty="0">
              <a:solidFill>
                <a:schemeClr val="hlink"/>
              </a:solidFill>
              <a:ea typeface="楷体" pitchFamily="49" charset="-122"/>
              <a:cs typeface="Times New Roman" pitchFamily="18" charset="0"/>
            </a:endParaRPr>
          </a:p>
          <a:p>
            <a:pPr>
              <a:lnSpc>
                <a:spcPct val="80000"/>
              </a:lnSpc>
            </a:pP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x,y</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类的私有字段</a:t>
            </a:r>
          </a:p>
          <a:p>
            <a:pPr>
              <a:lnSpc>
                <a:spcPct val="8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public void </a:t>
            </a:r>
            <a:r>
              <a:rPr lang="en-US" altLang="zh-CN" sz="2000" dirty="0" err="1">
                <a:solidFill>
                  <a:schemeClr val="hlink"/>
                </a:solidFill>
                <a:ea typeface="楷体" pitchFamily="49" charset="-122"/>
                <a:cs typeface="Times New Roman" pitchFamily="18" charset="0"/>
              </a:rPr>
              <a:t>setpoint</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x1,int</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y1</a:t>
            </a:r>
            <a:r>
              <a:rPr lang="en-US" altLang="zh-CN" sz="2000" dirty="0">
                <a:solidFill>
                  <a:schemeClr val="hlink"/>
                </a:solidFill>
                <a:ea typeface="楷体" pitchFamily="49" charset="-122"/>
                <a:cs typeface="Times New Roman" pitchFamily="18" charset="0"/>
              </a:rPr>
              <a:t>)</a:t>
            </a:r>
          </a:p>
          <a:p>
            <a:pPr>
              <a:lnSpc>
                <a:spcPct val="80000"/>
              </a:lnSpc>
            </a:pPr>
            <a:r>
              <a:rPr lang="en-US" altLang="zh-CN" sz="2000" dirty="0">
                <a:solidFill>
                  <a:schemeClr val="hlink"/>
                </a:solidFill>
                <a:ea typeface="楷体" pitchFamily="49" charset="-122"/>
                <a:cs typeface="Times New Roman" pitchFamily="18" charset="0"/>
              </a:rPr>
              <a:t>          {  	x=</a:t>
            </a:r>
            <a:r>
              <a:rPr lang="en-US" altLang="zh-CN" sz="2000" dirty="0" err="1">
                <a:solidFill>
                  <a:schemeClr val="hlink"/>
                </a:solidFill>
                <a:ea typeface="楷体" pitchFamily="49" charset="-122"/>
                <a:cs typeface="Times New Roman" pitchFamily="18" charset="0"/>
              </a:rPr>
              <a:t>x1;y</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y1</a:t>
            </a:r>
            <a:r>
              <a:rPr lang="en-US" altLang="zh-CN" sz="2000" dirty="0">
                <a:solidFill>
                  <a:schemeClr val="hlink"/>
                </a:solidFill>
                <a:ea typeface="楷体" pitchFamily="49" charset="-122"/>
                <a:cs typeface="Times New Roman" pitchFamily="18" charset="0"/>
              </a:rPr>
              <a:t>;  }</a:t>
            </a:r>
          </a:p>
          <a:p>
            <a:pPr>
              <a:lnSpc>
                <a:spcPct val="80000"/>
              </a:lnSpc>
            </a:pPr>
            <a:r>
              <a:rPr lang="en-US" altLang="zh-CN" sz="2000" dirty="0">
                <a:solidFill>
                  <a:schemeClr val="hlink"/>
                </a:solidFill>
                <a:ea typeface="楷体" pitchFamily="49" charset="-122"/>
                <a:cs typeface="Times New Roman" pitchFamily="18" charset="0"/>
              </a:rPr>
              <a:t>          public void </a:t>
            </a:r>
            <a:r>
              <a:rPr lang="en-US" altLang="zh-CN" sz="2000" dirty="0" err="1">
                <a:solidFill>
                  <a:schemeClr val="hlink"/>
                </a:solidFill>
                <a:ea typeface="楷体" pitchFamily="49" charset="-122"/>
                <a:cs typeface="Times New Roman" pitchFamily="18" charset="0"/>
              </a:rPr>
              <a:t>dispoint</a:t>
            </a:r>
            <a:r>
              <a:rPr lang="en-US" altLang="zh-CN" sz="2000" dirty="0">
                <a:solidFill>
                  <a:schemeClr val="hlink"/>
                </a:solidFill>
                <a:ea typeface="楷体" pitchFamily="49" charset="-122"/>
                <a:cs typeface="Times New Roman" pitchFamily="18" charset="0"/>
              </a:rPr>
              <a:t>()</a:t>
            </a:r>
          </a:p>
          <a:p>
            <a:pPr>
              <a:lnSpc>
                <a:spcPct val="80000"/>
              </a:lnSpc>
            </a:pP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("({0},{1})",</a:t>
            </a:r>
            <a:r>
              <a:rPr lang="en-US" altLang="zh-CN" sz="2000" dirty="0" err="1">
                <a:solidFill>
                  <a:schemeClr val="hlink"/>
                </a:solidFill>
                <a:ea typeface="楷体" pitchFamily="49" charset="-122"/>
                <a:cs typeface="Times New Roman" pitchFamily="18" charset="0"/>
              </a:rPr>
              <a:t>x,y</a:t>
            </a:r>
            <a:r>
              <a:rPr lang="en-US" altLang="zh-CN" sz="2000" dirty="0">
                <a:solidFill>
                  <a:schemeClr val="hlink"/>
                </a:solidFill>
                <a:ea typeface="楷体" pitchFamily="49" charset="-122"/>
                <a:cs typeface="Times New Roman" pitchFamily="18" charset="0"/>
              </a:rPr>
              <a:t>);  }</a:t>
            </a:r>
          </a:p>
          <a:p>
            <a:pPr>
              <a:lnSpc>
                <a:spcPct val="80000"/>
              </a:lnSpc>
            </a:pPr>
            <a:r>
              <a:rPr lang="en-US" altLang="zh-CN" sz="2000" dirty="0">
                <a:solidFill>
                  <a:schemeClr val="hlink"/>
                </a:solidFill>
                <a:ea typeface="楷体" pitchFamily="49" charset="-122"/>
                <a:cs typeface="Times New Roman" pitchFamily="18" charset="0"/>
              </a:rPr>
              <a:t>     }</a:t>
            </a:r>
          </a:p>
          <a:p>
            <a:pPr>
              <a:lnSpc>
                <a:spcPct val="80000"/>
              </a:lnSpc>
            </a:pPr>
            <a:r>
              <a:rPr lang="en-US" altLang="zh-CN" sz="2000" dirty="0">
                <a:ea typeface="楷体" pitchFamily="49" charset="-122"/>
                <a:cs typeface="Times New Roman" pitchFamily="18" charset="0"/>
              </a:rPr>
              <a:t>     class Program</a:t>
            </a:r>
          </a:p>
          <a:p>
            <a:pPr>
              <a:lnSpc>
                <a:spcPct val="80000"/>
              </a:lnSpc>
            </a:pPr>
            <a:r>
              <a:rPr lang="en-US" altLang="zh-CN" sz="2000" dirty="0">
                <a:ea typeface="楷体" pitchFamily="49" charset="-122"/>
                <a:cs typeface="Times New Roman" pitchFamily="18" charset="0"/>
              </a:rPr>
              <a:t>     {   static void Main(string[] </a:t>
            </a:r>
            <a:r>
              <a:rPr lang="en-US" altLang="zh-CN" sz="2000" dirty="0" err="1">
                <a:ea typeface="楷体" pitchFamily="49" charset="-122"/>
                <a:cs typeface="Times New Roman" pitchFamily="18" charset="0"/>
              </a:rPr>
              <a:t>args</a:t>
            </a:r>
            <a:r>
              <a:rPr lang="en-US" altLang="zh-CN" sz="2000" dirty="0">
                <a:ea typeface="楷体" pitchFamily="49" charset="-122"/>
                <a:cs typeface="Times New Roman" pitchFamily="18" charset="0"/>
              </a:rPr>
              <a:t>)</a:t>
            </a:r>
          </a:p>
          <a:p>
            <a:pPr>
              <a:lnSpc>
                <a:spcPct val="80000"/>
              </a:lnSpc>
            </a:pPr>
            <a:r>
              <a:rPr lang="en-US" altLang="zh-CN" sz="2000" dirty="0">
                <a:ea typeface="楷体" pitchFamily="49" charset="-122"/>
                <a:cs typeface="Times New Roman" pitchFamily="18" charset="0"/>
              </a:rPr>
              <a:t>          {   </a:t>
            </a:r>
            <a:r>
              <a:rPr lang="en-US" altLang="zh-CN" sz="2000" dirty="0" err="1">
                <a:solidFill>
                  <a:srgbClr val="FF00FF"/>
                </a:solidFill>
                <a:ea typeface="楷体" pitchFamily="49" charset="-122"/>
                <a:cs typeface="Times New Roman" pitchFamily="18" charset="0"/>
              </a:rPr>
              <a:t>TPoint</a:t>
            </a:r>
            <a:r>
              <a:rPr lang="en-US" altLang="zh-CN" sz="2000" dirty="0">
                <a:solidFill>
                  <a:srgbClr val="FF00FF"/>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p1</a:t>
            </a:r>
            <a:r>
              <a:rPr lang="en-US" altLang="zh-CN" sz="2000" dirty="0">
                <a:solidFill>
                  <a:srgbClr val="FF00FF"/>
                </a:solidFill>
                <a:ea typeface="楷体" pitchFamily="49" charset="-122"/>
                <a:cs typeface="Times New Roman" pitchFamily="18" charset="0"/>
              </a:rPr>
              <a:t> = new </a:t>
            </a:r>
            <a:r>
              <a:rPr lang="en-US" altLang="zh-CN" sz="2000" dirty="0" err="1">
                <a:solidFill>
                  <a:srgbClr val="FF00FF"/>
                </a:solidFill>
                <a:ea typeface="楷体" pitchFamily="49" charset="-122"/>
                <a:cs typeface="Times New Roman" pitchFamily="18" charset="0"/>
              </a:rPr>
              <a:t>TPoint</a:t>
            </a:r>
            <a:r>
              <a:rPr lang="en-US" altLang="zh-CN" sz="2000" dirty="0">
                <a:solidFill>
                  <a:srgbClr val="FF00FF"/>
                </a:solidFill>
                <a:ea typeface="楷体" pitchFamily="49" charset="-122"/>
                <a:cs typeface="Times New Roman" pitchFamily="18" charset="0"/>
              </a:rPr>
              <a:t>();	// </a:t>
            </a:r>
            <a:r>
              <a:rPr lang="zh-CN" altLang="en-US" sz="2000" dirty="0">
                <a:solidFill>
                  <a:srgbClr val="FF00FF"/>
                </a:solidFill>
                <a:ea typeface="楷体" pitchFamily="49" charset="-122"/>
                <a:cs typeface="Times New Roman" pitchFamily="18" charset="0"/>
              </a:rPr>
              <a:t>定义对象</a:t>
            </a:r>
            <a:r>
              <a:rPr lang="en-US" altLang="zh-CN" sz="2000" dirty="0" err="1">
                <a:solidFill>
                  <a:srgbClr val="FF00FF"/>
                </a:solidFill>
                <a:ea typeface="楷体" pitchFamily="49" charset="-122"/>
                <a:cs typeface="Times New Roman" pitchFamily="18" charset="0"/>
              </a:rPr>
              <a:t>p1</a:t>
            </a:r>
            <a:endParaRPr lang="en-US" altLang="zh-CN" sz="2000" dirty="0">
              <a:solidFill>
                <a:srgbClr val="FF00FF"/>
              </a:solidFill>
              <a:ea typeface="楷体" pitchFamily="49" charset="-122"/>
              <a:cs typeface="Times New Roman" pitchFamily="18" charset="0"/>
            </a:endParaRPr>
          </a:p>
          <a:p>
            <a:pPr>
              <a:lnSpc>
                <a:spcPct val="80000"/>
              </a:lnSpc>
            </a:pPr>
            <a:r>
              <a:rPr lang="en-US" altLang="zh-CN" sz="2000" dirty="0">
                <a:ea typeface="楷体" pitchFamily="49" charset="-122"/>
                <a:cs typeface="Times New Roman" pitchFamily="18" charset="0"/>
              </a:rPr>
              <a:t>            	 </a:t>
            </a:r>
            <a:r>
              <a:rPr lang="en-US" altLang="zh-CN" sz="2000" dirty="0" err="1">
                <a:ea typeface="楷体" pitchFamily="49" charset="-122"/>
                <a:cs typeface="Times New Roman" pitchFamily="18" charset="0"/>
              </a:rPr>
              <a:t>p1.setpoint</a:t>
            </a:r>
            <a:r>
              <a:rPr lang="en-US" altLang="zh-CN" sz="2000" dirty="0">
                <a:ea typeface="楷体" pitchFamily="49" charset="-122"/>
                <a:cs typeface="Times New Roman" pitchFamily="18" charset="0"/>
              </a:rPr>
              <a:t>(2,6);</a:t>
            </a:r>
          </a:p>
          <a:p>
            <a:pPr>
              <a:lnSpc>
                <a:spcPct val="80000"/>
              </a:lnSpc>
            </a:pPr>
            <a:r>
              <a:rPr lang="en-US" altLang="zh-CN" sz="2000" dirty="0">
                <a:ea typeface="楷体" pitchFamily="49" charset="-122"/>
                <a:cs typeface="Times New Roman" pitchFamily="18" charset="0"/>
              </a:rPr>
              <a:t>            	 </a:t>
            </a:r>
            <a:r>
              <a:rPr lang="en-US" altLang="zh-CN" sz="2000" dirty="0" err="1">
                <a:ea typeface="楷体" pitchFamily="49" charset="-122"/>
                <a:cs typeface="Times New Roman" pitchFamily="18" charset="0"/>
              </a:rPr>
              <a:t>Console.Write</a:t>
            </a:r>
            <a:r>
              <a:rPr lang="en-US" altLang="zh-CN" sz="2000" dirty="0">
                <a:ea typeface="楷体" pitchFamily="49" charset="-122"/>
                <a:cs typeface="Times New Roman" pitchFamily="18" charset="0"/>
              </a:rPr>
              <a:t>("</a:t>
            </a:r>
            <a:r>
              <a:rPr lang="zh-CN" altLang="en-US" sz="2000" dirty="0">
                <a:ea typeface="楷体" pitchFamily="49" charset="-122"/>
                <a:cs typeface="Times New Roman" pitchFamily="18" charset="0"/>
              </a:rPr>
              <a:t>第一个点</a:t>
            </a:r>
            <a:r>
              <a:rPr lang="en-US" altLang="zh-CN" sz="2000" dirty="0">
                <a:ea typeface="楷体" pitchFamily="49" charset="-122"/>
                <a:cs typeface="Times New Roman" pitchFamily="18" charset="0"/>
              </a:rPr>
              <a:t>=&gt;");</a:t>
            </a:r>
          </a:p>
          <a:p>
            <a:pPr>
              <a:lnSpc>
                <a:spcPct val="80000"/>
              </a:lnSpc>
            </a:pPr>
            <a:r>
              <a:rPr lang="en-US" altLang="zh-CN" sz="2000" dirty="0">
                <a:ea typeface="楷体" pitchFamily="49" charset="-122"/>
                <a:cs typeface="Times New Roman" pitchFamily="18" charset="0"/>
              </a:rPr>
              <a:t>            	 </a:t>
            </a:r>
            <a:r>
              <a:rPr lang="en-US" altLang="zh-CN" sz="2000" dirty="0" err="1">
                <a:ea typeface="楷体" pitchFamily="49" charset="-122"/>
                <a:cs typeface="Times New Roman" pitchFamily="18" charset="0"/>
              </a:rPr>
              <a:t>p1.dispoint</a:t>
            </a:r>
            <a:r>
              <a:rPr lang="en-US" altLang="zh-CN" sz="2000" dirty="0">
                <a:ea typeface="楷体" pitchFamily="49" charset="-122"/>
                <a:cs typeface="Times New Roman" pitchFamily="18" charset="0"/>
              </a:rPr>
              <a:t>();</a:t>
            </a:r>
          </a:p>
          <a:p>
            <a:pPr>
              <a:lnSpc>
                <a:spcPct val="80000"/>
              </a:lnSpc>
            </a:pPr>
            <a:r>
              <a:rPr lang="en-US" altLang="zh-CN" sz="2000" dirty="0">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TPoint</a:t>
            </a:r>
            <a:r>
              <a:rPr lang="en-US" altLang="zh-CN" sz="2000" dirty="0">
                <a:solidFill>
                  <a:srgbClr val="FF00FF"/>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p2</a:t>
            </a:r>
            <a:r>
              <a:rPr lang="en-US" altLang="zh-CN" sz="2000" dirty="0">
                <a:solidFill>
                  <a:srgbClr val="FF00FF"/>
                </a:solidFill>
                <a:ea typeface="楷体" pitchFamily="49" charset="-122"/>
                <a:cs typeface="Times New Roman" pitchFamily="18" charset="0"/>
              </a:rPr>
              <a:t> = new </a:t>
            </a:r>
            <a:r>
              <a:rPr lang="en-US" altLang="zh-CN" sz="2000" dirty="0" err="1">
                <a:solidFill>
                  <a:srgbClr val="FF00FF"/>
                </a:solidFill>
                <a:ea typeface="楷体" pitchFamily="49" charset="-122"/>
                <a:cs typeface="Times New Roman" pitchFamily="18" charset="0"/>
              </a:rPr>
              <a:t>TPoint</a:t>
            </a:r>
            <a:r>
              <a:rPr lang="en-US" altLang="zh-CN" sz="2000" dirty="0">
                <a:solidFill>
                  <a:srgbClr val="FF00FF"/>
                </a:solidFill>
                <a:ea typeface="楷体" pitchFamily="49" charset="-122"/>
                <a:cs typeface="Times New Roman" pitchFamily="18" charset="0"/>
              </a:rPr>
              <a:t>();	// </a:t>
            </a:r>
            <a:r>
              <a:rPr lang="zh-CN" altLang="en-US" sz="2000" dirty="0">
                <a:solidFill>
                  <a:srgbClr val="FF00FF"/>
                </a:solidFill>
                <a:ea typeface="楷体" pitchFamily="49" charset="-122"/>
                <a:cs typeface="Times New Roman" pitchFamily="18" charset="0"/>
              </a:rPr>
              <a:t>定义对象</a:t>
            </a:r>
            <a:r>
              <a:rPr lang="en-US" altLang="zh-CN" sz="2000" dirty="0" err="1">
                <a:solidFill>
                  <a:srgbClr val="FF00FF"/>
                </a:solidFill>
                <a:ea typeface="楷体" pitchFamily="49" charset="-122"/>
                <a:cs typeface="Times New Roman" pitchFamily="18" charset="0"/>
              </a:rPr>
              <a:t>p2</a:t>
            </a:r>
            <a:endParaRPr lang="en-US" altLang="zh-CN" sz="2000" dirty="0">
              <a:solidFill>
                <a:srgbClr val="FF00FF"/>
              </a:solidFill>
              <a:ea typeface="楷体" pitchFamily="49" charset="-122"/>
              <a:cs typeface="Times New Roman" pitchFamily="18" charset="0"/>
            </a:endParaRPr>
          </a:p>
          <a:p>
            <a:pPr>
              <a:lnSpc>
                <a:spcPct val="80000"/>
              </a:lnSpc>
            </a:pPr>
            <a:r>
              <a:rPr lang="en-US" altLang="zh-CN" sz="2000" dirty="0">
                <a:ea typeface="楷体" pitchFamily="49" charset="-122"/>
                <a:cs typeface="Times New Roman" pitchFamily="18" charset="0"/>
              </a:rPr>
              <a:t>            	 </a:t>
            </a:r>
            <a:r>
              <a:rPr lang="en-US" altLang="zh-CN" sz="2000" dirty="0" err="1">
                <a:ea typeface="楷体" pitchFamily="49" charset="-122"/>
                <a:cs typeface="Times New Roman" pitchFamily="18" charset="0"/>
              </a:rPr>
              <a:t>p2.setpoint</a:t>
            </a:r>
            <a:r>
              <a:rPr lang="en-US" altLang="zh-CN" sz="2000" dirty="0">
                <a:ea typeface="楷体" pitchFamily="49" charset="-122"/>
                <a:cs typeface="Times New Roman" pitchFamily="18" charset="0"/>
              </a:rPr>
              <a:t>(8,3);</a:t>
            </a:r>
          </a:p>
          <a:p>
            <a:pPr>
              <a:lnSpc>
                <a:spcPct val="80000"/>
              </a:lnSpc>
            </a:pPr>
            <a:r>
              <a:rPr lang="en-US" altLang="zh-CN" sz="2000" dirty="0">
                <a:ea typeface="楷体" pitchFamily="49" charset="-122"/>
                <a:cs typeface="Times New Roman" pitchFamily="18" charset="0"/>
              </a:rPr>
              <a:t>            	 </a:t>
            </a:r>
            <a:r>
              <a:rPr lang="en-US" altLang="zh-CN" sz="2000" dirty="0" err="1">
                <a:ea typeface="楷体" pitchFamily="49" charset="-122"/>
                <a:cs typeface="Times New Roman" pitchFamily="18" charset="0"/>
              </a:rPr>
              <a:t>Console.Write</a:t>
            </a:r>
            <a:r>
              <a:rPr lang="en-US" altLang="zh-CN" sz="2000" dirty="0">
                <a:ea typeface="楷体" pitchFamily="49" charset="-122"/>
                <a:cs typeface="Times New Roman" pitchFamily="18" charset="0"/>
              </a:rPr>
              <a:t>("</a:t>
            </a:r>
            <a:r>
              <a:rPr lang="zh-CN" altLang="en-US" sz="2000" dirty="0">
                <a:ea typeface="楷体" pitchFamily="49" charset="-122"/>
                <a:cs typeface="Times New Roman" pitchFamily="18" charset="0"/>
              </a:rPr>
              <a:t>第二个点</a:t>
            </a:r>
            <a:r>
              <a:rPr lang="en-US" altLang="zh-CN" sz="2000" dirty="0">
                <a:ea typeface="楷体" pitchFamily="49" charset="-122"/>
                <a:cs typeface="Times New Roman" pitchFamily="18" charset="0"/>
              </a:rPr>
              <a:t>=&gt;");</a:t>
            </a:r>
          </a:p>
          <a:p>
            <a:pPr>
              <a:lnSpc>
                <a:spcPct val="80000"/>
              </a:lnSpc>
            </a:pPr>
            <a:r>
              <a:rPr lang="en-US" altLang="zh-CN" sz="2000" dirty="0">
                <a:ea typeface="楷体" pitchFamily="49" charset="-122"/>
                <a:cs typeface="Times New Roman" pitchFamily="18" charset="0"/>
              </a:rPr>
              <a:t>            	 </a:t>
            </a:r>
            <a:r>
              <a:rPr lang="en-US" altLang="zh-CN" sz="2000" dirty="0" err="1">
                <a:ea typeface="楷体" pitchFamily="49" charset="-122"/>
                <a:cs typeface="Times New Roman" pitchFamily="18" charset="0"/>
              </a:rPr>
              <a:t>p2.dispoint</a:t>
            </a:r>
            <a:r>
              <a:rPr lang="en-US" altLang="zh-CN" sz="2000" dirty="0">
                <a:ea typeface="楷体" pitchFamily="49" charset="-122"/>
                <a:cs typeface="Times New Roman" pitchFamily="18" charset="0"/>
              </a:rPr>
              <a:t>();</a:t>
            </a:r>
          </a:p>
          <a:p>
            <a:pPr>
              <a:lnSpc>
                <a:spcPct val="80000"/>
              </a:lnSpc>
            </a:pPr>
            <a:r>
              <a:rPr lang="en-US" altLang="zh-CN" sz="2000" dirty="0">
                <a:ea typeface="楷体" pitchFamily="49" charset="-122"/>
                <a:cs typeface="Times New Roman" pitchFamily="18" charset="0"/>
              </a:rPr>
              <a:t>          }</a:t>
            </a:r>
          </a:p>
          <a:p>
            <a:pPr>
              <a:lnSpc>
                <a:spcPct val="80000"/>
              </a:lnSpc>
            </a:pPr>
            <a:r>
              <a:rPr lang="en-US" altLang="zh-CN" sz="2000" dirty="0">
                <a:ea typeface="楷体" pitchFamily="49" charset="-122"/>
                <a:cs typeface="Times New Roman" pitchFamily="18" charset="0"/>
              </a:rPr>
              <a:t>     }</a:t>
            </a:r>
          </a:p>
          <a:p>
            <a:pPr>
              <a:lnSpc>
                <a:spcPct val="80000"/>
              </a:lnSpc>
            </a:pPr>
            <a:r>
              <a:rPr lang="en-US" altLang="zh-CN" sz="2000" dirty="0">
                <a:ea typeface="楷体" pitchFamily="49" charset="-122"/>
                <a:cs typeface="Times New Roman" pitchFamily="18" charset="0"/>
              </a:rPr>
              <a:t>} </a:t>
            </a:r>
          </a:p>
        </p:txBody>
      </p:sp>
      <p:pic>
        <p:nvPicPr>
          <p:cNvPr id="5" name="图片 4"/>
          <p:cNvPicPr/>
          <p:nvPr/>
        </p:nvPicPr>
        <p:blipFill>
          <a:blip r:embed="rId2"/>
          <a:srcRect/>
          <a:stretch>
            <a:fillRect/>
          </a:stretch>
        </p:blipFill>
        <p:spPr bwMode="auto">
          <a:xfrm>
            <a:off x="6215074" y="1643050"/>
            <a:ext cx="2286016" cy="11430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71480"/>
            <a:ext cx="8072494" cy="461665"/>
          </a:xfrm>
          <a:prstGeom prst="rect">
            <a:avLst/>
          </a:prstGeom>
          <a:noFill/>
        </p:spPr>
        <p:txBody>
          <a:bodyPr wrap="square" rtlCol="0">
            <a:spAutoFit/>
          </a:bodyPr>
          <a:lstStyle/>
          <a:p>
            <a:r>
              <a:rPr lang="en-US" dirty="0" smtClean="0">
                <a:ea typeface="楷体" pitchFamily="49" charset="-122"/>
                <a:cs typeface="Times New Roman" pitchFamily="18" charset="0"/>
              </a:rPr>
              <a:t>C#</a:t>
            </a:r>
            <a:r>
              <a:rPr lang="zh-CN" altLang="en-US" dirty="0" smtClean="0">
                <a:ea typeface="楷体" pitchFamily="49" charset="-122"/>
                <a:cs typeface="Times New Roman" pitchFamily="18" charset="0"/>
              </a:rPr>
              <a:t>中提供了对象浏览器用于查看项目中类的信息。</a:t>
            </a:r>
            <a:endParaRPr lang="zh-CN" altLang="en-US" dirty="0">
              <a:ea typeface="楷体" pitchFamily="49" charset="-122"/>
              <a:cs typeface="Times New Roman" pitchFamily="18" charset="0"/>
            </a:endParaRPr>
          </a:p>
        </p:txBody>
      </p:sp>
      <p:pic>
        <p:nvPicPr>
          <p:cNvPr id="5" name="图片 4"/>
          <p:cNvPicPr/>
          <p:nvPr/>
        </p:nvPicPr>
        <p:blipFill>
          <a:blip r:embed="rId2"/>
          <a:srcRect/>
          <a:stretch>
            <a:fillRect/>
          </a:stretch>
        </p:blipFill>
        <p:spPr bwMode="auto">
          <a:xfrm>
            <a:off x="1500166" y="1357298"/>
            <a:ext cx="6357982" cy="40719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578647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5.3.5 </a:t>
            </a:r>
            <a:r>
              <a:rPr lang="zh-CN" altLang="en-US" sz="2800" dirty="0" smtClean="0">
                <a:solidFill>
                  <a:srgbClr val="FF3300"/>
                </a:solidFill>
                <a:latin typeface="黑体" pitchFamily="49" charset="-122"/>
                <a:ea typeface="黑体" pitchFamily="49" charset="-122"/>
              </a:rPr>
              <a:t>类对象的内存空间分配方式</a:t>
            </a:r>
          </a:p>
        </p:txBody>
      </p:sp>
      <p:sp>
        <p:nvSpPr>
          <p:cNvPr id="3" name="TextBox 2"/>
          <p:cNvSpPr txBox="1"/>
          <p:nvPr/>
        </p:nvSpPr>
        <p:spPr>
          <a:xfrm>
            <a:off x="642910" y="1500174"/>
            <a:ext cx="8072494" cy="3416320"/>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对象引用变量是一个引用类型的变量，和值类型变量一样，对象引用变量的空间也是在栈空间中分配的。</a:t>
            </a:r>
            <a:endParaRPr lang="en-US" altLang="zh-CN" dirty="0" smtClean="0">
              <a:ea typeface="楷体" pitchFamily="49" charset="-122"/>
              <a:cs typeface="Times New Roman" pitchFamily="18" charset="0"/>
            </a:endParaRPr>
          </a:p>
          <a:p>
            <a:pPr>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而对象实例的空间是在堆空间中分配的，对象引用变量中可以存放对象实例的地址，这样通过对象引用变量来操作对象实例。</a:t>
            </a:r>
            <a:endParaRPr lang="en-US" altLang="zh-CN" dirty="0" smtClean="0">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        </a:t>
            </a:r>
            <a:r>
              <a:rPr lang="zh-CN" altLang="en-US" dirty="0" smtClean="0">
                <a:solidFill>
                  <a:srgbClr val="FF00FF"/>
                </a:solidFill>
                <a:ea typeface="楷体" pitchFamily="49" charset="-122"/>
                <a:cs typeface="Times New Roman" pitchFamily="18" charset="0"/>
              </a:rPr>
              <a:t>务必了解对象引用变量和对象实例之间的差异。</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1071538" y="1428736"/>
            <a:ext cx="4681537" cy="2308324"/>
          </a:xfrm>
          <a:prstGeom prst="rect">
            <a:avLst/>
          </a:prstGeom>
          <a:noFill/>
          <a:ln w="9525">
            <a:noFill/>
            <a:miter lim="800000"/>
            <a:headEnd/>
            <a:tailEnd/>
          </a:ln>
          <a:effectLst/>
        </p:spPr>
        <p:txBody>
          <a:bodyPr>
            <a:spAutoFit/>
          </a:bodyPr>
          <a:lstStyle/>
          <a:p>
            <a:pPr>
              <a:lnSpc>
                <a:spcPct val="150000"/>
              </a:lnSpc>
              <a:buFont typeface="Wingdings" pitchFamily="2" charset="2"/>
              <a:buChar char="l"/>
            </a:pPr>
            <a:r>
              <a:rPr lang="zh-CN" altLang="en-US" dirty="0" smtClean="0">
                <a:latin typeface="楷体" pitchFamily="49" charset="-122"/>
                <a:ea typeface="楷体" pitchFamily="49" charset="-122"/>
              </a:rPr>
              <a:t> </a:t>
            </a:r>
            <a:r>
              <a:rPr lang="zh-CN" altLang="en-US" dirty="0">
                <a:latin typeface="楷体" pitchFamily="49" charset="-122"/>
                <a:ea typeface="楷体" pitchFamily="49" charset="-122"/>
              </a:rPr>
              <a:t>维护简单。</a:t>
            </a:r>
          </a:p>
          <a:p>
            <a:pPr>
              <a:lnSpc>
                <a:spcPct val="150000"/>
              </a:lnSpc>
              <a:buFont typeface="Wingdings" pitchFamily="2" charset="2"/>
              <a:buChar char="l"/>
            </a:pPr>
            <a:r>
              <a:rPr lang="zh-CN" altLang="en-US" dirty="0">
                <a:latin typeface="楷体" pitchFamily="49" charset="-122"/>
                <a:ea typeface="楷体" pitchFamily="49" charset="-122"/>
              </a:rPr>
              <a:t> 可扩充性。</a:t>
            </a:r>
          </a:p>
          <a:p>
            <a:pPr>
              <a:lnSpc>
                <a:spcPct val="150000"/>
              </a:lnSpc>
              <a:buFont typeface="Wingdings" pitchFamily="2" charset="2"/>
              <a:buChar char="l"/>
            </a:pPr>
            <a:r>
              <a:rPr lang="zh-CN" altLang="en-US" dirty="0">
                <a:latin typeface="楷体" pitchFamily="49" charset="-122"/>
                <a:ea typeface="楷体" pitchFamily="49" charset="-122"/>
              </a:rPr>
              <a:t> 代码重用</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pPr>
              <a:lnSpc>
                <a:spcPct val="150000"/>
              </a:lnSpc>
              <a:buFont typeface="Wingdings" pitchFamily="2" charset="2"/>
              <a:buChar char="l"/>
            </a:pPr>
            <a:r>
              <a:rPr lang="zh-CN" altLang="en-US" dirty="0" smtClean="0"/>
              <a:t>  </a:t>
            </a:r>
            <a:r>
              <a:rPr lang="zh-CN" altLang="en-US" dirty="0" smtClean="0">
                <a:latin typeface="楷体" pitchFamily="49" charset="-122"/>
                <a:ea typeface="楷体" pitchFamily="49" charset="-122"/>
              </a:rPr>
              <a:t>多态性。</a:t>
            </a:r>
            <a:endParaRPr lang="zh-CN" altLang="en-US" dirty="0">
              <a:latin typeface="楷体" pitchFamily="49" charset="-122"/>
              <a:ea typeface="楷体" pitchFamily="49" charset="-122"/>
            </a:endParaRPr>
          </a:p>
        </p:txBody>
      </p:sp>
      <p:sp>
        <p:nvSpPr>
          <p:cNvPr id="3" name="TextBox 2"/>
          <p:cNvSpPr txBox="1"/>
          <p:nvPr/>
        </p:nvSpPr>
        <p:spPr>
          <a:xfrm>
            <a:off x="785786" y="500042"/>
            <a:ext cx="414340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5.1.2 </a:t>
            </a:r>
            <a:r>
              <a:rPr lang="zh-CN" altLang="en-US" sz="2800" dirty="0" smtClean="0">
                <a:solidFill>
                  <a:srgbClr val="FF3300"/>
                </a:solidFill>
                <a:latin typeface="黑体" pitchFamily="49" charset="-122"/>
                <a:ea typeface="黑体" pitchFamily="49" charset="-122"/>
              </a:rPr>
              <a:t>面向对象的优点</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01056" cy="1692771"/>
          </a:xfrm>
          <a:prstGeom prst="rect">
            <a:avLst/>
          </a:prstGeom>
          <a:noFill/>
        </p:spPr>
        <p:txBody>
          <a:bodyPr wrap="square" rtlCol="0">
            <a:spAutoFit/>
          </a:bodyPr>
          <a:lstStyle/>
          <a:p>
            <a:r>
              <a:rPr lang="zh-CN" altLang="en-US" dirty="0" smtClean="0">
                <a:ea typeface="楷体" pitchFamily="49" charset="-122"/>
                <a:cs typeface="Times New Roman" pitchFamily="18" charset="0"/>
              </a:rPr>
              <a:t>例如，对于前面声明的</a:t>
            </a:r>
            <a:r>
              <a:rPr lang="en-US" dirty="0" smtClean="0">
                <a:ea typeface="楷体" pitchFamily="49" charset="-122"/>
                <a:cs typeface="Times New Roman" pitchFamily="18" charset="0"/>
              </a:rPr>
              <a:t>Person</a:t>
            </a:r>
            <a:r>
              <a:rPr lang="zh-CN" altLang="en-US" dirty="0" smtClean="0">
                <a:ea typeface="楷体" pitchFamily="49" charset="-122"/>
                <a:cs typeface="Times New Roman" pitchFamily="18" charset="0"/>
              </a:rPr>
              <a:t>类，执行如下语句：</a:t>
            </a:r>
          </a:p>
          <a:p>
            <a:r>
              <a:rPr lang="en-US" sz="2000" dirty="0" smtClean="0">
                <a:solidFill>
                  <a:srgbClr val="006600"/>
                </a:solidFill>
                <a:ea typeface="楷体" pitchFamily="49" charset="-122"/>
                <a:cs typeface="Times New Roman" pitchFamily="18" charset="0"/>
              </a:rPr>
              <a:t>Person </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 = new Person();</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Person </a:t>
            </a:r>
            <a:r>
              <a:rPr lang="en-US" sz="2000" dirty="0" err="1" smtClean="0">
                <a:solidFill>
                  <a:srgbClr val="006600"/>
                </a:solidFill>
                <a:ea typeface="楷体" pitchFamily="49" charset="-122"/>
                <a:cs typeface="Times New Roman" pitchFamily="18" charset="0"/>
              </a:rPr>
              <a:t>p2</a:t>
            </a:r>
            <a:r>
              <a:rPr lang="en-US" sz="2000" dirty="0" smtClean="0">
                <a:solidFill>
                  <a:srgbClr val="006600"/>
                </a:solidFill>
                <a:ea typeface="楷体" pitchFamily="49" charset="-122"/>
                <a:cs typeface="Times New Roman" pitchFamily="18" charset="0"/>
              </a:rPr>
              <a:t> = new Person();</a:t>
            </a:r>
            <a:endParaRPr lang="zh-CN" altLang="en-US" sz="2000" dirty="0" smtClean="0">
              <a:solidFill>
                <a:srgbClr val="006600"/>
              </a:solidFill>
              <a:ea typeface="楷体" pitchFamily="49" charset="-122"/>
              <a:cs typeface="Times New Roman" pitchFamily="18" charset="0"/>
            </a:endParaRPr>
          </a:p>
          <a:p>
            <a:r>
              <a:rPr lang="en-US" sz="2000" dirty="0" err="1" smtClean="0">
                <a:solidFill>
                  <a:srgbClr val="006600"/>
                </a:solidFill>
                <a:ea typeface="楷体" pitchFamily="49" charset="-122"/>
                <a:cs typeface="Times New Roman" pitchFamily="18" charset="0"/>
              </a:rPr>
              <a:t>p1.setdata</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1,"Mary</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p1.pno</a:t>
            </a:r>
            <a:r>
              <a:rPr lang="en-US" sz="2000" dirty="0" smtClean="0">
                <a:solidFill>
                  <a:srgbClr val="006600"/>
                </a:solidFill>
                <a:ea typeface="楷体" pitchFamily="49" charset="-122"/>
                <a:cs typeface="Times New Roman" pitchFamily="18" charset="0"/>
              </a:rPr>
              <a:t>=1</a:t>
            </a:r>
            <a:r>
              <a:rPr lang="zh-CN" alt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p1.pname</a:t>
            </a:r>
            <a:r>
              <a:rPr lang="en-US" sz="2000" dirty="0" smtClean="0">
                <a:solidFill>
                  <a:srgbClr val="006600"/>
                </a:solidFill>
                <a:ea typeface="楷体" pitchFamily="49" charset="-122"/>
                <a:cs typeface="Times New Roman" pitchFamily="18" charset="0"/>
              </a:rPr>
              <a:t>="Mary"</a:t>
            </a:r>
            <a:endParaRPr lang="zh-CN" altLang="en-US" sz="2000" dirty="0" smtClean="0">
              <a:solidFill>
                <a:srgbClr val="006600"/>
              </a:solidFill>
              <a:ea typeface="楷体" pitchFamily="49" charset="-122"/>
              <a:cs typeface="Times New Roman" pitchFamily="18" charset="0"/>
            </a:endParaRPr>
          </a:p>
          <a:p>
            <a:r>
              <a:rPr lang="en-US" sz="2000" dirty="0" err="1" smtClean="0">
                <a:solidFill>
                  <a:srgbClr val="006600"/>
                </a:solidFill>
                <a:ea typeface="楷体" pitchFamily="49" charset="-122"/>
                <a:cs typeface="Times New Roman" pitchFamily="18" charset="0"/>
              </a:rPr>
              <a:t>p2.setdata</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1,"Smith</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p2.pno</a:t>
            </a:r>
            <a:r>
              <a:rPr lang="en-US" sz="2000" dirty="0" smtClean="0">
                <a:solidFill>
                  <a:srgbClr val="006600"/>
                </a:solidFill>
                <a:ea typeface="楷体" pitchFamily="49" charset="-122"/>
                <a:cs typeface="Times New Roman" pitchFamily="18" charset="0"/>
              </a:rPr>
              <a:t>=2</a:t>
            </a:r>
            <a:r>
              <a:rPr lang="zh-CN" alt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p2.pname</a:t>
            </a:r>
            <a:r>
              <a:rPr lang="en-US" sz="2000" dirty="0" smtClean="0">
                <a:solidFill>
                  <a:srgbClr val="006600"/>
                </a:solidFill>
                <a:ea typeface="楷体" pitchFamily="49" charset="-122"/>
                <a:cs typeface="Times New Roman" pitchFamily="18" charset="0"/>
              </a:rPr>
              <a:t>="Smith"</a:t>
            </a:r>
            <a:endParaRPr lang="zh-CN" altLang="en-US" sz="2000" dirty="0" smtClean="0">
              <a:solidFill>
                <a:srgbClr val="006600"/>
              </a:solidFill>
              <a:ea typeface="楷体" pitchFamily="49" charset="-122"/>
              <a:cs typeface="Times New Roman" pitchFamily="18" charset="0"/>
            </a:endParaRPr>
          </a:p>
        </p:txBody>
      </p:sp>
      <p:pic>
        <p:nvPicPr>
          <p:cNvPr id="325634" name="Picture 2"/>
          <p:cNvPicPr>
            <a:picLocks noChangeAspect="1" noChangeArrowheads="1"/>
          </p:cNvPicPr>
          <p:nvPr/>
        </p:nvPicPr>
        <p:blipFill>
          <a:blip r:embed="rId2"/>
          <a:srcRect/>
          <a:stretch>
            <a:fillRect/>
          </a:stretch>
        </p:blipFill>
        <p:spPr bwMode="auto">
          <a:xfrm>
            <a:off x="1071538" y="2571744"/>
            <a:ext cx="6429420" cy="3171414"/>
          </a:xfrm>
          <a:prstGeom prst="rect">
            <a:avLst/>
          </a:prstGeom>
          <a:noFill/>
          <a:ln w="9525">
            <a:noFill/>
            <a:miter lim="800000"/>
            <a:headEnd/>
            <a:tailEnd/>
          </a:ln>
          <a:effectLst/>
        </p:spPr>
      </p:pic>
      <p:sp>
        <p:nvSpPr>
          <p:cNvPr id="4" name="下箭头 3"/>
          <p:cNvSpPr/>
          <p:nvPr/>
        </p:nvSpPr>
        <p:spPr bwMode="auto">
          <a:xfrm>
            <a:off x="3643306" y="2285992"/>
            <a:ext cx="428628" cy="5000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143932" cy="1446550"/>
          </a:xfrm>
          <a:prstGeom prst="rect">
            <a:avLst/>
          </a:prstGeom>
          <a:noFill/>
        </p:spPr>
        <p:txBody>
          <a:bodyPr wrap="square" rtlCol="0">
            <a:spAutoFit/>
          </a:bodyPr>
          <a:lstStyle/>
          <a:p>
            <a:r>
              <a:rPr lang="zh-CN" altLang="en-US" dirty="0" smtClean="0">
                <a:ea typeface="楷体" pitchFamily="49" charset="-122"/>
                <a:cs typeface="Times New Roman" pitchFamily="18" charset="0"/>
              </a:rPr>
              <a:t>        实际上，两个或多个对象引用变量可以引用同一个对象实例，例如：</a:t>
            </a:r>
          </a:p>
          <a:p>
            <a:r>
              <a:rPr lang="en-US" sz="2000" dirty="0" smtClean="0">
                <a:solidFill>
                  <a:srgbClr val="006600"/>
                </a:solidFill>
                <a:ea typeface="楷体" pitchFamily="49" charset="-122"/>
                <a:cs typeface="Times New Roman" pitchFamily="18" charset="0"/>
              </a:rPr>
              <a:t>        Person </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 =  new Person();</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Person </a:t>
            </a:r>
            <a:r>
              <a:rPr lang="en-US" sz="2000" dirty="0" err="1" smtClean="0">
                <a:solidFill>
                  <a:srgbClr val="006600"/>
                </a:solidFill>
                <a:ea typeface="楷体" pitchFamily="49" charset="-122"/>
                <a:cs typeface="Times New Roman" pitchFamily="18" charset="0"/>
              </a:rPr>
              <a:t>p2</a:t>
            </a: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pic>
        <p:nvPicPr>
          <p:cNvPr id="326658" name="Picture 2"/>
          <p:cNvPicPr>
            <a:picLocks noChangeAspect="1" noChangeArrowheads="1"/>
          </p:cNvPicPr>
          <p:nvPr/>
        </p:nvPicPr>
        <p:blipFill>
          <a:blip r:embed="rId2"/>
          <a:srcRect/>
          <a:stretch>
            <a:fillRect/>
          </a:stretch>
        </p:blipFill>
        <p:spPr bwMode="auto">
          <a:xfrm>
            <a:off x="1785918" y="2428868"/>
            <a:ext cx="4357718" cy="2440322"/>
          </a:xfrm>
          <a:prstGeom prst="rect">
            <a:avLst/>
          </a:prstGeom>
          <a:noFill/>
          <a:ln w="9525">
            <a:noFill/>
            <a:miter lim="800000"/>
            <a:headEnd/>
            <a:tailEnd/>
          </a:ln>
          <a:effectLst/>
        </p:spPr>
      </p:pic>
      <p:sp>
        <p:nvSpPr>
          <p:cNvPr id="4" name="下箭头 3"/>
          <p:cNvSpPr/>
          <p:nvPr/>
        </p:nvSpPr>
        <p:spPr bwMode="auto">
          <a:xfrm>
            <a:off x="3643306" y="1928802"/>
            <a:ext cx="500066"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755650" y="476250"/>
            <a:ext cx="7129463" cy="584775"/>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5.4  </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命名空间</a:t>
            </a:r>
          </a:p>
        </p:txBody>
      </p:sp>
      <p:sp>
        <p:nvSpPr>
          <p:cNvPr id="124931" name="Text Box 3"/>
          <p:cNvSpPr txBox="1">
            <a:spLocks noChangeArrowheads="1"/>
          </p:cNvSpPr>
          <p:nvPr/>
        </p:nvSpPr>
        <p:spPr bwMode="auto">
          <a:xfrm>
            <a:off x="428596" y="2071678"/>
            <a:ext cx="8280400" cy="3416320"/>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         在</a:t>
            </a:r>
            <a:r>
              <a:rPr lang="en-US" altLang="zh-CN" dirty="0">
                <a:ea typeface="楷体" pitchFamily="49" charset="-122"/>
                <a:cs typeface="Times New Roman" pitchFamily="18" charset="0"/>
              </a:rPr>
              <a:t>.NET</a:t>
            </a:r>
            <a:r>
              <a:rPr lang="zh-CN" altLang="en-US" dirty="0">
                <a:ea typeface="楷体" pitchFamily="49" charset="-122"/>
                <a:cs typeface="Times New Roman" pitchFamily="18" charset="0"/>
              </a:rPr>
              <a:t>中，类是通过命名空间（</a:t>
            </a:r>
            <a:r>
              <a:rPr lang="en-US" altLang="zh-CN" dirty="0">
                <a:ea typeface="楷体" pitchFamily="49" charset="-122"/>
                <a:cs typeface="Times New Roman" pitchFamily="18" charset="0"/>
              </a:rPr>
              <a:t>namespace</a:t>
            </a:r>
            <a:r>
              <a:rPr lang="zh-CN" altLang="en-US" dirty="0">
                <a:ea typeface="楷体" pitchFamily="49" charset="-122"/>
                <a:cs typeface="Times New Roman" pitchFamily="18" charset="0"/>
              </a:rPr>
              <a:t>）来组织的。命名空间提供了可以将类分成逻辑组的方法，将系统中的大量类库有序地组织起来，使得类更容易使用和管理。</a:t>
            </a:r>
          </a:p>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可以</a:t>
            </a:r>
            <a:r>
              <a:rPr lang="zh-CN" altLang="en-US" dirty="0">
                <a:ea typeface="楷体" pitchFamily="49" charset="-122"/>
                <a:cs typeface="Times New Roman" pitchFamily="18" charset="0"/>
              </a:rPr>
              <a:t>将命名空间想像成文件夹，类的文件夹就是命名空间，不同的命名空间内，可以定义许多类。在每个命名空间下，所有的类都是“独立”且“唯一”的。</a:t>
            </a:r>
          </a:p>
        </p:txBody>
      </p:sp>
      <p:sp>
        <p:nvSpPr>
          <p:cNvPr id="4" name="TextBox 3"/>
          <p:cNvSpPr txBox="1"/>
          <p:nvPr/>
        </p:nvSpPr>
        <p:spPr>
          <a:xfrm>
            <a:off x="357158" y="1285860"/>
            <a:ext cx="385765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5.4.1 </a:t>
            </a:r>
            <a:r>
              <a:rPr lang="zh-CN" altLang="en-US" sz="2800" dirty="0" smtClean="0">
                <a:solidFill>
                  <a:srgbClr val="FF3300"/>
                </a:solidFill>
                <a:latin typeface="黑体" pitchFamily="49" charset="-122"/>
                <a:ea typeface="黑体" pitchFamily="49" charset="-122"/>
              </a:rPr>
              <a:t>命名空间概述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57158" y="1428736"/>
            <a:ext cx="8497887" cy="3877985"/>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         在</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中，使用命名空间有两种方式，一种是明确指出命名空间的位置，另一种是通过</a:t>
            </a:r>
            <a:r>
              <a:rPr lang="en-US" altLang="zh-CN" dirty="0">
                <a:ea typeface="楷体" pitchFamily="49" charset="-122"/>
                <a:cs typeface="Times New Roman" pitchFamily="18" charset="0"/>
              </a:rPr>
              <a:t>using</a:t>
            </a:r>
            <a:r>
              <a:rPr lang="zh-CN" altLang="en-US" dirty="0">
                <a:ea typeface="楷体" pitchFamily="49" charset="-122"/>
                <a:cs typeface="Times New Roman" pitchFamily="18" charset="0"/>
              </a:rPr>
              <a:t>关键字引用命名空间。</a:t>
            </a:r>
          </a:p>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a:t>
            </a:r>
            <a:r>
              <a:rPr lang="zh-CN" altLang="en-US" dirty="0">
                <a:ea typeface="楷体" pitchFamily="49" charset="-122"/>
                <a:cs typeface="Times New Roman" pitchFamily="18" charset="0"/>
              </a:rPr>
              <a:t>直接定位在应用程序中，任何一个命名空间都可以在代码中直接使用。例如：</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System.Console.WriteLine</a:t>
            </a:r>
            <a:r>
              <a:rPr lang="en-US" altLang="zh-CN" sz="2000" dirty="0">
                <a:solidFill>
                  <a:schemeClr val="hlink"/>
                </a:solidFill>
                <a:ea typeface="楷体" pitchFamily="49" charset="-122"/>
                <a:cs typeface="Times New Roman" pitchFamily="18" charset="0"/>
              </a:rPr>
              <a:t>("ABC");</a:t>
            </a:r>
          </a:p>
          <a:p>
            <a:pPr>
              <a:lnSpc>
                <a:spcPct val="150000"/>
              </a:lnSpc>
            </a:pPr>
            <a:r>
              <a:rPr lang="en-US" altLang="zh-CN" dirty="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这个</a:t>
            </a:r>
            <a:r>
              <a:rPr lang="zh-CN" altLang="en-US" dirty="0">
                <a:ea typeface="楷体" pitchFamily="49" charset="-122"/>
                <a:cs typeface="Times New Roman" pitchFamily="18" charset="0"/>
              </a:rPr>
              <a:t>语句是调用了</a:t>
            </a:r>
            <a:r>
              <a:rPr lang="en-US" altLang="zh-CN" dirty="0">
                <a:ea typeface="楷体" pitchFamily="49" charset="-122"/>
                <a:cs typeface="Times New Roman" pitchFamily="18" charset="0"/>
              </a:rPr>
              <a:t>System</a:t>
            </a:r>
            <a:r>
              <a:rPr lang="zh-CN" altLang="en-US" dirty="0">
                <a:ea typeface="楷体" pitchFamily="49" charset="-122"/>
                <a:cs typeface="Times New Roman" pitchFamily="18" charset="0"/>
              </a:rPr>
              <a:t>命名空间中</a:t>
            </a:r>
            <a:r>
              <a:rPr lang="en-US" altLang="zh-CN" dirty="0">
                <a:ea typeface="楷体" pitchFamily="49" charset="-122"/>
                <a:cs typeface="Times New Roman" pitchFamily="18" charset="0"/>
              </a:rPr>
              <a:t>Console</a:t>
            </a:r>
            <a:r>
              <a:rPr lang="zh-CN" altLang="en-US" dirty="0">
                <a:ea typeface="楷体" pitchFamily="49" charset="-122"/>
                <a:cs typeface="Times New Roman" pitchFamily="18" charset="0"/>
              </a:rPr>
              <a:t>类的</a:t>
            </a:r>
            <a:r>
              <a:rPr lang="en-US" altLang="zh-CN" dirty="0" err="1">
                <a:ea typeface="楷体" pitchFamily="49" charset="-122"/>
                <a:cs typeface="Times New Roman" pitchFamily="18" charset="0"/>
              </a:rPr>
              <a:t>WriteLine</a:t>
            </a:r>
            <a:r>
              <a:rPr lang="zh-CN" altLang="en-US" dirty="0">
                <a:ea typeface="楷体" pitchFamily="49" charset="-122"/>
                <a:cs typeface="Times New Roman" pitchFamily="18" charset="0"/>
              </a:rPr>
              <a:t>方法</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3" name="TextBox 2"/>
          <p:cNvSpPr txBox="1"/>
          <p:nvPr/>
        </p:nvSpPr>
        <p:spPr>
          <a:xfrm>
            <a:off x="642910" y="642918"/>
            <a:ext cx="42862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5.4.2 </a:t>
            </a:r>
            <a:r>
              <a:rPr lang="zh-CN" altLang="en-US" sz="2800" dirty="0" smtClean="0">
                <a:solidFill>
                  <a:srgbClr val="FF3300"/>
                </a:solidFill>
                <a:latin typeface="黑体" pitchFamily="49" charset="-122"/>
                <a:ea typeface="黑体" pitchFamily="49" charset="-122"/>
              </a:rPr>
              <a:t>使用命名空间</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642910" y="547759"/>
            <a:ext cx="8248678" cy="4524315"/>
          </a:xfrm>
          <a:prstGeom prst="rect">
            <a:avLst/>
          </a:prstGeom>
          <a:noFill/>
          <a:ln w="9525">
            <a:noFill/>
            <a:miter lim="800000"/>
            <a:headEnd/>
            <a:tailEnd/>
          </a:ln>
          <a:effectLst/>
        </p:spPr>
        <p:txBody>
          <a:bodyPr wrap="square">
            <a:spAutoFit/>
          </a:bodyPr>
          <a:lstStyle/>
          <a:p>
            <a:pPr>
              <a:lnSpc>
                <a:spcPct val="150000"/>
              </a:lnSpc>
            </a:pPr>
            <a:r>
              <a:rPr lang="en-US" altLang="zh-CN" dirty="0" smtClean="0">
                <a:solidFill>
                  <a:srgbClr val="FF3300"/>
                </a:solidFill>
                <a:ea typeface="楷体" pitchFamily="49" charset="-122"/>
                <a:cs typeface="Times New Roman" pitchFamily="18" charset="0"/>
              </a:rPr>
              <a:t>1</a:t>
            </a:r>
            <a:r>
              <a:rPr lang="zh-CN" altLang="en-US" dirty="0">
                <a:solidFill>
                  <a:srgbClr val="FF3300"/>
                </a:solidFill>
                <a:ea typeface="楷体" pitchFamily="49" charset="-122"/>
                <a:cs typeface="Times New Roman" pitchFamily="18" charset="0"/>
              </a:rPr>
              <a:t>）使用</a:t>
            </a:r>
            <a:r>
              <a:rPr lang="en-US" altLang="zh-CN" dirty="0">
                <a:solidFill>
                  <a:srgbClr val="FF3300"/>
                </a:solidFill>
                <a:ea typeface="楷体" pitchFamily="49" charset="-122"/>
                <a:cs typeface="Times New Roman" pitchFamily="18" charset="0"/>
              </a:rPr>
              <a:t>using</a:t>
            </a:r>
            <a:r>
              <a:rPr lang="zh-CN" altLang="en-US" dirty="0">
                <a:solidFill>
                  <a:srgbClr val="FF3300"/>
                </a:solidFill>
                <a:ea typeface="楷体" pitchFamily="49" charset="-122"/>
                <a:cs typeface="Times New Roman" pitchFamily="18" charset="0"/>
              </a:rPr>
              <a:t>关键字</a:t>
            </a:r>
          </a:p>
          <a:p>
            <a:pPr>
              <a:lnSpc>
                <a:spcPct val="150000"/>
              </a:lnSpc>
            </a:pPr>
            <a:r>
              <a:rPr lang="zh-CN" altLang="en-US" dirty="0">
                <a:ea typeface="楷体" pitchFamily="49" charset="-122"/>
                <a:cs typeface="Times New Roman" pitchFamily="18" charset="0"/>
              </a:rPr>
              <a:t>     在应用程序中要使用一个命名空间，还可以采取引用命名空间的方法，在引用后，应用程序中就可使用该命名空间内的任一个类了。引用命名空间的方法是利用</a:t>
            </a:r>
            <a:r>
              <a:rPr lang="en-US" altLang="zh-CN" dirty="0">
                <a:ea typeface="楷体" pitchFamily="49" charset="-122"/>
                <a:cs typeface="Times New Roman" pitchFamily="18" charset="0"/>
              </a:rPr>
              <a:t>using</a:t>
            </a:r>
            <a:r>
              <a:rPr lang="zh-CN" altLang="en-US" dirty="0">
                <a:ea typeface="楷体" pitchFamily="49" charset="-122"/>
                <a:cs typeface="Times New Roman" pitchFamily="18" charset="0"/>
              </a:rPr>
              <a:t>关键字，其使用格式如下：</a:t>
            </a:r>
          </a:p>
          <a:p>
            <a:pPr>
              <a:lnSpc>
                <a:spcPct val="150000"/>
              </a:lnSpc>
            </a:pPr>
            <a:r>
              <a:rPr lang="zh-CN" altLang="en-US" dirty="0">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using [</a:t>
            </a:r>
            <a:r>
              <a:rPr lang="zh-CN" altLang="en-US" sz="2000" dirty="0">
                <a:solidFill>
                  <a:schemeClr val="hlink"/>
                </a:solidFill>
                <a:ea typeface="楷体" pitchFamily="49" charset="-122"/>
                <a:cs typeface="Times New Roman" pitchFamily="18" charset="0"/>
              </a:rPr>
              <a:t>别名</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命名空间</a:t>
            </a:r>
          </a:p>
          <a:p>
            <a:pPr>
              <a:lnSpc>
                <a:spcPct val="150000"/>
              </a:lnSpc>
            </a:pPr>
            <a:r>
              <a:rPr lang="zh-CN" altLang="en-US" dirty="0">
                <a:ea typeface="楷体" pitchFamily="49" charset="-122"/>
                <a:cs typeface="Times New Roman" pitchFamily="18" charset="0"/>
              </a:rPr>
              <a:t>或</a:t>
            </a:r>
          </a:p>
          <a:p>
            <a:pPr>
              <a:lnSpc>
                <a:spcPct val="150000"/>
              </a:lnSpc>
            </a:pPr>
            <a:r>
              <a:rPr lang="zh-CN" altLang="en-US" dirty="0">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using [</a:t>
            </a:r>
            <a:r>
              <a:rPr lang="zh-CN" altLang="en-US" sz="2000" dirty="0">
                <a:solidFill>
                  <a:schemeClr val="hlink"/>
                </a:solidFill>
                <a:ea typeface="楷体" pitchFamily="49" charset="-122"/>
                <a:cs typeface="Times New Roman" pitchFamily="18" charset="0"/>
              </a:rPr>
              <a:t>别名</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命名空间</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成员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611188" y="476250"/>
            <a:ext cx="7921625" cy="4770537"/>
          </a:xfrm>
          <a:prstGeom prst="rect">
            <a:avLst/>
          </a:prstGeom>
          <a:noFill/>
          <a:ln w="9525">
            <a:noFill/>
            <a:miter lim="800000"/>
            <a:headEnd/>
            <a:tailEnd/>
          </a:ln>
          <a:effectLst/>
        </p:spPr>
        <p:txBody>
          <a:bodyPr>
            <a:spAutoFit/>
          </a:bodyPr>
          <a:lstStyle/>
          <a:p>
            <a:r>
              <a:rPr lang="en-US" altLang="zh-CN" dirty="0">
                <a:solidFill>
                  <a:srgbClr val="FF3300"/>
                </a:solidFill>
                <a:ea typeface="楷体" pitchFamily="49" charset="-122"/>
                <a:cs typeface="Times New Roman" pitchFamily="18" charset="0"/>
              </a:rPr>
              <a:t>2</a:t>
            </a:r>
            <a:r>
              <a:rPr lang="zh-CN" altLang="en-US" dirty="0">
                <a:solidFill>
                  <a:srgbClr val="FF3300"/>
                </a:solidFill>
                <a:ea typeface="楷体" pitchFamily="49" charset="-122"/>
                <a:cs typeface="Times New Roman" pitchFamily="18" charset="0"/>
              </a:rPr>
              <a:t>）自定义命名空间</a:t>
            </a:r>
          </a:p>
          <a:p>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在</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中，除了使用系统的命名空间外，还可以在应用程序中自已声明命名空间。其使用语法格式如下：</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namespace</a:t>
            </a:r>
            <a:r>
              <a:rPr lang="zh-CN" altLang="en-US" sz="2000" dirty="0">
                <a:solidFill>
                  <a:schemeClr val="hlink"/>
                </a:solidFill>
                <a:ea typeface="楷体" pitchFamily="49" charset="-122"/>
                <a:cs typeface="Times New Roman" pitchFamily="18" charset="0"/>
              </a:rPr>
              <a:t>　命名空间名称</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p>
          <a:p>
            <a:r>
              <a:rPr lang="zh-CN" altLang="en-US" sz="2000" dirty="0">
                <a:solidFill>
                  <a:schemeClr val="hlink"/>
                </a:solidFill>
                <a:ea typeface="楷体" pitchFamily="49" charset="-122"/>
                <a:cs typeface="Times New Roman" pitchFamily="18" charset="0"/>
              </a:rPr>
              <a:t>　　命名空间定义体</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p>
          <a:p>
            <a:r>
              <a:rPr lang="zh-CN" altLang="en-US" dirty="0">
                <a:ea typeface="楷体" pitchFamily="49" charset="-122"/>
                <a:cs typeface="Times New Roman" pitchFamily="18" charset="0"/>
              </a:rPr>
              <a:t>其中，“命名空间名称”指出命名空间的唯一名称，必须是有效的</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标识符。例如，在应用程序中自定义</a:t>
            </a:r>
            <a:r>
              <a:rPr lang="en-US" altLang="zh-CN" dirty="0" err="1">
                <a:ea typeface="楷体" pitchFamily="49" charset="-122"/>
                <a:cs typeface="Times New Roman" pitchFamily="18" charset="0"/>
              </a:rPr>
              <a:t>Ns1</a:t>
            </a:r>
            <a:r>
              <a:rPr lang="zh-CN" altLang="en-US" dirty="0">
                <a:ea typeface="楷体" pitchFamily="49" charset="-122"/>
                <a:cs typeface="Times New Roman" pitchFamily="18" charset="0"/>
              </a:rPr>
              <a:t>命名空间：</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namespace </a:t>
            </a:r>
            <a:r>
              <a:rPr lang="en-US" altLang="zh-CN" sz="2000" dirty="0" err="1">
                <a:solidFill>
                  <a:schemeClr val="hlink"/>
                </a:solidFill>
                <a:ea typeface="楷体" pitchFamily="49" charset="-122"/>
                <a:cs typeface="Times New Roman" pitchFamily="18" charset="0"/>
              </a:rPr>
              <a:t>Ns1</a:t>
            </a:r>
            <a:endParaRPr lang="en-US" altLang="zh-CN" sz="2000" dirty="0">
              <a:solidFill>
                <a:schemeClr val="hlink"/>
              </a:solidFill>
              <a:ea typeface="楷体" pitchFamily="49" charset="-122"/>
              <a:cs typeface="Times New Roman" pitchFamily="18" charset="0"/>
            </a:endParaRPr>
          </a:p>
          <a:p>
            <a:r>
              <a:rPr lang="en-US" altLang="zh-CN" sz="2000" dirty="0">
                <a:solidFill>
                  <a:schemeClr val="hlink"/>
                </a:solidFill>
                <a:ea typeface="楷体" pitchFamily="49" charset="-122"/>
                <a:cs typeface="Times New Roman" pitchFamily="18" charset="0"/>
              </a:rPr>
              <a:t>    {	class A {…}</a:t>
            </a:r>
          </a:p>
          <a:p>
            <a:r>
              <a:rPr lang="en-US" altLang="zh-CN" sz="2000" dirty="0">
                <a:solidFill>
                  <a:schemeClr val="hlink"/>
                </a:solidFill>
                <a:ea typeface="楷体" pitchFamily="49" charset="-122"/>
                <a:cs typeface="Times New Roman" pitchFamily="18" charset="0"/>
              </a:rPr>
              <a:t>	class B {…}</a:t>
            </a:r>
          </a:p>
          <a:p>
            <a:r>
              <a:rPr lang="en-US" altLang="zh-CN" sz="2000" dirty="0">
                <a:solidFill>
                  <a:schemeClr val="hlink"/>
                </a:solidFill>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715304" cy="3970318"/>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在</a:t>
            </a:r>
            <a:r>
              <a:rPr lang="en-US" dirty="0" smtClean="0">
                <a:ea typeface="楷体" pitchFamily="49" charset="-122"/>
                <a:cs typeface="Times New Roman" pitchFamily="18" charset="0"/>
              </a:rPr>
              <a:t>C#</a:t>
            </a:r>
            <a:r>
              <a:rPr lang="zh-CN" altLang="en-US" dirty="0" smtClean="0">
                <a:ea typeface="楷体" pitchFamily="49" charset="-122"/>
                <a:cs typeface="Times New Roman" pitchFamily="18" charset="0"/>
              </a:rPr>
              <a:t>中开发项目时，每个项目都会自动附加一个默认的命名空间。如果在应用程序中没有自定义的命名空间，那么应用程序中所定义的所有的类都属于一个默认的命名空间，其名称就是项目的名称，这个命名空间称为根命名空间。</a:t>
            </a:r>
            <a:endParaRPr lang="en-US" altLang="zh-CN" dirty="0" smtClean="0">
              <a:ea typeface="楷体" pitchFamily="49" charset="-122"/>
              <a:cs typeface="Times New Roman" pitchFamily="18" charset="0"/>
            </a:endParaRPr>
          </a:p>
          <a:p>
            <a:pPr>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可以通过选择“项目”菜单下的“项目属性”对话框来查看或修改此命名空间。</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611188" y="404813"/>
            <a:ext cx="7993062" cy="584775"/>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5.5  </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构造函数和析构函数</a:t>
            </a:r>
          </a:p>
        </p:txBody>
      </p:sp>
      <p:sp>
        <p:nvSpPr>
          <p:cNvPr id="150531" name="Text Box 3"/>
          <p:cNvSpPr txBox="1">
            <a:spLocks noChangeArrowheads="1"/>
          </p:cNvSpPr>
          <p:nvPr/>
        </p:nvSpPr>
        <p:spPr bwMode="auto">
          <a:xfrm>
            <a:off x="571472" y="1643050"/>
            <a:ext cx="7991475" cy="4413516"/>
          </a:xfrm>
          <a:prstGeom prst="rect">
            <a:avLst/>
          </a:prstGeom>
          <a:noFill/>
          <a:ln w="9525">
            <a:noFill/>
            <a:miter lim="800000"/>
            <a:headEnd/>
            <a:tailEnd/>
          </a:ln>
          <a:effectLst/>
        </p:spPr>
        <p:txBody>
          <a:bodyPr>
            <a:spAutoFit/>
          </a:bodyPr>
          <a:lstStyle/>
          <a:p>
            <a:pPr marL="342900" indent="-342900">
              <a:lnSpc>
                <a:spcPct val="120000"/>
              </a:lnSpc>
            </a:pPr>
            <a:r>
              <a:rPr lang="en-US" altLang="zh-CN" dirty="0" smtClean="0">
                <a:solidFill>
                  <a:srgbClr val="FF3300"/>
                </a:solidFill>
                <a:ea typeface="楷体" pitchFamily="49" charset="-122"/>
                <a:cs typeface="Times New Roman" pitchFamily="18" charset="0"/>
              </a:rPr>
              <a:t>1</a:t>
            </a:r>
            <a:r>
              <a:rPr lang="en-US" altLang="zh-CN" dirty="0">
                <a:solidFill>
                  <a:srgbClr val="FF3300"/>
                </a:solidFill>
                <a:ea typeface="楷体" pitchFamily="49" charset="-122"/>
                <a:cs typeface="Times New Roman" pitchFamily="18" charset="0"/>
              </a:rPr>
              <a:t>. </a:t>
            </a:r>
            <a:r>
              <a:rPr lang="zh-CN" altLang="en-US" dirty="0">
                <a:solidFill>
                  <a:srgbClr val="FF3300"/>
                </a:solidFill>
                <a:ea typeface="楷体" pitchFamily="49" charset="-122"/>
                <a:cs typeface="Times New Roman" pitchFamily="18" charset="0"/>
              </a:rPr>
              <a:t>什么是构造函数</a:t>
            </a:r>
          </a:p>
          <a:p>
            <a:pPr marL="342900" indent="-342900">
              <a:lnSpc>
                <a:spcPct val="120000"/>
              </a:lnSpc>
            </a:pPr>
            <a:r>
              <a:rPr lang="zh-CN" altLang="en-US" dirty="0">
                <a:ea typeface="楷体" pitchFamily="49" charset="-122"/>
                <a:cs typeface="Times New Roman" pitchFamily="18" charset="0"/>
              </a:rPr>
              <a:t>构造函数是在创建给定类型的对象时执行的类方法。构造函数具有如下性质：</a:t>
            </a:r>
          </a:p>
          <a:p>
            <a:pPr marL="342900" indent="-342900">
              <a:lnSpc>
                <a:spcPct val="120000"/>
              </a:lnSpc>
              <a:buFont typeface="Wingdings" pitchFamily="2" charset="2"/>
              <a:buChar char="l"/>
            </a:pPr>
            <a:r>
              <a:rPr lang="zh-CN" altLang="en-US" sz="1800" dirty="0">
                <a:ea typeface="楷体" pitchFamily="49" charset="-122"/>
                <a:cs typeface="Times New Roman" pitchFamily="18" charset="0"/>
              </a:rPr>
              <a:t>构造函数的名称与类的名称相同。</a:t>
            </a:r>
          </a:p>
          <a:p>
            <a:pPr marL="342900" indent="-342900">
              <a:lnSpc>
                <a:spcPct val="120000"/>
              </a:lnSpc>
              <a:buFont typeface="Wingdings" pitchFamily="2" charset="2"/>
              <a:buChar char="l"/>
            </a:pPr>
            <a:r>
              <a:rPr lang="zh-CN" altLang="en-US" sz="1800" dirty="0">
                <a:ea typeface="楷体" pitchFamily="49" charset="-122"/>
                <a:cs typeface="Times New Roman" pitchFamily="18" charset="0"/>
              </a:rPr>
              <a:t> 构造函数尽管是一个函数，但没有任何类型，即它既不属于返回值函数也不属于</a:t>
            </a:r>
            <a:r>
              <a:rPr lang="en-US" altLang="zh-CN" sz="1800" dirty="0">
                <a:ea typeface="楷体" pitchFamily="49" charset="-122"/>
                <a:cs typeface="Times New Roman" pitchFamily="18" charset="0"/>
              </a:rPr>
              <a:t>void</a:t>
            </a:r>
            <a:r>
              <a:rPr lang="zh-CN" altLang="en-US" sz="1800" dirty="0">
                <a:ea typeface="楷体" pitchFamily="49" charset="-122"/>
                <a:cs typeface="Times New Roman" pitchFamily="18" charset="0"/>
              </a:rPr>
              <a:t>函数。</a:t>
            </a:r>
          </a:p>
          <a:p>
            <a:pPr marL="342900" indent="-342900">
              <a:lnSpc>
                <a:spcPct val="120000"/>
              </a:lnSpc>
              <a:buFont typeface="Wingdings" pitchFamily="2" charset="2"/>
              <a:buChar char="l"/>
            </a:pPr>
            <a:r>
              <a:rPr lang="zh-CN" altLang="en-US" sz="1800" dirty="0">
                <a:ea typeface="楷体" pitchFamily="49" charset="-122"/>
                <a:cs typeface="Times New Roman" pitchFamily="18" charset="0"/>
              </a:rPr>
              <a:t> 一个类可以有多个构造函数，但所有构造函数的名称都必须相同，它们的参数各不相同，即构造函数可以重载。</a:t>
            </a:r>
          </a:p>
          <a:p>
            <a:pPr marL="342900" indent="-342900">
              <a:lnSpc>
                <a:spcPct val="120000"/>
              </a:lnSpc>
              <a:buFont typeface="Wingdings" pitchFamily="2" charset="2"/>
              <a:buChar char="l"/>
            </a:pPr>
            <a:r>
              <a:rPr lang="zh-CN" altLang="en-US" sz="1800" dirty="0">
                <a:ea typeface="楷体" pitchFamily="49" charset="-122"/>
                <a:cs typeface="Times New Roman" pitchFamily="18" charset="0"/>
              </a:rPr>
              <a:t> 当类对象创建时，构造函数会自动地执行；由于它们没有返回类型，因此不能像其他函数那样进行调用。</a:t>
            </a:r>
          </a:p>
          <a:p>
            <a:pPr marL="342900" indent="-342900">
              <a:lnSpc>
                <a:spcPct val="120000"/>
              </a:lnSpc>
              <a:buFont typeface="Wingdings" pitchFamily="2" charset="2"/>
              <a:buChar char="l"/>
            </a:pPr>
            <a:r>
              <a:rPr lang="zh-CN" altLang="en-US" sz="1800" dirty="0">
                <a:ea typeface="楷体" pitchFamily="49" charset="-122"/>
                <a:cs typeface="Times New Roman" pitchFamily="18" charset="0"/>
              </a:rPr>
              <a:t> 当类对象声明时，调用哪一个构造函数取决于传递给它的参数类型。</a:t>
            </a:r>
          </a:p>
          <a:p>
            <a:pPr marL="342900" indent="-342900">
              <a:lnSpc>
                <a:spcPct val="120000"/>
              </a:lnSpc>
              <a:buFont typeface="Wingdings" pitchFamily="2" charset="2"/>
              <a:buChar char="l"/>
            </a:pPr>
            <a:r>
              <a:rPr lang="zh-CN" altLang="en-US" sz="1800" dirty="0">
                <a:ea typeface="楷体" pitchFamily="49" charset="-122"/>
                <a:cs typeface="Times New Roman" pitchFamily="18" charset="0"/>
              </a:rPr>
              <a:t> 构造函数不能被继承。</a:t>
            </a:r>
            <a:endParaRPr lang="zh-CN" altLang="en-US" dirty="0">
              <a:ea typeface="楷体" pitchFamily="49" charset="-122"/>
              <a:cs typeface="Times New Roman" pitchFamily="18" charset="0"/>
            </a:endParaRPr>
          </a:p>
        </p:txBody>
      </p:sp>
      <p:sp>
        <p:nvSpPr>
          <p:cNvPr id="4" name="TextBox 3"/>
          <p:cNvSpPr txBox="1"/>
          <p:nvPr/>
        </p:nvSpPr>
        <p:spPr>
          <a:xfrm>
            <a:off x="571472" y="1071546"/>
            <a:ext cx="307183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5.5.1</a:t>
            </a:r>
            <a:r>
              <a:rPr lang="zh-CN" altLang="en-US" sz="2800" dirty="0" smtClean="0">
                <a:solidFill>
                  <a:srgbClr val="FF3300"/>
                </a:solidFill>
                <a:latin typeface="黑体" pitchFamily="49" charset="-122"/>
                <a:ea typeface="黑体" pitchFamily="49" charset="-122"/>
              </a:rPr>
              <a:t>构造函数</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428596" y="428604"/>
            <a:ext cx="8572560" cy="4985788"/>
          </a:xfrm>
          <a:prstGeom prst="rect">
            <a:avLst/>
          </a:prstGeom>
          <a:noFill/>
          <a:ln w="9525">
            <a:noFill/>
            <a:miter lim="800000"/>
            <a:headEnd/>
            <a:tailEnd/>
          </a:ln>
          <a:effectLst/>
        </p:spPr>
        <p:txBody>
          <a:bodyPr wrap="square">
            <a:spAutoFit/>
          </a:bodyPr>
          <a:lstStyle/>
          <a:p>
            <a:pPr>
              <a:lnSpc>
                <a:spcPts val="3500"/>
              </a:lnSpc>
            </a:pPr>
            <a:r>
              <a:rPr lang="en-US" altLang="zh-CN" dirty="0">
                <a:solidFill>
                  <a:srgbClr val="FF3300"/>
                </a:solidFill>
                <a:ea typeface="楷体" pitchFamily="49" charset="-122"/>
                <a:cs typeface="Times New Roman" pitchFamily="18" charset="0"/>
              </a:rPr>
              <a:t>2. </a:t>
            </a:r>
            <a:r>
              <a:rPr lang="zh-CN" altLang="en-US" dirty="0">
                <a:solidFill>
                  <a:srgbClr val="FF3300"/>
                </a:solidFill>
                <a:ea typeface="楷体" pitchFamily="49" charset="-122"/>
                <a:cs typeface="Times New Roman" pitchFamily="18" charset="0"/>
              </a:rPr>
              <a:t>调用构造函数</a:t>
            </a:r>
          </a:p>
          <a:p>
            <a:pPr>
              <a:lnSpc>
                <a:spcPts val="3500"/>
              </a:lnSpc>
            </a:pPr>
            <a:r>
              <a:rPr lang="zh-CN" altLang="en-US" dirty="0">
                <a:ea typeface="楷体" pitchFamily="49" charset="-122"/>
                <a:cs typeface="Times New Roman" pitchFamily="18" charset="0"/>
              </a:rPr>
              <a:t>当定义类对象时，构造函数会自动执行。</a:t>
            </a:r>
          </a:p>
          <a:p>
            <a:pPr>
              <a:lnSpc>
                <a:spcPts val="3500"/>
              </a:lnSpc>
            </a:pPr>
            <a:r>
              <a:rPr lang="en-US" altLang="zh-CN" dirty="0">
                <a:solidFill>
                  <a:srgbClr val="FF3300"/>
                </a:solidFill>
                <a:ea typeface="楷体" pitchFamily="49" charset="-122"/>
                <a:cs typeface="Times New Roman" pitchFamily="18" charset="0"/>
              </a:rPr>
              <a:t>1</a:t>
            </a:r>
            <a:r>
              <a:rPr lang="zh-CN" altLang="en-US" dirty="0">
                <a:solidFill>
                  <a:srgbClr val="FF3300"/>
                </a:solidFill>
                <a:ea typeface="楷体" pitchFamily="49" charset="-122"/>
                <a:cs typeface="Times New Roman" pitchFamily="18" charset="0"/>
              </a:rPr>
              <a:t>）调用默认构造函数</a:t>
            </a:r>
          </a:p>
          <a:p>
            <a:pPr>
              <a:lnSpc>
                <a:spcPts val="3500"/>
              </a:lnSpc>
            </a:pPr>
            <a:r>
              <a:rPr lang="zh-CN" altLang="en-US" dirty="0">
                <a:ea typeface="楷体" pitchFamily="49" charset="-122"/>
                <a:cs typeface="Times New Roman" pitchFamily="18" charset="0"/>
              </a:rPr>
              <a:t>     不带参数的构造函数称为默认构造函数。无论何时，只要使用</a:t>
            </a:r>
            <a:r>
              <a:rPr lang="en-US" altLang="zh-CN" dirty="0">
                <a:ea typeface="楷体" pitchFamily="49" charset="-122"/>
                <a:cs typeface="Times New Roman" pitchFamily="18" charset="0"/>
              </a:rPr>
              <a:t>new</a:t>
            </a:r>
            <a:r>
              <a:rPr lang="zh-CN" altLang="en-US" dirty="0">
                <a:ea typeface="楷体" pitchFamily="49" charset="-122"/>
                <a:cs typeface="Times New Roman" pitchFamily="18" charset="0"/>
              </a:rPr>
              <a:t>运算符实例化对象，并且不为</a:t>
            </a:r>
            <a:r>
              <a:rPr lang="en-US" altLang="zh-CN" dirty="0">
                <a:ea typeface="楷体" pitchFamily="49" charset="-122"/>
                <a:cs typeface="Times New Roman" pitchFamily="18" charset="0"/>
              </a:rPr>
              <a:t>new</a:t>
            </a:r>
            <a:r>
              <a:rPr lang="zh-CN" altLang="en-US" dirty="0">
                <a:ea typeface="楷体" pitchFamily="49" charset="-122"/>
                <a:cs typeface="Times New Roman" pitchFamily="18" charset="0"/>
              </a:rPr>
              <a:t>提供任何参数，就会调用默认构造函数。假设一个类包含有默认构造函数，调用默认构造函数的语法如下：</a:t>
            </a:r>
          </a:p>
          <a:p>
            <a:pPr>
              <a:lnSpc>
                <a:spcPts val="3500"/>
              </a:lnSpc>
            </a:pPr>
            <a:r>
              <a:rPr lang="zh-CN" altLang="en-US" sz="2000" dirty="0">
                <a:solidFill>
                  <a:schemeClr val="hlink"/>
                </a:solidFill>
                <a:ea typeface="楷体" pitchFamily="49" charset="-122"/>
                <a:cs typeface="Times New Roman" pitchFamily="18" charset="0"/>
              </a:rPr>
              <a:t>     类名 对象名</a:t>
            </a:r>
            <a:r>
              <a:rPr lang="en-US" altLang="zh-CN" sz="2000" dirty="0">
                <a:solidFill>
                  <a:schemeClr val="hlink"/>
                </a:solidFill>
                <a:ea typeface="楷体" pitchFamily="49" charset="-122"/>
                <a:cs typeface="Times New Roman" pitchFamily="18" charset="0"/>
              </a:rPr>
              <a:t>=new </a:t>
            </a:r>
            <a:r>
              <a:rPr lang="zh-CN" altLang="en-US" sz="2000" dirty="0">
                <a:solidFill>
                  <a:schemeClr val="hlink"/>
                </a:solidFill>
                <a:ea typeface="楷体" pitchFamily="49" charset="-122"/>
                <a:cs typeface="Times New Roman" pitchFamily="18" charset="0"/>
              </a:rPr>
              <a:t>类名</a:t>
            </a:r>
            <a:r>
              <a:rPr lang="en-US" altLang="zh-CN" sz="2000" dirty="0">
                <a:solidFill>
                  <a:schemeClr val="hlink"/>
                </a:solidFill>
                <a:ea typeface="楷体" pitchFamily="49" charset="-122"/>
                <a:cs typeface="Times New Roman" pitchFamily="18" charset="0"/>
              </a:rPr>
              <a:t>();</a:t>
            </a:r>
          </a:p>
          <a:p>
            <a:pPr>
              <a:lnSpc>
                <a:spcPts val="35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如果没有为对象提供构造函数，则默认情况下 </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将创建一个构造函数，该构造函数实例化对象，并将所有成员变量设置为相应的默认值</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539750" y="404813"/>
            <a:ext cx="8280400" cy="2215991"/>
          </a:xfrm>
          <a:prstGeom prst="rect">
            <a:avLst/>
          </a:prstGeom>
          <a:noFill/>
          <a:ln w="9525">
            <a:noFill/>
            <a:miter lim="800000"/>
            <a:headEnd/>
            <a:tailEnd/>
          </a:ln>
          <a:effectLst/>
        </p:spPr>
        <p:txBody>
          <a:bodyPr>
            <a:spAutoFit/>
          </a:bodyPr>
          <a:lstStyle/>
          <a:p>
            <a:pPr>
              <a:lnSpc>
                <a:spcPct val="150000"/>
              </a:lnSpc>
            </a:pPr>
            <a:r>
              <a:rPr lang="en-US" altLang="zh-CN" dirty="0" smtClean="0">
                <a:solidFill>
                  <a:srgbClr val="FF3300"/>
                </a:solidFill>
                <a:ea typeface="楷体" pitchFamily="49" charset="-122"/>
                <a:cs typeface="Times New Roman" pitchFamily="18" charset="0"/>
              </a:rPr>
              <a:t>2</a:t>
            </a:r>
            <a:r>
              <a:rPr lang="zh-CN" altLang="en-US" dirty="0">
                <a:solidFill>
                  <a:srgbClr val="FF3300"/>
                </a:solidFill>
                <a:ea typeface="楷体" pitchFamily="49" charset="-122"/>
                <a:cs typeface="Times New Roman" pitchFamily="18" charset="0"/>
              </a:rPr>
              <a:t>）调用带参数的构造函数</a:t>
            </a:r>
          </a:p>
          <a:p>
            <a:pPr>
              <a:lnSpc>
                <a:spcPct val="150000"/>
              </a:lnSpc>
            </a:pPr>
            <a:r>
              <a:rPr lang="zh-CN" altLang="en-US" dirty="0">
                <a:ea typeface="楷体" pitchFamily="49" charset="-122"/>
                <a:cs typeface="Times New Roman" pitchFamily="18" charset="0"/>
              </a:rPr>
              <a:t>    假设一个类中包含有带参数的构造函数，调用这种带参数的构造函数的语法如下：</a:t>
            </a:r>
          </a:p>
          <a:p>
            <a:pPr>
              <a:lnSpc>
                <a:spcPct val="150000"/>
              </a:lnSpc>
            </a:pPr>
            <a:r>
              <a:rPr lang="zh-CN" altLang="en-US" sz="2000" dirty="0" smtClean="0">
                <a:solidFill>
                  <a:schemeClr val="hlink"/>
                </a:solidFill>
                <a:ea typeface="楷体" pitchFamily="49" charset="-122"/>
                <a:cs typeface="Times New Roman" pitchFamily="18" charset="0"/>
              </a:rPr>
              <a:t>        类</a:t>
            </a:r>
            <a:r>
              <a:rPr lang="zh-CN" altLang="en-US" sz="2000" dirty="0">
                <a:solidFill>
                  <a:schemeClr val="hlink"/>
                </a:solidFill>
                <a:ea typeface="楷体" pitchFamily="49" charset="-122"/>
                <a:cs typeface="Times New Roman" pitchFamily="18" charset="0"/>
              </a:rPr>
              <a:t>名 对象名</a:t>
            </a:r>
            <a:r>
              <a:rPr lang="en-US" altLang="zh-CN" sz="2000" dirty="0">
                <a:solidFill>
                  <a:schemeClr val="hlink"/>
                </a:solidFill>
                <a:ea typeface="楷体" pitchFamily="49" charset="-122"/>
                <a:cs typeface="Times New Roman" pitchFamily="18" charset="0"/>
              </a:rPr>
              <a:t>=new </a:t>
            </a:r>
            <a:r>
              <a:rPr lang="zh-CN" altLang="en-US" sz="2000" dirty="0">
                <a:solidFill>
                  <a:schemeClr val="hlink"/>
                </a:solidFill>
                <a:ea typeface="楷体" pitchFamily="49" charset="-122"/>
                <a:cs typeface="Times New Roman" pitchFamily="18" charset="0"/>
              </a:rPr>
              <a:t>类名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参数表</a:t>
            </a:r>
            <a:r>
              <a:rPr lang="en-US" altLang="zh-CN" sz="2000" dirty="0">
                <a:solidFill>
                  <a:schemeClr val="hlink"/>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114425" y="317500"/>
            <a:ext cx="6121400"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5.2</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　类</a:t>
            </a:r>
          </a:p>
        </p:txBody>
      </p:sp>
      <p:sp>
        <p:nvSpPr>
          <p:cNvPr id="128003" name="Text Box 3"/>
          <p:cNvSpPr txBox="1">
            <a:spLocks noChangeArrowheads="1"/>
          </p:cNvSpPr>
          <p:nvPr/>
        </p:nvSpPr>
        <p:spPr bwMode="auto">
          <a:xfrm>
            <a:off x="785786" y="2150456"/>
            <a:ext cx="4714908" cy="2492990"/>
          </a:xfrm>
          <a:prstGeom prst="rect">
            <a:avLst/>
          </a:prstGeom>
          <a:noFill/>
          <a:ln w="9525">
            <a:noFill/>
            <a:miter lim="800000"/>
            <a:headEnd/>
            <a:tailEnd/>
          </a:ln>
          <a:effectLst/>
        </p:spPr>
        <p:txBody>
          <a:bodyPr wrap="square">
            <a:spAutoFit/>
          </a:bodyPr>
          <a:lstStyle/>
          <a:p>
            <a:pPr>
              <a:lnSpc>
                <a:spcPct val="150000"/>
              </a:lnSpc>
            </a:pPr>
            <a:r>
              <a:rPr lang="zh-CN" altLang="en-US" dirty="0" smtClean="0">
                <a:ea typeface="楷体" pitchFamily="49" charset="-122"/>
                <a:cs typeface="Times New Roman" pitchFamily="18" charset="0"/>
              </a:rPr>
              <a:t>类</a:t>
            </a:r>
            <a:r>
              <a:rPr lang="zh-CN" altLang="en-US" dirty="0">
                <a:ea typeface="楷体" pitchFamily="49" charset="-122"/>
                <a:cs typeface="Times New Roman" pitchFamily="18" charset="0"/>
              </a:rPr>
              <a:t>的声明语法格式如下：</a:t>
            </a:r>
          </a:p>
          <a:p>
            <a:pPr>
              <a:lnSpc>
                <a:spcPct val="150000"/>
              </a:lnSpc>
            </a:pP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类的修饰符</a:t>
            </a:r>
            <a:r>
              <a:rPr lang="en-US" altLang="zh-CN" sz="2000" dirty="0">
                <a:solidFill>
                  <a:srgbClr val="006600"/>
                </a:solidFill>
                <a:ea typeface="楷体" pitchFamily="49" charset="-122"/>
                <a:cs typeface="Times New Roman" pitchFamily="18" charset="0"/>
              </a:rPr>
              <a:t>] class </a:t>
            </a:r>
            <a:r>
              <a:rPr lang="zh-CN" altLang="en-US" sz="2000" dirty="0">
                <a:solidFill>
                  <a:srgbClr val="006600"/>
                </a:solidFill>
                <a:ea typeface="楷体" pitchFamily="49" charset="-122"/>
                <a:cs typeface="Times New Roman" pitchFamily="18" charset="0"/>
              </a:rPr>
              <a:t>类名 </a:t>
            </a: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基类名</a:t>
            </a:r>
            <a:r>
              <a:rPr lang="en-US" altLang="zh-CN" sz="2000" dirty="0">
                <a:solidFill>
                  <a:srgbClr val="006600"/>
                </a:solidFill>
                <a:ea typeface="楷体" pitchFamily="49" charset="-122"/>
                <a:cs typeface="Times New Roman" pitchFamily="18" charset="0"/>
              </a:rPr>
              <a:t>]</a:t>
            </a:r>
          </a:p>
          <a:p>
            <a:pPr>
              <a:lnSpc>
                <a:spcPct val="150000"/>
              </a:lnSpc>
            </a:pPr>
            <a:r>
              <a:rPr lang="en-US" altLang="zh-CN" sz="2000" dirty="0">
                <a:solidFill>
                  <a:srgbClr val="006600"/>
                </a:solidFill>
                <a:ea typeface="楷体" pitchFamily="49" charset="-122"/>
                <a:cs typeface="Times New Roman" pitchFamily="18" charset="0"/>
              </a:rPr>
              <a:t>{</a:t>
            </a:r>
          </a:p>
          <a:p>
            <a:pPr>
              <a:lnSpc>
                <a:spcPct val="150000"/>
              </a:lnSpc>
            </a:pPr>
            <a:r>
              <a:rPr lang="en-US" altLang="zh-CN" sz="2000" dirty="0">
                <a:solidFill>
                  <a:srgbClr val="006600"/>
                </a:solidFill>
                <a:ea typeface="楷体" pitchFamily="49" charset="-122"/>
                <a:cs typeface="Times New Roman" pitchFamily="18" charset="0"/>
              </a:rPr>
              <a:t>   </a:t>
            </a: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类的成员</a:t>
            </a:r>
            <a:r>
              <a:rPr lang="en-US" altLang="zh-CN" sz="2000" dirty="0">
                <a:solidFill>
                  <a:srgbClr val="006600"/>
                </a:solidFill>
                <a:ea typeface="楷体" pitchFamily="49" charset="-122"/>
                <a:cs typeface="Times New Roman" pitchFamily="18" charset="0"/>
              </a:rPr>
              <a:t>;</a:t>
            </a:r>
          </a:p>
          <a:p>
            <a:pPr>
              <a:lnSpc>
                <a:spcPct val="150000"/>
              </a:lnSpc>
            </a:pPr>
            <a:r>
              <a:rPr lang="en-US" altLang="zh-CN" sz="2000" dirty="0">
                <a:solidFill>
                  <a:srgbClr val="006600"/>
                </a:solidFill>
                <a:ea typeface="楷体" pitchFamily="49" charset="-122"/>
                <a:cs typeface="Times New Roman" pitchFamily="18" charset="0"/>
              </a:rPr>
              <a:t>}[;]</a:t>
            </a:r>
          </a:p>
        </p:txBody>
      </p:sp>
      <p:sp>
        <p:nvSpPr>
          <p:cNvPr id="5" name="TextBox 4"/>
          <p:cNvSpPr txBox="1"/>
          <p:nvPr/>
        </p:nvSpPr>
        <p:spPr>
          <a:xfrm>
            <a:off x="785785" y="1364638"/>
            <a:ext cx="27860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5.2.1</a:t>
            </a:r>
            <a:r>
              <a:rPr lang="zh-CN" altLang="en-US" sz="2800" dirty="0" smtClean="0">
                <a:solidFill>
                  <a:srgbClr val="FF3300"/>
                </a:solidFill>
                <a:latin typeface="黑体" pitchFamily="49" charset="-122"/>
                <a:ea typeface="黑体" pitchFamily="49" charset="-122"/>
              </a:rPr>
              <a:t>类的声明</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395288" y="404813"/>
            <a:ext cx="8640762" cy="461665"/>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altLang="zh-CN" dirty="0" smtClean="0">
                <a:solidFill>
                  <a:srgbClr val="FF0000"/>
                </a:solidFill>
                <a:ea typeface="楷体" pitchFamily="49" charset="-122"/>
                <a:cs typeface="Times New Roman" pitchFamily="18" charset="0"/>
              </a:rPr>
              <a:t>5.3】 </a:t>
            </a:r>
            <a:r>
              <a:rPr lang="zh-CN" altLang="en-US" dirty="0">
                <a:ea typeface="楷体" pitchFamily="49" charset="-122"/>
                <a:cs typeface="Times New Roman" pitchFamily="18" charset="0"/>
              </a:rPr>
              <a:t>设计一个控制台应用程序，说明调用构造函数的过程。 </a:t>
            </a:r>
          </a:p>
        </p:txBody>
      </p:sp>
      <p:sp>
        <p:nvSpPr>
          <p:cNvPr id="148483" name="Text Box 3"/>
          <p:cNvSpPr txBox="1">
            <a:spLocks noChangeArrowheads="1"/>
          </p:cNvSpPr>
          <p:nvPr/>
        </p:nvSpPr>
        <p:spPr bwMode="auto">
          <a:xfrm>
            <a:off x="395288" y="836613"/>
            <a:ext cx="7848600" cy="5355312"/>
          </a:xfrm>
          <a:prstGeom prst="rect">
            <a:avLst/>
          </a:prstGeom>
          <a:noFill/>
          <a:ln w="9525">
            <a:noFill/>
            <a:miter lim="800000"/>
            <a:headEnd/>
            <a:tailEnd/>
          </a:ln>
          <a:effectLst/>
        </p:spPr>
        <p:txBody>
          <a:bodyPr>
            <a:spAutoFit/>
          </a:bodyPr>
          <a:lstStyle/>
          <a:p>
            <a:pPr>
              <a:lnSpc>
                <a:spcPct val="90000"/>
              </a:lnSpc>
            </a:pPr>
            <a:r>
              <a:rPr lang="en-US" altLang="zh-CN" sz="2000" dirty="0">
                <a:solidFill>
                  <a:srgbClr val="006600"/>
                </a:solidFill>
                <a:ea typeface="楷体" pitchFamily="49" charset="-122"/>
                <a:cs typeface="Times New Roman" pitchFamily="18" charset="0"/>
              </a:rPr>
              <a:t>namespace </a:t>
            </a:r>
            <a:r>
              <a:rPr lang="en-US" altLang="zh-CN" sz="2000" dirty="0" err="1" smtClean="0">
                <a:solidFill>
                  <a:srgbClr val="006600"/>
                </a:solidFill>
                <a:ea typeface="楷体" pitchFamily="49" charset="-122"/>
                <a:cs typeface="Times New Roman" pitchFamily="18" charset="0"/>
              </a:rPr>
              <a:t>proj5_3</a:t>
            </a:r>
            <a:endParaRPr lang="en-US" altLang="zh-CN" sz="2000" dirty="0">
              <a:solidFill>
                <a:srgbClr val="006600"/>
              </a:solidFill>
              <a:ea typeface="楷体" pitchFamily="49" charset="-122"/>
              <a:cs typeface="Times New Roman" pitchFamily="18" charset="0"/>
            </a:endParaRPr>
          </a:p>
          <a:p>
            <a:pPr>
              <a:lnSpc>
                <a:spcPct val="90000"/>
              </a:lnSpc>
            </a:pPr>
            <a:r>
              <a:rPr lang="en-US" altLang="zh-CN" sz="2000" dirty="0">
                <a:solidFill>
                  <a:srgbClr val="006600"/>
                </a:solidFill>
                <a:ea typeface="楷体" pitchFamily="49" charset="-122"/>
                <a:cs typeface="Times New Roman" pitchFamily="18" charset="0"/>
              </a:rPr>
              <a:t>{    class Program</a:t>
            </a:r>
          </a:p>
          <a:p>
            <a:pPr>
              <a:lnSpc>
                <a:spcPct val="90000"/>
              </a:lnSpc>
            </a:pPr>
            <a:r>
              <a:rPr lang="en-US" altLang="zh-CN" sz="2000" dirty="0">
                <a:solidFill>
                  <a:srgbClr val="006600"/>
                </a:solidFill>
                <a:ea typeface="楷体" pitchFamily="49" charset="-122"/>
                <a:cs typeface="Times New Roman" pitchFamily="18" charset="0"/>
              </a:rPr>
              <a:t>      {   </a:t>
            </a:r>
            <a:r>
              <a:rPr lang="en-US" altLang="zh-CN" sz="2000" dirty="0">
                <a:solidFill>
                  <a:srgbClr val="00B050"/>
                </a:solidFill>
                <a:ea typeface="楷体" pitchFamily="49" charset="-122"/>
                <a:cs typeface="Times New Roman" pitchFamily="18" charset="0"/>
              </a:rPr>
              <a:t>public class </a:t>
            </a:r>
            <a:r>
              <a:rPr lang="en-US" altLang="zh-CN" sz="2000" dirty="0" err="1">
                <a:solidFill>
                  <a:srgbClr val="00B050"/>
                </a:solidFill>
                <a:ea typeface="楷体" pitchFamily="49" charset="-122"/>
                <a:cs typeface="Times New Roman" pitchFamily="18" charset="0"/>
              </a:rPr>
              <a:t>TPoint1</a:t>
            </a:r>
            <a:r>
              <a:rPr lang="en-US" altLang="zh-CN" sz="2000" dirty="0">
                <a:solidFill>
                  <a:srgbClr val="00B050"/>
                </a:solidFill>
                <a:ea typeface="楷体" pitchFamily="49" charset="-122"/>
                <a:cs typeface="Times New Roman" pitchFamily="18" charset="0"/>
              </a:rPr>
              <a:t> 	              //</a:t>
            </a:r>
            <a:r>
              <a:rPr lang="zh-CN" altLang="en-US" sz="2000" dirty="0">
                <a:solidFill>
                  <a:srgbClr val="00B050"/>
                </a:solidFill>
                <a:ea typeface="楷体" pitchFamily="49" charset="-122"/>
                <a:cs typeface="Times New Roman" pitchFamily="18" charset="0"/>
              </a:rPr>
              <a:t>声明类</a:t>
            </a:r>
            <a:r>
              <a:rPr lang="en-US" altLang="zh-CN" sz="2000" dirty="0" err="1">
                <a:solidFill>
                  <a:srgbClr val="00B050"/>
                </a:solidFill>
                <a:ea typeface="楷体" pitchFamily="49" charset="-122"/>
                <a:cs typeface="Times New Roman" pitchFamily="18" charset="0"/>
              </a:rPr>
              <a:t>TPoint1</a:t>
            </a:r>
            <a:endParaRPr lang="en-US" altLang="zh-CN" sz="2000" dirty="0">
              <a:solidFill>
                <a:srgbClr val="00B050"/>
              </a:solidFill>
              <a:ea typeface="楷体" pitchFamily="49" charset="-122"/>
              <a:cs typeface="Times New Roman" pitchFamily="18" charset="0"/>
            </a:endParaRPr>
          </a:p>
          <a:p>
            <a:pPr>
              <a:lnSpc>
                <a:spcPct val="90000"/>
              </a:lnSpc>
            </a:pPr>
            <a:r>
              <a:rPr lang="en-US" altLang="zh-CN" sz="2000" dirty="0">
                <a:solidFill>
                  <a:srgbClr val="00B050"/>
                </a:solidFill>
                <a:ea typeface="楷体" pitchFamily="49" charset="-122"/>
                <a:cs typeface="Times New Roman" pitchFamily="18" charset="0"/>
              </a:rPr>
              <a:t>          {	 </a:t>
            </a:r>
            <a:r>
              <a:rPr lang="en-US" altLang="zh-CN" sz="2000" dirty="0" err="1">
                <a:solidFill>
                  <a:srgbClr val="00B050"/>
                </a:solidFill>
                <a:ea typeface="楷体" pitchFamily="49" charset="-122"/>
                <a:cs typeface="Times New Roman" pitchFamily="18" charset="0"/>
              </a:rPr>
              <a:t>int</a:t>
            </a:r>
            <a:r>
              <a:rPr lang="en-US" altLang="zh-CN" sz="2000" dirty="0">
                <a:solidFill>
                  <a:srgbClr val="00B050"/>
                </a:solidFill>
                <a:ea typeface="楷体" pitchFamily="49" charset="-122"/>
                <a:cs typeface="Times New Roman" pitchFamily="18" charset="0"/>
              </a:rPr>
              <a:t> x, y;</a:t>
            </a:r>
            <a:r>
              <a:rPr lang="zh-CN" altLang="en-US" sz="2000" dirty="0">
                <a:solidFill>
                  <a:srgbClr val="00B050"/>
                </a:solidFill>
                <a:ea typeface="楷体" pitchFamily="49" charset="-122"/>
                <a:cs typeface="Times New Roman" pitchFamily="18" charset="0"/>
              </a:rPr>
              <a:t>　		              </a:t>
            </a:r>
            <a:r>
              <a:rPr lang="en-US" altLang="zh-CN" sz="2000" dirty="0">
                <a:solidFill>
                  <a:srgbClr val="00B050"/>
                </a:solidFill>
                <a:ea typeface="楷体" pitchFamily="49" charset="-122"/>
                <a:cs typeface="Times New Roman" pitchFamily="18" charset="0"/>
              </a:rPr>
              <a:t>//</a:t>
            </a:r>
            <a:r>
              <a:rPr lang="zh-CN" altLang="en-US" sz="2000" dirty="0">
                <a:solidFill>
                  <a:srgbClr val="00B050"/>
                </a:solidFill>
                <a:ea typeface="楷体" pitchFamily="49" charset="-122"/>
                <a:cs typeface="Times New Roman" pitchFamily="18" charset="0"/>
              </a:rPr>
              <a:t>类的私有变量</a:t>
            </a:r>
          </a:p>
          <a:p>
            <a:pPr>
              <a:lnSpc>
                <a:spcPct val="90000"/>
              </a:lnSpc>
            </a:pPr>
            <a:r>
              <a:rPr lang="zh-CN" altLang="en-US" sz="2000" dirty="0">
                <a:solidFill>
                  <a:srgbClr val="00B050"/>
                </a:solidFill>
                <a:ea typeface="楷体" pitchFamily="49" charset="-122"/>
                <a:cs typeface="Times New Roman" pitchFamily="18" charset="0"/>
              </a:rPr>
              <a:t>            	 </a:t>
            </a:r>
            <a:r>
              <a:rPr lang="en-US" altLang="zh-CN" sz="2000" dirty="0">
                <a:solidFill>
                  <a:srgbClr val="00B050"/>
                </a:solidFill>
                <a:ea typeface="楷体" pitchFamily="49" charset="-122"/>
                <a:cs typeface="Times New Roman" pitchFamily="18" charset="0"/>
              </a:rPr>
              <a:t>public </a:t>
            </a:r>
            <a:r>
              <a:rPr lang="en-US" altLang="zh-CN" sz="2000" dirty="0" err="1">
                <a:solidFill>
                  <a:srgbClr val="00B050"/>
                </a:solidFill>
                <a:ea typeface="楷体" pitchFamily="49" charset="-122"/>
                <a:cs typeface="Times New Roman" pitchFamily="18" charset="0"/>
              </a:rPr>
              <a:t>TPoint1</a:t>
            </a:r>
            <a:r>
              <a:rPr lang="en-US" altLang="zh-CN" sz="2000" dirty="0">
                <a:solidFill>
                  <a:srgbClr val="00B050"/>
                </a:solidFill>
                <a:ea typeface="楷体" pitchFamily="49" charset="-122"/>
                <a:cs typeface="Times New Roman" pitchFamily="18" charset="0"/>
              </a:rPr>
              <a:t>() { }           	//</a:t>
            </a:r>
            <a:r>
              <a:rPr lang="zh-CN" altLang="en-US" sz="2000" dirty="0">
                <a:solidFill>
                  <a:srgbClr val="00B050"/>
                </a:solidFill>
                <a:ea typeface="楷体" pitchFamily="49" charset="-122"/>
                <a:cs typeface="Times New Roman" pitchFamily="18" charset="0"/>
              </a:rPr>
              <a:t>默认的构造函数</a:t>
            </a:r>
          </a:p>
          <a:p>
            <a:pPr>
              <a:lnSpc>
                <a:spcPct val="90000"/>
              </a:lnSpc>
            </a:pPr>
            <a:r>
              <a:rPr lang="zh-CN" altLang="en-US" sz="2000" dirty="0">
                <a:solidFill>
                  <a:srgbClr val="00B050"/>
                </a:solidFill>
                <a:ea typeface="楷体" pitchFamily="49" charset="-122"/>
                <a:cs typeface="Times New Roman" pitchFamily="18" charset="0"/>
              </a:rPr>
              <a:t>            	 </a:t>
            </a:r>
            <a:r>
              <a:rPr lang="en-US" altLang="zh-CN" sz="2000" dirty="0">
                <a:solidFill>
                  <a:srgbClr val="00B050"/>
                </a:solidFill>
                <a:ea typeface="楷体" pitchFamily="49" charset="-122"/>
                <a:cs typeface="Times New Roman" pitchFamily="18" charset="0"/>
              </a:rPr>
              <a:t>public </a:t>
            </a:r>
            <a:r>
              <a:rPr lang="en-US" altLang="zh-CN" sz="2000" dirty="0" err="1">
                <a:solidFill>
                  <a:srgbClr val="00B050"/>
                </a:solidFill>
                <a:ea typeface="楷体" pitchFamily="49" charset="-122"/>
                <a:cs typeface="Times New Roman" pitchFamily="18" charset="0"/>
              </a:rPr>
              <a:t>TPoint1</a:t>
            </a:r>
            <a:r>
              <a:rPr lang="en-US" altLang="zh-CN" sz="2000" dirty="0">
                <a:solidFill>
                  <a:srgbClr val="00B050"/>
                </a:solidFill>
                <a:ea typeface="楷体" pitchFamily="49" charset="-122"/>
                <a:cs typeface="Times New Roman" pitchFamily="18" charset="0"/>
              </a:rPr>
              <a:t>(</a:t>
            </a:r>
            <a:r>
              <a:rPr lang="en-US" altLang="zh-CN" sz="2000" dirty="0" err="1">
                <a:solidFill>
                  <a:srgbClr val="00B050"/>
                </a:solidFill>
                <a:ea typeface="楷体" pitchFamily="49" charset="-122"/>
                <a:cs typeface="Times New Roman" pitchFamily="18" charset="0"/>
              </a:rPr>
              <a:t>int</a:t>
            </a:r>
            <a:r>
              <a:rPr lang="en-US" altLang="zh-CN" sz="2000" dirty="0">
                <a:solidFill>
                  <a:srgbClr val="00B050"/>
                </a:solidFill>
                <a:ea typeface="楷体" pitchFamily="49" charset="-122"/>
                <a:cs typeface="Times New Roman" pitchFamily="18" charset="0"/>
              </a:rPr>
              <a:t> </a:t>
            </a:r>
            <a:r>
              <a:rPr lang="en-US" altLang="zh-CN" sz="2000" dirty="0" err="1">
                <a:solidFill>
                  <a:srgbClr val="00B050"/>
                </a:solidFill>
                <a:ea typeface="楷体" pitchFamily="49" charset="-122"/>
                <a:cs typeface="Times New Roman" pitchFamily="18" charset="0"/>
              </a:rPr>
              <a:t>x1</a:t>
            </a:r>
            <a:r>
              <a:rPr lang="en-US" altLang="zh-CN" sz="2000" dirty="0">
                <a:solidFill>
                  <a:srgbClr val="00B050"/>
                </a:solidFill>
                <a:ea typeface="楷体" pitchFamily="49" charset="-122"/>
                <a:cs typeface="Times New Roman" pitchFamily="18" charset="0"/>
              </a:rPr>
              <a:t>, </a:t>
            </a:r>
            <a:r>
              <a:rPr lang="en-US" altLang="zh-CN" sz="2000" dirty="0" err="1">
                <a:solidFill>
                  <a:srgbClr val="00B050"/>
                </a:solidFill>
                <a:ea typeface="楷体" pitchFamily="49" charset="-122"/>
                <a:cs typeface="Times New Roman" pitchFamily="18" charset="0"/>
              </a:rPr>
              <a:t>int</a:t>
            </a:r>
            <a:r>
              <a:rPr lang="en-US" altLang="zh-CN" sz="2000" dirty="0">
                <a:solidFill>
                  <a:srgbClr val="00B050"/>
                </a:solidFill>
                <a:ea typeface="楷体" pitchFamily="49" charset="-122"/>
                <a:cs typeface="Times New Roman" pitchFamily="18" charset="0"/>
              </a:rPr>
              <a:t> </a:t>
            </a:r>
            <a:r>
              <a:rPr lang="en-US" altLang="zh-CN" sz="2000" dirty="0" err="1">
                <a:solidFill>
                  <a:srgbClr val="00B050"/>
                </a:solidFill>
                <a:ea typeface="楷体" pitchFamily="49" charset="-122"/>
                <a:cs typeface="Times New Roman" pitchFamily="18" charset="0"/>
              </a:rPr>
              <a:t>y1</a:t>
            </a:r>
            <a:r>
              <a:rPr lang="en-US" altLang="zh-CN" sz="2000" dirty="0">
                <a:solidFill>
                  <a:srgbClr val="00B050"/>
                </a:solidFill>
                <a:ea typeface="楷体" pitchFamily="49" charset="-122"/>
                <a:cs typeface="Times New Roman" pitchFamily="18" charset="0"/>
              </a:rPr>
              <a:t>) 	//</a:t>
            </a:r>
            <a:r>
              <a:rPr lang="zh-CN" altLang="en-US" sz="2000" dirty="0">
                <a:solidFill>
                  <a:srgbClr val="00B050"/>
                </a:solidFill>
                <a:ea typeface="楷体" pitchFamily="49" charset="-122"/>
                <a:cs typeface="Times New Roman" pitchFamily="18" charset="0"/>
              </a:rPr>
              <a:t>带参数的构造函数</a:t>
            </a:r>
          </a:p>
          <a:p>
            <a:pPr>
              <a:lnSpc>
                <a:spcPct val="90000"/>
              </a:lnSpc>
            </a:pPr>
            <a:r>
              <a:rPr lang="zh-CN" altLang="en-US" sz="2000" dirty="0">
                <a:solidFill>
                  <a:srgbClr val="00B050"/>
                </a:solidFill>
                <a:ea typeface="楷体" pitchFamily="49" charset="-122"/>
                <a:cs typeface="Times New Roman" pitchFamily="18" charset="0"/>
              </a:rPr>
              <a:t>            	 </a:t>
            </a:r>
            <a:r>
              <a:rPr lang="en-US" altLang="zh-CN" sz="2000" dirty="0">
                <a:solidFill>
                  <a:srgbClr val="00B050"/>
                </a:solidFill>
                <a:ea typeface="楷体" pitchFamily="49" charset="-122"/>
                <a:cs typeface="Times New Roman" pitchFamily="18" charset="0"/>
              </a:rPr>
              <a:t>{  x = </a:t>
            </a:r>
            <a:r>
              <a:rPr lang="en-US" altLang="zh-CN" sz="2000" dirty="0" err="1">
                <a:solidFill>
                  <a:srgbClr val="00B050"/>
                </a:solidFill>
                <a:ea typeface="楷体" pitchFamily="49" charset="-122"/>
                <a:cs typeface="Times New Roman" pitchFamily="18" charset="0"/>
              </a:rPr>
              <a:t>x1</a:t>
            </a:r>
            <a:r>
              <a:rPr lang="en-US" altLang="zh-CN" sz="2000" dirty="0">
                <a:solidFill>
                  <a:srgbClr val="00B050"/>
                </a:solidFill>
                <a:ea typeface="楷体" pitchFamily="49" charset="-122"/>
                <a:cs typeface="Times New Roman" pitchFamily="18" charset="0"/>
              </a:rPr>
              <a:t>; y = </a:t>
            </a:r>
            <a:r>
              <a:rPr lang="en-US" altLang="zh-CN" sz="2000" dirty="0" err="1">
                <a:solidFill>
                  <a:srgbClr val="00B050"/>
                </a:solidFill>
                <a:ea typeface="楷体" pitchFamily="49" charset="-122"/>
                <a:cs typeface="Times New Roman" pitchFamily="18" charset="0"/>
              </a:rPr>
              <a:t>y1</a:t>
            </a:r>
            <a:r>
              <a:rPr lang="en-US" altLang="zh-CN" sz="2000" dirty="0">
                <a:solidFill>
                  <a:srgbClr val="00B050"/>
                </a:solidFill>
                <a:ea typeface="楷体" pitchFamily="49" charset="-122"/>
                <a:cs typeface="Times New Roman" pitchFamily="18" charset="0"/>
              </a:rPr>
              <a:t>; }</a:t>
            </a:r>
          </a:p>
          <a:p>
            <a:pPr>
              <a:lnSpc>
                <a:spcPct val="90000"/>
              </a:lnSpc>
            </a:pPr>
            <a:r>
              <a:rPr lang="en-US" altLang="zh-CN" sz="2000" dirty="0">
                <a:solidFill>
                  <a:srgbClr val="00B050"/>
                </a:solidFill>
                <a:ea typeface="楷体" pitchFamily="49" charset="-122"/>
                <a:cs typeface="Times New Roman" pitchFamily="18" charset="0"/>
              </a:rPr>
              <a:t>            	public void </a:t>
            </a:r>
            <a:r>
              <a:rPr lang="en-US" altLang="zh-CN" sz="2000" dirty="0" err="1">
                <a:solidFill>
                  <a:srgbClr val="00B050"/>
                </a:solidFill>
                <a:ea typeface="楷体" pitchFamily="49" charset="-122"/>
                <a:cs typeface="Times New Roman" pitchFamily="18" charset="0"/>
              </a:rPr>
              <a:t>dispoint</a:t>
            </a:r>
            <a:r>
              <a:rPr lang="en-US" altLang="zh-CN" sz="2000" dirty="0">
                <a:solidFill>
                  <a:srgbClr val="00B050"/>
                </a:solidFill>
                <a:ea typeface="楷体" pitchFamily="49" charset="-122"/>
                <a:cs typeface="Times New Roman" pitchFamily="18" charset="0"/>
              </a:rPr>
              <a:t>()</a:t>
            </a:r>
          </a:p>
          <a:p>
            <a:pPr>
              <a:lnSpc>
                <a:spcPct val="90000"/>
              </a:lnSpc>
            </a:pPr>
            <a:r>
              <a:rPr lang="en-US" altLang="zh-CN" sz="2000" dirty="0">
                <a:solidFill>
                  <a:srgbClr val="00B050"/>
                </a:solidFill>
                <a:ea typeface="楷体" pitchFamily="49" charset="-122"/>
                <a:cs typeface="Times New Roman" pitchFamily="18" charset="0"/>
              </a:rPr>
              <a:t>            	{   </a:t>
            </a:r>
            <a:r>
              <a:rPr lang="en-US" altLang="zh-CN" sz="2000" dirty="0" err="1">
                <a:solidFill>
                  <a:srgbClr val="00B050"/>
                </a:solidFill>
                <a:ea typeface="楷体" pitchFamily="49" charset="-122"/>
                <a:cs typeface="Times New Roman" pitchFamily="18" charset="0"/>
              </a:rPr>
              <a:t>Console.WriteLine</a:t>
            </a:r>
            <a:r>
              <a:rPr lang="en-US" altLang="zh-CN" sz="2000" dirty="0">
                <a:solidFill>
                  <a:srgbClr val="00B050"/>
                </a:solidFill>
                <a:ea typeface="楷体" pitchFamily="49" charset="-122"/>
                <a:cs typeface="Times New Roman" pitchFamily="18" charset="0"/>
              </a:rPr>
              <a:t>("({0},{1})", x, y);  }</a:t>
            </a:r>
          </a:p>
          <a:p>
            <a:pPr>
              <a:lnSpc>
                <a:spcPct val="90000"/>
              </a:lnSpc>
            </a:pPr>
            <a:r>
              <a:rPr lang="en-US" altLang="zh-CN" sz="2000" dirty="0">
                <a:solidFill>
                  <a:srgbClr val="00B050"/>
                </a:solidFill>
                <a:ea typeface="楷体" pitchFamily="49" charset="-122"/>
                <a:cs typeface="Times New Roman" pitchFamily="18" charset="0"/>
              </a:rPr>
              <a:t>        </a:t>
            </a:r>
            <a:r>
              <a:rPr lang="en-US" altLang="zh-CN" sz="2000" dirty="0" smtClean="0">
                <a:solidFill>
                  <a:srgbClr val="00B050"/>
                </a:solidFill>
                <a:ea typeface="楷体" pitchFamily="49" charset="-122"/>
                <a:cs typeface="Times New Roman" pitchFamily="18" charset="0"/>
              </a:rPr>
              <a:t>  }</a:t>
            </a:r>
            <a:endParaRPr lang="en-US" altLang="zh-CN" sz="2000" dirty="0">
              <a:solidFill>
                <a:srgbClr val="00B050"/>
              </a:solidFill>
              <a:ea typeface="楷体" pitchFamily="49" charset="-122"/>
              <a:cs typeface="Times New Roman" pitchFamily="18" charset="0"/>
            </a:endParaRPr>
          </a:p>
          <a:p>
            <a:pPr>
              <a:lnSpc>
                <a:spcPct val="90000"/>
              </a:lnSpc>
            </a:pPr>
            <a:r>
              <a:rPr lang="en-US" altLang="zh-CN" sz="2000" dirty="0">
                <a:solidFill>
                  <a:srgbClr val="006600"/>
                </a:solidFill>
                <a:ea typeface="楷体" pitchFamily="49" charset="-122"/>
                <a:cs typeface="Times New Roman" pitchFamily="18" charset="0"/>
              </a:rPr>
              <a:t>        </a:t>
            </a:r>
            <a:r>
              <a:rPr lang="en-US" altLang="zh-CN" sz="2000" dirty="0" smtClean="0">
                <a:solidFill>
                  <a:srgbClr val="006600"/>
                </a:solidFill>
                <a:ea typeface="楷体" pitchFamily="49" charset="-122"/>
                <a:cs typeface="Times New Roman" pitchFamily="18" charset="0"/>
              </a:rPr>
              <a:t>  static </a:t>
            </a:r>
            <a:r>
              <a:rPr lang="en-US" altLang="zh-CN" sz="2000" dirty="0">
                <a:solidFill>
                  <a:srgbClr val="006600"/>
                </a:solidFill>
                <a:ea typeface="楷体" pitchFamily="49" charset="-122"/>
                <a:cs typeface="Times New Roman" pitchFamily="18" charset="0"/>
              </a:rPr>
              <a:t>void Main(string[] </a:t>
            </a:r>
            <a:r>
              <a:rPr lang="en-US" altLang="zh-CN" sz="2000" dirty="0" err="1">
                <a:solidFill>
                  <a:srgbClr val="006600"/>
                </a:solidFill>
                <a:ea typeface="楷体" pitchFamily="49" charset="-122"/>
                <a:cs typeface="Times New Roman" pitchFamily="18" charset="0"/>
              </a:rPr>
              <a:t>args</a:t>
            </a:r>
            <a:r>
              <a:rPr lang="en-US" altLang="zh-CN" sz="2000" dirty="0">
                <a:solidFill>
                  <a:srgbClr val="006600"/>
                </a:solidFill>
                <a:ea typeface="楷体" pitchFamily="49" charset="-122"/>
                <a:cs typeface="Times New Roman" pitchFamily="18" charset="0"/>
              </a:rPr>
              <a:t>)</a:t>
            </a:r>
          </a:p>
          <a:p>
            <a:pPr>
              <a:lnSpc>
                <a:spcPct val="90000"/>
              </a:lnSpc>
            </a:pPr>
            <a:r>
              <a:rPr lang="en-US" altLang="zh-CN" sz="2000" dirty="0">
                <a:solidFill>
                  <a:srgbClr val="006600"/>
                </a:solidFill>
                <a:ea typeface="楷体" pitchFamily="49" charset="-122"/>
                <a:cs typeface="Times New Roman" pitchFamily="18" charset="0"/>
              </a:rPr>
              <a:t>        </a:t>
            </a:r>
            <a:r>
              <a:rPr lang="en-US" altLang="zh-CN" sz="2000" dirty="0" smtClean="0">
                <a:solidFill>
                  <a:srgbClr val="006600"/>
                </a:solidFill>
                <a:ea typeface="楷体" pitchFamily="49" charset="-122"/>
                <a:cs typeface="Times New Roman" pitchFamily="18" charset="0"/>
              </a:rPr>
              <a:t>  {    </a:t>
            </a:r>
            <a:r>
              <a:rPr lang="en-US" altLang="zh-CN" sz="2000" dirty="0" err="1">
                <a:solidFill>
                  <a:srgbClr val="FF00FF"/>
                </a:solidFill>
                <a:ea typeface="楷体" pitchFamily="49" charset="-122"/>
                <a:cs typeface="Times New Roman" pitchFamily="18" charset="0"/>
              </a:rPr>
              <a:t>TPoint1</a:t>
            </a:r>
            <a:r>
              <a:rPr lang="en-US" altLang="zh-CN" sz="2000" dirty="0">
                <a:solidFill>
                  <a:srgbClr val="FF00FF"/>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p1</a:t>
            </a:r>
            <a:r>
              <a:rPr lang="en-US" altLang="zh-CN" sz="2000" dirty="0">
                <a:solidFill>
                  <a:srgbClr val="FF00FF"/>
                </a:solidFill>
                <a:ea typeface="楷体" pitchFamily="49" charset="-122"/>
                <a:cs typeface="Times New Roman" pitchFamily="18" charset="0"/>
              </a:rPr>
              <a:t> = new </a:t>
            </a:r>
            <a:r>
              <a:rPr lang="en-US" altLang="zh-CN" sz="2000" dirty="0" err="1">
                <a:solidFill>
                  <a:srgbClr val="FF00FF"/>
                </a:solidFill>
                <a:ea typeface="楷体" pitchFamily="49" charset="-122"/>
                <a:cs typeface="Times New Roman" pitchFamily="18" charset="0"/>
              </a:rPr>
              <a:t>TPoint1</a:t>
            </a:r>
            <a:r>
              <a:rPr lang="en-US" altLang="zh-CN" sz="2000" dirty="0">
                <a:solidFill>
                  <a:srgbClr val="FF00FF"/>
                </a:solidFill>
                <a:ea typeface="楷体" pitchFamily="49" charset="-122"/>
                <a:cs typeface="Times New Roman" pitchFamily="18" charset="0"/>
              </a:rPr>
              <a:t>();	   //</a:t>
            </a:r>
            <a:r>
              <a:rPr lang="zh-CN" altLang="en-US" sz="2000" dirty="0">
                <a:solidFill>
                  <a:srgbClr val="FF00FF"/>
                </a:solidFill>
                <a:ea typeface="楷体" pitchFamily="49" charset="-122"/>
                <a:cs typeface="Times New Roman" pitchFamily="18" charset="0"/>
              </a:rPr>
              <a:t>调用默认的构造函数</a:t>
            </a:r>
          </a:p>
          <a:p>
            <a:pPr>
              <a:lnSpc>
                <a:spcPct val="90000"/>
              </a:lnSpc>
            </a:pPr>
            <a:r>
              <a:rPr lang="zh-CN" altLang="en-US" sz="2000" dirty="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Console.Write</a:t>
            </a: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第一个点</a:t>
            </a:r>
            <a:r>
              <a:rPr lang="en-US" altLang="zh-CN" sz="2000" dirty="0">
                <a:solidFill>
                  <a:srgbClr val="006600"/>
                </a:solidFill>
                <a:ea typeface="楷体" pitchFamily="49" charset="-122"/>
                <a:cs typeface="Times New Roman" pitchFamily="18" charset="0"/>
              </a:rPr>
              <a:t>=&gt;");</a:t>
            </a:r>
          </a:p>
          <a:p>
            <a:pPr>
              <a:lnSpc>
                <a:spcPct val="90000"/>
              </a:lnSpc>
            </a:pPr>
            <a:r>
              <a:rPr lang="en-US" altLang="zh-CN" sz="2000" dirty="0">
                <a:solidFill>
                  <a:srgbClr val="006600"/>
                </a:solidFill>
                <a:ea typeface="楷体" pitchFamily="49" charset="-122"/>
                <a:cs typeface="Times New Roman" pitchFamily="18" charset="0"/>
              </a:rPr>
              <a:t>          </a:t>
            </a:r>
            <a:r>
              <a:rPr lang="en-US" altLang="zh-CN" sz="2000" dirty="0" smtClean="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p1.dispoint</a:t>
            </a:r>
            <a:r>
              <a:rPr lang="en-US" altLang="zh-CN" sz="2000" dirty="0">
                <a:solidFill>
                  <a:srgbClr val="006600"/>
                </a:solidFill>
                <a:ea typeface="楷体" pitchFamily="49" charset="-122"/>
                <a:cs typeface="Times New Roman" pitchFamily="18" charset="0"/>
              </a:rPr>
              <a:t>();</a:t>
            </a:r>
          </a:p>
          <a:p>
            <a:pPr>
              <a:lnSpc>
                <a:spcPct val="90000"/>
              </a:lnSpc>
            </a:pPr>
            <a:r>
              <a:rPr lang="en-US" altLang="zh-CN" sz="2000" dirty="0">
                <a:solidFill>
                  <a:srgbClr val="006600"/>
                </a:solidFill>
                <a:ea typeface="楷体" pitchFamily="49" charset="-122"/>
                <a:cs typeface="Times New Roman" pitchFamily="18" charset="0"/>
              </a:rPr>
              <a:t>          </a:t>
            </a:r>
            <a:r>
              <a:rPr lang="en-US" altLang="zh-CN" sz="2000" dirty="0" smtClean="0">
                <a:solidFill>
                  <a:srgbClr val="006600"/>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TPoint1</a:t>
            </a:r>
            <a:r>
              <a:rPr lang="en-US" altLang="zh-CN" sz="2000" dirty="0">
                <a:solidFill>
                  <a:srgbClr val="FF00FF"/>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p2</a:t>
            </a:r>
            <a:r>
              <a:rPr lang="en-US" altLang="zh-CN" sz="2000" dirty="0">
                <a:solidFill>
                  <a:srgbClr val="FF00FF"/>
                </a:solidFill>
                <a:ea typeface="楷体" pitchFamily="49" charset="-122"/>
                <a:cs typeface="Times New Roman" pitchFamily="18" charset="0"/>
              </a:rPr>
              <a:t> = new </a:t>
            </a:r>
            <a:r>
              <a:rPr lang="en-US" altLang="zh-CN" sz="2000" dirty="0" err="1">
                <a:solidFill>
                  <a:srgbClr val="FF00FF"/>
                </a:solidFill>
                <a:ea typeface="楷体" pitchFamily="49" charset="-122"/>
                <a:cs typeface="Times New Roman" pitchFamily="18" charset="0"/>
              </a:rPr>
              <a:t>TPoint1</a:t>
            </a:r>
            <a:r>
              <a:rPr lang="en-US" altLang="zh-CN" sz="2000" dirty="0">
                <a:solidFill>
                  <a:srgbClr val="FF00FF"/>
                </a:solidFill>
                <a:ea typeface="楷体" pitchFamily="49" charset="-122"/>
                <a:cs typeface="Times New Roman" pitchFamily="18" charset="0"/>
              </a:rPr>
              <a:t>(8, 3);//</a:t>
            </a:r>
            <a:r>
              <a:rPr lang="zh-CN" altLang="en-US" sz="2000" dirty="0">
                <a:solidFill>
                  <a:srgbClr val="FF00FF"/>
                </a:solidFill>
                <a:ea typeface="楷体" pitchFamily="49" charset="-122"/>
                <a:cs typeface="Times New Roman" pitchFamily="18" charset="0"/>
              </a:rPr>
              <a:t>调用带参数的构造函数</a:t>
            </a:r>
          </a:p>
          <a:p>
            <a:pPr>
              <a:lnSpc>
                <a:spcPct val="90000"/>
              </a:lnSpc>
            </a:pPr>
            <a:r>
              <a:rPr lang="zh-CN" altLang="en-US" sz="2000" dirty="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Console.Write</a:t>
            </a: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第二个点</a:t>
            </a:r>
            <a:r>
              <a:rPr lang="en-US" altLang="zh-CN" sz="2000" dirty="0">
                <a:solidFill>
                  <a:srgbClr val="006600"/>
                </a:solidFill>
                <a:ea typeface="楷体" pitchFamily="49" charset="-122"/>
                <a:cs typeface="Times New Roman" pitchFamily="18" charset="0"/>
              </a:rPr>
              <a:t>=&gt;");</a:t>
            </a:r>
          </a:p>
          <a:p>
            <a:pPr>
              <a:lnSpc>
                <a:spcPct val="90000"/>
              </a:lnSpc>
            </a:pPr>
            <a:r>
              <a:rPr lang="en-US" altLang="zh-CN" sz="2000" dirty="0">
                <a:solidFill>
                  <a:srgbClr val="006600"/>
                </a:solidFill>
                <a:ea typeface="楷体" pitchFamily="49" charset="-122"/>
                <a:cs typeface="Times New Roman" pitchFamily="18" charset="0"/>
              </a:rPr>
              <a:t>          </a:t>
            </a:r>
            <a:r>
              <a:rPr lang="en-US" altLang="zh-CN" sz="2000" dirty="0" smtClean="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p2.dispoint</a:t>
            </a:r>
            <a:r>
              <a:rPr lang="en-US" altLang="zh-CN" sz="2000" dirty="0">
                <a:solidFill>
                  <a:srgbClr val="006600"/>
                </a:solidFill>
                <a:ea typeface="楷体" pitchFamily="49" charset="-122"/>
                <a:cs typeface="Times New Roman" pitchFamily="18" charset="0"/>
              </a:rPr>
              <a:t>();</a:t>
            </a:r>
          </a:p>
          <a:p>
            <a:pPr>
              <a:lnSpc>
                <a:spcPct val="90000"/>
              </a:lnSpc>
            </a:pPr>
            <a:r>
              <a:rPr lang="en-US" altLang="zh-CN" sz="2000" dirty="0">
                <a:solidFill>
                  <a:srgbClr val="006600"/>
                </a:solidFill>
                <a:ea typeface="楷体" pitchFamily="49" charset="-122"/>
                <a:cs typeface="Times New Roman" pitchFamily="18" charset="0"/>
              </a:rPr>
              <a:t>        </a:t>
            </a:r>
            <a:r>
              <a:rPr lang="en-US" altLang="zh-CN" sz="2000" dirty="0" smtClean="0">
                <a:solidFill>
                  <a:srgbClr val="006600"/>
                </a:solidFill>
                <a:ea typeface="楷体" pitchFamily="49" charset="-122"/>
                <a:cs typeface="Times New Roman" pitchFamily="18" charset="0"/>
              </a:rPr>
              <a:t>}</a:t>
            </a:r>
            <a:endParaRPr lang="en-US" altLang="zh-CN" sz="2000" dirty="0">
              <a:solidFill>
                <a:srgbClr val="006600"/>
              </a:solidFill>
              <a:ea typeface="楷体" pitchFamily="49" charset="-122"/>
              <a:cs typeface="Times New Roman" pitchFamily="18" charset="0"/>
            </a:endParaRPr>
          </a:p>
          <a:p>
            <a:pPr>
              <a:lnSpc>
                <a:spcPct val="90000"/>
              </a:lnSpc>
            </a:pPr>
            <a:r>
              <a:rPr lang="en-US" altLang="zh-CN" sz="2000" dirty="0">
                <a:solidFill>
                  <a:srgbClr val="006600"/>
                </a:solidFill>
                <a:ea typeface="楷体" pitchFamily="49" charset="-122"/>
                <a:cs typeface="Times New Roman" pitchFamily="18" charset="0"/>
              </a:rPr>
              <a:t>}} </a:t>
            </a:r>
          </a:p>
        </p:txBody>
      </p:sp>
      <p:pic>
        <p:nvPicPr>
          <p:cNvPr id="5" name="图片 4"/>
          <p:cNvPicPr/>
          <p:nvPr/>
        </p:nvPicPr>
        <p:blipFill>
          <a:blip r:embed="rId2"/>
          <a:srcRect/>
          <a:stretch>
            <a:fillRect/>
          </a:stretch>
        </p:blipFill>
        <p:spPr bwMode="auto">
          <a:xfrm>
            <a:off x="5500694" y="5286388"/>
            <a:ext cx="2643206" cy="121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428596" y="1071546"/>
            <a:ext cx="7993063" cy="4572214"/>
          </a:xfrm>
          <a:prstGeom prst="rect">
            <a:avLst/>
          </a:prstGeom>
          <a:noFill/>
          <a:ln w="9525">
            <a:noFill/>
            <a:miter lim="800000"/>
            <a:headEnd/>
            <a:tailEnd/>
          </a:ln>
          <a:effectLst/>
        </p:spPr>
        <p:txBody>
          <a:bodyPr>
            <a:spAutoFit/>
          </a:bodyPr>
          <a:lstStyle/>
          <a:p>
            <a:pPr marL="342900" indent="-342900">
              <a:lnSpc>
                <a:spcPts val="3200"/>
              </a:lnSpc>
            </a:pPr>
            <a:r>
              <a:rPr lang="en-US" altLang="zh-CN" dirty="0" smtClean="0">
                <a:solidFill>
                  <a:srgbClr val="FF3300"/>
                </a:solidFill>
                <a:ea typeface="楷体" pitchFamily="49" charset="-122"/>
                <a:cs typeface="Times New Roman" pitchFamily="18" charset="0"/>
              </a:rPr>
              <a:t>1</a:t>
            </a:r>
            <a:r>
              <a:rPr lang="en-US" altLang="zh-CN" dirty="0">
                <a:solidFill>
                  <a:srgbClr val="FF3300"/>
                </a:solidFill>
                <a:ea typeface="楷体" pitchFamily="49" charset="-122"/>
                <a:cs typeface="Times New Roman" pitchFamily="18" charset="0"/>
              </a:rPr>
              <a:t>. </a:t>
            </a:r>
            <a:r>
              <a:rPr lang="zh-CN" altLang="en-US" dirty="0">
                <a:solidFill>
                  <a:srgbClr val="FF3300"/>
                </a:solidFill>
                <a:ea typeface="楷体" pitchFamily="49" charset="-122"/>
                <a:cs typeface="Times New Roman" pitchFamily="18" charset="0"/>
              </a:rPr>
              <a:t>什么是析构函数</a:t>
            </a:r>
          </a:p>
          <a:p>
            <a:pPr marL="342900" indent="-342900">
              <a:lnSpc>
                <a:spcPts val="3200"/>
              </a:lnSpc>
            </a:pPr>
            <a:r>
              <a:rPr lang="zh-CN" altLang="en-US" dirty="0">
                <a:ea typeface="楷体" pitchFamily="49" charset="-122"/>
                <a:cs typeface="Times New Roman" pitchFamily="18" charset="0"/>
              </a:rPr>
              <a:t>      在对象不再需要时，希望确保它所占的存储空间能被收回。</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中提供了析构函数用于专门释放被占用的系统资源。析构函数具有如下性质：</a:t>
            </a:r>
          </a:p>
          <a:p>
            <a:pPr marL="800100" lvl="1" indent="-342900">
              <a:lnSpc>
                <a:spcPts val="3200"/>
              </a:lnSpc>
              <a:buFont typeface="Wingdings" pitchFamily="2" charset="2"/>
              <a:buChar char="l"/>
            </a:pPr>
            <a:r>
              <a:rPr lang="zh-CN" altLang="en-US" dirty="0">
                <a:ea typeface="楷体" pitchFamily="49" charset="-122"/>
                <a:cs typeface="Times New Roman" pitchFamily="18" charset="0"/>
              </a:rPr>
              <a:t> 析构函数在类对象销毁时自动执行。</a:t>
            </a:r>
          </a:p>
          <a:p>
            <a:pPr marL="800100" lvl="1" indent="-342900">
              <a:lnSpc>
                <a:spcPts val="3200"/>
              </a:lnSpc>
              <a:buFont typeface="Wingdings" pitchFamily="2" charset="2"/>
              <a:buChar char="l"/>
            </a:pPr>
            <a:r>
              <a:rPr lang="zh-CN" altLang="en-US" dirty="0">
                <a:ea typeface="楷体" pitchFamily="49" charset="-122"/>
                <a:cs typeface="Times New Roman" pitchFamily="18" charset="0"/>
              </a:rPr>
              <a:t> 一个类只能有一个析构函数，而且析构函数没有参数，即析构函数不能重载。</a:t>
            </a:r>
          </a:p>
          <a:p>
            <a:pPr marL="800100" lvl="1" indent="-342900">
              <a:lnSpc>
                <a:spcPts val="3200"/>
              </a:lnSpc>
              <a:buFont typeface="Wingdings" pitchFamily="2" charset="2"/>
              <a:buChar char="l"/>
            </a:pPr>
            <a:r>
              <a:rPr lang="zh-CN" altLang="en-US" dirty="0">
                <a:ea typeface="楷体" pitchFamily="49" charset="-122"/>
                <a:cs typeface="Times New Roman" pitchFamily="18" charset="0"/>
              </a:rPr>
              <a:t> 析构函数的名称是“</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加上类的名称（中间没有空格）。</a:t>
            </a:r>
          </a:p>
          <a:p>
            <a:pPr marL="800100" lvl="1" indent="-342900">
              <a:lnSpc>
                <a:spcPts val="3200"/>
              </a:lnSpc>
              <a:buFont typeface="Wingdings" pitchFamily="2" charset="2"/>
              <a:buChar char="l"/>
            </a:pPr>
            <a:r>
              <a:rPr lang="zh-CN" altLang="en-US" dirty="0">
                <a:ea typeface="楷体" pitchFamily="49" charset="-122"/>
                <a:cs typeface="Times New Roman" pitchFamily="18" charset="0"/>
              </a:rPr>
              <a:t> 与构造函数一样，析构函数也没有返回类型。</a:t>
            </a:r>
          </a:p>
          <a:p>
            <a:pPr marL="800100" lvl="1" indent="-342900">
              <a:lnSpc>
                <a:spcPts val="3200"/>
              </a:lnSpc>
              <a:buFont typeface="Wingdings" pitchFamily="2" charset="2"/>
              <a:buChar char="l"/>
            </a:pPr>
            <a:r>
              <a:rPr lang="zh-CN" altLang="en-US" dirty="0">
                <a:ea typeface="楷体" pitchFamily="49" charset="-122"/>
                <a:cs typeface="Times New Roman" pitchFamily="18" charset="0"/>
              </a:rPr>
              <a:t> 析构函数不能被继承。</a:t>
            </a:r>
          </a:p>
        </p:txBody>
      </p:sp>
      <p:sp>
        <p:nvSpPr>
          <p:cNvPr id="3" name="TextBox 2"/>
          <p:cNvSpPr txBox="1"/>
          <p:nvPr/>
        </p:nvSpPr>
        <p:spPr>
          <a:xfrm>
            <a:off x="642910" y="357166"/>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5.5.2  </a:t>
            </a:r>
            <a:r>
              <a:rPr lang="zh-CN" altLang="en-US" sz="2800" dirty="0" smtClean="0">
                <a:solidFill>
                  <a:srgbClr val="FF3300"/>
                </a:solidFill>
                <a:latin typeface="黑体" pitchFamily="49" charset="-122"/>
                <a:ea typeface="黑体" pitchFamily="49" charset="-122"/>
              </a:rPr>
              <a:t>析构函数</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539750" y="476250"/>
            <a:ext cx="7848600" cy="1130246"/>
          </a:xfrm>
          <a:prstGeom prst="rect">
            <a:avLst/>
          </a:prstGeom>
          <a:noFill/>
          <a:ln w="9525">
            <a:noFill/>
            <a:miter lim="800000"/>
            <a:headEnd/>
            <a:tailEnd/>
          </a:ln>
          <a:effectLst/>
        </p:spPr>
        <p:txBody>
          <a:bodyPr>
            <a:spAutoFit/>
          </a:bodyPr>
          <a:lstStyle/>
          <a:p>
            <a:pPr>
              <a:lnSpc>
                <a:spcPct val="150000"/>
              </a:lnSpc>
            </a:pPr>
            <a:r>
              <a:rPr lang="en-US" altLang="zh-CN" dirty="0">
                <a:solidFill>
                  <a:srgbClr val="FF3300"/>
                </a:solidFill>
                <a:ea typeface="楷体" pitchFamily="49" charset="-122"/>
                <a:cs typeface="Times New Roman" pitchFamily="18" charset="0"/>
              </a:rPr>
              <a:t>2. </a:t>
            </a:r>
            <a:r>
              <a:rPr lang="zh-CN" altLang="en-US" dirty="0">
                <a:solidFill>
                  <a:srgbClr val="FF3300"/>
                </a:solidFill>
                <a:ea typeface="楷体" pitchFamily="49" charset="-122"/>
                <a:cs typeface="Times New Roman" pitchFamily="18" charset="0"/>
              </a:rPr>
              <a:t>调用析构函数</a:t>
            </a:r>
          </a:p>
          <a:p>
            <a:pPr>
              <a:lnSpc>
                <a:spcPct val="150000"/>
              </a:lnSpc>
            </a:pPr>
            <a:r>
              <a:rPr lang="zh-CN" altLang="en-US" dirty="0">
                <a:ea typeface="楷体" pitchFamily="49" charset="-122"/>
                <a:cs typeface="Times New Roman" pitchFamily="18" charset="0"/>
              </a:rPr>
              <a:t>当一个对象被系统销毁时自动调用类的析构函数。</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23850" y="260350"/>
            <a:ext cx="8640763" cy="461665"/>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altLang="zh-CN" dirty="0" smtClean="0">
                <a:solidFill>
                  <a:srgbClr val="FF0000"/>
                </a:solidFill>
                <a:ea typeface="楷体" pitchFamily="49" charset="-122"/>
                <a:cs typeface="Times New Roman" pitchFamily="18" charset="0"/>
              </a:rPr>
              <a:t>5.4】 </a:t>
            </a:r>
            <a:r>
              <a:rPr lang="zh-CN" altLang="en-US" dirty="0">
                <a:ea typeface="楷体" pitchFamily="49" charset="-122"/>
                <a:cs typeface="Times New Roman" pitchFamily="18" charset="0"/>
              </a:rPr>
              <a:t>设计一个控制台应用程序，说明调用析构函数的过程。 </a:t>
            </a:r>
          </a:p>
        </p:txBody>
      </p:sp>
      <p:sp>
        <p:nvSpPr>
          <p:cNvPr id="145411" name="Text Box 3"/>
          <p:cNvSpPr txBox="1">
            <a:spLocks noChangeArrowheads="1"/>
          </p:cNvSpPr>
          <p:nvPr/>
        </p:nvSpPr>
        <p:spPr bwMode="auto">
          <a:xfrm>
            <a:off x="466725" y="692150"/>
            <a:ext cx="8137525" cy="5016758"/>
          </a:xfrm>
          <a:prstGeom prst="rect">
            <a:avLst/>
          </a:prstGeom>
          <a:noFill/>
          <a:ln w="9525">
            <a:noFill/>
            <a:miter lim="800000"/>
            <a:headEnd/>
            <a:tailEnd/>
          </a:ln>
          <a:effectLst/>
        </p:spPr>
        <p:txBody>
          <a:bodyPr>
            <a:spAutoFit/>
          </a:bodyPr>
          <a:lstStyle/>
          <a:p>
            <a:r>
              <a:rPr lang="en-US" altLang="zh-CN" sz="2000" dirty="0">
                <a:solidFill>
                  <a:srgbClr val="006600"/>
                </a:solidFill>
                <a:ea typeface="楷体" pitchFamily="49" charset="-122"/>
                <a:cs typeface="Times New Roman" pitchFamily="18" charset="0"/>
              </a:rPr>
              <a:t>using System;</a:t>
            </a:r>
          </a:p>
          <a:p>
            <a:r>
              <a:rPr lang="en-US" altLang="zh-CN" sz="2000" dirty="0">
                <a:solidFill>
                  <a:srgbClr val="006600"/>
                </a:solidFill>
                <a:ea typeface="楷体" pitchFamily="49" charset="-122"/>
                <a:cs typeface="Times New Roman" pitchFamily="18" charset="0"/>
              </a:rPr>
              <a:t>namespace </a:t>
            </a:r>
            <a:r>
              <a:rPr lang="en-US" altLang="zh-CN" sz="2000" dirty="0" err="1" smtClean="0">
                <a:solidFill>
                  <a:srgbClr val="006600"/>
                </a:solidFill>
                <a:ea typeface="楷体" pitchFamily="49" charset="-122"/>
                <a:cs typeface="Times New Roman" pitchFamily="18" charset="0"/>
              </a:rPr>
              <a:t>proj5_4</a:t>
            </a:r>
            <a:endParaRPr lang="en-US" altLang="zh-CN" sz="2000" dirty="0">
              <a:solidFill>
                <a:srgbClr val="006600"/>
              </a:solidFill>
              <a:ea typeface="楷体" pitchFamily="49" charset="-122"/>
              <a:cs typeface="Times New Roman" pitchFamily="18" charset="0"/>
            </a:endParaRPr>
          </a:p>
          <a:p>
            <a:r>
              <a:rPr lang="en-US" altLang="zh-CN" sz="2000" dirty="0">
                <a:solidFill>
                  <a:srgbClr val="006600"/>
                </a:solidFill>
                <a:ea typeface="楷体" pitchFamily="49" charset="-122"/>
                <a:cs typeface="Times New Roman" pitchFamily="18" charset="0"/>
              </a:rPr>
              <a:t>{   class Program</a:t>
            </a:r>
          </a:p>
          <a:p>
            <a:r>
              <a:rPr lang="en-US" altLang="zh-CN" sz="2000" dirty="0">
                <a:solidFill>
                  <a:srgbClr val="006600"/>
                </a:solidFill>
                <a:ea typeface="楷体" pitchFamily="49" charset="-122"/>
                <a:cs typeface="Times New Roman" pitchFamily="18" charset="0"/>
              </a:rPr>
              <a:t>     </a:t>
            </a:r>
            <a:r>
              <a:rPr lang="en-US" altLang="zh-CN" sz="2000" dirty="0">
                <a:solidFill>
                  <a:srgbClr val="00B050"/>
                </a:solidFill>
                <a:ea typeface="楷体" pitchFamily="49" charset="-122"/>
                <a:cs typeface="Times New Roman" pitchFamily="18" charset="0"/>
              </a:rPr>
              <a:t>{   public class </a:t>
            </a:r>
            <a:r>
              <a:rPr lang="en-US" altLang="zh-CN" sz="2000" dirty="0" err="1">
                <a:solidFill>
                  <a:srgbClr val="00B050"/>
                </a:solidFill>
                <a:ea typeface="楷体" pitchFamily="49" charset="-122"/>
                <a:cs typeface="Times New Roman" pitchFamily="18" charset="0"/>
              </a:rPr>
              <a:t>TPoint2</a:t>
            </a:r>
            <a:r>
              <a:rPr lang="en-US" altLang="zh-CN" sz="2000" dirty="0">
                <a:solidFill>
                  <a:srgbClr val="00B050"/>
                </a:solidFill>
                <a:ea typeface="楷体" pitchFamily="49" charset="-122"/>
                <a:cs typeface="Times New Roman" pitchFamily="18" charset="0"/>
              </a:rPr>
              <a:t> </a:t>
            </a:r>
            <a:r>
              <a:rPr lang="en-US" altLang="zh-CN" sz="2000" dirty="0" smtClean="0">
                <a:solidFill>
                  <a:srgbClr val="00B050"/>
                </a:solidFill>
                <a:ea typeface="楷体" pitchFamily="49" charset="-122"/>
                <a:cs typeface="Times New Roman" pitchFamily="18" charset="0"/>
              </a:rPr>
              <a:t>		//</a:t>
            </a:r>
            <a:r>
              <a:rPr lang="zh-CN" altLang="en-US" sz="2000" dirty="0">
                <a:solidFill>
                  <a:srgbClr val="00B050"/>
                </a:solidFill>
                <a:ea typeface="楷体" pitchFamily="49" charset="-122"/>
                <a:cs typeface="Times New Roman" pitchFamily="18" charset="0"/>
              </a:rPr>
              <a:t>声明类</a:t>
            </a:r>
            <a:r>
              <a:rPr lang="en-US" altLang="zh-CN" sz="2000" dirty="0" err="1">
                <a:solidFill>
                  <a:srgbClr val="00B050"/>
                </a:solidFill>
                <a:ea typeface="楷体" pitchFamily="49" charset="-122"/>
                <a:cs typeface="Times New Roman" pitchFamily="18" charset="0"/>
              </a:rPr>
              <a:t>TPoint2</a:t>
            </a:r>
            <a:endParaRPr lang="en-US" altLang="zh-CN" sz="2000" dirty="0">
              <a:solidFill>
                <a:srgbClr val="00B050"/>
              </a:solidFill>
              <a:ea typeface="楷体" pitchFamily="49" charset="-122"/>
              <a:cs typeface="Times New Roman" pitchFamily="18" charset="0"/>
            </a:endParaRPr>
          </a:p>
          <a:p>
            <a:r>
              <a:rPr lang="en-US" altLang="zh-CN" sz="2000" dirty="0">
                <a:solidFill>
                  <a:srgbClr val="00B050"/>
                </a:solidFill>
                <a:ea typeface="楷体" pitchFamily="49" charset="-122"/>
                <a:cs typeface="Times New Roman" pitchFamily="18" charset="0"/>
              </a:rPr>
              <a:t>         {	</a:t>
            </a:r>
            <a:r>
              <a:rPr lang="en-US" altLang="zh-CN" sz="2000" dirty="0" err="1">
                <a:solidFill>
                  <a:srgbClr val="00B050"/>
                </a:solidFill>
                <a:ea typeface="楷体" pitchFamily="49" charset="-122"/>
                <a:cs typeface="Times New Roman" pitchFamily="18" charset="0"/>
              </a:rPr>
              <a:t>int</a:t>
            </a:r>
            <a:r>
              <a:rPr lang="en-US" altLang="zh-CN" sz="2000" dirty="0">
                <a:solidFill>
                  <a:srgbClr val="00B050"/>
                </a:solidFill>
                <a:ea typeface="楷体" pitchFamily="49" charset="-122"/>
                <a:cs typeface="Times New Roman" pitchFamily="18" charset="0"/>
              </a:rPr>
              <a:t> x, y;</a:t>
            </a:r>
          </a:p>
          <a:p>
            <a:r>
              <a:rPr lang="en-US" altLang="zh-CN" sz="2000" dirty="0">
                <a:solidFill>
                  <a:srgbClr val="00B050"/>
                </a:solidFill>
                <a:ea typeface="楷体" pitchFamily="49" charset="-122"/>
                <a:cs typeface="Times New Roman" pitchFamily="18" charset="0"/>
              </a:rPr>
              <a:t>            	</a:t>
            </a:r>
            <a:r>
              <a:rPr lang="en-US" altLang="zh-CN" sz="2000" dirty="0">
                <a:solidFill>
                  <a:srgbClr val="FF0000"/>
                </a:solidFill>
                <a:ea typeface="楷体" pitchFamily="49" charset="-122"/>
                <a:cs typeface="Times New Roman" pitchFamily="18" charset="0"/>
              </a:rPr>
              <a:t>public </a:t>
            </a:r>
            <a:r>
              <a:rPr lang="en-US" altLang="zh-CN" sz="2000" dirty="0" err="1">
                <a:solidFill>
                  <a:srgbClr val="FF0000"/>
                </a:solidFill>
                <a:ea typeface="楷体" pitchFamily="49" charset="-122"/>
                <a:cs typeface="Times New Roman" pitchFamily="18" charset="0"/>
              </a:rPr>
              <a:t>TPoint2</a:t>
            </a:r>
            <a:r>
              <a:rPr lang="en-US" altLang="zh-CN" sz="2000" dirty="0">
                <a:solidFill>
                  <a:srgbClr val="FF0000"/>
                </a:solidFill>
                <a:ea typeface="楷体" pitchFamily="49" charset="-122"/>
                <a:cs typeface="Times New Roman" pitchFamily="18" charset="0"/>
              </a:rPr>
              <a:t>(</a:t>
            </a:r>
            <a:r>
              <a:rPr lang="en-US" altLang="zh-CN" sz="2000" dirty="0" err="1">
                <a:solidFill>
                  <a:srgbClr val="FF0000"/>
                </a:solidFill>
                <a:ea typeface="楷体" pitchFamily="49" charset="-122"/>
                <a:cs typeface="Times New Roman" pitchFamily="18" charset="0"/>
              </a:rPr>
              <a:t>int</a:t>
            </a:r>
            <a:r>
              <a:rPr lang="en-US" altLang="zh-CN" sz="2000" dirty="0">
                <a:solidFill>
                  <a:srgbClr val="FF0000"/>
                </a:solidFill>
                <a:ea typeface="楷体" pitchFamily="49" charset="-122"/>
                <a:cs typeface="Times New Roman" pitchFamily="18" charset="0"/>
              </a:rPr>
              <a:t> </a:t>
            </a:r>
            <a:r>
              <a:rPr lang="en-US" altLang="zh-CN" sz="2000" dirty="0" err="1">
                <a:solidFill>
                  <a:srgbClr val="FF0000"/>
                </a:solidFill>
                <a:ea typeface="楷体" pitchFamily="49" charset="-122"/>
                <a:cs typeface="Times New Roman" pitchFamily="18" charset="0"/>
              </a:rPr>
              <a:t>x1</a:t>
            </a:r>
            <a:r>
              <a:rPr lang="en-US" altLang="zh-CN" sz="2000" dirty="0">
                <a:solidFill>
                  <a:srgbClr val="FF0000"/>
                </a:solidFill>
                <a:ea typeface="楷体" pitchFamily="49" charset="-122"/>
                <a:cs typeface="Times New Roman" pitchFamily="18" charset="0"/>
              </a:rPr>
              <a:t>, </a:t>
            </a:r>
            <a:r>
              <a:rPr lang="en-US" altLang="zh-CN" sz="2000" dirty="0" err="1">
                <a:solidFill>
                  <a:srgbClr val="FF0000"/>
                </a:solidFill>
                <a:ea typeface="楷体" pitchFamily="49" charset="-122"/>
                <a:cs typeface="Times New Roman" pitchFamily="18" charset="0"/>
              </a:rPr>
              <a:t>int</a:t>
            </a:r>
            <a:r>
              <a:rPr lang="en-US" altLang="zh-CN" sz="2000" dirty="0">
                <a:solidFill>
                  <a:srgbClr val="FF0000"/>
                </a:solidFill>
                <a:ea typeface="楷体" pitchFamily="49" charset="-122"/>
                <a:cs typeface="Times New Roman" pitchFamily="18" charset="0"/>
              </a:rPr>
              <a:t> </a:t>
            </a:r>
            <a:r>
              <a:rPr lang="en-US" altLang="zh-CN" sz="2000" dirty="0" err="1">
                <a:solidFill>
                  <a:srgbClr val="FF0000"/>
                </a:solidFill>
                <a:ea typeface="楷体" pitchFamily="49" charset="-122"/>
                <a:cs typeface="Times New Roman" pitchFamily="18" charset="0"/>
              </a:rPr>
              <a:t>y1</a:t>
            </a:r>
            <a:r>
              <a:rPr lang="en-US" altLang="zh-CN" sz="2000" dirty="0">
                <a:solidFill>
                  <a:srgbClr val="FF0000"/>
                </a:solidFill>
                <a:ea typeface="楷体" pitchFamily="49" charset="-122"/>
                <a:cs typeface="Times New Roman" pitchFamily="18" charset="0"/>
              </a:rPr>
              <a:t>) 	//</a:t>
            </a:r>
            <a:r>
              <a:rPr lang="zh-CN" altLang="en-US" sz="2000" dirty="0">
                <a:solidFill>
                  <a:srgbClr val="FF0000"/>
                </a:solidFill>
                <a:ea typeface="楷体" pitchFamily="49" charset="-122"/>
                <a:cs typeface="Times New Roman" pitchFamily="18" charset="0"/>
              </a:rPr>
              <a:t>带参数的构造函数</a:t>
            </a:r>
          </a:p>
          <a:p>
            <a:r>
              <a:rPr lang="zh-CN" altLang="en-US" sz="2000" dirty="0">
                <a:solidFill>
                  <a:srgbClr val="00B050"/>
                </a:solidFill>
                <a:ea typeface="楷体" pitchFamily="49" charset="-122"/>
                <a:cs typeface="Times New Roman" pitchFamily="18" charset="0"/>
              </a:rPr>
              <a:t>            	</a:t>
            </a:r>
            <a:r>
              <a:rPr lang="en-US" altLang="zh-CN" sz="2000" dirty="0">
                <a:solidFill>
                  <a:srgbClr val="00B050"/>
                </a:solidFill>
                <a:ea typeface="楷体" pitchFamily="49" charset="-122"/>
                <a:cs typeface="Times New Roman" pitchFamily="18" charset="0"/>
              </a:rPr>
              <a:t>{   x = </a:t>
            </a:r>
            <a:r>
              <a:rPr lang="en-US" altLang="zh-CN" sz="2000" dirty="0" err="1">
                <a:solidFill>
                  <a:srgbClr val="00B050"/>
                </a:solidFill>
                <a:ea typeface="楷体" pitchFamily="49" charset="-122"/>
                <a:cs typeface="Times New Roman" pitchFamily="18" charset="0"/>
              </a:rPr>
              <a:t>x1</a:t>
            </a:r>
            <a:r>
              <a:rPr lang="en-US" altLang="zh-CN" sz="2000" dirty="0">
                <a:solidFill>
                  <a:srgbClr val="00B050"/>
                </a:solidFill>
                <a:ea typeface="楷体" pitchFamily="49" charset="-122"/>
                <a:cs typeface="Times New Roman" pitchFamily="18" charset="0"/>
              </a:rPr>
              <a:t>; y = </a:t>
            </a:r>
            <a:r>
              <a:rPr lang="en-US" altLang="zh-CN" sz="2000" dirty="0" err="1">
                <a:solidFill>
                  <a:srgbClr val="00B050"/>
                </a:solidFill>
                <a:ea typeface="楷体" pitchFamily="49" charset="-122"/>
                <a:cs typeface="Times New Roman" pitchFamily="18" charset="0"/>
              </a:rPr>
              <a:t>y1</a:t>
            </a:r>
            <a:r>
              <a:rPr lang="en-US" altLang="zh-CN" sz="2000" dirty="0">
                <a:solidFill>
                  <a:srgbClr val="00B050"/>
                </a:solidFill>
                <a:ea typeface="楷体" pitchFamily="49" charset="-122"/>
                <a:cs typeface="Times New Roman" pitchFamily="18" charset="0"/>
              </a:rPr>
              <a:t>;  }</a:t>
            </a:r>
          </a:p>
          <a:p>
            <a:r>
              <a:rPr lang="en-US" altLang="zh-CN" sz="2000" dirty="0">
                <a:solidFill>
                  <a:srgbClr val="00B050"/>
                </a:solidFill>
                <a:ea typeface="楷体" pitchFamily="49" charset="-122"/>
                <a:cs typeface="Times New Roman" pitchFamily="18" charset="0"/>
              </a:rPr>
              <a:t>            	~</a:t>
            </a:r>
            <a:r>
              <a:rPr lang="en-US" altLang="zh-CN" sz="2000" dirty="0" err="1">
                <a:solidFill>
                  <a:srgbClr val="00B050"/>
                </a:solidFill>
                <a:ea typeface="楷体" pitchFamily="49" charset="-122"/>
                <a:cs typeface="Times New Roman" pitchFamily="18" charset="0"/>
              </a:rPr>
              <a:t>TPoint2</a:t>
            </a:r>
            <a:r>
              <a:rPr lang="en-US" altLang="zh-CN" sz="2000" dirty="0">
                <a:solidFill>
                  <a:srgbClr val="00B050"/>
                </a:solidFill>
                <a:ea typeface="楷体" pitchFamily="49" charset="-122"/>
                <a:cs typeface="Times New Roman" pitchFamily="18" charset="0"/>
              </a:rPr>
              <a:t>()</a:t>
            </a:r>
          </a:p>
          <a:p>
            <a:r>
              <a:rPr lang="en-US" altLang="zh-CN" sz="2000" dirty="0">
                <a:solidFill>
                  <a:srgbClr val="00B050"/>
                </a:solidFill>
                <a:ea typeface="楷体" pitchFamily="49" charset="-122"/>
                <a:cs typeface="Times New Roman" pitchFamily="18" charset="0"/>
              </a:rPr>
              <a:t>            	{   </a:t>
            </a:r>
            <a:r>
              <a:rPr lang="en-US" altLang="zh-CN" sz="2000" dirty="0" err="1">
                <a:solidFill>
                  <a:srgbClr val="00B050"/>
                </a:solidFill>
                <a:ea typeface="楷体" pitchFamily="49" charset="-122"/>
                <a:cs typeface="Times New Roman" pitchFamily="18" charset="0"/>
              </a:rPr>
              <a:t>Console.WriteLine</a:t>
            </a:r>
            <a:r>
              <a:rPr lang="en-US" altLang="zh-CN" sz="2000" dirty="0">
                <a:solidFill>
                  <a:srgbClr val="00B050"/>
                </a:solidFill>
                <a:ea typeface="楷体" pitchFamily="49" charset="-122"/>
                <a:cs typeface="Times New Roman" pitchFamily="18" charset="0"/>
              </a:rPr>
              <a:t>("</a:t>
            </a:r>
            <a:r>
              <a:rPr lang="zh-CN" altLang="en-US" sz="2000" dirty="0">
                <a:solidFill>
                  <a:srgbClr val="00B050"/>
                </a:solidFill>
                <a:ea typeface="楷体" pitchFamily="49" charset="-122"/>
                <a:cs typeface="Times New Roman" pitchFamily="18" charset="0"/>
              </a:rPr>
              <a:t>点</a:t>
            </a:r>
            <a:r>
              <a:rPr lang="en-US" altLang="zh-CN" sz="2000" dirty="0">
                <a:solidFill>
                  <a:srgbClr val="00B050"/>
                </a:solidFill>
                <a:ea typeface="楷体" pitchFamily="49" charset="-122"/>
                <a:cs typeface="Times New Roman" pitchFamily="18" charset="0"/>
              </a:rPr>
              <a:t>=&gt;({0},{1})", x, y);  }</a:t>
            </a:r>
          </a:p>
          <a:p>
            <a:r>
              <a:rPr lang="en-US" altLang="zh-CN" sz="2000" dirty="0">
                <a:solidFill>
                  <a:srgbClr val="00B050"/>
                </a:solidFill>
                <a:ea typeface="楷体" pitchFamily="49" charset="-122"/>
                <a:cs typeface="Times New Roman" pitchFamily="18" charset="0"/>
              </a:rPr>
              <a:t>         }</a:t>
            </a:r>
          </a:p>
          <a:p>
            <a:r>
              <a:rPr lang="en-US" altLang="zh-CN" sz="2000" dirty="0">
                <a:solidFill>
                  <a:srgbClr val="006600"/>
                </a:solidFill>
                <a:ea typeface="楷体" pitchFamily="49" charset="-122"/>
                <a:cs typeface="Times New Roman" pitchFamily="18" charset="0"/>
              </a:rPr>
              <a:t>         static void Main(string[] </a:t>
            </a:r>
            <a:r>
              <a:rPr lang="en-US" altLang="zh-CN" sz="2000" dirty="0" err="1">
                <a:solidFill>
                  <a:srgbClr val="006600"/>
                </a:solidFill>
                <a:ea typeface="楷体" pitchFamily="49" charset="-122"/>
                <a:cs typeface="Times New Roman" pitchFamily="18" charset="0"/>
              </a:rPr>
              <a:t>args</a:t>
            </a:r>
            <a:r>
              <a:rPr lang="en-US" altLang="zh-CN" sz="2000" dirty="0">
                <a:solidFill>
                  <a:srgbClr val="006600"/>
                </a:solidFill>
                <a:ea typeface="楷体" pitchFamily="49" charset="-122"/>
                <a:cs typeface="Times New Roman" pitchFamily="18" charset="0"/>
              </a:rPr>
              <a:t>)</a:t>
            </a:r>
          </a:p>
          <a:p>
            <a:r>
              <a:rPr lang="en-US" altLang="zh-CN" sz="2000" dirty="0">
                <a:solidFill>
                  <a:srgbClr val="006600"/>
                </a:solidFill>
                <a:ea typeface="楷体" pitchFamily="49" charset="-122"/>
                <a:cs typeface="Times New Roman" pitchFamily="18" charset="0"/>
              </a:rPr>
              <a:t>         {	</a:t>
            </a:r>
            <a:r>
              <a:rPr lang="en-US" altLang="zh-CN" sz="2000" dirty="0" err="1">
                <a:solidFill>
                  <a:srgbClr val="FF3300"/>
                </a:solidFill>
                <a:ea typeface="楷体" pitchFamily="49" charset="-122"/>
                <a:cs typeface="Times New Roman" pitchFamily="18" charset="0"/>
              </a:rPr>
              <a:t>TPoint2</a:t>
            </a:r>
            <a:r>
              <a:rPr lang="en-US" altLang="zh-CN" sz="2000" dirty="0">
                <a:solidFill>
                  <a:srgbClr val="FF3300"/>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p1</a:t>
            </a:r>
            <a:r>
              <a:rPr lang="en-US" altLang="zh-CN" sz="2000" dirty="0">
                <a:solidFill>
                  <a:srgbClr val="FF3300"/>
                </a:solidFill>
                <a:ea typeface="楷体" pitchFamily="49" charset="-122"/>
                <a:cs typeface="Times New Roman" pitchFamily="18" charset="0"/>
              </a:rPr>
              <a:t> = new </a:t>
            </a:r>
            <a:r>
              <a:rPr lang="en-US" altLang="zh-CN" sz="2000" dirty="0" err="1">
                <a:solidFill>
                  <a:srgbClr val="FF3300"/>
                </a:solidFill>
                <a:ea typeface="楷体" pitchFamily="49" charset="-122"/>
                <a:cs typeface="Times New Roman" pitchFamily="18" charset="0"/>
              </a:rPr>
              <a:t>TPoint2</a:t>
            </a:r>
            <a:r>
              <a:rPr lang="en-US" altLang="zh-CN" sz="2000" dirty="0">
                <a:solidFill>
                  <a:srgbClr val="FF3300"/>
                </a:solidFill>
                <a:ea typeface="楷体" pitchFamily="49" charset="-122"/>
                <a:cs typeface="Times New Roman" pitchFamily="18" charset="0"/>
              </a:rPr>
              <a:t>(2,6);</a:t>
            </a:r>
          </a:p>
          <a:p>
            <a:r>
              <a:rPr lang="en-US" altLang="zh-CN" sz="2000" dirty="0">
                <a:solidFill>
                  <a:srgbClr val="FF3300"/>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TPoint2</a:t>
            </a:r>
            <a:r>
              <a:rPr lang="en-US" altLang="zh-CN" sz="2000" dirty="0">
                <a:solidFill>
                  <a:srgbClr val="FF3300"/>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p2</a:t>
            </a:r>
            <a:r>
              <a:rPr lang="en-US" altLang="zh-CN" sz="2000" dirty="0">
                <a:solidFill>
                  <a:srgbClr val="FF3300"/>
                </a:solidFill>
                <a:ea typeface="楷体" pitchFamily="49" charset="-122"/>
                <a:cs typeface="Times New Roman" pitchFamily="18" charset="0"/>
              </a:rPr>
              <a:t> = new </a:t>
            </a:r>
            <a:r>
              <a:rPr lang="en-US" altLang="zh-CN" sz="2000" dirty="0" err="1">
                <a:solidFill>
                  <a:srgbClr val="FF3300"/>
                </a:solidFill>
                <a:ea typeface="楷体" pitchFamily="49" charset="-122"/>
                <a:cs typeface="Times New Roman" pitchFamily="18" charset="0"/>
              </a:rPr>
              <a:t>TPoint2</a:t>
            </a:r>
            <a:r>
              <a:rPr lang="en-US" altLang="zh-CN" sz="2000" dirty="0">
                <a:solidFill>
                  <a:srgbClr val="FF3300"/>
                </a:solidFill>
                <a:ea typeface="楷体" pitchFamily="49" charset="-122"/>
                <a:cs typeface="Times New Roman" pitchFamily="18" charset="0"/>
              </a:rPr>
              <a:t>(8, 3);</a:t>
            </a:r>
          </a:p>
          <a:p>
            <a:r>
              <a:rPr lang="en-US" altLang="zh-CN" sz="2000" dirty="0">
                <a:solidFill>
                  <a:srgbClr val="006600"/>
                </a:solidFill>
                <a:ea typeface="楷体" pitchFamily="49" charset="-122"/>
                <a:cs typeface="Times New Roman" pitchFamily="18" charset="0"/>
              </a:rPr>
              <a:t>        }</a:t>
            </a:r>
          </a:p>
          <a:p>
            <a:r>
              <a:rPr lang="en-US" altLang="zh-CN" sz="2000" dirty="0">
                <a:solidFill>
                  <a:srgbClr val="006600"/>
                </a:solidFill>
                <a:ea typeface="楷体" pitchFamily="49" charset="-122"/>
                <a:cs typeface="Times New Roman" pitchFamily="18" charset="0"/>
              </a:rPr>
              <a:t>    }</a:t>
            </a:r>
          </a:p>
          <a:p>
            <a:r>
              <a:rPr lang="en-US" altLang="zh-CN" sz="2000" dirty="0">
                <a:solidFill>
                  <a:srgbClr val="006600"/>
                </a:solidFill>
                <a:ea typeface="楷体" pitchFamily="49" charset="-122"/>
                <a:cs typeface="Times New Roman" pitchFamily="18" charset="0"/>
              </a:rPr>
              <a:t>}</a:t>
            </a:r>
          </a:p>
        </p:txBody>
      </p:sp>
      <p:pic>
        <p:nvPicPr>
          <p:cNvPr id="5" name="图片 4"/>
          <p:cNvPicPr/>
          <p:nvPr/>
        </p:nvPicPr>
        <p:blipFill>
          <a:blip r:embed="rId2"/>
          <a:srcRect/>
          <a:stretch>
            <a:fillRect/>
          </a:stretch>
        </p:blipFill>
        <p:spPr bwMode="auto">
          <a:xfrm>
            <a:off x="5357818" y="4143380"/>
            <a:ext cx="2500330" cy="107157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285852" y="428604"/>
            <a:ext cx="6192837" cy="584775"/>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5.6 </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静态成员 </a:t>
            </a:r>
          </a:p>
        </p:txBody>
      </p:sp>
      <p:sp>
        <p:nvSpPr>
          <p:cNvPr id="144387" name="Text Box 3"/>
          <p:cNvSpPr txBox="1">
            <a:spLocks noChangeArrowheads="1"/>
          </p:cNvSpPr>
          <p:nvPr/>
        </p:nvSpPr>
        <p:spPr bwMode="auto">
          <a:xfrm>
            <a:off x="642910" y="1857364"/>
            <a:ext cx="7848600" cy="4076693"/>
          </a:xfrm>
          <a:prstGeom prst="rect">
            <a:avLst/>
          </a:prstGeom>
          <a:noFill/>
          <a:ln w="9525">
            <a:noFill/>
            <a:miter lim="800000"/>
            <a:headEnd/>
            <a:tailEnd/>
          </a:ln>
          <a:effectLst/>
        </p:spPr>
        <p:txBody>
          <a:bodyPr>
            <a:spAutoFit/>
          </a:bodyPr>
          <a:lstStyle/>
          <a:p>
            <a:pPr>
              <a:lnSpc>
                <a:spcPts val="3500"/>
              </a:lnSpc>
            </a:pPr>
            <a:r>
              <a:rPr lang="zh-CN" altLang="en-US" dirty="0" smtClean="0">
                <a:ea typeface="楷体" pitchFamily="49" charset="-122"/>
                <a:cs typeface="Times New Roman" pitchFamily="18" charset="0"/>
              </a:rPr>
              <a:t>         静态</a:t>
            </a:r>
            <a:r>
              <a:rPr lang="zh-CN" altLang="en-US" dirty="0">
                <a:ea typeface="楷体" pitchFamily="49" charset="-122"/>
                <a:cs typeface="Times New Roman" pitchFamily="18" charset="0"/>
              </a:rPr>
              <a:t>字段是类中所有对象共享的成员，而不是某个对象的成员，也就是说静态字段的存储空间不是放在每个对象中，而是和方法一样放在类公共区中。</a:t>
            </a:r>
          </a:p>
          <a:p>
            <a:pPr>
              <a:lnSpc>
                <a:spcPts val="3500"/>
              </a:lnSpc>
            </a:pPr>
            <a:r>
              <a:rPr lang="zh-CN" altLang="en-US" dirty="0">
                <a:ea typeface="楷体" pitchFamily="49" charset="-122"/>
                <a:cs typeface="Times New Roman" pitchFamily="18" charset="0"/>
              </a:rPr>
              <a:t>     对静态字段的操作和一般字段一样，定义为私有的静态字段不能被外界访问。静态字段的使用方法如下：</a:t>
            </a:r>
          </a:p>
          <a:p>
            <a:pPr>
              <a:lnSpc>
                <a:spcPts val="35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）静态字段的定义与一般字段相似，但前面要加上</a:t>
            </a:r>
            <a:r>
              <a:rPr lang="en-US" altLang="zh-CN" dirty="0">
                <a:ea typeface="楷体" pitchFamily="49" charset="-122"/>
                <a:cs typeface="Times New Roman" pitchFamily="18" charset="0"/>
              </a:rPr>
              <a:t>static</a:t>
            </a:r>
            <a:r>
              <a:rPr lang="zh-CN" altLang="en-US" dirty="0">
                <a:ea typeface="楷体" pitchFamily="49" charset="-122"/>
                <a:cs typeface="Times New Roman" pitchFamily="18" charset="0"/>
              </a:rPr>
              <a:t>关键词。</a:t>
            </a:r>
          </a:p>
          <a:p>
            <a:pPr>
              <a:lnSpc>
                <a:spcPts val="35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）在访问静态字段时采用如下格式：</a:t>
            </a:r>
          </a:p>
          <a:p>
            <a:pPr>
              <a:lnSpc>
                <a:spcPts val="35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类</a:t>
            </a:r>
            <a:r>
              <a:rPr lang="zh-CN" altLang="en-US" sz="2000" dirty="0">
                <a:solidFill>
                  <a:schemeClr val="hlink"/>
                </a:solidFill>
                <a:ea typeface="楷体" pitchFamily="49" charset="-122"/>
                <a:cs typeface="Times New Roman" pitchFamily="18" charset="0"/>
              </a:rPr>
              <a:t>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静态字段名</a:t>
            </a:r>
          </a:p>
        </p:txBody>
      </p:sp>
      <p:sp>
        <p:nvSpPr>
          <p:cNvPr id="4" name="TextBox 3"/>
          <p:cNvSpPr txBox="1"/>
          <p:nvPr/>
        </p:nvSpPr>
        <p:spPr>
          <a:xfrm>
            <a:off x="642910" y="1214422"/>
            <a:ext cx="314327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5.6.1  </a:t>
            </a:r>
            <a:r>
              <a:rPr lang="zh-CN" altLang="en-US" sz="2800" dirty="0" smtClean="0">
                <a:solidFill>
                  <a:srgbClr val="FF3300"/>
                </a:solidFill>
                <a:latin typeface="黑体" pitchFamily="49" charset="-122"/>
                <a:ea typeface="黑体" pitchFamily="49" charset="-122"/>
              </a:rPr>
              <a:t>静态字段</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500042"/>
            <a:ext cx="7215238" cy="461665"/>
          </a:xfrm>
          <a:prstGeom prst="rect">
            <a:avLst/>
          </a:prstGeom>
          <a:noFill/>
        </p:spPr>
        <p:txBody>
          <a:bodyPr wrap="square" rtlCol="0">
            <a:spAutoFit/>
          </a:bodyPr>
          <a:lstStyle/>
          <a:p>
            <a:r>
              <a:rPr lang="zh-CN" altLang="en-US" dirty="0" smtClean="0">
                <a:latin typeface="楷体" pitchFamily="49" charset="-122"/>
                <a:ea typeface="楷体" pitchFamily="49" charset="-122"/>
              </a:rPr>
              <a:t>静态字段和非静态字段的存储方式</a:t>
            </a:r>
            <a:r>
              <a:rPr lang="en-US" altLang="zh-CN"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pic>
        <p:nvPicPr>
          <p:cNvPr id="327682" name="Picture 2"/>
          <p:cNvPicPr>
            <a:picLocks noChangeAspect="1" noChangeArrowheads="1"/>
          </p:cNvPicPr>
          <p:nvPr/>
        </p:nvPicPr>
        <p:blipFill>
          <a:blip r:embed="rId2"/>
          <a:srcRect/>
          <a:stretch>
            <a:fillRect/>
          </a:stretch>
        </p:blipFill>
        <p:spPr bwMode="auto">
          <a:xfrm>
            <a:off x="1285852" y="1357298"/>
            <a:ext cx="5004673" cy="3071834"/>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642910" y="1285860"/>
            <a:ext cx="7848600" cy="3877985"/>
          </a:xfrm>
          <a:prstGeom prst="rect">
            <a:avLst/>
          </a:prstGeom>
          <a:noFill/>
          <a:ln w="9525">
            <a:noFill/>
            <a:miter lim="800000"/>
            <a:headEnd/>
            <a:tailEnd/>
          </a:ln>
          <a:effectLst/>
        </p:spPr>
        <p:txBody>
          <a:bodyPr>
            <a:spAutoFit/>
          </a:bodyPr>
          <a:lstStyle/>
          <a:p>
            <a:r>
              <a:rPr lang="zh-CN" altLang="en-US" dirty="0" smtClean="0">
                <a:ea typeface="楷体" pitchFamily="49" charset="-122"/>
                <a:cs typeface="Times New Roman" pitchFamily="18" charset="0"/>
              </a:rPr>
              <a:t>         静态</a:t>
            </a:r>
            <a:r>
              <a:rPr lang="zh-CN" altLang="en-US" dirty="0">
                <a:ea typeface="楷体" pitchFamily="49" charset="-122"/>
                <a:cs typeface="Times New Roman" pitchFamily="18" charset="0"/>
              </a:rPr>
              <a:t>方法与静态字段类似，也是从属于类，都是类的静态成员。只要类存在，静态方法就可以使用，静态方法的定义是在一般方法定义前加上</a:t>
            </a:r>
            <a:r>
              <a:rPr lang="en-US" altLang="zh-CN" dirty="0">
                <a:ea typeface="楷体" pitchFamily="49" charset="-122"/>
                <a:cs typeface="Times New Roman" pitchFamily="18" charset="0"/>
              </a:rPr>
              <a:t>static</a:t>
            </a:r>
            <a:r>
              <a:rPr lang="zh-CN" altLang="en-US" dirty="0">
                <a:ea typeface="楷体" pitchFamily="49" charset="-122"/>
                <a:cs typeface="Times New Roman" pitchFamily="18" charset="0"/>
              </a:rPr>
              <a:t>关键字。调用静态方法的格式如下：</a:t>
            </a:r>
          </a:p>
          <a:p>
            <a:pPr>
              <a:lnSpc>
                <a:spcPct val="1500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类</a:t>
            </a:r>
            <a:r>
              <a:rPr lang="zh-CN" altLang="en-US" sz="2000" dirty="0">
                <a:solidFill>
                  <a:schemeClr val="hlink"/>
                </a:solidFill>
                <a:ea typeface="楷体" pitchFamily="49" charset="-122"/>
                <a:cs typeface="Times New Roman" pitchFamily="18" charset="0"/>
              </a:rPr>
              <a:t>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静态方法名</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参数表</a:t>
            </a:r>
            <a:r>
              <a:rPr lang="en-US" altLang="zh-CN" sz="2000" dirty="0">
                <a:solidFill>
                  <a:schemeClr val="hlink"/>
                </a:solidFill>
                <a:ea typeface="楷体" pitchFamily="49" charset="-122"/>
                <a:cs typeface="Times New Roman" pitchFamily="18" charset="0"/>
              </a:rPr>
              <a:t>);</a:t>
            </a:r>
          </a:p>
          <a:p>
            <a:endParaRPr lang="en-US" altLang="zh-CN" dirty="0">
              <a:ea typeface="楷体" pitchFamily="49" charset="-122"/>
              <a:cs typeface="Times New Roman" pitchFamily="18" charset="0"/>
            </a:endParaRPr>
          </a:p>
          <a:p>
            <a:r>
              <a:rPr lang="en-US" altLang="zh-CN" dirty="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smtClean="0">
                <a:solidFill>
                  <a:srgbClr val="FF0000"/>
                </a:solidFill>
                <a:latin typeface="黑体" pitchFamily="49" charset="-122"/>
                <a:ea typeface="黑体" pitchFamily="49" charset="-122"/>
                <a:cs typeface="Times New Roman" pitchFamily="18" charset="0"/>
              </a:rPr>
              <a:t>注意</a:t>
            </a:r>
            <a:r>
              <a:rPr lang="zh-CN" altLang="en-US" dirty="0">
                <a:solidFill>
                  <a:srgbClr val="FF0000"/>
                </a:solidFill>
                <a:latin typeface="黑体" pitchFamily="49" charset="-122"/>
                <a:ea typeface="黑体" pitchFamily="49" charset="-122"/>
                <a:cs typeface="Times New Roman" pitchFamily="18" charset="0"/>
              </a:rPr>
              <a:t>：</a:t>
            </a:r>
            <a:r>
              <a:rPr lang="zh-CN" altLang="en-US" dirty="0">
                <a:ea typeface="楷体" pitchFamily="49" charset="-122"/>
                <a:cs typeface="Times New Roman" pitchFamily="18" charset="0"/>
              </a:rPr>
              <a:t>静态方法只能访问静态字段、其他静态方法和类以外的函数及数据，不能访问类中的非静态成员（因为非静态成员只有对象存在时才有意义）。但静态字段和静态方法可由任意访问权限许可的成员访问。</a:t>
            </a:r>
          </a:p>
        </p:txBody>
      </p:sp>
      <p:sp>
        <p:nvSpPr>
          <p:cNvPr id="3" name="TextBox 2"/>
          <p:cNvSpPr txBox="1"/>
          <p:nvPr/>
        </p:nvSpPr>
        <p:spPr>
          <a:xfrm>
            <a:off x="642910" y="500042"/>
            <a:ext cx="314327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5.6.2  </a:t>
            </a:r>
            <a:r>
              <a:rPr lang="zh-CN" altLang="en-US" sz="2800" dirty="0" smtClean="0">
                <a:solidFill>
                  <a:srgbClr val="FF3300"/>
                </a:solidFill>
                <a:latin typeface="黑体" pitchFamily="49" charset="-122"/>
                <a:ea typeface="黑体" pitchFamily="49" charset="-122"/>
              </a:rPr>
              <a:t>静态方法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643042" y="357166"/>
            <a:ext cx="5688013" cy="584775"/>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5.7</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　属　性</a:t>
            </a:r>
          </a:p>
        </p:txBody>
      </p:sp>
      <p:sp>
        <p:nvSpPr>
          <p:cNvPr id="142339" name="Text Box 3"/>
          <p:cNvSpPr txBox="1">
            <a:spLocks noChangeArrowheads="1"/>
          </p:cNvSpPr>
          <p:nvPr/>
        </p:nvSpPr>
        <p:spPr bwMode="auto">
          <a:xfrm>
            <a:off x="571472" y="1857364"/>
            <a:ext cx="8208962" cy="2308324"/>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       属性</a:t>
            </a:r>
            <a:r>
              <a:rPr lang="zh-CN" altLang="en-US" dirty="0">
                <a:ea typeface="楷体" pitchFamily="49" charset="-122"/>
                <a:cs typeface="Times New Roman" pitchFamily="18" charset="0"/>
              </a:rPr>
              <a:t>描述了对象的具体特性，它提供了对类或对象成员的访问。</a:t>
            </a:r>
          </a:p>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中的属性更充分地体现了对象的封装性，属性不直接操作类的字段，而是通过访问器进行访问。</a:t>
            </a:r>
          </a:p>
        </p:txBody>
      </p:sp>
      <p:sp>
        <p:nvSpPr>
          <p:cNvPr id="4" name="TextBox 3"/>
          <p:cNvSpPr txBox="1"/>
          <p:nvPr/>
        </p:nvSpPr>
        <p:spPr>
          <a:xfrm>
            <a:off x="642910" y="1142984"/>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5.7.1  </a:t>
            </a:r>
            <a:r>
              <a:rPr lang="zh-CN" altLang="en-US" sz="2800" dirty="0" smtClean="0">
                <a:solidFill>
                  <a:srgbClr val="FF3300"/>
                </a:solidFill>
                <a:latin typeface="黑体" pitchFamily="49" charset="-122"/>
                <a:ea typeface="黑体" pitchFamily="49" charset="-122"/>
              </a:rPr>
              <a:t>什么是属性</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428596" y="1214422"/>
            <a:ext cx="7993063" cy="4131900"/>
          </a:xfrm>
          <a:prstGeom prst="rect">
            <a:avLst/>
          </a:prstGeom>
          <a:noFill/>
          <a:ln w="9525">
            <a:noFill/>
            <a:miter lim="800000"/>
            <a:headEnd/>
            <a:tailEnd/>
          </a:ln>
          <a:effectLst/>
        </p:spPr>
        <p:txBody>
          <a:bodyPr>
            <a:spAutoFit/>
          </a:bodyPr>
          <a:lstStyle/>
          <a:p>
            <a:pPr>
              <a:lnSpc>
                <a:spcPts val="3500"/>
              </a:lnSpc>
            </a:pPr>
            <a:r>
              <a:rPr lang="zh-CN" altLang="en-US" dirty="0" smtClean="0">
                <a:ea typeface="楷体" pitchFamily="49" charset="-122"/>
                <a:cs typeface="Times New Roman" pitchFamily="18" charset="0"/>
              </a:rPr>
              <a:t>      属性</a:t>
            </a:r>
            <a:r>
              <a:rPr lang="zh-CN" altLang="en-US" dirty="0">
                <a:ea typeface="楷体" pitchFamily="49" charset="-122"/>
                <a:cs typeface="Times New Roman" pitchFamily="18" charset="0"/>
              </a:rPr>
              <a:t>在类模块里是采用下面的方式进行声明的，即指定变量的访问级别、属性的类型、属性的名称，然后是</a:t>
            </a:r>
            <a:r>
              <a:rPr lang="en-US" altLang="zh-CN" dirty="0">
                <a:ea typeface="楷体" pitchFamily="49" charset="-122"/>
                <a:cs typeface="Times New Roman" pitchFamily="18" charset="0"/>
              </a:rPr>
              <a:t>get</a:t>
            </a:r>
            <a:r>
              <a:rPr lang="zh-CN" altLang="en-US" dirty="0">
                <a:ea typeface="楷体" pitchFamily="49" charset="-122"/>
                <a:cs typeface="Times New Roman" pitchFamily="18" charset="0"/>
              </a:rPr>
              <a:t>访问器或者</a:t>
            </a:r>
            <a:r>
              <a:rPr lang="en-US" altLang="zh-CN" dirty="0">
                <a:ea typeface="楷体" pitchFamily="49" charset="-122"/>
                <a:cs typeface="Times New Roman" pitchFamily="18" charset="0"/>
              </a:rPr>
              <a:t>set</a:t>
            </a:r>
            <a:r>
              <a:rPr lang="zh-CN" altLang="en-US" dirty="0">
                <a:ea typeface="楷体" pitchFamily="49" charset="-122"/>
                <a:cs typeface="Times New Roman" pitchFamily="18" charset="0"/>
              </a:rPr>
              <a:t>访问器代码块。其语法格式如下：</a:t>
            </a:r>
          </a:p>
          <a:p>
            <a:pPr>
              <a:lnSpc>
                <a:spcPts val="28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修饰符 </a:t>
            </a:r>
            <a:r>
              <a:rPr lang="zh-CN" altLang="en-US" sz="2000" dirty="0">
                <a:solidFill>
                  <a:schemeClr val="hlink"/>
                </a:solidFill>
                <a:ea typeface="楷体" pitchFamily="49" charset="-122"/>
                <a:cs typeface="Times New Roman" pitchFamily="18" charset="0"/>
              </a:rPr>
              <a:t>数据类型  属性名称</a:t>
            </a:r>
          </a:p>
          <a:p>
            <a:pPr>
              <a:lnSpc>
                <a:spcPts val="28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a:t>
            </a:r>
            <a:endParaRPr lang="en-US" altLang="zh-CN" sz="2000" dirty="0">
              <a:solidFill>
                <a:schemeClr val="hlink"/>
              </a:solidFill>
              <a:ea typeface="楷体" pitchFamily="49" charset="-122"/>
              <a:cs typeface="Times New Roman" pitchFamily="18" charset="0"/>
            </a:endParaRPr>
          </a:p>
          <a:p>
            <a:pPr>
              <a:lnSpc>
                <a:spcPts val="2800"/>
              </a:lnSpc>
            </a:pPr>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get</a:t>
            </a:r>
            <a:r>
              <a:rPr lang="zh-CN" altLang="en-US" sz="2000" dirty="0">
                <a:solidFill>
                  <a:schemeClr val="hlink"/>
                </a:solidFill>
                <a:ea typeface="楷体" pitchFamily="49" charset="-122"/>
                <a:cs typeface="Times New Roman" pitchFamily="18" charset="0"/>
              </a:rPr>
              <a:t>访问器</a:t>
            </a:r>
          </a:p>
          <a:p>
            <a:pPr>
              <a:lnSpc>
                <a:spcPts val="28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set</a:t>
            </a:r>
            <a:r>
              <a:rPr lang="zh-CN" altLang="en-US" sz="2000" dirty="0">
                <a:solidFill>
                  <a:schemeClr val="hlink"/>
                </a:solidFill>
                <a:ea typeface="楷体" pitchFamily="49" charset="-122"/>
                <a:cs typeface="Times New Roman" pitchFamily="18" charset="0"/>
              </a:rPr>
              <a:t>访问器</a:t>
            </a:r>
          </a:p>
          <a:p>
            <a:pPr>
              <a:lnSpc>
                <a:spcPts val="28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a:t>
            </a:r>
            <a:endParaRPr lang="en-US" altLang="zh-CN" sz="2000" dirty="0">
              <a:solidFill>
                <a:schemeClr val="hlink"/>
              </a:solidFill>
              <a:ea typeface="楷体" pitchFamily="49" charset="-122"/>
              <a:cs typeface="Times New Roman" pitchFamily="18" charset="0"/>
            </a:endParaRPr>
          </a:p>
          <a:p>
            <a:pPr>
              <a:lnSpc>
                <a:spcPts val="3500"/>
              </a:lnSpc>
            </a:pPr>
            <a:r>
              <a:rPr lang="en-US" altLang="zh-CN" dirty="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其中</a:t>
            </a:r>
            <a:r>
              <a:rPr lang="zh-CN" altLang="en-US" dirty="0">
                <a:ea typeface="楷体" pitchFamily="49" charset="-122"/>
                <a:cs typeface="Times New Roman" pitchFamily="18" charset="0"/>
              </a:rPr>
              <a:t>，修饰符有</a:t>
            </a:r>
            <a:r>
              <a:rPr lang="en-US" altLang="zh-CN" dirty="0">
                <a:ea typeface="楷体" pitchFamily="49" charset="-122"/>
                <a:cs typeface="Times New Roman" pitchFamily="18" charset="0"/>
              </a:rPr>
              <a:t>new</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public</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protected</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internal</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private</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static</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virtual</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override</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abstract</a:t>
            </a:r>
            <a:r>
              <a:rPr lang="zh-CN" altLang="en-US" dirty="0">
                <a:ea typeface="楷体" pitchFamily="49" charset="-122"/>
                <a:cs typeface="Times New Roman" pitchFamily="18" charset="0"/>
              </a:rPr>
              <a:t>。</a:t>
            </a:r>
          </a:p>
        </p:txBody>
      </p:sp>
      <p:sp>
        <p:nvSpPr>
          <p:cNvPr id="3" name="TextBox 2"/>
          <p:cNvSpPr txBox="1"/>
          <p:nvPr/>
        </p:nvSpPr>
        <p:spPr>
          <a:xfrm>
            <a:off x="642910" y="428604"/>
            <a:ext cx="321471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5.7.2</a:t>
            </a:r>
            <a:r>
              <a:rPr lang="zh-CN" altLang="en-US" sz="2800" dirty="0" smtClean="0">
                <a:solidFill>
                  <a:srgbClr val="FF3300"/>
                </a:solidFill>
                <a:latin typeface="黑体" pitchFamily="49" charset="-122"/>
                <a:ea typeface="黑体" pitchFamily="49" charset="-122"/>
              </a:rPr>
              <a:t>　属性声明</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3"/>
          <p:cNvSpPr txBox="1">
            <a:spLocks noChangeArrowheads="1"/>
          </p:cNvSpPr>
          <p:nvPr/>
        </p:nvSpPr>
        <p:spPr bwMode="auto">
          <a:xfrm>
            <a:off x="323850" y="260350"/>
            <a:ext cx="7704138" cy="457200"/>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altLang="zh-CN" dirty="0" smtClean="0">
                <a:solidFill>
                  <a:srgbClr val="FF0000"/>
                </a:solidFill>
                <a:ea typeface="楷体" pitchFamily="49" charset="-122"/>
                <a:cs typeface="Times New Roman" pitchFamily="18" charset="0"/>
              </a:rPr>
              <a:t>5.8】 </a:t>
            </a:r>
            <a:r>
              <a:rPr lang="zh-CN" altLang="en-US" dirty="0">
                <a:ea typeface="楷体" pitchFamily="49" charset="-122"/>
                <a:cs typeface="Times New Roman" pitchFamily="18" charset="0"/>
              </a:rPr>
              <a:t>设计一个控制台应用程序，说明属性的使用。</a:t>
            </a:r>
          </a:p>
        </p:txBody>
      </p:sp>
      <p:sp>
        <p:nvSpPr>
          <p:cNvPr id="140292" name="Text Box 4"/>
          <p:cNvSpPr txBox="1">
            <a:spLocks noChangeArrowheads="1"/>
          </p:cNvSpPr>
          <p:nvPr/>
        </p:nvSpPr>
        <p:spPr bwMode="auto">
          <a:xfrm>
            <a:off x="395288" y="620713"/>
            <a:ext cx="8064500" cy="6494085"/>
          </a:xfrm>
          <a:prstGeom prst="rect">
            <a:avLst/>
          </a:prstGeom>
          <a:noFill/>
          <a:ln w="9525">
            <a:noFill/>
            <a:miter lim="800000"/>
            <a:headEnd/>
            <a:tailEnd/>
          </a:ln>
          <a:effectLst/>
        </p:spPr>
        <p:txBody>
          <a:bodyPr>
            <a:spAutoFit/>
          </a:bodyPr>
          <a:lstStyle/>
          <a:p>
            <a:pPr>
              <a:lnSpc>
                <a:spcPct val="80000"/>
              </a:lnSpc>
            </a:pPr>
            <a:r>
              <a:rPr lang="en-US" altLang="zh-CN" sz="2000" dirty="0">
                <a:solidFill>
                  <a:srgbClr val="006600"/>
                </a:solidFill>
                <a:ea typeface="楷体" pitchFamily="49" charset="-122"/>
                <a:cs typeface="Times New Roman" pitchFamily="18" charset="0"/>
              </a:rPr>
              <a:t>using System;</a:t>
            </a:r>
          </a:p>
          <a:p>
            <a:pPr>
              <a:lnSpc>
                <a:spcPct val="80000"/>
              </a:lnSpc>
            </a:pPr>
            <a:r>
              <a:rPr lang="en-US" altLang="zh-CN" sz="2000" dirty="0">
                <a:solidFill>
                  <a:srgbClr val="006600"/>
                </a:solidFill>
                <a:ea typeface="楷体" pitchFamily="49" charset="-122"/>
                <a:cs typeface="Times New Roman" pitchFamily="18" charset="0"/>
              </a:rPr>
              <a:t>namespace </a:t>
            </a:r>
            <a:r>
              <a:rPr lang="en-US" altLang="zh-CN" sz="2000" dirty="0" err="1" smtClean="0">
                <a:solidFill>
                  <a:srgbClr val="006600"/>
                </a:solidFill>
                <a:ea typeface="楷体" pitchFamily="49" charset="-122"/>
                <a:cs typeface="Times New Roman" pitchFamily="18" charset="0"/>
              </a:rPr>
              <a:t>proj5_8</a:t>
            </a:r>
            <a:endParaRPr lang="en-US" altLang="zh-CN" sz="2000" dirty="0">
              <a:solidFill>
                <a:srgbClr val="006600"/>
              </a:solidFill>
              <a:ea typeface="楷体" pitchFamily="49" charset="-122"/>
              <a:cs typeface="Times New Roman" pitchFamily="18" charset="0"/>
            </a:endParaRPr>
          </a:p>
          <a:p>
            <a:pPr>
              <a:lnSpc>
                <a:spcPct val="80000"/>
              </a:lnSpc>
            </a:pPr>
            <a:r>
              <a:rPr lang="en-US" altLang="zh-CN" sz="2000" dirty="0">
                <a:solidFill>
                  <a:srgbClr val="006600"/>
                </a:solidFill>
                <a:ea typeface="楷体" pitchFamily="49" charset="-122"/>
                <a:cs typeface="Times New Roman" pitchFamily="18" charset="0"/>
              </a:rPr>
              <a:t>{   public class </a:t>
            </a:r>
            <a:r>
              <a:rPr lang="en-US" altLang="zh-CN" sz="2000" dirty="0" err="1">
                <a:solidFill>
                  <a:srgbClr val="006600"/>
                </a:solidFill>
                <a:ea typeface="楷体" pitchFamily="49" charset="-122"/>
                <a:cs typeface="Times New Roman" pitchFamily="18" charset="0"/>
              </a:rPr>
              <a:t>TPoint3</a:t>
            </a:r>
            <a:r>
              <a:rPr lang="en-US" altLang="zh-CN" sz="2000" dirty="0">
                <a:solidFill>
                  <a:srgbClr val="006600"/>
                </a:solidFill>
                <a:ea typeface="楷体" pitchFamily="49" charset="-122"/>
                <a:cs typeface="Times New Roman" pitchFamily="18" charset="0"/>
              </a:rPr>
              <a:t> 	//</a:t>
            </a:r>
            <a:r>
              <a:rPr lang="zh-CN" altLang="en-US" sz="2000" dirty="0">
                <a:solidFill>
                  <a:srgbClr val="006600"/>
                </a:solidFill>
                <a:ea typeface="楷体" pitchFamily="49" charset="-122"/>
                <a:cs typeface="Times New Roman" pitchFamily="18" charset="0"/>
              </a:rPr>
              <a:t>声明类</a:t>
            </a:r>
            <a:r>
              <a:rPr lang="en-US" altLang="zh-CN" sz="2000" dirty="0" err="1">
                <a:solidFill>
                  <a:srgbClr val="006600"/>
                </a:solidFill>
                <a:ea typeface="楷体" pitchFamily="49" charset="-122"/>
                <a:cs typeface="Times New Roman" pitchFamily="18" charset="0"/>
              </a:rPr>
              <a:t>TPoint3</a:t>
            </a:r>
            <a:endParaRPr lang="en-US" altLang="zh-CN" sz="2000" dirty="0">
              <a:solidFill>
                <a:srgbClr val="006600"/>
              </a:solidFill>
              <a:ea typeface="楷体" pitchFamily="49" charset="-122"/>
              <a:cs typeface="Times New Roman" pitchFamily="18" charset="0"/>
            </a:endParaRPr>
          </a:p>
          <a:p>
            <a:pPr>
              <a:lnSpc>
                <a:spcPct val="80000"/>
              </a:lnSpc>
            </a:pPr>
            <a:r>
              <a:rPr lang="en-US" altLang="zh-CN" sz="2000" dirty="0">
                <a:solidFill>
                  <a:srgbClr val="006600"/>
                </a:solidFill>
                <a:ea typeface="楷体" pitchFamily="49" charset="-122"/>
                <a:cs typeface="Times New Roman" pitchFamily="18" charset="0"/>
              </a:rPr>
              <a:t>    {    </a:t>
            </a:r>
            <a:r>
              <a:rPr lang="en-US" altLang="zh-CN" sz="2000" dirty="0" err="1">
                <a:solidFill>
                  <a:srgbClr val="006600"/>
                </a:solidFill>
                <a:ea typeface="楷体" pitchFamily="49" charset="-122"/>
                <a:cs typeface="Times New Roman" pitchFamily="18" charset="0"/>
              </a:rPr>
              <a:t>int</a:t>
            </a: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x,y</a:t>
            </a:r>
            <a:r>
              <a:rPr lang="en-US" altLang="zh-CN" sz="2000" dirty="0">
                <a:solidFill>
                  <a:srgbClr val="006600"/>
                </a:solidFill>
                <a:ea typeface="楷体" pitchFamily="49" charset="-122"/>
                <a:cs typeface="Times New Roman" pitchFamily="18" charset="0"/>
              </a:rPr>
              <a:t>;</a:t>
            </a:r>
          </a:p>
          <a:p>
            <a:pPr>
              <a:lnSpc>
                <a:spcPct val="80000"/>
              </a:lnSpc>
            </a:pPr>
            <a:r>
              <a:rPr lang="en-US" altLang="zh-CN" sz="2000" dirty="0">
                <a:solidFill>
                  <a:srgbClr val="FF00FF"/>
                </a:solidFill>
                <a:ea typeface="楷体" pitchFamily="49" charset="-122"/>
                <a:cs typeface="Times New Roman" pitchFamily="18" charset="0"/>
              </a:rPr>
              <a:t>          public </a:t>
            </a:r>
            <a:r>
              <a:rPr lang="en-US" altLang="zh-CN" sz="2000" dirty="0" err="1">
                <a:solidFill>
                  <a:srgbClr val="FF00FF"/>
                </a:solidFill>
                <a:ea typeface="楷体" pitchFamily="49" charset="-122"/>
                <a:cs typeface="Times New Roman" pitchFamily="18" charset="0"/>
              </a:rPr>
              <a:t>int</a:t>
            </a:r>
            <a:r>
              <a:rPr lang="en-US" altLang="zh-CN" sz="2000" dirty="0">
                <a:solidFill>
                  <a:srgbClr val="FF00FF"/>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px</a:t>
            </a:r>
            <a:endParaRPr lang="en-US" altLang="zh-CN" sz="2000" dirty="0">
              <a:solidFill>
                <a:srgbClr val="FF00FF"/>
              </a:solidFill>
              <a:ea typeface="楷体" pitchFamily="49" charset="-122"/>
              <a:cs typeface="Times New Roman" pitchFamily="18" charset="0"/>
            </a:endParaRPr>
          </a:p>
          <a:p>
            <a:pPr>
              <a:lnSpc>
                <a:spcPct val="80000"/>
              </a:lnSpc>
            </a:pPr>
            <a:r>
              <a:rPr lang="en-US" altLang="zh-CN" sz="2000" dirty="0">
                <a:solidFill>
                  <a:srgbClr val="FF00FF"/>
                </a:solidFill>
                <a:ea typeface="楷体" pitchFamily="49" charset="-122"/>
                <a:cs typeface="Times New Roman" pitchFamily="18" charset="0"/>
              </a:rPr>
              <a:t>         </a:t>
            </a:r>
            <a:r>
              <a:rPr lang="en-US" altLang="zh-CN" sz="2000" dirty="0" smtClean="0">
                <a:solidFill>
                  <a:srgbClr val="FF00FF"/>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	get		//get</a:t>
            </a:r>
            <a:r>
              <a:rPr lang="zh-CN" altLang="en-US" sz="2000" dirty="0">
                <a:solidFill>
                  <a:srgbClr val="FF00FF"/>
                </a:solidFill>
                <a:ea typeface="楷体" pitchFamily="49" charset="-122"/>
                <a:cs typeface="Times New Roman" pitchFamily="18" charset="0"/>
              </a:rPr>
              <a:t>访问器</a:t>
            </a:r>
          </a:p>
          <a:p>
            <a:pPr>
              <a:lnSpc>
                <a:spcPct val="80000"/>
              </a:lnSpc>
            </a:pPr>
            <a:r>
              <a:rPr lang="zh-CN" altLang="en-US" sz="2000" dirty="0">
                <a:solidFill>
                  <a:srgbClr val="FF00FF"/>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   return x;</a:t>
            </a:r>
            <a:r>
              <a:rPr lang="zh-CN" altLang="en-US" sz="2000" dirty="0">
                <a:solidFill>
                  <a:srgbClr val="FF00FF"/>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a:t>
            </a:r>
          </a:p>
          <a:p>
            <a:pPr>
              <a:lnSpc>
                <a:spcPct val="80000"/>
              </a:lnSpc>
            </a:pPr>
            <a:r>
              <a:rPr lang="en-US" altLang="zh-CN" sz="2000" dirty="0">
                <a:solidFill>
                  <a:srgbClr val="FF00FF"/>
                </a:solidFill>
                <a:ea typeface="楷体" pitchFamily="49" charset="-122"/>
                <a:cs typeface="Times New Roman" pitchFamily="18" charset="0"/>
              </a:rPr>
              <a:t>            	set		//set</a:t>
            </a:r>
            <a:r>
              <a:rPr lang="zh-CN" altLang="en-US" sz="2000" dirty="0">
                <a:solidFill>
                  <a:srgbClr val="FF00FF"/>
                </a:solidFill>
                <a:ea typeface="楷体" pitchFamily="49" charset="-122"/>
                <a:cs typeface="Times New Roman" pitchFamily="18" charset="0"/>
              </a:rPr>
              <a:t>访问器</a:t>
            </a:r>
          </a:p>
          <a:p>
            <a:pPr>
              <a:lnSpc>
                <a:spcPct val="80000"/>
              </a:lnSpc>
            </a:pPr>
            <a:r>
              <a:rPr lang="zh-CN" altLang="en-US" sz="2000" dirty="0">
                <a:solidFill>
                  <a:srgbClr val="FF00FF"/>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   x = value;</a:t>
            </a:r>
            <a:r>
              <a:rPr lang="zh-CN" altLang="en-US" sz="2000" dirty="0">
                <a:solidFill>
                  <a:srgbClr val="FF00FF"/>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a:t>
            </a:r>
          </a:p>
          <a:p>
            <a:pPr>
              <a:lnSpc>
                <a:spcPct val="80000"/>
              </a:lnSpc>
            </a:pPr>
            <a:r>
              <a:rPr lang="en-US" altLang="zh-CN" sz="2000" dirty="0">
                <a:solidFill>
                  <a:srgbClr val="FF00FF"/>
                </a:solidFill>
                <a:ea typeface="楷体" pitchFamily="49" charset="-122"/>
                <a:cs typeface="Times New Roman" pitchFamily="18" charset="0"/>
              </a:rPr>
              <a:t>         }</a:t>
            </a:r>
          </a:p>
          <a:p>
            <a:pPr>
              <a:lnSpc>
                <a:spcPct val="80000"/>
              </a:lnSpc>
            </a:pPr>
            <a:r>
              <a:rPr lang="en-US" altLang="zh-CN" sz="2000" dirty="0">
                <a:solidFill>
                  <a:srgbClr val="FF00FF"/>
                </a:solidFill>
                <a:ea typeface="楷体" pitchFamily="49" charset="-122"/>
                <a:cs typeface="Times New Roman" pitchFamily="18" charset="0"/>
              </a:rPr>
              <a:t>         public </a:t>
            </a:r>
            <a:r>
              <a:rPr lang="en-US" altLang="zh-CN" sz="2000" dirty="0" err="1">
                <a:solidFill>
                  <a:srgbClr val="FF00FF"/>
                </a:solidFill>
                <a:ea typeface="楷体" pitchFamily="49" charset="-122"/>
                <a:cs typeface="Times New Roman" pitchFamily="18" charset="0"/>
              </a:rPr>
              <a:t>int</a:t>
            </a:r>
            <a:r>
              <a:rPr lang="en-US" altLang="zh-CN" sz="2000" dirty="0">
                <a:solidFill>
                  <a:srgbClr val="FF00FF"/>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py</a:t>
            </a:r>
            <a:endParaRPr lang="en-US" altLang="zh-CN" sz="2000" dirty="0">
              <a:solidFill>
                <a:srgbClr val="FF00FF"/>
              </a:solidFill>
              <a:ea typeface="楷体" pitchFamily="49" charset="-122"/>
              <a:cs typeface="Times New Roman" pitchFamily="18" charset="0"/>
            </a:endParaRPr>
          </a:p>
          <a:p>
            <a:pPr>
              <a:lnSpc>
                <a:spcPct val="80000"/>
              </a:lnSpc>
            </a:pPr>
            <a:r>
              <a:rPr lang="en-US" altLang="zh-CN" sz="2000" dirty="0">
                <a:solidFill>
                  <a:srgbClr val="FF00FF"/>
                </a:solidFill>
                <a:ea typeface="楷体" pitchFamily="49" charset="-122"/>
                <a:cs typeface="Times New Roman" pitchFamily="18" charset="0"/>
              </a:rPr>
              <a:t>         {	get		//get</a:t>
            </a:r>
            <a:r>
              <a:rPr lang="zh-CN" altLang="en-US" sz="2000" dirty="0">
                <a:solidFill>
                  <a:srgbClr val="FF00FF"/>
                </a:solidFill>
                <a:ea typeface="楷体" pitchFamily="49" charset="-122"/>
                <a:cs typeface="Times New Roman" pitchFamily="18" charset="0"/>
              </a:rPr>
              <a:t>访问器</a:t>
            </a:r>
          </a:p>
          <a:p>
            <a:pPr>
              <a:lnSpc>
                <a:spcPct val="80000"/>
              </a:lnSpc>
            </a:pPr>
            <a:r>
              <a:rPr lang="zh-CN" altLang="en-US" sz="2000" dirty="0">
                <a:solidFill>
                  <a:srgbClr val="FF00FF"/>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  return y;</a:t>
            </a:r>
            <a:r>
              <a:rPr lang="zh-CN" altLang="en-US" sz="2000" dirty="0">
                <a:solidFill>
                  <a:srgbClr val="FF00FF"/>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a:t>
            </a:r>
          </a:p>
          <a:p>
            <a:pPr>
              <a:lnSpc>
                <a:spcPct val="80000"/>
              </a:lnSpc>
            </a:pPr>
            <a:r>
              <a:rPr lang="en-US" altLang="zh-CN" sz="2000" dirty="0">
                <a:solidFill>
                  <a:srgbClr val="FF00FF"/>
                </a:solidFill>
                <a:ea typeface="楷体" pitchFamily="49" charset="-122"/>
                <a:cs typeface="Times New Roman" pitchFamily="18" charset="0"/>
              </a:rPr>
              <a:t>            	set		//set</a:t>
            </a:r>
            <a:r>
              <a:rPr lang="zh-CN" altLang="en-US" sz="2000" dirty="0">
                <a:solidFill>
                  <a:srgbClr val="FF00FF"/>
                </a:solidFill>
                <a:ea typeface="楷体" pitchFamily="49" charset="-122"/>
                <a:cs typeface="Times New Roman" pitchFamily="18" charset="0"/>
              </a:rPr>
              <a:t>访问器</a:t>
            </a:r>
          </a:p>
          <a:p>
            <a:pPr>
              <a:lnSpc>
                <a:spcPct val="80000"/>
              </a:lnSpc>
            </a:pPr>
            <a:r>
              <a:rPr lang="zh-CN" altLang="en-US" sz="2000" dirty="0">
                <a:solidFill>
                  <a:srgbClr val="FF00FF"/>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  y = value;</a:t>
            </a:r>
            <a:r>
              <a:rPr lang="zh-CN" altLang="en-US" sz="2000" dirty="0">
                <a:solidFill>
                  <a:srgbClr val="FF00FF"/>
                </a:solidFill>
                <a:ea typeface="楷体" pitchFamily="49" charset="-122"/>
                <a:cs typeface="Times New Roman" pitchFamily="18" charset="0"/>
              </a:rPr>
              <a:t>　</a:t>
            </a:r>
            <a:r>
              <a:rPr lang="en-US" altLang="zh-CN" sz="2000" dirty="0">
                <a:solidFill>
                  <a:srgbClr val="FF00FF"/>
                </a:solidFill>
                <a:ea typeface="楷体" pitchFamily="49" charset="-122"/>
                <a:cs typeface="Times New Roman" pitchFamily="18" charset="0"/>
              </a:rPr>
              <a:t>}</a:t>
            </a:r>
          </a:p>
          <a:p>
            <a:pPr>
              <a:lnSpc>
                <a:spcPct val="80000"/>
              </a:lnSpc>
            </a:pPr>
            <a:r>
              <a:rPr lang="en-US" altLang="zh-CN" sz="2000" dirty="0">
                <a:solidFill>
                  <a:srgbClr val="FF00FF"/>
                </a:solidFill>
                <a:ea typeface="楷体" pitchFamily="49" charset="-122"/>
                <a:cs typeface="Times New Roman" pitchFamily="18" charset="0"/>
              </a:rPr>
              <a:t>         }</a:t>
            </a:r>
          </a:p>
          <a:p>
            <a:pPr>
              <a:lnSpc>
                <a:spcPct val="80000"/>
              </a:lnSpc>
            </a:pPr>
            <a:r>
              <a:rPr lang="en-US" altLang="zh-CN" sz="2000" dirty="0">
                <a:solidFill>
                  <a:srgbClr val="006600"/>
                </a:solidFill>
                <a:ea typeface="楷体" pitchFamily="49" charset="-122"/>
                <a:cs typeface="Times New Roman" pitchFamily="18" charset="0"/>
              </a:rPr>
              <a:t>     };</a:t>
            </a:r>
          </a:p>
          <a:p>
            <a:pPr>
              <a:lnSpc>
                <a:spcPct val="80000"/>
              </a:lnSpc>
            </a:pPr>
            <a:r>
              <a:rPr lang="en-US" altLang="zh-CN" sz="2000" dirty="0">
                <a:solidFill>
                  <a:srgbClr val="006600"/>
                </a:solidFill>
                <a:ea typeface="楷体" pitchFamily="49" charset="-122"/>
                <a:cs typeface="Times New Roman" pitchFamily="18" charset="0"/>
              </a:rPr>
              <a:t>     class Program</a:t>
            </a:r>
          </a:p>
          <a:p>
            <a:pPr>
              <a:lnSpc>
                <a:spcPct val="80000"/>
              </a:lnSpc>
            </a:pPr>
            <a:r>
              <a:rPr lang="en-US" altLang="zh-CN" sz="2000" dirty="0">
                <a:solidFill>
                  <a:srgbClr val="006600"/>
                </a:solidFill>
                <a:ea typeface="楷体" pitchFamily="49" charset="-122"/>
                <a:cs typeface="Times New Roman" pitchFamily="18" charset="0"/>
              </a:rPr>
              <a:t>     {  static void Main(string[] </a:t>
            </a:r>
            <a:r>
              <a:rPr lang="en-US" altLang="zh-CN" sz="2000" dirty="0" err="1">
                <a:solidFill>
                  <a:srgbClr val="006600"/>
                </a:solidFill>
                <a:ea typeface="楷体" pitchFamily="49" charset="-122"/>
                <a:cs typeface="Times New Roman" pitchFamily="18" charset="0"/>
              </a:rPr>
              <a:t>args</a:t>
            </a:r>
            <a:r>
              <a:rPr lang="en-US" altLang="zh-CN" sz="2000" dirty="0">
                <a:solidFill>
                  <a:srgbClr val="006600"/>
                </a:solidFill>
                <a:ea typeface="楷体" pitchFamily="49" charset="-122"/>
                <a:cs typeface="Times New Roman" pitchFamily="18" charset="0"/>
              </a:rPr>
              <a:t>)</a:t>
            </a:r>
          </a:p>
          <a:p>
            <a:pPr>
              <a:lnSpc>
                <a:spcPct val="80000"/>
              </a:lnSpc>
            </a:pPr>
            <a:r>
              <a:rPr lang="en-US" altLang="zh-CN" sz="2000" dirty="0">
                <a:solidFill>
                  <a:srgbClr val="006600"/>
                </a:solidFill>
                <a:ea typeface="楷体" pitchFamily="49" charset="-122"/>
                <a:cs typeface="Times New Roman" pitchFamily="18" charset="0"/>
              </a:rPr>
              <a:t>         {	</a:t>
            </a:r>
            <a:r>
              <a:rPr lang="en-US" altLang="zh-CN" sz="2000" dirty="0" err="1">
                <a:solidFill>
                  <a:srgbClr val="006600"/>
                </a:solidFill>
                <a:ea typeface="楷体" pitchFamily="49" charset="-122"/>
                <a:cs typeface="Times New Roman" pitchFamily="18" charset="0"/>
              </a:rPr>
              <a:t>TPoint3</a:t>
            </a:r>
            <a:r>
              <a:rPr lang="en-US" altLang="zh-CN" sz="2000" dirty="0">
                <a:solidFill>
                  <a:srgbClr val="006600"/>
                </a:solidFill>
                <a:ea typeface="楷体" pitchFamily="49" charset="-122"/>
                <a:cs typeface="Times New Roman" pitchFamily="18" charset="0"/>
              </a:rPr>
              <a:t> p = new </a:t>
            </a:r>
            <a:r>
              <a:rPr lang="en-US" altLang="zh-CN" sz="2000" dirty="0" err="1">
                <a:solidFill>
                  <a:srgbClr val="006600"/>
                </a:solidFill>
                <a:ea typeface="楷体" pitchFamily="49" charset="-122"/>
                <a:cs typeface="Times New Roman" pitchFamily="18" charset="0"/>
              </a:rPr>
              <a:t>TPoint3</a:t>
            </a:r>
            <a:r>
              <a:rPr lang="en-US" altLang="zh-CN" sz="2000" dirty="0">
                <a:solidFill>
                  <a:srgbClr val="006600"/>
                </a:solidFill>
                <a:ea typeface="楷体" pitchFamily="49" charset="-122"/>
                <a:cs typeface="Times New Roman" pitchFamily="18" charset="0"/>
              </a:rPr>
              <a:t>();</a:t>
            </a:r>
          </a:p>
          <a:p>
            <a:pPr>
              <a:lnSpc>
                <a:spcPct val="80000"/>
              </a:lnSpc>
            </a:pPr>
            <a:r>
              <a:rPr lang="en-US" altLang="zh-CN" sz="2000" dirty="0">
                <a:solidFill>
                  <a:srgbClr val="006600"/>
                </a:solidFill>
                <a:ea typeface="楷体" pitchFamily="49" charset="-122"/>
                <a:cs typeface="Times New Roman" pitchFamily="18" charset="0"/>
              </a:rPr>
              <a:t>            </a:t>
            </a:r>
            <a:r>
              <a:rPr lang="en-US" altLang="zh-CN" sz="2000" dirty="0">
                <a:solidFill>
                  <a:srgbClr val="CC3300"/>
                </a:solidFill>
                <a:ea typeface="楷体" pitchFamily="49" charset="-122"/>
                <a:cs typeface="Times New Roman" pitchFamily="18" charset="0"/>
              </a:rPr>
              <a:t>	</a:t>
            </a:r>
            <a:r>
              <a:rPr lang="en-US" altLang="zh-CN" sz="2000" dirty="0" err="1">
                <a:solidFill>
                  <a:srgbClr val="CC3300"/>
                </a:solidFill>
                <a:ea typeface="楷体" pitchFamily="49" charset="-122"/>
                <a:cs typeface="Times New Roman" pitchFamily="18" charset="0"/>
              </a:rPr>
              <a:t>p.px</a:t>
            </a:r>
            <a:r>
              <a:rPr lang="en-US" altLang="zh-CN" sz="2000" dirty="0">
                <a:solidFill>
                  <a:srgbClr val="CC3300"/>
                </a:solidFill>
                <a:ea typeface="楷体" pitchFamily="49" charset="-122"/>
                <a:cs typeface="Times New Roman" pitchFamily="18" charset="0"/>
              </a:rPr>
              <a:t> = 3; </a:t>
            </a:r>
            <a:r>
              <a:rPr lang="en-US" altLang="zh-CN" sz="2000" dirty="0" err="1">
                <a:solidFill>
                  <a:srgbClr val="CC3300"/>
                </a:solidFill>
                <a:ea typeface="楷体" pitchFamily="49" charset="-122"/>
                <a:cs typeface="Times New Roman" pitchFamily="18" charset="0"/>
              </a:rPr>
              <a:t>p.py</a:t>
            </a:r>
            <a:r>
              <a:rPr lang="en-US" altLang="zh-CN" sz="2000" dirty="0">
                <a:solidFill>
                  <a:srgbClr val="CC3300"/>
                </a:solidFill>
                <a:ea typeface="楷体" pitchFamily="49" charset="-122"/>
                <a:cs typeface="Times New Roman" pitchFamily="18" charset="0"/>
              </a:rPr>
              <a:t> = 8;    //</a:t>
            </a:r>
            <a:r>
              <a:rPr lang="zh-CN" altLang="en-US" sz="2000" dirty="0">
                <a:solidFill>
                  <a:srgbClr val="CC3300"/>
                </a:solidFill>
                <a:ea typeface="楷体" pitchFamily="49" charset="-122"/>
                <a:cs typeface="Times New Roman" pitchFamily="18" charset="0"/>
              </a:rPr>
              <a:t>属性写操作</a:t>
            </a:r>
          </a:p>
          <a:p>
            <a:pPr>
              <a:lnSpc>
                <a:spcPct val="80000"/>
              </a:lnSpc>
            </a:pPr>
            <a:r>
              <a:rPr lang="zh-CN" altLang="en-US"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Console.WriteLine</a:t>
            </a: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点</a:t>
            </a:r>
            <a:r>
              <a:rPr lang="en-US" altLang="zh-CN" sz="2000" dirty="0">
                <a:solidFill>
                  <a:srgbClr val="006600"/>
                </a:solidFill>
                <a:ea typeface="楷体" pitchFamily="49" charset="-122"/>
                <a:cs typeface="Times New Roman" pitchFamily="18" charset="0"/>
              </a:rPr>
              <a:t>=&gt;({0},{1})", </a:t>
            </a:r>
            <a:r>
              <a:rPr lang="en-US" altLang="zh-CN" sz="2000" dirty="0" err="1">
                <a:solidFill>
                  <a:srgbClr val="CC3300"/>
                </a:solidFill>
                <a:ea typeface="楷体" pitchFamily="49" charset="-122"/>
                <a:cs typeface="Times New Roman" pitchFamily="18" charset="0"/>
              </a:rPr>
              <a:t>p.px</a:t>
            </a:r>
            <a:r>
              <a:rPr lang="en-US" altLang="zh-CN" sz="2000" dirty="0">
                <a:solidFill>
                  <a:srgbClr val="CC3300"/>
                </a:solidFill>
                <a:ea typeface="楷体" pitchFamily="49" charset="-122"/>
                <a:cs typeface="Times New Roman" pitchFamily="18" charset="0"/>
              </a:rPr>
              <a:t>, </a:t>
            </a:r>
            <a:r>
              <a:rPr lang="en-US" altLang="zh-CN" sz="2000" dirty="0" err="1">
                <a:solidFill>
                  <a:srgbClr val="CC3300"/>
                </a:solidFill>
                <a:ea typeface="楷体" pitchFamily="49" charset="-122"/>
                <a:cs typeface="Times New Roman" pitchFamily="18" charset="0"/>
              </a:rPr>
              <a:t>p.py</a:t>
            </a:r>
            <a:r>
              <a:rPr lang="en-US" altLang="zh-CN" sz="2000" dirty="0">
                <a:solidFill>
                  <a:srgbClr val="006600"/>
                </a:solidFill>
                <a:ea typeface="楷体" pitchFamily="49" charset="-122"/>
                <a:cs typeface="Times New Roman" pitchFamily="18" charset="0"/>
              </a:rPr>
              <a:t>);//</a:t>
            </a:r>
            <a:r>
              <a:rPr lang="zh-CN" altLang="en-US" sz="2000" dirty="0">
                <a:solidFill>
                  <a:srgbClr val="006600"/>
                </a:solidFill>
                <a:ea typeface="楷体" pitchFamily="49" charset="-122"/>
                <a:cs typeface="Times New Roman" pitchFamily="18" charset="0"/>
              </a:rPr>
              <a:t>属性读操作</a:t>
            </a:r>
          </a:p>
          <a:p>
            <a:pPr>
              <a:lnSpc>
                <a:spcPct val="80000"/>
              </a:lnSpc>
            </a:pP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t>
            </a:r>
          </a:p>
          <a:p>
            <a:pPr>
              <a:lnSpc>
                <a:spcPct val="80000"/>
              </a:lnSpc>
            </a:pPr>
            <a:r>
              <a:rPr lang="en-US" altLang="zh-CN" sz="2000" dirty="0">
                <a:solidFill>
                  <a:srgbClr val="006600"/>
                </a:solidFill>
                <a:ea typeface="楷体" pitchFamily="49" charset="-122"/>
                <a:cs typeface="Times New Roman" pitchFamily="18" charset="0"/>
              </a:rPr>
              <a:t>    }</a:t>
            </a:r>
          </a:p>
          <a:p>
            <a:pPr>
              <a:lnSpc>
                <a:spcPct val="80000"/>
              </a:lnSpc>
            </a:pPr>
            <a:r>
              <a:rPr lang="en-US" altLang="zh-CN" sz="2000" dirty="0">
                <a:solidFill>
                  <a:srgbClr val="006600"/>
                </a:solidFill>
                <a:ea typeface="楷体" pitchFamily="49" charset="-122"/>
                <a:cs typeface="Times New Roman" pitchFamily="18" charset="0"/>
              </a:rPr>
              <a:t>} </a:t>
            </a:r>
          </a:p>
        </p:txBody>
      </p:sp>
      <p:pic>
        <p:nvPicPr>
          <p:cNvPr id="5" name="图片 4"/>
          <p:cNvPicPr/>
          <p:nvPr/>
        </p:nvPicPr>
        <p:blipFill>
          <a:blip r:embed="rId2"/>
          <a:srcRect/>
          <a:stretch>
            <a:fillRect/>
          </a:stretch>
        </p:blipFill>
        <p:spPr bwMode="auto">
          <a:xfrm>
            <a:off x="5429256" y="4071942"/>
            <a:ext cx="2571768" cy="121444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93" name="Group 93"/>
          <p:cNvGraphicFramePr>
            <a:graphicFrameLocks noGrp="1"/>
          </p:cNvGraphicFramePr>
          <p:nvPr/>
        </p:nvGraphicFramePr>
        <p:xfrm>
          <a:off x="571472" y="1142984"/>
          <a:ext cx="8208963" cy="3286150"/>
        </p:xfrm>
        <a:graphic>
          <a:graphicData uri="http://schemas.openxmlformats.org/drawingml/2006/table">
            <a:tbl>
              <a:tblPr/>
              <a:tblGrid>
                <a:gridCol w="2000264"/>
                <a:gridCol w="6208699"/>
              </a:tblGrid>
              <a:tr h="469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楷体" pitchFamily="49" charset="-122"/>
                          <a:ea typeface="楷体" pitchFamily="49" charset="-122"/>
                          <a:cs typeface="Times New Roman" pitchFamily="18" charset="0"/>
                        </a:rPr>
                        <a:t>类的修饰符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楷体" pitchFamily="49" charset="-122"/>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public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公有类。表示不受限制对该类的访问。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protected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保护类。表示只能从所在类和所在类派生的子类进行访问。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internal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内部类。只有其所在类才能访问。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private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私有类。只有该类才能访问。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abstract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抽象类。表示该类是一个不完整的类，不允许建立类的实例。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sealed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密封类。不允许从该类派生新的类。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7572428" cy="461665"/>
          </a:xfrm>
          <a:prstGeom prst="rect">
            <a:avLst/>
          </a:prstGeom>
          <a:noFill/>
        </p:spPr>
        <p:txBody>
          <a:bodyPr wrap="square" rtlCol="0">
            <a:spAutoFit/>
          </a:bodyPr>
          <a:lstStyle/>
          <a:p>
            <a:r>
              <a:rPr lang="zh-CN" altLang="en-US" dirty="0" smtClean="0">
                <a:latin typeface="楷体" pitchFamily="49" charset="-122"/>
                <a:ea typeface="楷体" pitchFamily="49" charset="-122"/>
              </a:rPr>
              <a:t>属性是特殊的方法成员，因此存在一些特定的局限：</a:t>
            </a:r>
          </a:p>
        </p:txBody>
      </p:sp>
      <p:sp>
        <p:nvSpPr>
          <p:cNvPr id="5" name="TextBox 4"/>
          <p:cNvSpPr txBox="1"/>
          <p:nvPr/>
        </p:nvSpPr>
        <p:spPr>
          <a:xfrm>
            <a:off x="642910" y="1285860"/>
            <a:ext cx="7929618" cy="3883755"/>
          </a:xfrm>
          <a:prstGeom prst="rect">
            <a:avLst/>
          </a:prstGeom>
          <a:noFill/>
        </p:spPr>
        <p:txBody>
          <a:bodyPr wrap="square" rtlCol="0">
            <a:spAutoFit/>
          </a:bodyPr>
          <a:lstStyle/>
          <a:p>
            <a:pPr marL="457200" indent="-457200">
              <a:lnSpc>
                <a:spcPct val="150000"/>
              </a:lnSpc>
              <a:buFont typeface="Wingdings" pitchFamily="2" charset="2"/>
              <a:buChar char="l"/>
            </a:pPr>
            <a:r>
              <a:rPr lang="zh-CN" altLang="en-US" dirty="0" smtClean="0">
                <a:latin typeface="楷体" pitchFamily="49" charset="-122"/>
                <a:ea typeface="楷体" pitchFamily="49" charset="-122"/>
              </a:rPr>
              <a:t>不能使用</a:t>
            </a:r>
            <a:r>
              <a:rPr lang="en-US" dirty="0" smtClean="0">
                <a:latin typeface="楷体" pitchFamily="49" charset="-122"/>
                <a:ea typeface="楷体" pitchFamily="49" charset="-122"/>
              </a:rPr>
              <a:t>set</a:t>
            </a:r>
            <a:r>
              <a:rPr lang="zh-CN" altLang="en-US" dirty="0" smtClean="0">
                <a:latin typeface="楷体" pitchFamily="49" charset="-122"/>
                <a:ea typeface="楷体" pitchFamily="49" charset="-122"/>
              </a:rPr>
              <a:t>访问器来初始化一个</a:t>
            </a:r>
            <a:r>
              <a:rPr lang="en-US" dirty="0" err="1" smtClean="0">
                <a:latin typeface="楷体" pitchFamily="49" charset="-122"/>
                <a:ea typeface="楷体" pitchFamily="49" charset="-122"/>
              </a:rPr>
              <a:t>struct</a:t>
            </a:r>
            <a:r>
              <a:rPr lang="zh-CN" altLang="en-US" dirty="0" smtClean="0">
                <a:latin typeface="楷体" pitchFamily="49" charset="-122"/>
                <a:ea typeface="楷体" pitchFamily="49" charset="-122"/>
              </a:rPr>
              <a:t>或者</a:t>
            </a:r>
            <a:r>
              <a:rPr lang="en-US" dirty="0" smtClean="0">
                <a:latin typeface="楷体" pitchFamily="49" charset="-122"/>
                <a:ea typeface="楷体" pitchFamily="49" charset="-122"/>
              </a:rPr>
              <a:t>class</a:t>
            </a:r>
            <a:r>
              <a:rPr lang="zh-CN" altLang="en-US" dirty="0" smtClean="0">
                <a:latin typeface="楷体" pitchFamily="49" charset="-122"/>
                <a:ea typeface="楷体" pitchFamily="49" charset="-122"/>
              </a:rPr>
              <a:t>的属性。</a:t>
            </a:r>
          </a:p>
          <a:p>
            <a:pPr marL="457200" indent="-457200">
              <a:lnSpc>
                <a:spcPct val="150000"/>
              </a:lnSpc>
              <a:buFont typeface="Wingdings" pitchFamily="2" charset="2"/>
              <a:buChar char="l"/>
            </a:pPr>
            <a:r>
              <a:rPr lang="zh-CN" altLang="en-US" dirty="0" smtClean="0">
                <a:latin typeface="楷体" pitchFamily="49" charset="-122"/>
                <a:ea typeface="楷体" pitchFamily="49" charset="-122"/>
              </a:rPr>
              <a:t>在一个属性中，最多只能包含一个</a:t>
            </a:r>
            <a:r>
              <a:rPr lang="en-US" dirty="0" smtClean="0">
                <a:latin typeface="楷体" pitchFamily="49" charset="-122"/>
                <a:ea typeface="楷体" pitchFamily="49" charset="-122"/>
              </a:rPr>
              <a:t>get</a:t>
            </a:r>
            <a:r>
              <a:rPr lang="zh-CN" altLang="en-US" dirty="0" smtClean="0">
                <a:latin typeface="楷体" pitchFamily="49" charset="-122"/>
                <a:ea typeface="楷体" pitchFamily="49" charset="-122"/>
              </a:rPr>
              <a:t>访问器和一个</a:t>
            </a:r>
            <a:r>
              <a:rPr lang="en-US" dirty="0" smtClean="0">
                <a:latin typeface="楷体" pitchFamily="49" charset="-122"/>
                <a:ea typeface="楷体" pitchFamily="49" charset="-122"/>
              </a:rPr>
              <a:t>set</a:t>
            </a:r>
            <a:r>
              <a:rPr lang="zh-CN" altLang="en-US" dirty="0" smtClean="0">
                <a:latin typeface="楷体" pitchFamily="49" charset="-122"/>
                <a:ea typeface="楷体" pitchFamily="49" charset="-122"/>
              </a:rPr>
              <a:t>访问器。属性不能包含其他方法、字段或属性。</a:t>
            </a:r>
          </a:p>
          <a:p>
            <a:pPr marL="457200" indent="-457200">
              <a:lnSpc>
                <a:spcPct val="150000"/>
              </a:lnSpc>
              <a:buFont typeface="Wingdings" pitchFamily="2" charset="2"/>
              <a:buChar char="l"/>
            </a:pPr>
            <a:r>
              <a:rPr lang="en-US" dirty="0" smtClean="0">
                <a:latin typeface="楷体" pitchFamily="49" charset="-122"/>
                <a:ea typeface="楷体" pitchFamily="49" charset="-122"/>
              </a:rPr>
              <a:t>get</a:t>
            </a:r>
            <a:r>
              <a:rPr lang="zh-CN" altLang="en-US" dirty="0" smtClean="0">
                <a:latin typeface="楷体" pitchFamily="49" charset="-122"/>
                <a:ea typeface="楷体" pitchFamily="49" charset="-122"/>
              </a:rPr>
              <a:t>和</a:t>
            </a:r>
            <a:r>
              <a:rPr lang="en-US" dirty="0" smtClean="0">
                <a:latin typeface="楷体" pitchFamily="49" charset="-122"/>
                <a:ea typeface="楷体" pitchFamily="49" charset="-122"/>
              </a:rPr>
              <a:t>set</a:t>
            </a:r>
            <a:r>
              <a:rPr lang="zh-CN" altLang="en-US" dirty="0" smtClean="0">
                <a:latin typeface="楷体" pitchFamily="49" charset="-122"/>
                <a:ea typeface="楷体" pitchFamily="49" charset="-122"/>
              </a:rPr>
              <a:t>访问器不能获取任何参数，所赋的值会使用</a:t>
            </a:r>
            <a:r>
              <a:rPr lang="en-US" dirty="0" smtClean="0">
                <a:latin typeface="楷体" pitchFamily="49" charset="-122"/>
                <a:ea typeface="楷体" pitchFamily="49" charset="-122"/>
              </a:rPr>
              <a:t>value</a:t>
            </a:r>
            <a:r>
              <a:rPr lang="zh-CN" altLang="en-US" dirty="0" smtClean="0">
                <a:latin typeface="楷体" pitchFamily="49" charset="-122"/>
                <a:ea typeface="楷体" pitchFamily="49" charset="-122"/>
              </a:rPr>
              <a:t>变量，自动传给</a:t>
            </a:r>
            <a:r>
              <a:rPr lang="en-US" dirty="0" smtClean="0">
                <a:latin typeface="楷体" pitchFamily="49" charset="-122"/>
                <a:ea typeface="楷体" pitchFamily="49" charset="-122"/>
              </a:rPr>
              <a:t>set</a:t>
            </a:r>
            <a:r>
              <a:rPr lang="zh-CN" altLang="en-US" dirty="0" smtClean="0">
                <a:latin typeface="楷体" pitchFamily="49" charset="-122"/>
                <a:ea typeface="楷体" pitchFamily="49" charset="-122"/>
              </a:rPr>
              <a:t>访问器。</a:t>
            </a:r>
          </a:p>
          <a:p>
            <a:pPr marL="457200" indent="-457200">
              <a:lnSpc>
                <a:spcPct val="150000"/>
              </a:lnSpc>
              <a:buFont typeface="Wingdings" pitchFamily="2" charset="2"/>
              <a:buChar char="l"/>
            </a:pPr>
            <a:r>
              <a:rPr lang="zh-CN" altLang="en-US" dirty="0" smtClean="0">
                <a:latin typeface="楷体" pitchFamily="49" charset="-122"/>
                <a:ea typeface="楷体" pitchFamily="49" charset="-122"/>
              </a:rPr>
              <a:t>不能声明</a:t>
            </a:r>
            <a:r>
              <a:rPr lang="en-US" dirty="0" smtClean="0">
                <a:latin typeface="楷体" pitchFamily="49" charset="-122"/>
                <a:ea typeface="楷体" pitchFamily="49" charset="-122"/>
              </a:rPr>
              <a:t>const</a:t>
            </a:r>
            <a:r>
              <a:rPr lang="zh-CN" altLang="en-US" dirty="0" smtClean="0">
                <a:latin typeface="楷体" pitchFamily="49" charset="-122"/>
                <a:ea typeface="楷体" pitchFamily="49" charset="-122"/>
              </a:rPr>
              <a:t>或者</a:t>
            </a:r>
            <a:r>
              <a:rPr lang="en-US" dirty="0" err="1" smtClean="0">
                <a:latin typeface="楷体" pitchFamily="49" charset="-122"/>
                <a:ea typeface="楷体" pitchFamily="49" charset="-122"/>
              </a:rPr>
              <a:t>readonly</a:t>
            </a:r>
            <a:r>
              <a:rPr lang="zh-CN" altLang="en-US" dirty="0" smtClean="0">
                <a:latin typeface="楷体" pitchFamily="49" charset="-122"/>
                <a:ea typeface="楷体" pitchFamily="49" charset="-122"/>
              </a:rPr>
              <a:t>属性。</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407196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5.7.3 </a:t>
            </a:r>
            <a:r>
              <a:rPr lang="zh-CN" altLang="en-US" sz="2800" dirty="0" smtClean="0">
                <a:solidFill>
                  <a:srgbClr val="FF0000"/>
                </a:solidFill>
                <a:latin typeface="黑体" pitchFamily="49" charset="-122"/>
                <a:ea typeface="黑体" pitchFamily="49" charset="-122"/>
              </a:rPr>
              <a:t>自动实现的属性</a:t>
            </a:r>
          </a:p>
        </p:txBody>
      </p:sp>
      <p:sp>
        <p:nvSpPr>
          <p:cNvPr id="3" name="TextBox 2"/>
          <p:cNvSpPr txBox="1"/>
          <p:nvPr/>
        </p:nvSpPr>
        <p:spPr>
          <a:xfrm>
            <a:off x="714348" y="1643050"/>
            <a:ext cx="7715304" cy="1754326"/>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所谓自动实现的属性是指只声明属性而不定义其后备字段，编译器会创建隐藏的后备字段，并自动挂接到</a:t>
            </a:r>
            <a:r>
              <a:rPr lang="en-US" dirty="0" smtClean="0">
                <a:ea typeface="楷体" pitchFamily="49" charset="-122"/>
                <a:cs typeface="Times New Roman" pitchFamily="18" charset="0"/>
              </a:rPr>
              <a:t> get </a:t>
            </a:r>
            <a:r>
              <a:rPr lang="zh-CN" altLang="en-US" dirty="0" smtClean="0">
                <a:ea typeface="楷体" pitchFamily="49" charset="-122"/>
                <a:cs typeface="Times New Roman" pitchFamily="18" charset="0"/>
              </a:rPr>
              <a:t>和</a:t>
            </a:r>
            <a:r>
              <a:rPr lang="en-US" dirty="0" smtClean="0">
                <a:ea typeface="楷体" pitchFamily="49" charset="-122"/>
                <a:cs typeface="Times New Roman" pitchFamily="18" charset="0"/>
              </a:rPr>
              <a:t> set </a:t>
            </a:r>
            <a:r>
              <a:rPr lang="zh-CN" altLang="en-US" dirty="0" smtClean="0">
                <a:ea typeface="楷体" pitchFamily="49" charset="-122"/>
                <a:cs typeface="Times New Roman" pitchFamily="18" charset="0"/>
              </a:rPr>
              <a:t>访问器上。</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428604"/>
            <a:ext cx="5000660"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例如，有以下代码：</a:t>
            </a:r>
          </a:p>
        </p:txBody>
      </p:sp>
      <p:sp>
        <p:nvSpPr>
          <p:cNvPr id="3" name="TextBox 2"/>
          <p:cNvSpPr txBox="1"/>
          <p:nvPr/>
        </p:nvSpPr>
        <p:spPr>
          <a:xfrm>
            <a:off x="1428728" y="1142984"/>
            <a:ext cx="6072230" cy="3477875"/>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class </a:t>
            </a:r>
            <a:r>
              <a:rPr lang="en-US" sz="2000" dirty="0" err="1" smtClean="0">
                <a:solidFill>
                  <a:srgbClr val="006600"/>
                </a:solidFill>
                <a:ea typeface="楷体" pitchFamily="49" charset="-122"/>
                <a:cs typeface="Times New Roman" pitchFamily="18" charset="0"/>
              </a:rPr>
              <a:t>MyClass</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public </a:t>
            </a:r>
            <a:r>
              <a:rPr lang="en-US" sz="2000" dirty="0" err="1" smtClean="0">
                <a:solidFill>
                  <a:srgbClr val="FF00FF"/>
                </a:solidFill>
                <a:ea typeface="楷体" pitchFamily="49" charset="-122"/>
                <a:cs typeface="Times New Roman" pitchFamily="18" charset="0"/>
              </a:rPr>
              <a:t>int</a:t>
            </a:r>
            <a:r>
              <a:rPr lang="en-US" sz="2000" dirty="0" smtClean="0">
                <a:solidFill>
                  <a:srgbClr val="FF00FF"/>
                </a:solidFill>
                <a:ea typeface="楷体" pitchFamily="49" charset="-122"/>
                <a:cs typeface="Times New Roman" pitchFamily="18" charset="0"/>
              </a:rPr>
              <a:t> f    //</a:t>
            </a:r>
            <a:r>
              <a:rPr lang="zh-CN" altLang="en-US" sz="2000" dirty="0" smtClean="0">
                <a:solidFill>
                  <a:srgbClr val="FF00FF"/>
                </a:solidFill>
                <a:ea typeface="楷体" pitchFamily="49" charset="-122"/>
                <a:cs typeface="Times New Roman" pitchFamily="18" charset="0"/>
              </a:rPr>
              <a:t>自动实现的属性</a:t>
            </a:r>
          </a:p>
          <a:p>
            <a:r>
              <a:rPr lang="en-US" sz="2000" dirty="0" smtClean="0">
                <a:solidFill>
                  <a:srgbClr val="006600"/>
                </a:solidFill>
                <a:ea typeface="楷体" pitchFamily="49" charset="-122"/>
                <a:cs typeface="Times New Roman" pitchFamily="18" charset="0"/>
              </a:rPr>
              <a:t>        { set; get;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class Program</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static void Main()</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MyClass</a:t>
            </a:r>
            <a:r>
              <a:rPr lang="en-US" sz="2000" dirty="0" smtClean="0">
                <a:solidFill>
                  <a:srgbClr val="006600"/>
                </a:solidFill>
                <a:ea typeface="楷体" pitchFamily="49" charset="-122"/>
                <a:cs typeface="Times New Roman" pitchFamily="18" charset="0"/>
              </a:rPr>
              <a:t> s=new </a:t>
            </a:r>
            <a:r>
              <a:rPr lang="en-US" sz="2000" dirty="0" err="1" smtClean="0">
                <a:solidFill>
                  <a:srgbClr val="006600"/>
                </a:solidFill>
                <a:ea typeface="楷体" pitchFamily="49" charset="-122"/>
                <a:cs typeface="Times New Roman" pitchFamily="18" charset="0"/>
              </a:rPr>
              <a:t>MyClass</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s.f</a:t>
            </a:r>
            <a:r>
              <a:rPr lang="en-US" sz="2000" dirty="0" smtClean="0">
                <a:solidFill>
                  <a:srgbClr val="FF00FF"/>
                </a:solidFill>
                <a:ea typeface="楷体" pitchFamily="49" charset="-122"/>
                <a:cs typeface="Times New Roman" pitchFamily="18" charset="0"/>
              </a:rPr>
              <a:t> = 100;</a:t>
            </a:r>
            <a:endParaRPr lang="zh-CN" altLang="en-US" sz="2000" dirty="0" smtClean="0">
              <a:solidFill>
                <a:srgbClr val="FF00FF"/>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s.f</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
        <p:nvSpPr>
          <p:cNvPr id="4" name="TextBox 3"/>
          <p:cNvSpPr txBox="1"/>
          <p:nvPr/>
        </p:nvSpPr>
        <p:spPr>
          <a:xfrm>
            <a:off x="642910" y="4857760"/>
            <a:ext cx="8001056" cy="1200329"/>
          </a:xfrm>
          <a:prstGeom prst="rect">
            <a:avLst/>
          </a:prstGeom>
          <a:noFill/>
        </p:spPr>
        <p:txBody>
          <a:bodyPr wrap="square" rtlCol="0">
            <a:spAutoFit/>
          </a:bodyPr>
          <a:lstStyle/>
          <a:p>
            <a:r>
              <a:rPr lang="zh-CN" altLang="en-US" dirty="0" smtClean="0">
                <a:ea typeface="楷体" pitchFamily="49" charset="-122"/>
                <a:cs typeface="Times New Roman" pitchFamily="18" charset="0"/>
              </a:rPr>
              <a:t>       类</a:t>
            </a:r>
            <a:r>
              <a:rPr lang="en-US" dirty="0" err="1" smtClean="0">
                <a:ea typeface="楷体" pitchFamily="49" charset="-122"/>
                <a:cs typeface="Times New Roman" pitchFamily="18" charset="0"/>
              </a:rPr>
              <a:t>MyClass</a:t>
            </a:r>
            <a:r>
              <a:rPr lang="zh-CN" altLang="en-US" dirty="0" smtClean="0">
                <a:ea typeface="楷体" pitchFamily="49" charset="-122"/>
                <a:cs typeface="Times New Roman" pitchFamily="18" charset="0"/>
              </a:rPr>
              <a:t>中定义了一个自动实现的属性</a:t>
            </a:r>
            <a:r>
              <a:rPr lang="en-US" dirty="0" smtClean="0">
                <a:ea typeface="楷体" pitchFamily="49" charset="-122"/>
                <a:cs typeface="Times New Roman" pitchFamily="18" charset="0"/>
              </a:rPr>
              <a:t>f</a:t>
            </a:r>
            <a:r>
              <a:rPr lang="zh-CN" altLang="en-US" dirty="0" smtClean="0">
                <a:ea typeface="楷体" pitchFamily="49" charset="-122"/>
                <a:cs typeface="Times New Roman" pitchFamily="18" charset="0"/>
              </a:rPr>
              <a:t>，它是可读可写的。在</a:t>
            </a:r>
            <a:r>
              <a:rPr lang="en-US" dirty="0" smtClean="0">
                <a:ea typeface="楷体" pitchFamily="49" charset="-122"/>
                <a:cs typeface="Times New Roman" pitchFamily="18" charset="0"/>
              </a:rPr>
              <a:t>Main</a:t>
            </a:r>
            <a:r>
              <a:rPr lang="zh-CN" altLang="en-US" dirty="0" smtClean="0">
                <a:ea typeface="楷体" pitchFamily="49" charset="-122"/>
                <a:cs typeface="Times New Roman" pitchFamily="18" charset="0"/>
              </a:rPr>
              <a:t>方法中定义了</a:t>
            </a:r>
            <a:r>
              <a:rPr lang="en-US" dirty="0" err="1" smtClean="0">
                <a:ea typeface="楷体" pitchFamily="49" charset="-122"/>
                <a:cs typeface="Times New Roman" pitchFamily="18" charset="0"/>
              </a:rPr>
              <a:t>MyClass</a:t>
            </a:r>
            <a:r>
              <a:rPr lang="zh-CN" altLang="en-US" dirty="0" smtClean="0">
                <a:ea typeface="楷体" pitchFamily="49" charset="-122"/>
                <a:cs typeface="Times New Roman" pitchFamily="18" charset="0"/>
              </a:rPr>
              <a:t>类对象</a:t>
            </a:r>
            <a:r>
              <a:rPr lang="en-US" dirty="0" smtClean="0">
                <a:ea typeface="楷体" pitchFamily="49" charset="-122"/>
                <a:cs typeface="Times New Roman" pitchFamily="18" charset="0"/>
              </a:rPr>
              <a:t>s</a:t>
            </a:r>
            <a:r>
              <a:rPr lang="zh-CN" altLang="en-US" dirty="0" smtClean="0">
                <a:ea typeface="楷体" pitchFamily="49" charset="-122"/>
                <a:cs typeface="Times New Roman" pitchFamily="18" charset="0"/>
              </a:rPr>
              <a:t>，通过</a:t>
            </a:r>
            <a:r>
              <a:rPr lang="en-US" dirty="0" err="1" smtClean="0">
                <a:ea typeface="楷体" pitchFamily="49" charset="-122"/>
                <a:cs typeface="Times New Roman" pitchFamily="18" charset="0"/>
              </a:rPr>
              <a:t>s.f</a:t>
            </a:r>
            <a:r>
              <a:rPr lang="zh-CN" altLang="en-US" dirty="0" smtClean="0">
                <a:ea typeface="楷体" pitchFamily="49" charset="-122"/>
                <a:cs typeface="Times New Roman" pitchFamily="18" charset="0"/>
              </a:rPr>
              <a:t>实现属性</a:t>
            </a:r>
            <a:r>
              <a:rPr lang="en-US" dirty="0" smtClean="0">
                <a:ea typeface="楷体" pitchFamily="49" charset="-122"/>
                <a:cs typeface="Times New Roman" pitchFamily="18" charset="0"/>
              </a:rPr>
              <a:t>f</a:t>
            </a:r>
            <a:r>
              <a:rPr lang="zh-CN" altLang="en-US" dirty="0" smtClean="0">
                <a:ea typeface="楷体" pitchFamily="49" charset="-122"/>
                <a:cs typeface="Times New Roman" pitchFamily="18" charset="0"/>
              </a:rPr>
              <a:t>的读写。程序的输出为：</a:t>
            </a:r>
            <a:r>
              <a:rPr lang="en-US" dirty="0" smtClean="0">
                <a:ea typeface="楷体" pitchFamily="49" charset="-122"/>
                <a:cs typeface="Times New Roman" pitchFamily="18" charset="0"/>
              </a:rPr>
              <a:t>100</a:t>
            </a:r>
            <a:r>
              <a:rPr lang="zh-CN" altLang="en-US" dirty="0" smtClean="0">
                <a:ea typeface="楷体" pitchFamily="49" charset="-122"/>
                <a:cs typeface="Times New Roman" pitchFamily="18"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3"/>
          <p:cNvSpPr txBox="1">
            <a:spLocks noChangeArrowheads="1"/>
          </p:cNvSpPr>
          <p:nvPr/>
        </p:nvSpPr>
        <p:spPr bwMode="auto">
          <a:xfrm>
            <a:off x="2214546" y="500042"/>
            <a:ext cx="4102102" cy="584775"/>
          </a:xfrm>
          <a:prstGeom prst="rect">
            <a:avLst/>
          </a:prstGeom>
          <a:noFill/>
          <a:ln w="9525">
            <a:noFill/>
            <a:miter lim="800000"/>
            <a:headEnd/>
            <a:tailEnd/>
          </a:ln>
          <a:effectLst/>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5.8   </a:t>
            </a:r>
            <a:r>
              <a:rPr lang="zh-CN" alt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方     法</a:t>
            </a:r>
            <a:r>
              <a:rPr lang="zh-CN" alt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charset="0"/>
                <a:ea typeface="宋体" pitchFamily="2" charset="-122"/>
              </a:rPr>
              <a:t> </a:t>
            </a:r>
            <a:endPar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charset="0"/>
              <a:ea typeface="宋体" pitchFamily="2" charset="-122"/>
            </a:endParaRPr>
          </a:p>
        </p:txBody>
      </p:sp>
      <p:sp>
        <p:nvSpPr>
          <p:cNvPr id="139268" name="Text Box 4"/>
          <p:cNvSpPr txBox="1">
            <a:spLocks noChangeArrowheads="1"/>
          </p:cNvSpPr>
          <p:nvPr/>
        </p:nvSpPr>
        <p:spPr bwMode="auto">
          <a:xfrm>
            <a:off x="642910" y="1643050"/>
            <a:ext cx="7848600" cy="1754326"/>
          </a:xfrm>
          <a:prstGeom prst="rect">
            <a:avLst/>
          </a:prstGeom>
          <a:noFill/>
          <a:ln w="9525">
            <a:noFill/>
            <a:miter lim="800000"/>
            <a:headEnd/>
            <a:tailEnd/>
          </a:ln>
          <a:effectLst/>
        </p:spPr>
        <p:txBody>
          <a:bodyPr wrap="square">
            <a:spAutoFit/>
          </a:bodyPr>
          <a:lstStyle/>
          <a:p>
            <a:pPr>
              <a:lnSpc>
                <a:spcPct val="150000"/>
              </a:lnSpc>
            </a:pPr>
            <a:r>
              <a:rPr lang="zh-CN" altLang="en-US" dirty="0" smtClean="0">
                <a:latin typeface="楷体" pitchFamily="49" charset="-122"/>
                <a:ea typeface="楷体" pitchFamily="49" charset="-122"/>
              </a:rPr>
              <a:t>    方法</a:t>
            </a:r>
            <a:r>
              <a:rPr lang="zh-CN" altLang="en-US" dirty="0">
                <a:latin typeface="楷体" pitchFamily="49" charset="-122"/>
                <a:ea typeface="楷体" pitchFamily="49" charset="-122"/>
              </a:rPr>
              <a:t>包含一系列的代码块。从本质上来讲，方法就是和类相关联的动作，是类的外部界面。</a:t>
            </a:r>
          </a:p>
          <a:p>
            <a:pPr>
              <a:lnSpc>
                <a:spcPct val="150000"/>
              </a:lnSpc>
            </a:pPr>
            <a:r>
              <a:rPr lang="zh-CN" altLang="en-US" dirty="0">
                <a:latin typeface="楷体" pitchFamily="49" charset="-122"/>
                <a:ea typeface="楷体" pitchFamily="49" charset="-122"/>
              </a:rPr>
              <a:t>    </a:t>
            </a:r>
            <a:r>
              <a:rPr lang="zh-CN" altLang="en-US" dirty="0" smtClean="0">
                <a:latin typeface="楷体" pitchFamily="49" charset="-122"/>
                <a:ea typeface="楷体" pitchFamily="49" charset="-122"/>
              </a:rPr>
              <a:t>用户</a:t>
            </a:r>
            <a:r>
              <a:rPr lang="zh-CN" altLang="en-US" dirty="0">
                <a:latin typeface="楷体" pitchFamily="49" charset="-122"/>
                <a:ea typeface="楷体" pitchFamily="49" charset="-122"/>
              </a:rPr>
              <a:t>可以通过外部界面来操作类的私有字段。</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785786" y="1357298"/>
            <a:ext cx="7991475" cy="2420856"/>
          </a:xfrm>
          <a:prstGeom prst="rect">
            <a:avLst/>
          </a:prstGeom>
          <a:noFill/>
          <a:ln w="9525">
            <a:noFill/>
            <a:miter lim="800000"/>
            <a:headEnd/>
            <a:tailEnd/>
          </a:ln>
          <a:effectLst/>
        </p:spPr>
        <p:txBody>
          <a:bodyPr>
            <a:spAutoFit/>
          </a:bodyPr>
          <a:lstStyle/>
          <a:p>
            <a:pPr>
              <a:lnSpc>
                <a:spcPct val="150000"/>
              </a:lnSpc>
            </a:pPr>
            <a:r>
              <a:rPr lang="zh-CN" altLang="en-US" dirty="0" smtClean="0">
                <a:latin typeface="楷体" pitchFamily="49" charset="-122"/>
                <a:ea typeface="楷体" pitchFamily="49" charset="-122"/>
              </a:rPr>
              <a:t>定义</a:t>
            </a:r>
            <a:r>
              <a:rPr lang="zh-CN" altLang="en-US" dirty="0">
                <a:latin typeface="楷体" pitchFamily="49" charset="-122"/>
                <a:ea typeface="楷体" pitchFamily="49" charset="-122"/>
              </a:rPr>
              <a:t>方法的基本格式如下：</a:t>
            </a:r>
          </a:p>
          <a:p>
            <a:pPr>
              <a:lnSpc>
                <a:spcPct val="150000"/>
              </a:lnSpc>
            </a:pPr>
            <a:r>
              <a:rPr lang="zh-CN" altLang="en-US" sz="2000" dirty="0">
                <a:solidFill>
                  <a:schemeClr val="hlink"/>
                </a:solidFill>
                <a:latin typeface="楷体" pitchFamily="49" charset="-122"/>
                <a:ea typeface="楷体" pitchFamily="49" charset="-122"/>
              </a:rPr>
              <a:t>    修饰符 返回类型 方法名</a:t>
            </a:r>
            <a:r>
              <a:rPr lang="en-US" altLang="zh-CN" sz="2000" dirty="0">
                <a:solidFill>
                  <a:schemeClr val="hlink"/>
                </a:solidFill>
                <a:latin typeface="楷体" pitchFamily="49" charset="-122"/>
                <a:ea typeface="楷体" pitchFamily="49" charset="-122"/>
              </a:rPr>
              <a:t>(</a:t>
            </a:r>
            <a:r>
              <a:rPr lang="zh-CN" altLang="en-US" sz="2000" dirty="0">
                <a:solidFill>
                  <a:schemeClr val="hlink"/>
                </a:solidFill>
                <a:latin typeface="楷体" pitchFamily="49" charset="-122"/>
                <a:ea typeface="楷体" pitchFamily="49" charset="-122"/>
              </a:rPr>
              <a:t>参数列表</a:t>
            </a:r>
            <a:r>
              <a:rPr lang="en-US" altLang="zh-CN" sz="2000" dirty="0">
                <a:solidFill>
                  <a:schemeClr val="hlink"/>
                </a:solidFill>
                <a:latin typeface="楷体" pitchFamily="49" charset="-122"/>
                <a:ea typeface="楷体" pitchFamily="49" charset="-122"/>
              </a:rPr>
              <a:t>)</a:t>
            </a:r>
          </a:p>
          <a:p>
            <a:pPr>
              <a:lnSpc>
                <a:spcPct val="150000"/>
              </a:lnSpc>
            </a:pPr>
            <a:r>
              <a:rPr lang="en-US" altLang="zh-CN" sz="2000" dirty="0">
                <a:solidFill>
                  <a:schemeClr val="hlink"/>
                </a:solidFill>
                <a:latin typeface="楷体" pitchFamily="49" charset="-122"/>
                <a:ea typeface="楷体" pitchFamily="49" charset="-122"/>
              </a:rPr>
              <a:t>    {</a:t>
            </a:r>
          </a:p>
          <a:p>
            <a:pPr>
              <a:lnSpc>
                <a:spcPct val="150000"/>
              </a:lnSpc>
            </a:pPr>
            <a:r>
              <a:rPr lang="en-US" altLang="zh-CN" sz="2000" dirty="0">
                <a:solidFill>
                  <a:schemeClr val="hlink"/>
                </a:solidFill>
                <a:latin typeface="楷体" pitchFamily="49" charset="-122"/>
                <a:ea typeface="楷体" pitchFamily="49" charset="-122"/>
              </a:rPr>
              <a:t>	//</a:t>
            </a:r>
            <a:r>
              <a:rPr lang="zh-CN" altLang="en-US" sz="2000" dirty="0">
                <a:solidFill>
                  <a:schemeClr val="hlink"/>
                </a:solidFill>
                <a:latin typeface="楷体" pitchFamily="49" charset="-122"/>
                <a:ea typeface="楷体" pitchFamily="49" charset="-122"/>
              </a:rPr>
              <a:t>方法的具体实现</a:t>
            </a:r>
            <a:r>
              <a:rPr lang="en-US" altLang="zh-CN" sz="2000" dirty="0">
                <a:solidFill>
                  <a:schemeClr val="hlink"/>
                </a:solidFill>
                <a:latin typeface="楷体" pitchFamily="49" charset="-122"/>
                <a:ea typeface="楷体" pitchFamily="49" charset="-122"/>
              </a:rPr>
              <a:t>;</a:t>
            </a:r>
          </a:p>
          <a:p>
            <a:pPr>
              <a:lnSpc>
                <a:spcPct val="150000"/>
              </a:lnSpc>
            </a:pPr>
            <a:r>
              <a:rPr lang="en-US" altLang="zh-CN" sz="2000" dirty="0">
                <a:solidFill>
                  <a:schemeClr val="hlink"/>
                </a:solidFill>
                <a:latin typeface="楷体" pitchFamily="49" charset="-122"/>
                <a:ea typeface="楷体" pitchFamily="49" charset="-122"/>
              </a:rPr>
              <a:t>    }</a:t>
            </a:r>
          </a:p>
        </p:txBody>
      </p:sp>
      <p:sp>
        <p:nvSpPr>
          <p:cNvPr id="3" name="TextBox 2"/>
          <p:cNvSpPr txBox="1"/>
          <p:nvPr/>
        </p:nvSpPr>
        <p:spPr>
          <a:xfrm>
            <a:off x="642910" y="571480"/>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5.8.1 </a:t>
            </a:r>
            <a:r>
              <a:rPr lang="zh-CN" altLang="en-US" sz="2800" dirty="0" smtClean="0">
                <a:solidFill>
                  <a:srgbClr val="FF3300"/>
                </a:solidFill>
                <a:latin typeface="黑体" pitchFamily="49" charset="-122"/>
                <a:ea typeface="黑体" pitchFamily="49" charset="-122"/>
              </a:rPr>
              <a:t>方法的定义</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785786" y="1214422"/>
            <a:ext cx="8064500" cy="4241161"/>
          </a:xfrm>
          <a:prstGeom prst="rect">
            <a:avLst/>
          </a:prstGeom>
          <a:noFill/>
          <a:ln w="9525">
            <a:noFill/>
            <a:miter lim="800000"/>
            <a:headEnd/>
            <a:tailEnd/>
          </a:ln>
          <a:effectLst/>
        </p:spPr>
        <p:txBody>
          <a:bodyPr>
            <a:spAutoFit/>
          </a:bodyPr>
          <a:lstStyle/>
          <a:p>
            <a:r>
              <a:rPr lang="zh-CN" altLang="en-US" dirty="0" smtClean="0">
                <a:ea typeface="楷体" pitchFamily="49" charset="-122"/>
                <a:cs typeface="Times New Roman" pitchFamily="18" charset="0"/>
              </a:rPr>
              <a:t>      方法</a:t>
            </a:r>
            <a:r>
              <a:rPr lang="zh-CN" altLang="en-US" dirty="0">
                <a:ea typeface="楷体" pitchFamily="49" charset="-122"/>
                <a:cs typeface="Times New Roman" pitchFamily="18" charset="0"/>
              </a:rPr>
              <a:t>可以向调用方返回某一个特定的值。如果返回类型不是</a:t>
            </a:r>
            <a:r>
              <a:rPr lang="en-US" altLang="zh-CN" dirty="0">
                <a:ea typeface="楷体" pitchFamily="49" charset="-122"/>
                <a:cs typeface="Times New Roman" pitchFamily="18" charset="0"/>
              </a:rPr>
              <a:t>void </a:t>
            </a:r>
            <a:r>
              <a:rPr lang="zh-CN" altLang="en-US" dirty="0">
                <a:ea typeface="楷体" pitchFamily="49" charset="-122"/>
                <a:cs typeface="Times New Roman" pitchFamily="18" charset="0"/>
              </a:rPr>
              <a:t>，则该方法可以用</a:t>
            </a:r>
            <a:r>
              <a:rPr lang="en-US" altLang="zh-CN" dirty="0">
                <a:ea typeface="楷体" pitchFamily="49" charset="-122"/>
                <a:cs typeface="Times New Roman" pitchFamily="18" charset="0"/>
              </a:rPr>
              <a:t>return</a:t>
            </a:r>
            <a:r>
              <a:rPr lang="zh-CN" altLang="en-US" dirty="0">
                <a:ea typeface="楷体" pitchFamily="49" charset="-122"/>
                <a:cs typeface="Times New Roman" pitchFamily="18" charset="0"/>
              </a:rPr>
              <a:t>关键字来返回值，</a:t>
            </a:r>
            <a:r>
              <a:rPr lang="en-US" altLang="zh-CN" dirty="0">
                <a:ea typeface="楷体" pitchFamily="49" charset="-122"/>
                <a:cs typeface="Times New Roman" pitchFamily="18" charset="0"/>
              </a:rPr>
              <a:t>return </a:t>
            </a:r>
            <a:r>
              <a:rPr lang="zh-CN" altLang="en-US" dirty="0">
                <a:ea typeface="楷体" pitchFamily="49" charset="-122"/>
                <a:cs typeface="Times New Roman" pitchFamily="18" charset="0"/>
              </a:rPr>
              <a:t>还可以用来停止方法的执行。</a:t>
            </a:r>
          </a:p>
          <a:p>
            <a:pPr>
              <a:lnSpc>
                <a:spcPct val="12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a:t>
            </a:r>
            <a:r>
              <a:rPr lang="zh-CN" altLang="en-US" dirty="0">
                <a:ea typeface="楷体" pitchFamily="49" charset="-122"/>
                <a:cs typeface="Times New Roman" pitchFamily="18" charset="0"/>
              </a:rPr>
              <a:t>例如，以下</a:t>
            </a:r>
            <a:r>
              <a:rPr lang="zh-CN" altLang="en-US" dirty="0" smtClean="0">
                <a:ea typeface="楷体" pitchFamily="49" charset="-122"/>
                <a:cs typeface="Times New Roman" pitchFamily="18" charset="0"/>
              </a:rPr>
              <a:t>类中</a:t>
            </a:r>
            <a:r>
              <a:rPr lang="zh-CN" altLang="en-US" dirty="0">
                <a:ea typeface="楷体" pitchFamily="49" charset="-122"/>
                <a:cs typeface="Times New Roman" pitchFamily="18" charset="0"/>
              </a:rPr>
              <a:t>的</a:t>
            </a:r>
            <a:r>
              <a:rPr lang="en-US" altLang="zh-CN" dirty="0" err="1">
                <a:ea typeface="楷体" pitchFamily="49" charset="-122"/>
                <a:cs typeface="Times New Roman" pitchFamily="18" charset="0"/>
              </a:rPr>
              <a:t>addnum</a:t>
            </a:r>
            <a:r>
              <a:rPr lang="zh-CN" altLang="en-US" dirty="0">
                <a:ea typeface="楷体" pitchFamily="49" charset="-122"/>
                <a:cs typeface="Times New Roman" pitchFamily="18" charset="0"/>
              </a:rPr>
              <a:t>方法用</a:t>
            </a:r>
            <a:r>
              <a:rPr lang="en-US" altLang="zh-CN" dirty="0">
                <a:ea typeface="楷体" pitchFamily="49" charset="-122"/>
                <a:cs typeface="Times New Roman" pitchFamily="18" charset="0"/>
              </a:rPr>
              <a:t>return</a:t>
            </a:r>
            <a:r>
              <a:rPr lang="zh-CN" altLang="en-US" dirty="0">
                <a:ea typeface="楷体" pitchFamily="49" charset="-122"/>
                <a:cs typeface="Times New Roman" pitchFamily="18" charset="0"/>
              </a:rPr>
              <a:t>关键字来返回值：</a:t>
            </a:r>
          </a:p>
          <a:p>
            <a:r>
              <a:rPr lang="zh-CN" altLang="en-US" sz="2000" dirty="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    </a:t>
            </a:r>
            <a:r>
              <a:rPr lang="en-US" sz="2000" dirty="0" smtClean="0">
                <a:solidFill>
                  <a:srgbClr val="006600"/>
                </a:solidFill>
                <a:ea typeface="楷体" pitchFamily="49" charset="-122"/>
                <a:cs typeface="Times New Roman" pitchFamily="18" charset="0"/>
              </a:rPr>
              <a:t>class </a:t>
            </a:r>
            <a:r>
              <a:rPr lang="en-US" sz="2000" dirty="0" err="1" smtClean="0">
                <a:solidFill>
                  <a:srgbClr val="006600"/>
                </a:solidFill>
                <a:ea typeface="楷体" pitchFamily="49" charset="-122"/>
                <a:cs typeface="Times New Roman" pitchFamily="18" charset="0"/>
              </a:rPr>
              <a:t>SampleClass1</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声明类</a:t>
            </a:r>
            <a:r>
              <a:rPr lang="en-US" sz="2000" dirty="0" err="1" smtClean="0">
                <a:solidFill>
                  <a:srgbClr val="006600"/>
                </a:solidFill>
                <a:ea typeface="楷体" pitchFamily="49" charset="-122"/>
                <a:cs typeface="Times New Roman" pitchFamily="18" charset="0"/>
              </a:rPr>
              <a:t>SampleClass1</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num=10;</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smtClean="0">
                <a:solidFill>
                  <a:srgbClr val="CC3300"/>
                </a:solidFill>
                <a:ea typeface="楷体" pitchFamily="49" charset="-122"/>
                <a:cs typeface="Times New Roman" pitchFamily="18" charset="0"/>
              </a:rPr>
              <a:t>public </a:t>
            </a:r>
            <a:r>
              <a:rPr lang="en-US" sz="2000" dirty="0" err="1" smtClean="0">
                <a:solidFill>
                  <a:srgbClr val="CC3300"/>
                </a:solidFill>
                <a:ea typeface="楷体" pitchFamily="49" charset="-122"/>
                <a:cs typeface="Times New Roman" pitchFamily="18" charset="0"/>
              </a:rPr>
              <a:t>int</a:t>
            </a:r>
            <a:r>
              <a:rPr lang="en-US" sz="2000" dirty="0" smtClean="0">
                <a:solidFill>
                  <a:srgbClr val="CC3300"/>
                </a:solidFill>
                <a:ea typeface="楷体" pitchFamily="49" charset="-122"/>
                <a:cs typeface="Times New Roman" pitchFamily="18" charset="0"/>
              </a:rPr>
              <a:t> </a:t>
            </a:r>
            <a:r>
              <a:rPr lang="en-US" sz="2000" dirty="0" err="1" smtClean="0">
                <a:solidFill>
                  <a:srgbClr val="CC3300"/>
                </a:solidFill>
                <a:ea typeface="楷体" pitchFamily="49" charset="-122"/>
                <a:cs typeface="Times New Roman" pitchFamily="18" charset="0"/>
              </a:rPr>
              <a:t>addnum</a:t>
            </a:r>
            <a:r>
              <a:rPr lang="en-US" sz="2000" dirty="0" smtClean="0">
                <a:solidFill>
                  <a:srgbClr val="CC3300"/>
                </a:solidFill>
                <a:ea typeface="楷体" pitchFamily="49" charset="-122"/>
                <a:cs typeface="Times New Roman" pitchFamily="18" charset="0"/>
              </a:rPr>
              <a:t>(</a:t>
            </a:r>
            <a:r>
              <a:rPr lang="en-US" sz="2000" dirty="0" err="1" smtClean="0">
                <a:solidFill>
                  <a:srgbClr val="CC3300"/>
                </a:solidFill>
                <a:ea typeface="楷体" pitchFamily="49" charset="-122"/>
                <a:cs typeface="Times New Roman" pitchFamily="18" charset="0"/>
              </a:rPr>
              <a:t>int</a:t>
            </a:r>
            <a:r>
              <a:rPr lang="en-US" sz="2000" dirty="0" smtClean="0">
                <a:solidFill>
                  <a:srgbClr val="CC3300"/>
                </a:solidFill>
                <a:ea typeface="楷体" pitchFamily="49" charset="-122"/>
                <a:cs typeface="Times New Roman" pitchFamily="18" charset="0"/>
              </a:rPr>
              <a:t> </a:t>
            </a:r>
            <a:r>
              <a:rPr lang="en-US" sz="2000" dirty="0" err="1" smtClean="0">
                <a:solidFill>
                  <a:srgbClr val="CC3300"/>
                </a:solidFill>
                <a:ea typeface="楷体" pitchFamily="49" charset="-122"/>
                <a:cs typeface="Times New Roman" pitchFamily="18" charset="0"/>
              </a:rPr>
              <a:t>num1</a:t>
            </a:r>
            <a:r>
              <a:rPr lang="en-US" sz="2000" dirty="0" smtClean="0">
                <a:solidFill>
                  <a:srgbClr val="CC3300"/>
                </a:solidFill>
                <a:ea typeface="楷体" pitchFamily="49" charset="-122"/>
                <a:cs typeface="Times New Roman" pitchFamily="18" charset="0"/>
              </a:rPr>
              <a:t>)	//</a:t>
            </a:r>
            <a:r>
              <a:rPr lang="zh-CN" altLang="en-US" sz="2000" dirty="0" smtClean="0">
                <a:solidFill>
                  <a:srgbClr val="CC3300"/>
                </a:solidFill>
                <a:ea typeface="楷体" pitchFamily="49" charset="-122"/>
                <a:cs typeface="Times New Roman" pitchFamily="18" charset="0"/>
              </a:rPr>
              <a:t>定义公共方法</a:t>
            </a:r>
            <a:r>
              <a:rPr lang="en-US" sz="2000" dirty="0" err="1" smtClean="0">
                <a:solidFill>
                  <a:srgbClr val="CC3300"/>
                </a:solidFill>
                <a:ea typeface="楷体" pitchFamily="49" charset="-122"/>
                <a:cs typeface="Times New Roman" pitchFamily="18" charset="0"/>
              </a:rPr>
              <a:t>addnum</a:t>
            </a:r>
            <a:r>
              <a:rPr lang="en-US" sz="2000" dirty="0" smtClean="0">
                <a:solidFill>
                  <a:srgbClr val="CC3300"/>
                </a:solidFill>
                <a:ea typeface="楷体" pitchFamily="49" charset="-122"/>
                <a:cs typeface="Times New Roman" pitchFamily="18" charset="0"/>
              </a:rPr>
              <a:t>()</a:t>
            </a:r>
            <a:endParaRPr lang="zh-CN" altLang="en-US" sz="2000" dirty="0" smtClean="0">
              <a:solidFill>
                <a:srgbClr val="CC33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sum=</a:t>
            </a:r>
            <a:r>
              <a:rPr lang="en-US" sz="2000" dirty="0" err="1" smtClean="0">
                <a:solidFill>
                  <a:srgbClr val="006600"/>
                </a:solidFill>
                <a:ea typeface="楷体" pitchFamily="49" charset="-122"/>
                <a:cs typeface="Times New Roman" pitchFamily="18" charset="0"/>
              </a:rPr>
              <a:t>num+num1</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return sum;</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a:solidFill>
                <a:srgbClr val="006600"/>
              </a:solidFill>
              <a:ea typeface="楷体" pitchFamily="49" charset="-122"/>
              <a:cs typeface="Times New Roman" pitchFamily="18" charset="0"/>
            </a:endParaRPr>
          </a:p>
        </p:txBody>
      </p:sp>
      <p:sp>
        <p:nvSpPr>
          <p:cNvPr id="3" name="TextBox 2"/>
          <p:cNvSpPr txBox="1"/>
          <p:nvPr/>
        </p:nvSpPr>
        <p:spPr>
          <a:xfrm>
            <a:off x="642910" y="428604"/>
            <a:ext cx="414340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5.8.2   </a:t>
            </a:r>
            <a:r>
              <a:rPr lang="zh-CN" altLang="en-US" sz="2800" dirty="0" smtClean="0">
                <a:solidFill>
                  <a:srgbClr val="FF3300"/>
                </a:solidFill>
                <a:latin typeface="黑体" pitchFamily="49" charset="-122"/>
                <a:ea typeface="黑体" pitchFamily="49" charset="-122"/>
              </a:rPr>
              <a:t>方法的返回值</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714348" y="1285860"/>
            <a:ext cx="7993062" cy="3900235"/>
          </a:xfrm>
          <a:prstGeom prst="rect">
            <a:avLst/>
          </a:prstGeom>
          <a:noFill/>
          <a:ln w="9525">
            <a:noFill/>
            <a:miter lim="800000"/>
            <a:headEnd/>
            <a:tailEnd/>
          </a:ln>
          <a:effectLst/>
        </p:spPr>
        <p:txBody>
          <a:bodyPr>
            <a:spAutoFit/>
          </a:bodyPr>
          <a:lstStyle/>
          <a:p>
            <a:pPr>
              <a:lnSpc>
                <a:spcPct val="150000"/>
              </a:lnSpc>
            </a:pPr>
            <a:r>
              <a:rPr lang="en-US" dirty="0" smtClean="0">
                <a:solidFill>
                  <a:srgbClr val="FF3300"/>
                </a:solidFill>
                <a:ea typeface="楷体" pitchFamily="49" charset="-122"/>
                <a:cs typeface="Times New Roman" pitchFamily="18" charset="0"/>
              </a:rPr>
              <a:t>1. </a:t>
            </a:r>
            <a:r>
              <a:rPr lang="zh-CN" altLang="en-US" dirty="0" smtClean="0">
                <a:solidFill>
                  <a:srgbClr val="FF3300"/>
                </a:solidFill>
                <a:ea typeface="楷体" pitchFamily="49" charset="-122"/>
                <a:cs typeface="Times New Roman" pitchFamily="18" charset="0"/>
              </a:rPr>
              <a:t>值参数</a:t>
            </a:r>
          </a:p>
          <a:p>
            <a:pPr>
              <a:lnSpc>
                <a:spcPct val="150000"/>
              </a:lnSpc>
            </a:pPr>
            <a:r>
              <a:rPr lang="zh-CN" altLang="en-US" dirty="0" smtClean="0">
                <a:ea typeface="楷体" pitchFamily="49" charset="-122"/>
                <a:cs typeface="Times New Roman" pitchFamily="18" charset="0"/>
              </a:rPr>
              <a:t>     使用值参数，通过将实参的值复制到形参的方式把数据传递给方法。方法调用时，系统做如下操作：</a:t>
            </a:r>
          </a:p>
          <a:p>
            <a:pPr marL="914400" lvl="1" indent="-457200">
              <a:lnSpc>
                <a:spcPct val="150000"/>
              </a:lnSpc>
              <a:buFont typeface="Wingdings" pitchFamily="2" charset="2"/>
              <a:buChar char="l"/>
            </a:pPr>
            <a:r>
              <a:rPr lang="zh-CN" altLang="en-US" dirty="0" smtClean="0">
                <a:ea typeface="楷体" pitchFamily="49" charset="-122"/>
                <a:cs typeface="Times New Roman" pitchFamily="18" charset="0"/>
              </a:rPr>
              <a:t>在栈中为形参分配空间。</a:t>
            </a:r>
          </a:p>
          <a:p>
            <a:pPr marL="914400" lvl="1" indent="-457200">
              <a:lnSpc>
                <a:spcPct val="150000"/>
              </a:lnSpc>
              <a:buFont typeface="Wingdings" pitchFamily="2" charset="2"/>
              <a:buChar char="l"/>
            </a:pPr>
            <a:r>
              <a:rPr lang="zh-CN" altLang="en-US" dirty="0" smtClean="0">
                <a:ea typeface="楷体" pitchFamily="49" charset="-122"/>
                <a:cs typeface="Times New Roman" pitchFamily="18" charset="0"/>
              </a:rPr>
              <a:t>计算实参的值，并把该值复制给形参。</a:t>
            </a:r>
          </a:p>
          <a:p>
            <a:pPr marL="914400" lvl="1" indent="-457200">
              <a:lnSpc>
                <a:spcPct val="150000"/>
              </a:lnSpc>
              <a:buFont typeface="Wingdings" pitchFamily="2" charset="2"/>
              <a:buChar char="l"/>
            </a:pPr>
            <a:r>
              <a:rPr lang="zh-CN" altLang="en-US" dirty="0" smtClean="0">
                <a:ea typeface="楷体" pitchFamily="49" charset="-122"/>
                <a:cs typeface="Times New Roman" pitchFamily="18" charset="0"/>
              </a:rPr>
              <a:t>调用值参数的方法不会修改内存中对应实参的值，所以使用值参数时可以保证实参的安全性。</a:t>
            </a:r>
            <a:endParaRPr lang="zh-CN" altLang="en-US" dirty="0">
              <a:ea typeface="楷体" pitchFamily="49" charset="-122"/>
              <a:cs typeface="Times New Roman" pitchFamily="18" charset="0"/>
            </a:endParaRPr>
          </a:p>
        </p:txBody>
      </p:sp>
      <p:sp>
        <p:nvSpPr>
          <p:cNvPr id="3" name="TextBox 2"/>
          <p:cNvSpPr txBox="1"/>
          <p:nvPr/>
        </p:nvSpPr>
        <p:spPr>
          <a:xfrm>
            <a:off x="642910" y="500042"/>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5.8.3 </a:t>
            </a:r>
            <a:r>
              <a:rPr lang="zh-CN" altLang="en-US" sz="2800" dirty="0" smtClean="0">
                <a:solidFill>
                  <a:srgbClr val="FF3300"/>
                </a:solidFill>
                <a:latin typeface="黑体" pitchFamily="49" charset="-122"/>
                <a:ea typeface="黑体" pitchFamily="49" charset="-122"/>
              </a:rPr>
              <a:t>方法的参数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634991"/>
            <a:ext cx="7715304" cy="3508653"/>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例如，前面</a:t>
            </a:r>
            <a:r>
              <a:rPr lang="en-US" dirty="0" err="1" smtClean="0">
                <a:ea typeface="楷体" pitchFamily="49" charset="-122"/>
                <a:cs typeface="Times New Roman" pitchFamily="18" charset="0"/>
              </a:rPr>
              <a:t>SampleClass1</a:t>
            </a:r>
            <a:r>
              <a:rPr lang="zh-CN" altLang="en-US" dirty="0" smtClean="0">
                <a:ea typeface="楷体" pitchFamily="49" charset="-122"/>
                <a:cs typeface="Times New Roman" pitchFamily="18" charset="0"/>
              </a:rPr>
              <a:t>类中</a:t>
            </a:r>
            <a:r>
              <a:rPr lang="en-US" dirty="0" err="1" smtClean="0">
                <a:ea typeface="楷体" pitchFamily="49" charset="-122"/>
                <a:cs typeface="Times New Roman" pitchFamily="18" charset="0"/>
              </a:rPr>
              <a:t>addnum</a:t>
            </a:r>
            <a:r>
              <a:rPr lang="zh-CN" altLang="en-US" dirty="0" smtClean="0">
                <a:ea typeface="楷体" pitchFamily="49" charset="-122"/>
                <a:cs typeface="Times New Roman" pitchFamily="18" charset="0"/>
              </a:rPr>
              <a:t>方法中的参数就是值参数。有以下</a:t>
            </a:r>
            <a:r>
              <a:rPr lang="en-US" dirty="0" smtClean="0">
                <a:ea typeface="楷体" pitchFamily="49" charset="-122"/>
                <a:cs typeface="Times New Roman" pitchFamily="18" charset="0"/>
              </a:rPr>
              <a:t>Main</a:t>
            </a:r>
            <a:r>
              <a:rPr lang="zh-CN" altLang="en-US" dirty="0" smtClean="0">
                <a:ea typeface="楷体" pitchFamily="49" charset="-122"/>
                <a:cs typeface="Times New Roman" pitchFamily="18" charset="0"/>
              </a:rPr>
              <a:t>方法：</a:t>
            </a:r>
          </a:p>
          <a:p>
            <a:pPr lvl="1">
              <a:lnSpc>
                <a:spcPct val="150000"/>
              </a:lnSpc>
            </a:pPr>
            <a:r>
              <a:rPr lang="en-US" sz="2000" dirty="0" smtClean="0">
                <a:solidFill>
                  <a:srgbClr val="006600"/>
                </a:solidFill>
                <a:ea typeface="楷体" pitchFamily="49" charset="-122"/>
                <a:cs typeface="Times New Roman" pitchFamily="18" charset="0"/>
              </a:rPr>
              <a:t>static void Main()</a:t>
            </a:r>
            <a:endParaRPr lang="zh-CN" altLang="en-US" sz="2000" dirty="0" smtClean="0">
              <a:solidFill>
                <a:srgbClr val="006600"/>
              </a:solidFill>
              <a:ea typeface="楷体" pitchFamily="49" charset="-122"/>
              <a:cs typeface="Times New Roman" pitchFamily="18" charset="0"/>
            </a:endParaRPr>
          </a:p>
          <a:p>
            <a:pPr lvl="1">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SampleClass1</a:t>
            </a:r>
            <a:r>
              <a:rPr lang="en-US" sz="2000" dirty="0" smtClean="0">
                <a:solidFill>
                  <a:srgbClr val="006600"/>
                </a:solidFill>
                <a:ea typeface="楷体" pitchFamily="49" charset="-122"/>
                <a:cs typeface="Times New Roman" pitchFamily="18" charset="0"/>
              </a:rPr>
              <a:t> s = new </a:t>
            </a:r>
            <a:r>
              <a:rPr lang="en-US" sz="2000" dirty="0" err="1" smtClean="0">
                <a:solidFill>
                  <a:srgbClr val="006600"/>
                </a:solidFill>
                <a:ea typeface="楷体" pitchFamily="49" charset="-122"/>
                <a:cs typeface="Times New Roman" pitchFamily="18" charset="0"/>
              </a:rPr>
              <a:t>SampleClass1</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lvl="1">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n=5;</a:t>
            </a:r>
            <a:endParaRPr lang="zh-CN" altLang="en-US" sz="2000" dirty="0" smtClean="0">
              <a:solidFill>
                <a:srgbClr val="006600"/>
              </a:solidFill>
              <a:ea typeface="楷体" pitchFamily="49" charset="-122"/>
              <a:cs typeface="Times New Roman" pitchFamily="18" charset="0"/>
            </a:endParaRPr>
          </a:p>
          <a:p>
            <a:pPr lvl="1">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en-US" sz="2000" dirty="0" err="1" smtClean="0">
                <a:solidFill>
                  <a:srgbClr val="CC3300"/>
                </a:solidFill>
                <a:ea typeface="楷体" pitchFamily="49" charset="-122"/>
                <a:cs typeface="Times New Roman" pitchFamily="18" charset="0"/>
              </a:rPr>
              <a:t>s.addnum</a:t>
            </a:r>
            <a:r>
              <a:rPr lang="en-US" sz="2000" dirty="0" smtClean="0">
                <a:solidFill>
                  <a:srgbClr val="CC3300"/>
                </a:solidFill>
                <a:ea typeface="楷体" pitchFamily="49" charset="-122"/>
                <a:cs typeface="Times New Roman" pitchFamily="18" charset="0"/>
              </a:rPr>
              <a:t>(n)</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输出</a:t>
            </a:r>
            <a:r>
              <a:rPr lang="en-US" sz="2000" dirty="0" smtClean="0">
                <a:solidFill>
                  <a:srgbClr val="006600"/>
                </a:solidFill>
                <a:ea typeface="楷体" pitchFamily="49" charset="-122"/>
                <a:cs typeface="Times New Roman" pitchFamily="18" charset="0"/>
              </a:rPr>
              <a:t>15</a:t>
            </a:r>
            <a:endParaRPr lang="zh-CN" altLang="en-US" sz="2000" dirty="0" smtClean="0">
              <a:solidFill>
                <a:srgbClr val="006600"/>
              </a:solidFill>
              <a:ea typeface="楷体" pitchFamily="49" charset="-122"/>
              <a:cs typeface="Times New Roman" pitchFamily="18" charset="0"/>
            </a:endParaRPr>
          </a:p>
          <a:p>
            <a:pPr lvl="1">
              <a:lnSpc>
                <a:spcPct val="150000"/>
              </a:lnSpc>
            </a:pP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
        <p:nvSpPr>
          <p:cNvPr id="3" name="TextBox 2"/>
          <p:cNvSpPr txBox="1"/>
          <p:nvPr/>
        </p:nvSpPr>
        <p:spPr>
          <a:xfrm>
            <a:off x="642910" y="396413"/>
            <a:ext cx="7786742" cy="2246769"/>
          </a:xfrm>
          <a:prstGeom prst="rect">
            <a:avLst/>
          </a:prstGeom>
          <a:noFill/>
        </p:spPr>
        <p:txBody>
          <a:bodyPr wrap="square" rtlCol="0">
            <a:spAutoFit/>
          </a:bodyPr>
          <a:lstStyle/>
          <a:p>
            <a:r>
              <a:rPr lang="zh-CN" altLang="en-US" sz="2000" dirty="0" smtClean="0">
                <a:solidFill>
                  <a:srgbClr val="006600"/>
                </a:solidFill>
                <a:ea typeface="楷体" pitchFamily="49" charset="-122"/>
                <a:cs typeface="Times New Roman" pitchFamily="18" charset="0"/>
              </a:rPr>
              <a:t> </a:t>
            </a:r>
            <a:r>
              <a:rPr lang="en-US" sz="2000" dirty="0" smtClean="0">
                <a:solidFill>
                  <a:srgbClr val="006600"/>
                </a:solidFill>
                <a:ea typeface="楷体" pitchFamily="49" charset="-122"/>
                <a:cs typeface="Times New Roman" pitchFamily="18" charset="0"/>
              </a:rPr>
              <a:t>class </a:t>
            </a:r>
            <a:r>
              <a:rPr lang="en-US" sz="2000" dirty="0" err="1" smtClean="0">
                <a:solidFill>
                  <a:srgbClr val="006600"/>
                </a:solidFill>
                <a:ea typeface="楷体" pitchFamily="49" charset="-122"/>
                <a:cs typeface="Times New Roman" pitchFamily="18" charset="0"/>
              </a:rPr>
              <a:t>SampleClass1</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声明类</a:t>
            </a:r>
            <a:r>
              <a:rPr lang="en-US" sz="2000" dirty="0" err="1" smtClean="0">
                <a:solidFill>
                  <a:srgbClr val="006600"/>
                </a:solidFill>
                <a:ea typeface="楷体" pitchFamily="49" charset="-122"/>
                <a:cs typeface="Times New Roman" pitchFamily="18" charset="0"/>
              </a:rPr>
              <a:t>SampleClass1</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num=10;</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smtClean="0">
                <a:solidFill>
                  <a:srgbClr val="CC3300"/>
                </a:solidFill>
                <a:ea typeface="楷体" pitchFamily="49" charset="-122"/>
                <a:cs typeface="Times New Roman" pitchFamily="18" charset="0"/>
              </a:rPr>
              <a:t>public </a:t>
            </a:r>
            <a:r>
              <a:rPr lang="en-US" sz="2000" dirty="0" err="1" smtClean="0">
                <a:solidFill>
                  <a:srgbClr val="CC3300"/>
                </a:solidFill>
                <a:ea typeface="楷体" pitchFamily="49" charset="-122"/>
                <a:cs typeface="Times New Roman" pitchFamily="18" charset="0"/>
              </a:rPr>
              <a:t>int</a:t>
            </a:r>
            <a:r>
              <a:rPr lang="en-US" sz="2000" dirty="0" smtClean="0">
                <a:solidFill>
                  <a:srgbClr val="CC3300"/>
                </a:solidFill>
                <a:ea typeface="楷体" pitchFamily="49" charset="-122"/>
                <a:cs typeface="Times New Roman" pitchFamily="18" charset="0"/>
              </a:rPr>
              <a:t> </a:t>
            </a:r>
            <a:r>
              <a:rPr lang="en-US" sz="2000" dirty="0" err="1" smtClean="0">
                <a:solidFill>
                  <a:srgbClr val="CC3300"/>
                </a:solidFill>
                <a:ea typeface="楷体" pitchFamily="49" charset="-122"/>
                <a:cs typeface="Times New Roman" pitchFamily="18" charset="0"/>
              </a:rPr>
              <a:t>addnum</a:t>
            </a:r>
            <a:r>
              <a:rPr lang="en-US" sz="2000" dirty="0" smtClean="0">
                <a:solidFill>
                  <a:srgbClr val="CC3300"/>
                </a:solidFill>
                <a:ea typeface="楷体" pitchFamily="49" charset="-122"/>
                <a:cs typeface="Times New Roman" pitchFamily="18" charset="0"/>
              </a:rPr>
              <a:t>(</a:t>
            </a:r>
            <a:r>
              <a:rPr lang="en-US" sz="2000" dirty="0" err="1" smtClean="0">
                <a:solidFill>
                  <a:srgbClr val="CC3300"/>
                </a:solidFill>
                <a:ea typeface="楷体" pitchFamily="49" charset="-122"/>
                <a:cs typeface="Times New Roman" pitchFamily="18" charset="0"/>
              </a:rPr>
              <a:t>int</a:t>
            </a:r>
            <a:r>
              <a:rPr lang="en-US" sz="2000" dirty="0" smtClean="0">
                <a:solidFill>
                  <a:srgbClr val="CC3300"/>
                </a:solidFill>
                <a:ea typeface="楷体" pitchFamily="49" charset="-122"/>
                <a:cs typeface="Times New Roman" pitchFamily="18" charset="0"/>
              </a:rPr>
              <a:t> </a:t>
            </a:r>
            <a:r>
              <a:rPr lang="en-US" sz="2000" dirty="0" err="1" smtClean="0">
                <a:solidFill>
                  <a:srgbClr val="CC3300"/>
                </a:solidFill>
                <a:ea typeface="楷体" pitchFamily="49" charset="-122"/>
                <a:cs typeface="Times New Roman" pitchFamily="18" charset="0"/>
              </a:rPr>
              <a:t>num1</a:t>
            </a:r>
            <a:r>
              <a:rPr lang="en-US" sz="2000" dirty="0" smtClean="0">
                <a:solidFill>
                  <a:srgbClr val="CC3300"/>
                </a:solidFill>
                <a:ea typeface="楷体" pitchFamily="49" charset="-122"/>
                <a:cs typeface="Times New Roman" pitchFamily="18" charset="0"/>
              </a:rPr>
              <a:t>)	//</a:t>
            </a:r>
            <a:r>
              <a:rPr lang="zh-CN" altLang="en-US" sz="2000" dirty="0" smtClean="0">
                <a:solidFill>
                  <a:srgbClr val="CC3300"/>
                </a:solidFill>
                <a:ea typeface="楷体" pitchFamily="49" charset="-122"/>
                <a:cs typeface="Times New Roman" pitchFamily="18" charset="0"/>
              </a:rPr>
              <a:t>定义公共方法</a:t>
            </a:r>
            <a:r>
              <a:rPr lang="en-US" sz="2000" dirty="0" err="1" smtClean="0">
                <a:solidFill>
                  <a:srgbClr val="CC3300"/>
                </a:solidFill>
                <a:ea typeface="楷体" pitchFamily="49" charset="-122"/>
                <a:cs typeface="Times New Roman" pitchFamily="18" charset="0"/>
              </a:rPr>
              <a:t>addnum</a:t>
            </a:r>
            <a:r>
              <a:rPr lang="en-US" sz="2000" dirty="0" smtClean="0">
                <a:solidFill>
                  <a:srgbClr val="CC3300"/>
                </a:solidFill>
                <a:ea typeface="楷体" pitchFamily="49" charset="-122"/>
                <a:cs typeface="Times New Roman" pitchFamily="18" charset="0"/>
              </a:rPr>
              <a:t>()</a:t>
            </a:r>
            <a:endParaRPr lang="zh-CN" altLang="en-US" sz="2000" dirty="0" smtClean="0">
              <a:solidFill>
                <a:srgbClr val="CC33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sum=</a:t>
            </a:r>
            <a:r>
              <a:rPr lang="en-US" sz="2000" dirty="0" err="1" smtClean="0">
                <a:solidFill>
                  <a:srgbClr val="006600"/>
                </a:solidFill>
                <a:ea typeface="楷体" pitchFamily="49" charset="-122"/>
                <a:cs typeface="Times New Roman" pitchFamily="18" charset="0"/>
              </a:rPr>
              <a:t>num+num1</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return sum;</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3643338" cy="461665"/>
          </a:xfrm>
          <a:prstGeom prst="rect">
            <a:avLst/>
          </a:prstGeom>
          <a:noFill/>
        </p:spPr>
        <p:txBody>
          <a:bodyPr wrap="square" rtlCol="0">
            <a:spAutoFit/>
          </a:bodyPr>
          <a:lstStyle/>
          <a:p>
            <a:r>
              <a:rPr lang="zh-CN" altLang="en-US" dirty="0" smtClean="0">
                <a:latin typeface="楷体" pitchFamily="49" charset="-122"/>
                <a:ea typeface="楷体" pitchFamily="49" charset="-122"/>
              </a:rPr>
              <a:t>值参数</a:t>
            </a:r>
            <a:r>
              <a:rPr lang="en-US" altLang="zh-CN"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pic>
        <p:nvPicPr>
          <p:cNvPr id="321538" name="Picture 2"/>
          <p:cNvPicPr>
            <a:picLocks noChangeAspect="1" noChangeArrowheads="1"/>
          </p:cNvPicPr>
          <p:nvPr/>
        </p:nvPicPr>
        <p:blipFill>
          <a:blip r:embed="rId2"/>
          <a:srcRect/>
          <a:stretch>
            <a:fillRect/>
          </a:stretch>
        </p:blipFill>
        <p:spPr bwMode="auto">
          <a:xfrm>
            <a:off x="857224" y="1214422"/>
            <a:ext cx="7358114" cy="4572542"/>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468313" y="476250"/>
            <a:ext cx="7991475" cy="3416320"/>
          </a:xfrm>
          <a:prstGeom prst="rect">
            <a:avLst/>
          </a:prstGeom>
          <a:noFill/>
          <a:ln w="9525">
            <a:noFill/>
            <a:miter lim="800000"/>
            <a:headEnd/>
            <a:tailEnd/>
          </a:ln>
          <a:effectLst/>
        </p:spPr>
        <p:txBody>
          <a:bodyPr>
            <a:spAutoFit/>
          </a:bodyPr>
          <a:lstStyle/>
          <a:p>
            <a:pPr>
              <a:lnSpc>
                <a:spcPct val="150000"/>
              </a:lnSpc>
            </a:pPr>
            <a:r>
              <a:rPr lang="en-US" dirty="0" smtClean="0">
                <a:solidFill>
                  <a:srgbClr val="FF0000"/>
                </a:solidFill>
                <a:ea typeface="楷体" pitchFamily="49" charset="-122"/>
                <a:cs typeface="Times New Roman" pitchFamily="18" charset="0"/>
              </a:rPr>
              <a:t>2. </a:t>
            </a:r>
            <a:r>
              <a:rPr lang="zh-CN" altLang="en-US" dirty="0" smtClean="0">
                <a:solidFill>
                  <a:srgbClr val="FF0000"/>
                </a:solidFill>
                <a:ea typeface="楷体" pitchFamily="49" charset="-122"/>
                <a:cs typeface="Times New Roman" pitchFamily="18" charset="0"/>
              </a:rPr>
              <a:t>引用参数</a:t>
            </a:r>
          </a:p>
          <a:p>
            <a:pPr>
              <a:lnSpc>
                <a:spcPct val="150000"/>
              </a:lnSpc>
            </a:pPr>
            <a:r>
              <a:rPr lang="zh-CN" altLang="en-US" dirty="0" smtClean="0">
                <a:ea typeface="楷体" pitchFamily="49" charset="-122"/>
                <a:cs typeface="Times New Roman" pitchFamily="18" charset="0"/>
              </a:rPr>
              <a:t>       方法的形参中以</a:t>
            </a:r>
            <a:r>
              <a:rPr lang="en-US" dirty="0" smtClean="0">
                <a:ea typeface="楷体" pitchFamily="49" charset="-122"/>
                <a:cs typeface="Times New Roman" pitchFamily="18" charset="0"/>
              </a:rPr>
              <a:t>ref</a:t>
            </a:r>
            <a:r>
              <a:rPr lang="zh-CN" altLang="en-US" dirty="0" smtClean="0">
                <a:ea typeface="楷体" pitchFamily="49" charset="-122"/>
                <a:cs typeface="Times New Roman" pitchFamily="18" charset="0"/>
              </a:rPr>
              <a:t>修饰符声明的参数属引用参数。当引用参数为值类型时，具有如下特点：</a:t>
            </a:r>
          </a:p>
          <a:p>
            <a:pPr marL="914400" lvl="1" indent="-457200">
              <a:lnSpc>
                <a:spcPct val="150000"/>
              </a:lnSpc>
              <a:buFont typeface="Wingdings" pitchFamily="2" charset="2"/>
              <a:buChar char="l"/>
            </a:pPr>
            <a:r>
              <a:rPr lang="zh-CN" altLang="en-US" dirty="0" smtClean="0">
                <a:ea typeface="楷体" pitchFamily="49" charset="-122"/>
                <a:cs typeface="Times New Roman" pitchFamily="18" charset="0"/>
              </a:rPr>
              <a:t>不会为这类形参在栈上分配空间。</a:t>
            </a:r>
          </a:p>
          <a:p>
            <a:pPr marL="914400" lvl="1" indent="-457200">
              <a:lnSpc>
                <a:spcPct val="150000"/>
              </a:lnSpc>
              <a:buFont typeface="Wingdings" pitchFamily="2" charset="2"/>
              <a:buChar char="l"/>
            </a:pPr>
            <a:r>
              <a:rPr lang="zh-CN" altLang="en-US" dirty="0" smtClean="0">
                <a:ea typeface="楷体" pitchFamily="49" charset="-122"/>
                <a:cs typeface="Times New Roman" pitchFamily="18" charset="0"/>
              </a:rPr>
              <a:t>形参的参数名将作为实参变量的别名，指向相同的内存位置。</a:t>
            </a:r>
            <a:endParaRPr lang="zh-CN" altLang="en-US" dirty="0">
              <a:ea typeface="楷体" pitchFamily="49" charset="-122"/>
              <a:cs typeface="Times New Roman" pitchFamily="18" charset="0"/>
            </a:endParaRPr>
          </a:p>
        </p:txBody>
      </p:sp>
      <p:sp>
        <p:nvSpPr>
          <p:cNvPr id="3" name="TextBox 2"/>
          <p:cNvSpPr txBox="1"/>
          <p:nvPr/>
        </p:nvSpPr>
        <p:spPr>
          <a:xfrm>
            <a:off x="642910" y="4000504"/>
            <a:ext cx="8072494" cy="1754326"/>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在调用方法前，引用形数对应的实参必须被初始化。另外，在调用方法时，引用形数对应的实参也必须使用</a:t>
            </a:r>
            <a:r>
              <a:rPr lang="en-US" dirty="0" smtClean="0">
                <a:solidFill>
                  <a:srgbClr val="FF0000"/>
                </a:solidFill>
                <a:ea typeface="楷体" pitchFamily="49" charset="-122"/>
                <a:cs typeface="Times New Roman" pitchFamily="18" charset="0"/>
              </a:rPr>
              <a:t>ref</a:t>
            </a:r>
            <a:r>
              <a:rPr lang="zh-CN" altLang="en-US" dirty="0" smtClean="0">
                <a:ea typeface="楷体" pitchFamily="49" charset="-122"/>
                <a:cs typeface="Times New Roman" pitchFamily="18" charset="0"/>
              </a:rPr>
              <a:t>修饰。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357158" y="714356"/>
            <a:ext cx="7143800" cy="4955203"/>
          </a:xfrm>
          <a:prstGeom prst="rect">
            <a:avLst/>
          </a:prstGeom>
          <a:noFill/>
          <a:ln w="9525">
            <a:noFill/>
            <a:miter lim="800000"/>
            <a:headEnd/>
            <a:tailEnd/>
          </a:ln>
          <a:effectLst/>
        </p:spPr>
        <p:txBody>
          <a:bodyPr wrap="square">
            <a:spAutoFit/>
          </a:bodyPr>
          <a:lstStyle/>
          <a:p>
            <a:pPr>
              <a:lnSpc>
                <a:spcPct val="150000"/>
              </a:lnSpc>
            </a:pPr>
            <a:r>
              <a:rPr lang="zh-CN" altLang="en-US" dirty="0">
                <a:ea typeface="楷体" pitchFamily="49" charset="-122"/>
                <a:cs typeface="Times New Roman" pitchFamily="18" charset="0"/>
              </a:rPr>
              <a:t>例如，以下声明了一个</a:t>
            </a:r>
            <a:r>
              <a:rPr lang="en-US" altLang="zh-CN" dirty="0">
                <a:ea typeface="楷体" pitchFamily="49" charset="-122"/>
                <a:cs typeface="Times New Roman" pitchFamily="18" charset="0"/>
              </a:rPr>
              <a:t>Person</a:t>
            </a:r>
            <a:r>
              <a:rPr lang="zh-CN" altLang="en-US" dirty="0">
                <a:ea typeface="楷体" pitchFamily="49" charset="-122"/>
                <a:cs typeface="Times New Roman" pitchFamily="18" charset="0"/>
              </a:rPr>
              <a:t>类：</a:t>
            </a:r>
          </a:p>
          <a:p>
            <a:pPr>
              <a:lnSpc>
                <a:spcPts val="2800"/>
              </a:lnSpc>
            </a:pPr>
            <a:r>
              <a:rPr lang="zh-CN" altLang="en-US" sz="2000" dirty="0">
                <a:solidFill>
                  <a:schemeClr val="hlink"/>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public class </a:t>
            </a:r>
            <a:r>
              <a:rPr lang="en-US" altLang="zh-CN" sz="2000" dirty="0">
                <a:solidFill>
                  <a:srgbClr val="FF3300"/>
                </a:solidFill>
                <a:ea typeface="楷体" pitchFamily="49" charset="-122"/>
                <a:cs typeface="Times New Roman" pitchFamily="18" charset="0"/>
              </a:rPr>
              <a:t>Person</a:t>
            </a:r>
          </a:p>
          <a:p>
            <a:pPr>
              <a:lnSpc>
                <a:spcPts val="2800"/>
              </a:lnSpc>
            </a:pP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	public </a:t>
            </a:r>
            <a:r>
              <a:rPr lang="en-US" altLang="zh-CN" sz="2000" dirty="0" err="1">
                <a:solidFill>
                  <a:srgbClr val="006600"/>
                </a:solidFill>
                <a:ea typeface="楷体" pitchFamily="49" charset="-122"/>
                <a:cs typeface="Times New Roman" pitchFamily="18" charset="0"/>
              </a:rPr>
              <a:t>int</a:t>
            </a: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pno</a:t>
            </a:r>
            <a:r>
              <a:rPr lang="en-US" altLang="zh-CN" sz="2000" dirty="0">
                <a:solidFill>
                  <a:srgbClr val="006600"/>
                </a:solidFill>
                <a:ea typeface="楷体" pitchFamily="49" charset="-122"/>
                <a:cs typeface="Times New Roman" pitchFamily="18" charset="0"/>
              </a:rPr>
              <a:t>;        	//</a:t>
            </a:r>
            <a:r>
              <a:rPr lang="zh-CN" altLang="en-US" sz="2000" dirty="0">
                <a:solidFill>
                  <a:srgbClr val="006600"/>
                </a:solidFill>
                <a:ea typeface="楷体" pitchFamily="49" charset="-122"/>
                <a:cs typeface="Times New Roman" pitchFamily="18" charset="0"/>
              </a:rPr>
              <a:t>编号</a:t>
            </a:r>
          </a:p>
          <a:p>
            <a:pPr>
              <a:lnSpc>
                <a:spcPts val="2800"/>
              </a:lnSpc>
            </a:pPr>
            <a:r>
              <a:rPr lang="zh-CN" altLang="en-US" sz="2000" dirty="0">
                <a:solidFill>
                  <a:srgbClr val="006600"/>
                </a:solidFill>
                <a:ea typeface="楷体" pitchFamily="49" charset="-122"/>
                <a:cs typeface="Times New Roman" pitchFamily="18" charset="0"/>
              </a:rPr>
              <a:t>    	</a:t>
            </a:r>
            <a:r>
              <a:rPr lang="en-US" altLang="zh-CN" sz="2000" dirty="0" smtClean="0">
                <a:solidFill>
                  <a:srgbClr val="FF00FF"/>
                </a:solidFill>
                <a:ea typeface="楷体" pitchFamily="49" charset="-122"/>
                <a:cs typeface="Times New Roman" pitchFamily="18" charset="0"/>
              </a:rPr>
              <a:t>string </a:t>
            </a:r>
            <a:r>
              <a:rPr lang="en-US" altLang="zh-CN" sz="2000" dirty="0" err="1">
                <a:solidFill>
                  <a:srgbClr val="FF00FF"/>
                </a:solidFill>
                <a:ea typeface="楷体" pitchFamily="49" charset="-122"/>
                <a:cs typeface="Times New Roman" pitchFamily="18" charset="0"/>
              </a:rPr>
              <a:t>pname</a:t>
            </a:r>
            <a:r>
              <a:rPr lang="en-US" altLang="zh-CN" sz="2000" dirty="0">
                <a:solidFill>
                  <a:srgbClr val="FF00FF"/>
                </a:solidFill>
                <a:ea typeface="楷体" pitchFamily="49" charset="-122"/>
                <a:cs typeface="Times New Roman" pitchFamily="18" charset="0"/>
              </a:rPr>
              <a:t>;	</a:t>
            </a:r>
            <a:r>
              <a:rPr lang="en-US" altLang="zh-CN"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姓名</a:t>
            </a:r>
            <a:r>
              <a:rPr lang="en-US" altLang="zh-CN" sz="2000" dirty="0" smtClean="0">
                <a:solidFill>
                  <a:srgbClr val="FF00FF"/>
                </a:solidFill>
                <a:ea typeface="楷体" pitchFamily="49" charset="-122"/>
                <a:cs typeface="Times New Roman" pitchFamily="18" charset="0"/>
              </a:rPr>
              <a:t>:</a:t>
            </a:r>
            <a:r>
              <a:rPr lang="zh-CN" altLang="en-US" sz="2000" dirty="0" smtClean="0">
                <a:solidFill>
                  <a:srgbClr val="FF00FF"/>
                </a:solidFill>
                <a:ea typeface="楷体" pitchFamily="49" charset="-122"/>
                <a:cs typeface="Times New Roman" pitchFamily="18" charset="0"/>
              </a:rPr>
              <a:t>私有的</a:t>
            </a:r>
            <a:endParaRPr lang="zh-CN" altLang="en-US" sz="2000" dirty="0">
              <a:solidFill>
                <a:srgbClr val="FF00FF"/>
              </a:solidFill>
              <a:ea typeface="楷体" pitchFamily="49" charset="-122"/>
              <a:cs typeface="Times New Roman" pitchFamily="18" charset="0"/>
            </a:endParaRPr>
          </a:p>
          <a:p>
            <a:pPr>
              <a:lnSpc>
                <a:spcPts val="2800"/>
              </a:lnSpc>
            </a:pP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public void </a:t>
            </a:r>
            <a:r>
              <a:rPr lang="en-US" altLang="zh-CN" sz="2000" dirty="0" err="1">
                <a:solidFill>
                  <a:srgbClr val="006600"/>
                </a:solidFill>
                <a:ea typeface="楷体" pitchFamily="49" charset="-122"/>
                <a:cs typeface="Times New Roman" pitchFamily="18" charset="0"/>
              </a:rPr>
              <a:t>setdata</a:t>
            </a:r>
            <a:r>
              <a:rPr lang="en-US" altLang="zh-CN" sz="2000" dirty="0">
                <a:solidFill>
                  <a:srgbClr val="006600"/>
                </a:solidFill>
                <a:ea typeface="楷体" pitchFamily="49" charset="-122"/>
                <a:cs typeface="Times New Roman" pitchFamily="18" charset="0"/>
              </a:rPr>
              <a:t>(</a:t>
            </a:r>
            <a:r>
              <a:rPr lang="en-US" altLang="zh-CN" sz="2000" dirty="0" err="1">
                <a:solidFill>
                  <a:srgbClr val="006600"/>
                </a:solidFill>
                <a:ea typeface="楷体" pitchFamily="49" charset="-122"/>
                <a:cs typeface="Times New Roman" pitchFamily="18" charset="0"/>
              </a:rPr>
              <a:t>int</a:t>
            </a: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no,string</a:t>
            </a:r>
            <a:r>
              <a:rPr lang="en-US" altLang="zh-CN" sz="2000" dirty="0">
                <a:solidFill>
                  <a:srgbClr val="006600"/>
                </a:solidFill>
                <a:ea typeface="楷体" pitchFamily="49" charset="-122"/>
                <a:cs typeface="Times New Roman" pitchFamily="18" charset="0"/>
              </a:rPr>
              <a:t> name)</a:t>
            </a:r>
          </a:p>
          <a:p>
            <a:pPr>
              <a:lnSpc>
                <a:spcPts val="2800"/>
              </a:lnSpc>
            </a:pPr>
            <a:r>
              <a:rPr lang="en-US" altLang="zh-CN" sz="2000" dirty="0">
                <a:solidFill>
                  <a:srgbClr val="006600"/>
                </a:solidFill>
                <a:ea typeface="楷体" pitchFamily="49" charset="-122"/>
                <a:cs typeface="Times New Roman" pitchFamily="18" charset="0"/>
              </a:rPr>
              <a:t>    	{</a:t>
            </a:r>
          </a:p>
          <a:p>
            <a:pPr>
              <a:lnSpc>
                <a:spcPts val="2800"/>
              </a:lnSpc>
            </a:pPr>
            <a:r>
              <a:rPr lang="en-US" altLang="zh-CN" sz="2000" dirty="0">
                <a:solidFill>
                  <a:srgbClr val="006600"/>
                </a:solidFill>
                <a:ea typeface="楷体" pitchFamily="49" charset="-122"/>
                <a:cs typeface="Times New Roman" pitchFamily="18" charset="0"/>
              </a:rPr>
              <a:t>    </a:t>
            </a:r>
            <a:r>
              <a:rPr lang="zh-CN" altLang="en-US"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pno</a:t>
            </a:r>
            <a:r>
              <a:rPr lang="en-US" altLang="zh-CN" sz="2000" dirty="0">
                <a:solidFill>
                  <a:srgbClr val="006600"/>
                </a:solidFill>
                <a:ea typeface="楷体" pitchFamily="49" charset="-122"/>
                <a:cs typeface="Times New Roman" pitchFamily="18" charset="0"/>
              </a:rPr>
              <a:t>=no; </a:t>
            </a:r>
            <a:r>
              <a:rPr lang="en-US" altLang="zh-CN" sz="2000" dirty="0" err="1">
                <a:solidFill>
                  <a:srgbClr val="006600"/>
                </a:solidFill>
                <a:ea typeface="楷体" pitchFamily="49" charset="-122"/>
                <a:cs typeface="Times New Roman" pitchFamily="18" charset="0"/>
              </a:rPr>
              <a:t>pname</a:t>
            </a:r>
            <a:r>
              <a:rPr lang="en-US" altLang="zh-CN" sz="2000" dirty="0">
                <a:solidFill>
                  <a:srgbClr val="006600"/>
                </a:solidFill>
                <a:ea typeface="楷体" pitchFamily="49" charset="-122"/>
                <a:cs typeface="Times New Roman" pitchFamily="18" charset="0"/>
              </a:rPr>
              <a:t>=name;</a:t>
            </a:r>
          </a:p>
          <a:p>
            <a:pPr>
              <a:lnSpc>
                <a:spcPts val="2800"/>
              </a:lnSpc>
            </a:pPr>
            <a:r>
              <a:rPr lang="en-US" altLang="zh-CN" sz="2000" dirty="0">
                <a:solidFill>
                  <a:srgbClr val="006600"/>
                </a:solidFill>
                <a:ea typeface="楷体" pitchFamily="49" charset="-122"/>
                <a:cs typeface="Times New Roman" pitchFamily="18" charset="0"/>
              </a:rPr>
              <a:t>    	}</a:t>
            </a:r>
          </a:p>
          <a:p>
            <a:pPr>
              <a:lnSpc>
                <a:spcPts val="2800"/>
              </a:lnSpc>
            </a:pPr>
            <a:r>
              <a:rPr lang="en-US" altLang="zh-CN" sz="2000" dirty="0">
                <a:solidFill>
                  <a:srgbClr val="006600"/>
                </a:solidFill>
                <a:ea typeface="楷体" pitchFamily="49" charset="-122"/>
                <a:cs typeface="Times New Roman" pitchFamily="18" charset="0"/>
              </a:rPr>
              <a:t>    	public void </a:t>
            </a:r>
            <a:r>
              <a:rPr lang="en-US" altLang="zh-CN" sz="2000" dirty="0" err="1">
                <a:solidFill>
                  <a:srgbClr val="006600"/>
                </a:solidFill>
                <a:ea typeface="楷体" pitchFamily="49" charset="-122"/>
                <a:cs typeface="Times New Roman" pitchFamily="18" charset="0"/>
              </a:rPr>
              <a:t>dispdata</a:t>
            </a:r>
            <a:r>
              <a:rPr lang="en-US" altLang="zh-CN" sz="2000" dirty="0">
                <a:solidFill>
                  <a:srgbClr val="006600"/>
                </a:solidFill>
                <a:ea typeface="楷体" pitchFamily="49" charset="-122"/>
                <a:cs typeface="Times New Roman" pitchFamily="18" charset="0"/>
              </a:rPr>
              <a:t>()</a:t>
            </a:r>
          </a:p>
          <a:p>
            <a:pPr>
              <a:lnSpc>
                <a:spcPts val="2800"/>
              </a:lnSpc>
            </a:pPr>
            <a:r>
              <a:rPr lang="en-US" altLang="zh-CN" sz="2000" dirty="0">
                <a:solidFill>
                  <a:srgbClr val="006600"/>
                </a:solidFill>
                <a:ea typeface="楷体" pitchFamily="49" charset="-122"/>
                <a:cs typeface="Times New Roman" pitchFamily="18" charset="0"/>
              </a:rPr>
              <a:t>    	{</a:t>
            </a:r>
          </a:p>
          <a:p>
            <a:pPr>
              <a:lnSpc>
                <a:spcPts val="2800"/>
              </a:lnSpc>
            </a:pPr>
            <a:r>
              <a:rPr lang="en-US" altLang="zh-CN" sz="2000" dirty="0">
                <a:solidFill>
                  <a:srgbClr val="006600"/>
                </a:solidFill>
                <a:ea typeface="楷体" pitchFamily="49" charset="-122"/>
                <a:cs typeface="Times New Roman" pitchFamily="18" charset="0"/>
              </a:rPr>
              <a:t>        	</a:t>
            </a:r>
            <a:r>
              <a:rPr lang="zh-CN" altLang="en-US"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Console.WriteLine</a:t>
            </a:r>
            <a:r>
              <a:rPr lang="en-US" altLang="zh-CN" sz="2000" dirty="0">
                <a:solidFill>
                  <a:srgbClr val="006600"/>
                </a:solidFill>
                <a:ea typeface="楷体" pitchFamily="49" charset="-122"/>
                <a:cs typeface="Times New Roman" pitchFamily="18" charset="0"/>
              </a:rPr>
              <a:t>("{0} {1}", </a:t>
            </a:r>
            <a:r>
              <a:rPr lang="en-US" altLang="zh-CN" sz="2000" dirty="0" err="1">
                <a:solidFill>
                  <a:srgbClr val="006600"/>
                </a:solidFill>
                <a:ea typeface="楷体" pitchFamily="49" charset="-122"/>
                <a:cs typeface="Times New Roman" pitchFamily="18" charset="0"/>
              </a:rPr>
              <a:t>pno</a:t>
            </a:r>
            <a:r>
              <a:rPr lang="en-US" altLang="zh-CN" sz="2000" dirty="0">
                <a:solidFill>
                  <a:srgbClr val="006600"/>
                </a:solidFill>
                <a:ea typeface="楷体" pitchFamily="49" charset="-122"/>
                <a:cs typeface="Times New Roman" pitchFamily="18" charset="0"/>
              </a:rPr>
              <a:t>, </a:t>
            </a:r>
            <a:r>
              <a:rPr lang="en-US" altLang="zh-CN" sz="2000" dirty="0" err="1">
                <a:solidFill>
                  <a:srgbClr val="006600"/>
                </a:solidFill>
                <a:ea typeface="楷体" pitchFamily="49" charset="-122"/>
                <a:cs typeface="Times New Roman" pitchFamily="18" charset="0"/>
              </a:rPr>
              <a:t>pname</a:t>
            </a:r>
            <a:r>
              <a:rPr lang="en-US" altLang="zh-CN" sz="2000" dirty="0">
                <a:solidFill>
                  <a:srgbClr val="006600"/>
                </a:solidFill>
                <a:ea typeface="楷体" pitchFamily="49" charset="-122"/>
                <a:cs typeface="Times New Roman" pitchFamily="18" charset="0"/>
              </a:rPr>
              <a:t>);</a:t>
            </a:r>
          </a:p>
          <a:p>
            <a:pPr>
              <a:lnSpc>
                <a:spcPts val="2800"/>
              </a:lnSpc>
            </a:pPr>
            <a:r>
              <a:rPr lang="en-US" altLang="zh-CN" sz="2000" dirty="0">
                <a:solidFill>
                  <a:srgbClr val="006600"/>
                </a:solidFill>
                <a:ea typeface="楷体" pitchFamily="49" charset="-122"/>
                <a:cs typeface="Times New Roman" pitchFamily="18" charset="0"/>
              </a:rPr>
              <a:t>    	}</a:t>
            </a:r>
          </a:p>
          <a:p>
            <a:pPr>
              <a:lnSpc>
                <a:spcPts val="2800"/>
              </a:lnSpc>
            </a:pPr>
            <a:r>
              <a:rPr lang="zh-CN" altLang="en-US" sz="2000" dirty="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a:t>
            </a:r>
          </a:p>
        </p:txBody>
      </p:sp>
      <p:pic>
        <p:nvPicPr>
          <p:cNvPr id="3" name="图片 2"/>
          <p:cNvPicPr/>
          <p:nvPr/>
        </p:nvPicPr>
        <p:blipFill>
          <a:blip r:embed="rId2"/>
          <a:srcRect/>
          <a:stretch>
            <a:fillRect/>
          </a:stretch>
        </p:blipFill>
        <p:spPr bwMode="auto">
          <a:xfrm>
            <a:off x="6858016" y="1714488"/>
            <a:ext cx="1714512" cy="2643206"/>
          </a:xfrm>
          <a:prstGeom prst="rect">
            <a:avLst/>
          </a:prstGeom>
          <a:noFill/>
          <a:ln w="9525">
            <a:noFill/>
            <a:miter lim="800000"/>
            <a:headEnd/>
            <a:tailEnd/>
          </a:ln>
        </p:spPr>
      </p:pic>
      <p:sp>
        <p:nvSpPr>
          <p:cNvPr id="4" name="右箭头 3"/>
          <p:cNvSpPr/>
          <p:nvPr/>
        </p:nvSpPr>
        <p:spPr bwMode="auto">
          <a:xfrm>
            <a:off x="6000760" y="2928934"/>
            <a:ext cx="785818" cy="5715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5" name="TextBox 4"/>
          <p:cNvSpPr txBox="1"/>
          <p:nvPr/>
        </p:nvSpPr>
        <p:spPr>
          <a:xfrm>
            <a:off x="7143768" y="4500570"/>
            <a:ext cx="1071570" cy="400110"/>
          </a:xfrm>
          <a:prstGeom prst="rect">
            <a:avLst/>
          </a:prstGeom>
          <a:noFill/>
        </p:spPr>
        <p:txBody>
          <a:bodyPr wrap="square" rtlCol="0">
            <a:spAutoFit/>
          </a:bodyPr>
          <a:lstStyle/>
          <a:p>
            <a:pPr algn="ctr"/>
            <a:r>
              <a:rPr lang="zh-CN" altLang="en-US" sz="2000" dirty="0" smtClean="0">
                <a:latin typeface="楷体" pitchFamily="49" charset="-122"/>
                <a:ea typeface="楷体" pitchFamily="49" charset="-122"/>
              </a:rPr>
              <a:t>类图</a:t>
            </a:r>
            <a:endParaRPr lang="zh-CN" altLang="en-US" sz="2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285728"/>
            <a:ext cx="7929618"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例如，以下声明的</a:t>
            </a:r>
            <a:r>
              <a:rPr lang="en-US" dirty="0" err="1" smtClean="0">
                <a:ea typeface="楷体" pitchFamily="49" charset="-122"/>
                <a:cs typeface="Times New Roman" pitchFamily="18" charset="0"/>
              </a:rPr>
              <a:t>SampleClass2</a:t>
            </a:r>
            <a:r>
              <a:rPr lang="zh-CN" altLang="en-US" dirty="0" smtClean="0">
                <a:ea typeface="楷体" pitchFamily="49" charset="-122"/>
                <a:cs typeface="Times New Roman" pitchFamily="18" charset="0"/>
              </a:rPr>
              <a:t>类中的</a:t>
            </a:r>
            <a:r>
              <a:rPr lang="en-US" dirty="0" err="1" smtClean="0">
                <a:ea typeface="楷体" pitchFamily="49" charset="-122"/>
                <a:cs typeface="Times New Roman" pitchFamily="18" charset="0"/>
              </a:rPr>
              <a:t>addnum</a:t>
            </a:r>
            <a:r>
              <a:rPr lang="zh-CN" altLang="en-US" dirty="0" smtClean="0">
                <a:ea typeface="楷体" pitchFamily="49" charset="-122"/>
                <a:cs typeface="Times New Roman" pitchFamily="18" charset="0"/>
              </a:rPr>
              <a:t>方法使用了一个引用型参数</a:t>
            </a:r>
            <a:r>
              <a:rPr lang="en-US" dirty="0" err="1" smtClean="0">
                <a:ea typeface="楷体" pitchFamily="49" charset="-122"/>
                <a:cs typeface="Times New Roman" pitchFamily="18" charset="0"/>
              </a:rPr>
              <a:t>num2</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7" name="TextBox 6"/>
          <p:cNvSpPr txBox="1"/>
          <p:nvPr/>
        </p:nvSpPr>
        <p:spPr>
          <a:xfrm>
            <a:off x="714348" y="1214422"/>
            <a:ext cx="8001056" cy="1938992"/>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public class </a:t>
            </a:r>
            <a:r>
              <a:rPr lang="en-US" sz="2000" dirty="0" err="1" smtClean="0">
                <a:solidFill>
                  <a:srgbClr val="006600"/>
                </a:solidFill>
                <a:ea typeface="楷体" pitchFamily="49" charset="-122"/>
                <a:cs typeface="Times New Roman" pitchFamily="18" charset="0"/>
              </a:rPr>
              <a:t>SampleClass2</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声明类</a:t>
            </a:r>
            <a:r>
              <a:rPr lang="en-US" sz="2000" dirty="0" err="1" smtClean="0">
                <a:solidFill>
                  <a:srgbClr val="006600"/>
                </a:solidFill>
                <a:ea typeface="楷体" pitchFamily="49" charset="-122"/>
                <a:cs typeface="Times New Roman" pitchFamily="18" charset="0"/>
              </a:rPr>
              <a:t>SampleClass2</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num=10;			//</a:t>
            </a:r>
            <a:r>
              <a:rPr lang="zh-CN" altLang="en-US" sz="2000" dirty="0" smtClean="0">
                <a:solidFill>
                  <a:srgbClr val="006600"/>
                </a:solidFill>
                <a:ea typeface="楷体" pitchFamily="49" charset="-122"/>
                <a:cs typeface="Times New Roman" pitchFamily="18" charset="0"/>
              </a:rPr>
              <a:t>私有字段</a:t>
            </a:r>
          </a:p>
          <a:p>
            <a:r>
              <a:rPr lang="en-US" sz="2000" dirty="0" smtClean="0">
                <a:solidFill>
                  <a:srgbClr val="006600"/>
                </a:solidFill>
                <a:ea typeface="楷体" pitchFamily="49" charset="-122"/>
                <a:cs typeface="Times New Roman" pitchFamily="18" charset="0"/>
              </a:rPr>
              <a:t>      public void </a:t>
            </a:r>
            <a:r>
              <a:rPr lang="en-US" sz="2000" dirty="0" err="1" smtClean="0">
                <a:solidFill>
                  <a:srgbClr val="006600"/>
                </a:solidFill>
                <a:ea typeface="楷体" pitchFamily="49" charset="-122"/>
                <a:cs typeface="Times New Roman" pitchFamily="18" charset="0"/>
              </a:rPr>
              <a:t>addnum</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num1,</a:t>
            </a:r>
            <a:r>
              <a:rPr lang="en-US" sz="2000" dirty="0" err="1" smtClean="0">
                <a:solidFill>
                  <a:srgbClr val="FF00FF"/>
                </a:solidFill>
                <a:ea typeface="楷体" pitchFamily="49" charset="-122"/>
                <a:cs typeface="Times New Roman" pitchFamily="18" charset="0"/>
              </a:rPr>
              <a:t>ref</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int</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num2</a:t>
            </a:r>
            <a:r>
              <a:rPr lang="en-US" sz="2000" dirty="0" smtClean="0">
                <a:solidFill>
                  <a:srgbClr val="006600"/>
                </a:solidFill>
                <a:ea typeface="楷体" pitchFamily="49" charset="-122"/>
                <a:cs typeface="Times New Roman" pitchFamily="18" charset="0"/>
              </a:rPr>
              <a:t>)</a:t>
            </a:r>
          </a:p>
          <a:p>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定义公共方法</a:t>
            </a:r>
            <a:r>
              <a:rPr lang="en-US" sz="2000" dirty="0" err="1" smtClean="0">
                <a:solidFill>
                  <a:srgbClr val="006600"/>
                </a:solidFill>
                <a:ea typeface="楷体" pitchFamily="49" charset="-122"/>
                <a:cs typeface="Times New Roman" pitchFamily="18" charset="0"/>
              </a:rPr>
              <a:t>addnum</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num2</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num+num1</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
        <p:nvSpPr>
          <p:cNvPr id="8" name="TextBox 7"/>
          <p:cNvSpPr txBox="1"/>
          <p:nvPr/>
        </p:nvSpPr>
        <p:spPr>
          <a:xfrm>
            <a:off x="642910" y="3214686"/>
            <a:ext cx="7786742"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有以下</a:t>
            </a:r>
            <a:r>
              <a:rPr lang="en-US" dirty="0" smtClean="0">
                <a:ea typeface="楷体" pitchFamily="49" charset="-122"/>
                <a:cs typeface="Times New Roman" pitchFamily="18" charset="0"/>
              </a:rPr>
              <a:t>Main</a:t>
            </a:r>
            <a:r>
              <a:rPr lang="zh-CN" altLang="en-US" dirty="0" smtClean="0">
                <a:ea typeface="楷体" pitchFamily="49" charset="-122"/>
                <a:cs typeface="Times New Roman" pitchFamily="18" charset="0"/>
              </a:rPr>
              <a:t>方法：</a:t>
            </a:r>
          </a:p>
        </p:txBody>
      </p:sp>
      <p:sp>
        <p:nvSpPr>
          <p:cNvPr id="9" name="TextBox 8"/>
          <p:cNvSpPr txBox="1"/>
          <p:nvPr/>
        </p:nvSpPr>
        <p:spPr>
          <a:xfrm>
            <a:off x="714348" y="3714752"/>
            <a:ext cx="7572428" cy="1938992"/>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static void Main(string[] </a:t>
            </a:r>
            <a:r>
              <a:rPr lang="en-US" sz="2000" dirty="0" err="1" smtClean="0">
                <a:solidFill>
                  <a:srgbClr val="006600"/>
                </a:solidFill>
                <a:ea typeface="楷体" pitchFamily="49" charset="-122"/>
                <a:cs typeface="Times New Roman" pitchFamily="18" charset="0"/>
              </a:rPr>
              <a:t>args</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x=</a:t>
            </a:r>
            <a:r>
              <a:rPr lang="en-US" sz="2000" dirty="0" err="1" smtClean="0">
                <a:solidFill>
                  <a:srgbClr val="006600"/>
                </a:solidFill>
                <a:ea typeface="楷体" pitchFamily="49" charset="-122"/>
                <a:cs typeface="Times New Roman" pitchFamily="18" charset="0"/>
              </a:rPr>
              <a:t>0,n</a:t>
            </a:r>
            <a:r>
              <a:rPr lang="en-US" sz="2000" dirty="0" smtClean="0">
                <a:solidFill>
                  <a:srgbClr val="006600"/>
                </a:solidFill>
                <a:ea typeface="楷体" pitchFamily="49" charset="-122"/>
                <a:cs typeface="Times New Roman" pitchFamily="18" charset="0"/>
              </a:rPr>
              <a:t>=5;</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SampleClass2</a:t>
            </a:r>
            <a:r>
              <a:rPr lang="en-US" sz="2000" dirty="0" smtClean="0">
                <a:solidFill>
                  <a:srgbClr val="006600"/>
                </a:solidFill>
                <a:ea typeface="楷体" pitchFamily="49" charset="-122"/>
                <a:cs typeface="Times New Roman" pitchFamily="18" charset="0"/>
              </a:rPr>
              <a:t> s = new </a:t>
            </a:r>
            <a:r>
              <a:rPr lang="en-US" sz="2000" dirty="0" err="1" smtClean="0">
                <a:solidFill>
                  <a:srgbClr val="006600"/>
                </a:solidFill>
                <a:ea typeface="楷体" pitchFamily="49" charset="-122"/>
                <a:cs typeface="Times New Roman" pitchFamily="18" charset="0"/>
              </a:rPr>
              <a:t>SampleClass2</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s.addnum</a:t>
            </a:r>
            <a:r>
              <a:rPr lang="en-US" sz="2000" dirty="0" smtClean="0">
                <a:solidFill>
                  <a:srgbClr val="006600"/>
                </a:solidFill>
                <a:ea typeface="楷体" pitchFamily="49" charset="-122"/>
                <a:cs typeface="Times New Roman" pitchFamily="18" charset="0"/>
              </a:rPr>
              <a:t>(n, </a:t>
            </a:r>
            <a:r>
              <a:rPr lang="en-US" sz="2000" dirty="0" smtClean="0">
                <a:solidFill>
                  <a:srgbClr val="FF00FF"/>
                </a:solidFill>
                <a:ea typeface="楷体" pitchFamily="49" charset="-122"/>
                <a:cs typeface="Times New Roman" pitchFamily="18" charset="0"/>
              </a:rPr>
              <a:t>ref x</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调用</a:t>
            </a:r>
            <a:r>
              <a:rPr lang="en-US" sz="2000" dirty="0" err="1" smtClean="0">
                <a:solidFill>
                  <a:srgbClr val="006600"/>
                </a:solidFill>
                <a:ea typeface="楷体" pitchFamily="49" charset="-122"/>
                <a:cs typeface="Times New Roman" pitchFamily="18" charset="0"/>
              </a:rPr>
              <a:t>addnum</a:t>
            </a:r>
            <a:r>
              <a:rPr lang="zh-CN" altLang="en-US" sz="2000" dirty="0" smtClean="0">
                <a:solidFill>
                  <a:srgbClr val="006600"/>
                </a:solidFill>
                <a:ea typeface="楷体" pitchFamily="49" charset="-122"/>
                <a:cs typeface="Times New Roman" pitchFamily="18" charset="0"/>
              </a:rPr>
              <a:t>方法</a:t>
            </a: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(x);		//</a:t>
            </a:r>
            <a:r>
              <a:rPr lang="zh-CN" altLang="en-US" sz="2000" dirty="0" smtClean="0">
                <a:solidFill>
                  <a:srgbClr val="006600"/>
                </a:solidFill>
                <a:ea typeface="楷体" pitchFamily="49" charset="-122"/>
                <a:cs typeface="Times New Roman" pitchFamily="18" charset="0"/>
              </a:rPr>
              <a:t>输出：</a:t>
            </a:r>
            <a:r>
              <a:rPr lang="en-US" sz="2000" dirty="0" smtClean="0">
                <a:solidFill>
                  <a:srgbClr val="006600"/>
                </a:solidFill>
                <a:ea typeface="楷体" pitchFamily="49" charset="-122"/>
                <a:cs typeface="Times New Roman" pitchFamily="18" charset="0"/>
              </a:rPr>
              <a:t>15</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62" name="Picture 2"/>
          <p:cNvPicPr>
            <a:picLocks noChangeAspect="1" noChangeArrowheads="1"/>
          </p:cNvPicPr>
          <p:nvPr/>
        </p:nvPicPr>
        <p:blipFill>
          <a:blip r:embed="rId2"/>
          <a:srcRect/>
          <a:stretch>
            <a:fillRect/>
          </a:stretch>
        </p:blipFill>
        <p:spPr bwMode="auto">
          <a:xfrm>
            <a:off x="357158" y="1142984"/>
            <a:ext cx="7800975" cy="4448175"/>
          </a:xfrm>
          <a:prstGeom prst="rect">
            <a:avLst/>
          </a:prstGeom>
          <a:noFill/>
          <a:ln w="9525">
            <a:noFill/>
            <a:miter lim="800000"/>
            <a:headEnd/>
            <a:tailEnd/>
          </a:ln>
          <a:effectLst/>
        </p:spPr>
      </p:pic>
      <p:sp>
        <p:nvSpPr>
          <p:cNvPr id="5" name="TextBox 4"/>
          <p:cNvSpPr txBox="1"/>
          <p:nvPr/>
        </p:nvSpPr>
        <p:spPr>
          <a:xfrm>
            <a:off x="714348" y="428604"/>
            <a:ext cx="3714776"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引用参数为值类型</a:t>
            </a:r>
            <a:r>
              <a:rPr lang="en-US" altLang="zh-CN"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072494"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如果方法的引用参数为引用类型时又会怎样呢？例如，有以下类</a:t>
            </a:r>
            <a:r>
              <a:rPr lang="en-US" dirty="0" err="1" smtClean="0">
                <a:ea typeface="楷体" pitchFamily="49" charset="-122"/>
                <a:cs typeface="Times New Roman" pitchFamily="18" charset="0"/>
              </a:rPr>
              <a:t>SampleClass3</a:t>
            </a:r>
            <a:r>
              <a:rPr lang="zh-CN" altLang="en-US" dirty="0" smtClean="0">
                <a:ea typeface="楷体" pitchFamily="49" charset="-122"/>
                <a:cs typeface="Times New Roman" pitchFamily="18" charset="0"/>
              </a:rPr>
              <a:t>：</a:t>
            </a:r>
          </a:p>
        </p:txBody>
      </p:sp>
      <p:sp>
        <p:nvSpPr>
          <p:cNvPr id="3" name="TextBox 2"/>
          <p:cNvSpPr txBox="1"/>
          <p:nvPr/>
        </p:nvSpPr>
        <p:spPr>
          <a:xfrm>
            <a:off x="642910" y="1643050"/>
            <a:ext cx="7786742" cy="3477875"/>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public class </a:t>
            </a:r>
            <a:r>
              <a:rPr lang="en-US" sz="2000" dirty="0" err="1" smtClean="0">
                <a:solidFill>
                  <a:srgbClr val="006600"/>
                </a:solidFill>
                <a:ea typeface="楷体" pitchFamily="49" charset="-122"/>
                <a:cs typeface="Times New Roman" pitchFamily="18" charset="0"/>
              </a:rPr>
              <a:t>SampleClass3</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声明类</a:t>
            </a:r>
            <a:r>
              <a:rPr lang="en-US" sz="2000" dirty="0" err="1" smtClean="0">
                <a:solidFill>
                  <a:srgbClr val="006600"/>
                </a:solidFill>
                <a:ea typeface="楷体" pitchFamily="49" charset="-122"/>
                <a:cs typeface="Times New Roman" pitchFamily="18" charset="0"/>
              </a:rPr>
              <a:t>SampleClass3</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num = 10;		//</a:t>
            </a:r>
            <a:r>
              <a:rPr lang="zh-CN" altLang="en-US" sz="2000" dirty="0" smtClean="0">
                <a:solidFill>
                  <a:srgbClr val="006600"/>
                </a:solidFill>
                <a:ea typeface="楷体" pitchFamily="49" charset="-122"/>
                <a:cs typeface="Times New Roman" pitchFamily="18" charset="0"/>
              </a:rPr>
              <a:t>私有字段</a:t>
            </a:r>
          </a:p>
          <a:p>
            <a:r>
              <a:rPr lang="en-US" sz="2000" dirty="0" smtClean="0">
                <a:solidFill>
                  <a:srgbClr val="006600"/>
                </a:solidFill>
                <a:ea typeface="楷体" pitchFamily="49" charset="-122"/>
                <a:cs typeface="Times New Roman" pitchFamily="18" charset="0"/>
              </a:rPr>
              <a:t>         public void method(</a:t>
            </a:r>
            <a:r>
              <a:rPr lang="en-US" sz="2000" dirty="0" smtClean="0">
                <a:solidFill>
                  <a:srgbClr val="FF00FF"/>
                </a:solidFill>
                <a:ea typeface="楷体" pitchFamily="49" charset="-122"/>
                <a:cs typeface="Times New Roman" pitchFamily="18" charset="0"/>
              </a:rPr>
              <a:t>ref </a:t>
            </a:r>
            <a:r>
              <a:rPr lang="en-US" sz="2000" dirty="0" err="1" smtClean="0">
                <a:solidFill>
                  <a:srgbClr val="FF00FF"/>
                </a:solidFill>
                <a:ea typeface="楷体" pitchFamily="49" charset="-122"/>
                <a:cs typeface="Times New Roman" pitchFamily="18" charset="0"/>
              </a:rPr>
              <a:t>SampleClass3</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s1</a:t>
            </a:r>
            <a:r>
              <a:rPr lang="en-US" sz="2000" dirty="0" smtClean="0">
                <a:solidFill>
                  <a:srgbClr val="006600"/>
                </a:solidFill>
                <a:ea typeface="楷体" pitchFamily="49" charset="-122"/>
                <a:cs typeface="Times New Roman" pitchFamily="18" charset="0"/>
              </a:rPr>
              <a:t>)	</a:t>
            </a:r>
          </a:p>
          <a:p>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定义公共方法</a:t>
            </a:r>
            <a:r>
              <a:rPr lang="en-US" sz="2000" dirty="0" smtClean="0">
                <a:solidFill>
                  <a:srgbClr val="006600"/>
                </a:solidFill>
                <a:ea typeface="楷体" pitchFamily="49" charset="-122"/>
                <a:cs typeface="Times New Roman" pitchFamily="18" charset="0"/>
              </a:rPr>
              <a:t>method</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s1.num</a:t>
            </a:r>
            <a:r>
              <a:rPr lang="en-US" sz="2000" dirty="0" smtClean="0">
                <a:solidFill>
                  <a:srgbClr val="006600"/>
                </a:solidFill>
                <a:ea typeface="楷体" pitchFamily="49" charset="-122"/>
                <a:cs typeface="Times New Roman" pitchFamily="18" charset="0"/>
              </a:rPr>
              <a:t>=20;</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s1</a:t>
            </a:r>
            <a:r>
              <a:rPr lang="en-US" sz="2000" dirty="0" smtClean="0">
                <a:solidFill>
                  <a:srgbClr val="006600"/>
                </a:solidFill>
                <a:ea typeface="楷体" pitchFamily="49" charset="-122"/>
                <a:cs typeface="Times New Roman" pitchFamily="18" charset="0"/>
              </a:rPr>
              <a:t>=new </a:t>
            </a:r>
            <a:r>
              <a:rPr lang="en-US" sz="2000" dirty="0" err="1" smtClean="0">
                <a:solidFill>
                  <a:srgbClr val="006600"/>
                </a:solidFill>
                <a:ea typeface="楷体" pitchFamily="49" charset="-122"/>
                <a:cs typeface="Times New Roman" pitchFamily="18" charset="0"/>
              </a:rPr>
              <a:t>SampleClass3</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s1.num</a:t>
            </a:r>
            <a:r>
              <a:rPr lang="en-US" sz="2000" dirty="0" smtClean="0">
                <a:solidFill>
                  <a:srgbClr val="006600"/>
                </a:solidFill>
                <a:ea typeface="楷体" pitchFamily="49" charset="-122"/>
                <a:cs typeface="Times New Roman" pitchFamily="18" charset="0"/>
              </a:rPr>
              <a:t>=30;</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public void </a:t>
            </a:r>
            <a:r>
              <a:rPr lang="en-US" sz="2000" dirty="0" err="1" smtClean="0">
                <a:solidFill>
                  <a:srgbClr val="006600"/>
                </a:solidFill>
                <a:ea typeface="楷体" pitchFamily="49" charset="-122"/>
                <a:cs typeface="Times New Roman" pitchFamily="18" charset="0"/>
              </a:rPr>
              <a:t>dispnum</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输出</a:t>
            </a:r>
            <a:r>
              <a:rPr lang="en-US" sz="2000" dirty="0" smtClean="0">
                <a:solidFill>
                  <a:srgbClr val="006600"/>
                </a:solidFill>
                <a:ea typeface="楷体" pitchFamily="49" charset="-122"/>
                <a:cs typeface="Times New Roman" pitchFamily="18" charset="0"/>
              </a:rPr>
              <a:t>num</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(num);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6929486"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有以下</a:t>
            </a:r>
            <a:r>
              <a:rPr lang="en-US" dirty="0" smtClean="0">
                <a:ea typeface="楷体" pitchFamily="49" charset="-122"/>
                <a:cs typeface="Times New Roman" pitchFamily="18" charset="0"/>
              </a:rPr>
              <a:t>Main</a:t>
            </a:r>
            <a:r>
              <a:rPr lang="zh-CN" altLang="en-US" dirty="0" smtClean="0">
                <a:ea typeface="楷体" pitchFamily="49" charset="-122"/>
                <a:cs typeface="Times New Roman" pitchFamily="18" charset="0"/>
              </a:rPr>
              <a:t>方法：</a:t>
            </a:r>
          </a:p>
        </p:txBody>
      </p:sp>
      <p:sp>
        <p:nvSpPr>
          <p:cNvPr id="3" name="TextBox 2"/>
          <p:cNvSpPr txBox="1"/>
          <p:nvPr/>
        </p:nvSpPr>
        <p:spPr>
          <a:xfrm>
            <a:off x="714348" y="1214422"/>
            <a:ext cx="7500990" cy="2400657"/>
          </a:xfrm>
          <a:prstGeom prst="rect">
            <a:avLst/>
          </a:prstGeom>
          <a:noFill/>
        </p:spPr>
        <p:txBody>
          <a:bodyPr wrap="square" rtlCol="0">
            <a:spAutoFit/>
          </a:bodyPr>
          <a:lstStyle/>
          <a:p>
            <a:pPr>
              <a:lnSpc>
                <a:spcPct val="150000"/>
              </a:lnSpc>
            </a:pPr>
            <a:r>
              <a:rPr lang="en-US" sz="2000" dirty="0" smtClean="0">
                <a:solidFill>
                  <a:srgbClr val="006600"/>
                </a:solidFill>
                <a:ea typeface="楷体" pitchFamily="49" charset="-122"/>
                <a:cs typeface="Times New Roman" pitchFamily="18" charset="0"/>
              </a:rPr>
              <a:t>static void Main(string[] </a:t>
            </a:r>
            <a:r>
              <a:rPr lang="en-US" sz="2000" dirty="0" err="1" smtClean="0">
                <a:solidFill>
                  <a:srgbClr val="006600"/>
                </a:solidFill>
                <a:ea typeface="楷体" pitchFamily="49" charset="-122"/>
                <a:cs typeface="Times New Roman" pitchFamily="18" charset="0"/>
              </a:rPr>
              <a:t>args</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SampleClass3</a:t>
            </a:r>
            <a:r>
              <a:rPr lang="en-US" sz="2000" dirty="0" smtClean="0">
                <a:solidFill>
                  <a:srgbClr val="006600"/>
                </a:solidFill>
                <a:ea typeface="楷体" pitchFamily="49" charset="-122"/>
                <a:cs typeface="Times New Roman" pitchFamily="18" charset="0"/>
              </a:rPr>
              <a:t> s = new </a:t>
            </a:r>
            <a:r>
              <a:rPr lang="en-US" sz="2000" dirty="0" err="1" smtClean="0">
                <a:solidFill>
                  <a:srgbClr val="006600"/>
                </a:solidFill>
                <a:ea typeface="楷体" pitchFamily="49" charset="-122"/>
                <a:cs typeface="Times New Roman" pitchFamily="18" charset="0"/>
              </a:rPr>
              <a:t>SampleClass3</a:t>
            </a:r>
            <a:r>
              <a:rPr lang="en-US" sz="2000" dirty="0" smtClean="0">
                <a:solidFill>
                  <a:srgbClr val="006600"/>
                </a:solidFill>
                <a:ea typeface="楷体" pitchFamily="49" charset="-122"/>
                <a:cs typeface="Times New Roman" pitchFamily="18" charset="0"/>
              </a:rPr>
              <a:t>();//</a:t>
            </a:r>
            <a:r>
              <a:rPr lang="zh-CN" altLang="en-US" sz="2000" dirty="0" smtClean="0">
                <a:solidFill>
                  <a:srgbClr val="006600"/>
                </a:solidFill>
                <a:ea typeface="楷体" pitchFamily="49" charset="-122"/>
                <a:cs typeface="Times New Roman" pitchFamily="18" charset="0"/>
              </a:rPr>
              <a:t>创建对象</a:t>
            </a:r>
            <a:r>
              <a:rPr lang="en-US" sz="2000" dirty="0" smtClean="0">
                <a:solidFill>
                  <a:srgbClr val="006600"/>
                </a:solidFill>
                <a:ea typeface="楷体" pitchFamily="49" charset="-122"/>
                <a:cs typeface="Times New Roman" pitchFamily="18" charset="0"/>
              </a:rPr>
              <a:t>s</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s.method</a:t>
            </a:r>
            <a:r>
              <a:rPr lang="en-US" sz="2000" dirty="0" smtClean="0">
                <a:solidFill>
                  <a:srgbClr val="006600"/>
                </a:solidFill>
                <a:ea typeface="楷体" pitchFamily="49" charset="-122"/>
                <a:cs typeface="Times New Roman" pitchFamily="18" charset="0"/>
              </a:rPr>
              <a:t>(</a:t>
            </a:r>
            <a:r>
              <a:rPr lang="en-US" sz="2000" dirty="0" smtClean="0">
                <a:solidFill>
                  <a:srgbClr val="FF00FF"/>
                </a:solidFill>
                <a:ea typeface="楷体" pitchFamily="49" charset="-122"/>
                <a:cs typeface="Times New Roman" pitchFamily="18" charset="0"/>
              </a:rPr>
              <a:t>ref s</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调用</a:t>
            </a:r>
            <a:r>
              <a:rPr lang="en-US" sz="2000" dirty="0" smtClean="0">
                <a:solidFill>
                  <a:srgbClr val="006600"/>
                </a:solidFill>
                <a:ea typeface="楷体" pitchFamily="49" charset="-122"/>
                <a:cs typeface="Times New Roman" pitchFamily="18" charset="0"/>
              </a:rPr>
              <a:t>method</a:t>
            </a:r>
            <a:r>
              <a:rPr lang="zh-CN" altLang="en-US" sz="2000" dirty="0" smtClean="0">
                <a:solidFill>
                  <a:srgbClr val="006600"/>
                </a:solidFill>
                <a:ea typeface="楷体" pitchFamily="49" charset="-122"/>
                <a:cs typeface="Times New Roman" pitchFamily="18" charset="0"/>
              </a:rPr>
              <a:t>方法</a:t>
            </a:r>
          </a:p>
          <a:p>
            <a:pPr>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s.dispnum</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输出：</a:t>
            </a:r>
            <a:r>
              <a:rPr lang="en-US" sz="2000" dirty="0" smtClean="0">
                <a:solidFill>
                  <a:srgbClr val="006600"/>
                </a:solidFill>
                <a:ea typeface="楷体" pitchFamily="49" charset="-122"/>
                <a:cs typeface="Times New Roman" pitchFamily="18" charset="0"/>
              </a:rPr>
              <a:t>30</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6" name="Picture 2"/>
          <p:cNvPicPr>
            <a:picLocks noChangeAspect="1" noChangeArrowheads="1"/>
          </p:cNvPicPr>
          <p:nvPr/>
        </p:nvPicPr>
        <p:blipFill>
          <a:blip r:embed="rId2"/>
          <a:srcRect/>
          <a:stretch>
            <a:fillRect/>
          </a:stretch>
        </p:blipFill>
        <p:spPr bwMode="auto">
          <a:xfrm>
            <a:off x="1285852" y="857232"/>
            <a:ext cx="6315102" cy="5140199"/>
          </a:xfrm>
          <a:prstGeom prst="rect">
            <a:avLst/>
          </a:prstGeom>
          <a:noFill/>
          <a:ln w="9525">
            <a:noFill/>
            <a:miter lim="800000"/>
            <a:headEnd/>
            <a:tailEnd/>
          </a:ln>
          <a:effectLst/>
        </p:spPr>
      </p:pic>
      <p:sp>
        <p:nvSpPr>
          <p:cNvPr id="3" name="TextBox 2"/>
          <p:cNvSpPr txBox="1"/>
          <p:nvPr/>
        </p:nvSpPr>
        <p:spPr>
          <a:xfrm>
            <a:off x="642910" y="357166"/>
            <a:ext cx="5072098" cy="461665"/>
          </a:xfrm>
          <a:prstGeom prst="rect">
            <a:avLst/>
          </a:prstGeom>
          <a:noFill/>
        </p:spPr>
        <p:txBody>
          <a:bodyPr wrap="square" rtlCol="0">
            <a:spAutoFit/>
          </a:bodyPr>
          <a:lstStyle/>
          <a:p>
            <a:r>
              <a:rPr lang="zh-CN" altLang="en-US" dirty="0" smtClean="0">
                <a:latin typeface="楷体" pitchFamily="49" charset="-122"/>
                <a:ea typeface="楷体" pitchFamily="49" charset="-122"/>
              </a:rPr>
              <a:t>引用参数为引用类型</a:t>
            </a:r>
            <a:r>
              <a:rPr lang="en-US" altLang="zh-CN"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642910" y="642918"/>
            <a:ext cx="7920038" cy="2308324"/>
          </a:xfrm>
          <a:prstGeom prst="rect">
            <a:avLst/>
          </a:prstGeom>
          <a:noFill/>
          <a:ln w="9525">
            <a:noFill/>
            <a:miter lim="800000"/>
            <a:headEnd/>
            <a:tailEnd/>
          </a:ln>
          <a:effectLst/>
        </p:spPr>
        <p:txBody>
          <a:bodyPr>
            <a:spAutoFit/>
          </a:bodyPr>
          <a:lstStyle/>
          <a:p>
            <a:pPr>
              <a:lnSpc>
                <a:spcPct val="150000"/>
              </a:lnSpc>
            </a:pPr>
            <a:r>
              <a:rPr lang="en-US" altLang="zh-CN" dirty="0">
                <a:solidFill>
                  <a:srgbClr val="FF3300"/>
                </a:solidFill>
                <a:ea typeface="楷体" pitchFamily="49" charset="-122"/>
                <a:cs typeface="Times New Roman" pitchFamily="18" charset="0"/>
              </a:rPr>
              <a:t>3. </a:t>
            </a:r>
            <a:r>
              <a:rPr lang="zh-CN" altLang="en-US" dirty="0">
                <a:solidFill>
                  <a:srgbClr val="FF3300"/>
                </a:solidFill>
                <a:ea typeface="楷体" pitchFamily="49" charset="-122"/>
                <a:cs typeface="Times New Roman" pitchFamily="18" charset="0"/>
              </a:rPr>
              <a:t>输出参数 </a:t>
            </a:r>
          </a:p>
          <a:p>
            <a:pPr>
              <a:lnSpc>
                <a:spcPct val="150000"/>
              </a:lnSpc>
            </a:pPr>
            <a:r>
              <a:rPr lang="zh-CN" altLang="en-US" dirty="0" smtClean="0">
                <a:ea typeface="楷体" pitchFamily="49" charset="-122"/>
                <a:cs typeface="Times New Roman" pitchFamily="18" charset="0"/>
              </a:rPr>
              <a:t>      以</a:t>
            </a:r>
            <a:r>
              <a:rPr lang="en-US" dirty="0" smtClean="0">
                <a:ea typeface="楷体" pitchFamily="49" charset="-122"/>
                <a:cs typeface="Times New Roman" pitchFamily="18" charset="0"/>
              </a:rPr>
              <a:t>out</a:t>
            </a:r>
            <a:r>
              <a:rPr lang="zh-CN" altLang="en-US" dirty="0" smtClean="0">
                <a:ea typeface="楷体" pitchFamily="49" charset="-122"/>
                <a:cs typeface="Times New Roman" pitchFamily="18" charset="0"/>
              </a:rPr>
              <a:t>修饰符声明的参数属输出参数。与引用型参数类似，输出型参数也不开辟新的内存区域。同样，在调用时输出参数对应的实参前面要加上</a:t>
            </a:r>
            <a:r>
              <a:rPr lang="en-US" dirty="0" smtClean="0">
                <a:solidFill>
                  <a:srgbClr val="CC3300"/>
                </a:solidFill>
                <a:ea typeface="楷体" pitchFamily="49" charset="-122"/>
                <a:cs typeface="Times New Roman" pitchFamily="18" charset="0"/>
              </a:rPr>
              <a:t>out</a:t>
            </a:r>
            <a:r>
              <a:rPr lang="zh-CN" altLang="en-US" dirty="0" smtClean="0">
                <a:solidFill>
                  <a:srgbClr val="CC3300"/>
                </a:solidFill>
                <a:ea typeface="楷体" pitchFamily="49" charset="-122"/>
                <a:cs typeface="Times New Roman" pitchFamily="18" charset="0"/>
              </a:rPr>
              <a:t>修饰符</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539750" y="476250"/>
            <a:ext cx="7920038" cy="830997"/>
          </a:xfrm>
          <a:prstGeom prst="rect">
            <a:avLst/>
          </a:prstGeom>
          <a:noFill/>
          <a:ln w="9525">
            <a:noFill/>
            <a:miter lim="800000"/>
            <a:headEnd/>
            <a:tailEnd/>
          </a:ln>
          <a:effectLst/>
        </p:spPr>
        <p:txBody>
          <a:bodyPr>
            <a:spAutoFit/>
          </a:bodyPr>
          <a:lstStyle/>
          <a:p>
            <a:r>
              <a:rPr lang="zh-CN" altLang="en-US" dirty="0" smtClean="0">
                <a:ea typeface="楷体" pitchFamily="49" charset="-122"/>
                <a:cs typeface="Times New Roman" pitchFamily="18" charset="0"/>
              </a:rPr>
              <a:t>       例如，以下声明的</a:t>
            </a:r>
            <a:r>
              <a:rPr lang="en-US" dirty="0" err="1" smtClean="0">
                <a:ea typeface="楷体" pitchFamily="49" charset="-122"/>
                <a:cs typeface="Times New Roman" pitchFamily="18" charset="0"/>
              </a:rPr>
              <a:t>SampleClass4</a:t>
            </a:r>
            <a:r>
              <a:rPr lang="zh-CN" altLang="en-US" dirty="0" smtClean="0">
                <a:ea typeface="楷体" pitchFamily="49" charset="-122"/>
                <a:cs typeface="Times New Roman" pitchFamily="18" charset="0"/>
              </a:rPr>
              <a:t>类中的</a:t>
            </a:r>
            <a:r>
              <a:rPr lang="en-US" dirty="0" err="1" smtClean="0">
                <a:ea typeface="楷体" pitchFamily="49" charset="-122"/>
                <a:cs typeface="Times New Roman" pitchFamily="18" charset="0"/>
              </a:rPr>
              <a:t>addnum</a:t>
            </a:r>
            <a:r>
              <a:rPr lang="zh-CN" altLang="en-US" dirty="0" smtClean="0">
                <a:ea typeface="楷体" pitchFamily="49" charset="-122"/>
                <a:cs typeface="Times New Roman" pitchFamily="18" charset="0"/>
              </a:rPr>
              <a:t>方法使用了一个输出参数</a:t>
            </a:r>
            <a:r>
              <a:rPr lang="en-US" dirty="0" err="1" smtClean="0">
                <a:ea typeface="楷体" pitchFamily="49" charset="-122"/>
                <a:cs typeface="Times New Roman" pitchFamily="18" charset="0"/>
              </a:rPr>
              <a:t>num2</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5" name="TextBox 4"/>
          <p:cNvSpPr txBox="1"/>
          <p:nvPr/>
        </p:nvSpPr>
        <p:spPr>
          <a:xfrm>
            <a:off x="928662" y="1571612"/>
            <a:ext cx="7500990" cy="1938992"/>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public class </a:t>
            </a:r>
            <a:r>
              <a:rPr lang="en-US" sz="2000" dirty="0" err="1" smtClean="0">
                <a:solidFill>
                  <a:srgbClr val="006600"/>
                </a:solidFill>
                <a:ea typeface="楷体" pitchFamily="49" charset="-122"/>
                <a:cs typeface="Times New Roman" pitchFamily="18" charset="0"/>
              </a:rPr>
              <a:t>SampleClass4</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声明类</a:t>
            </a:r>
            <a:r>
              <a:rPr lang="en-US" sz="2000" dirty="0" err="1" smtClean="0">
                <a:solidFill>
                  <a:srgbClr val="006600"/>
                </a:solidFill>
                <a:ea typeface="楷体" pitchFamily="49" charset="-122"/>
                <a:cs typeface="Times New Roman" pitchFamily="18" charset="0"/>
              </a:rPr>
              <a:t>SampleClass4</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num = 10;		 //</a:t>
            </a:r>
            <a:r>
              <a:rPr lang="zh-CN" altLang="en-US" sz="2000" dirty="0" smtClean="0">
                <a:solidFill>
                  <a:srgbClr val="006600"/>
                </a:solidFill>
                <a:ea typeface="楷体" pitchFamily="49" charset="-122"/>
                <a:cs typeface="Times New Roman" pitchFamily="18" charset="0"/>
              </a:rPr>
              <a:t>私有字段</a:t>
            </a:r>
          </a:p>
          <a:p>
            <a:r>
              <a:rPr lang="en-US" sz="2000" dirty="0" smtClean="0">
                <a:solidFill>
                  <a:srgbClr val="006600"/>
                </a:solidFill>
                <a:ea typeface="楷体" pitchFamily="49" charset="-122"/>
                <a:cs typeface="Times New Roman" pitchFamily="18" charset="0"/>
              </a:rPr>
              <a:t>        public void </a:t>
            </a:r>
            <a:r>
              <a:rPr lang="en-US" sz="2000" dirty="0" err="1" smtClean="0">
                <a:solidFill>
                  <a:srgbClr val="006600"/>
                </a:solidFill>
                <a:ea typeface="楷体" pitchFamily="49" charset="-122"/>
                <a:cs typeface="Times New Roman" pitchFamily="18" charset="0"/>
              </a:rPr>
              <a:t>addnum</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num1</a:t>
            </a:r>
            <a:r>
              <a:rPr lang="en-US" sz="2000" dirty="0" smtClean="0">
                <a:solidFill>
                  <a:srgbClr val="0066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out </a:t>
            </a:r>
            <a:r>
              <a:rPr lang="en-US" sz="2000" dirty="0" err="1" smtClean="0">
                <a:solidFill>
                  <a:srgbClr val="FF00FF"/>
                </a:solidFill>
                <a:ea typeface="楷体" pitchFamily="49" charset="-122"/>
                <a:cs typeface="Times New Roman" pitchFamily="18" charset="0"/>
              </a:rPr>
              <a:t>int</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num2</a:t>
            </a:r>
            <a:r>
              <a:rPr lang="en-US" sz="2000" dirty="0" smtClean="0">
                <a:solidFill>
                  <a:srgbClr val="006600"/>
                </a:solidFill>
                <a:ea typeface="楷体" pitchFamily="49" charset="-122"/>
                <a:cs typeface="Times New Roman" pitchFamily="18" charset="0"/>
              </a:rPr>
              <a:t>) </a:t>
            </a:r>
          </a:p>
          <a:p>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定义公共方法</a:t>
            </a:r>
            <a:r>
              <a:rPr lang="en-US" sz="2000" dirty="0" err="1" smtClean="0">
                <a:solidFill>
                  <a:srgbClr val="006600"/>
                </a:solidFill>
                <a:ea typeface="楷体" pitchFamily="49" charset="-122"/>
                <a:cs typeface="Times New Roman" pitchFamily="18" charset="0"/>
              </a:rPr>
              <a:t>addnum</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num2</a:t>
            </a:r>
            <a:r>
              <a:rPr lang="en-US" sz="2000" dirty="0" smtClean="0">
                <a:solidFill>
                  <a:srgbClr val="006600"/>
                </a:solidFill>
                <a:ea typeface="楷体" pitchFamily="49" charset="-122"/>
                <a:cs typeface="Times New Roman" pitchFamily="18" charset="0"/>
              </a:rPr>
              <a:t> = num + </a:t>
            </a:r>
            <a:r>
              <a:rPr lang="en-US" sz="2000" dirty="0" err="1" smtClean="0">
                <a:solidFill>
                  <a:srgbClr val="006600"/>
                </a:solidFill>
                <a:ea typeface="楷体" pitchFamily="49" charset="-122"/>
                <a:cs typeface="Times New Roman" pitchFamily="18" charset="0"/>
              </a:rPr>
              <a:t>num1</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00042"/>
            <a:ext cx="7286676"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有以下</a:t>
            </a:r>
            <a:r>
              <a:rPr lang="en-US" dirty="0" smtClean="0">
                <a:ea typeface="楷体" pitchFamily="49" charset="-122"/>
                <a:cs typeface="Times New Roman" pitchFamily="18" charset="0"/>
              </a:rPr>
              <a:t>Main</a:t>
            </a:r>
            <a:r>
              <a:rPr lang="zh-CN" altLang="en-US" dirty="0" smtClean="0">
                <a:ea typeface="楷体" pitchFamily="49" charset="-122"/>
                <a:cs typeface="Times New Roman" pitchFamily="18" charset="0"/>
              </a:rPr>
              <a:t>方法：</a:t>
            </a:r>
          </a:p>
        </p:txBody>
      </p:sp>
      <p:sp>
        <p:nvSpPr>
          <p:cNvPr id="5" name="TextBox 4"/>
          <p:cNvSpPr txBox="1"/>
          <p:nvPr/>
        </p:nvSpPr>
        <p:spPr>
          <a:xfrm>
            <a:off x="642910" y="1285860"/>
            <a:ext cx="8001056" cy="1938992"/>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static void Main(string[] </a:t>
            </a:r>
            <a:r>
              <a:rPr lang="en-US" sz="2000" dirty="0" err="1" smtClean="0">
                <a:solidFill>
                  <a:srgbClr val="006600"/>
                </a:solidFill>
                <a:ea typeface="楷体" pitchFamily="49" charset="-122"/>
                <a:cs typeface="Times New Roman" pitchFamily="18" charset="0"/>
              </a:rPr>
              <a:t>args</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x;</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SampleClass4</a:t>
            </a:r>
            <a:r>
              <a:rPr lang="en-US" sz="2000" dirty="0" smtClean="0">
                <a:solidFill>
                  <a:srgbClr val="006600"/>
                </a:solidFill>
                <a:ea typeface="楷体" pitchFamily="49" charset="-122"/>
                <a:cs typeface="Times New Roman" pitchFamily="18" charset="0"/>
              </a:rPr>
              <a:t> s = new </a:t>
            </a:r>
            <a:r>
              <a:rPr lang="en-US" sz="2000" dirty="0" err="1" smtClean="0">
                <a:solidFill>
                  <a:srgbClr val="006600"/>
                </a:solidFill>
                <a:ea typeface="楷体" pitchFamily="49" charset="-122"/>
                <a:cs typeface="Times New Roman" pitchFamily="18" charset="0"/>
              </a:rPr>
              <a:t>SampleClass4</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创建对象</a:t>
            </a:r>
            <a:r>
              <a:rPr lang="en-US" sz="2000" dirty="0" smtClean="0">
                <a:solidFill>
                  <a:srgbClr val="006600"/>
                </a:solidFill>
                <a:ea typeface="楷体" pitchFamily="49" charset="-122"/>
                <a:cs typeface="Times New Roman" pitchFamily="18" charset="0"/>
              </a:rPr>
              <a:t>s</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s.addnum</a:t>
            </a:r>
            <a:r>
              <a:rPr lang="en-US" sz="2000" dirty="0" smtClean="0">
                <a:solidFill>
                  <a:srgbClr val="006600"/>
                </a:solidFill>
                <a:ea typeface="楷体" pitchFamily="49" charset="-122"/>
                <a:cs typeface="Times New Roman" pitchFamily="18" charset="0"/>
              </a:rPr>
              <a:t>(5, </a:t>
            </a:r>
            <a:r>
              <a:rPr lang="en-US" sz="2000" dirty="0" smtClean="0">
                <a:solidFill>
                  <a:srgbClr val="FF00FF"/>
                </a:solidFill>
                <a:ea typeface="楷体" pitchFamily="49" charset="-122"/>
                <a:cs typeface="Times New Roman" pitchFamily="18" charset="0"/>
              </a:rPr>
              <a:t>out x</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调用</a:t>
            </a:r>
            <a:r>
              <a:rPr lang="en-US" sz="2000" dirty="0" err="1" smtClean="0">
                <a:solidFill>
                  <a:srgbClr val="006600"/>
                </a:solidFill>
                <a:ea typeface="楷体" pitchFamily="49" charset="-122"/>
                <a:cs typeface="Times New Roman" pitchFamily="18" charset="0"/>
              </a:rPr>
              <a:t>addnum</a:t>
            </a:r>
            <a:r>
              <a:rPr lang="zh-CN" altLang="en-US" sz="2000" dirty="0" smtClean="0">
                <a:solidFill>
                  <a:srgbClr val="006600"/>
                </a:solidFill>
                <a:ea typeface="楷体" pitchFamily="49" charset="-122"/>
                <a:cs typeface="Times New Roman" pitchFamily="18" charset="0"/>
              </a:rPr>
              <a:t>方法</a:t>
            </a: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(x);			//</a:t>
            </a:r>
            <a:r>
              <a:rPr lang="zh-CN" altLang="en-US" sz="2000" dirty="0" smtClean="0">
                <a:solidFill>
                  <a:srgbClr val="006600"/>
                </a:solidFill>
                <a:ea typeface="楷体" pitchFamily="49" charset="-122"/>
                <a:cs typeface="Times New Roman" pitchFamily="18" charset="0"/>
              </a:rPr>
              <a:t>输出：</a:t>
            </a:r>
            <a:r>
              <a:rPr lang="en-US" sz="2000" dirty="0" smtClean="0">
                <a:solidFill>
                  <a:srgbClr val="006600"/>
                </a:solidFill>
                <a:ea typeface="楷体" pitchFamily="49" charset="-122"/>
                <a:cs typeface="Times New Roman" pitchFamily="18" charset="0"/>
              </a:rPr>
              <a:t>15</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539750" y="476250"/>
            <a:ext cx="7848600" cy="3416320"/>
          </a:xfrm>
          <a:prstGeom prst="rect">
            <a:avLst/>
          </a:prstGeom>
          <a:noFill/>
          <a:ln w="9525">
            <a:noFill/>
            <a:miter lim="800000"/>
            <a:headEnd/>
            <a:tailEnd/>
          </a:ln>
          <a:effectLst/>
        </p:spPr>
        <p:txBody>
          <a:bodyPr>
            <a:spAutoFit/>
          </a:bodyPr>
          <a:lstStyle/>
          <a:p>
            <a:pPr>
              <a:lnSpc>
                <a:spcPct val="150000"/>
              </a:lnSpc>
            </a:pPr>
            <a:r>
              <a:rPr lang="en-US" altLang="zh-CN" dirty="0">
                <a:solidFill>
                  <a:srgbClr val="FF3300"/>
                </a:solidFill>
                <a:ea typeface="楷体" pitchFamily="49" charset="-122"/>
                <a:cs typeface="Times New Roman" pitchFamily="18" charset="0"/>
              </a:rPr>
              <a:t>4</a:t>
            </a: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参数数组</a:t>
            </a:r>
            <a:endParaRPr lang="zh-CN" altLang="en-US" dirty="0">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       以</a:t>
            </a:r>
            <a:r>
              <a:rPr lang="en-US" dirty="0" err="1" smtClean="0">
                <a:ea typeface="楷体" pitchFamily="49" charset="-122"/>
                <a:cs typeface="Times New Roman" pitchFamily="18" charset="0"/>
              </a:rPr>
              <a:t>params</a:t>
            </a:r>
            <a:r>
              <a:rPr lang="zh-CN" altLang="en-US" dirty="0" smtClean="0">
                <a:ea typeface="楷体" pitchFamily="49" charset="-122"/>
                <a:cs typeface="Times New Roman" pitchFamily="18" charset="0"/>
              </a:rPr>
              <a:t>修饰符声明的参数为参数数组，用于处理相同数据类型而且参数个数可变的情况。</a:t>
            </a:r>
            <a:endParaRPr lang="en-US" altLang="zh-CN" dirty="0" smtClean="0">
              <a:ea typeface="楷体" pitchFamily="49" charset="-122"/>
              <a:cs typeface="Times New Roman" pitchFamily="18" charset="0"/>
            </a:endParaRPr>
          </a:p>
          <a:p>
            <a:pPr>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在方法声明中的</a:t>
            </a:r>
            <a:r>
              <a:rPr lang="en-US" dirty="0" err="1" smtClean="0">
                <a:ea typeface="楷体" pitchFamily="49" charset="-122"/>
                <a:cs typeface="Times New Roman" pitchFamily="18" charset="0"/>
              </a:rPr>
              <a:t>params</a:t>
            </a:r>
            <a:r>
              <a:rPr lang="zh-CN" altLang="en-US" dirty="0" smtClean="0">
                <a:ea typeface="楷体" pitchFamily="49" charset="-122"/>
                <a:cs typeface="Times New Roman" pitchFamily="18" charset="0"/>
              </a:rPr>
              <a:t>关键字之后不允许任何其他参数，并且在方法声明中只允许一个</a:t>
            </a:r>
            <a:r>
              <a:rPr lang="en-US" dirty="0" err="1" smtClean="0">
                <a:ea typeface="楷体" pitchFamily="49" charset="-122"/>
                <a:cs typeface="Times New Roman" pitchFamily="18" charset="0"/>
              </a:rPr>
              <a:t>params</a:t>
            </a:r>
            <a:r>
              <a:rPr lang="zh-CN" altLang="en-US" dirty="0" smtClean="0">
                <a:ea typeface="楷体" pitchFamily="49" charset="-122"/>
                <a:cs typeface="Times New Roman" pitchFamily="18" charset="0"/>
              </a:rPr>
              <a:t>关键字。参数数组不能再有</a:t>
            </a:r>
            <a:r>
              <a:rPr lang="en-US" dirty="0" smtClean="0">
                <a:ea typeface="楷体" pitchFamily="49" charset="-122"/>
                <a:cs typeface="Times New Roman" pitchFamily="18" charset="0"/>
              </a:rPr>
              <a:t>ref</a:t>
            </a:r>
            <a:r>
              <a:rPr lang="zh-CN" altLang="en-US" dirty="0" smtClean="0">
                <a:ea typeface="楷体" pitchFamily="49" charset="-122"/>
                <a:cs typeface="Times New Roman" pitchFamily="18" charset="0"/>
              </a:rPr>
              <a:t>和</a:t>
            </a:r>
            <a:r>
              <a:rPr lang="en-US" dirty="0" smtClean="0">
                <a:ea typeface="楷体" pitchFamily="49" charset="-122"/>
                <a:cs typeface="Times New Roman" pitchFamily="18" charset="0"/>
              </a:rPr>
              <a:t>out</a:t>
            </a:r>
            <a:r>
              <a:rPr lang="zh-CN" altLang="en-US" dirty="0" smtClean="0">
                <a:ea typeface="楷体" pitchFamily="49" charset="-122"/>
                <a:cs typeface="Times New Roman" pitchFamily="18" charset="0"/>
              </a:rPr>
              <a:t>修饰符。</a:t>
            </a:r>
            <a:endParaRPr lang="zh-CN" altLang="en-US" dirty="0">
              <a:ea typeface="楷体" pitchFamily="49" charset="-122"/>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500034" y="311987"/>
            <a:ext cx="7920038" cy="830997"/>
          </a:xfrm>
          <a:prstGeom prst="rect">
            <a:avLst/>
          </a:prstGeom>
          <a:noFill/>
          <a:ln w="9525">
            <a:noFill/>
            <a:miter lim="800000"/>
            <a:headEnd/>
            <a:tailEnd/>
          </a:ln>
          <a:effectLst/>
        </p:spPr>
        <p:txBody>
          <a:bodyPr>
            <a:spAutoFit/>
          </a:bodyPr>
          <a:lstStyle/>
          <a:p>
            <a:r>
              <a:rPr lang="zh-CN" altLang="en-US" dirty="0" smtClean="0">
                <a:ea typeface="楷体" pitchFamily="49" charset="-122"/>
                <a:cs typeface="Times New Roman" pitchFamily="18" charset="0"/>
              </a:rPr>
              <a:t>       例如，以下声明的</a:t>
            </a:r>
            <a:r>
              <a:rPr lang="en-US" dirty="0" err="1" smtClean="0">
                <a:ea typeface="楷体" pitchFamily="49" charset="-122"/>
                <a:cs typeface="Times New Roman" pitchFamily="18" charset="0"/>
              </a:rPr>
              <a:t>SampleClass5</a:t>
            </a:r>
            <a:r>
              <a:rPr lang="zh-CN" altLang="en-US" dirty="0" smtClean="0">
                <a:ea typeface="楷体" pitchFamily="49" charset="-122"/>
                <a:cs typeface="Times New Roman" pitchFamily="18" charset="0"/>
              </a:rPr>
              <a:t>类中的</a:t>
            </a:r>
            <a:r>
              <a:rPr lang="en-US" dirty="0" err="1" smtClean="0">
                <a:ea typeface="楷体" pitchFamily="49" charset="-122"/>
                <a:cs typeface="Times New Roman" pitchFamily="18" charset="0"/>
              </a:rPr>
              <a:t>addnum</a:t>
            </a:r>
            <a:r>
              <a:rPr lang="zh-CN" altLang="en-US" dirty="0" smtClean="0">
                <a:ea typeface="楷体" pitchFamily="49" charset="-122"/>
                <a:cs typeface="Times New Roman" pitchFamily="18" charset="0"/>
              </a:rPr>
              <a:t>方法使用了一个数组型参数</a:t>
            </a:r>
            <a:r>
              <a:rPr lang="en-US" dirty="0" smtClean="0">
                <a:ea typeface="楷体" pitchFamily="49" charset="-122"/>
                <a:cs typeface="Times New Roman" pitchFamily="18" charset="0"/>
              </a:rPr>
              <a:t>b</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6" name="TextBox 5"/>
          <p:cNvSpPr txBox="1"/>
          <p:nvPr/>
        </p:nvSpPr>
        <p:spPr>
          <a:xfrm>
            <a:off x="714348" y="1142984"/>
            <a:ext cx="8001056" cy="4708981"/>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public class </a:t>
            </a:r>
            <a:r>
              <a:rPr lang="en-US" sz="2000" dirty="0" err="1" smtClean="0">
                <a:solidFill>
                  <a:srgbClr val="006600"/>
                </a:solidFill>
                <a:ea typeface="楷体" pitchFamily="49" charset="-122"/>
                <a:cs typeface="Times New Roman" pitchFamily="18" charset="0"/>
              </a:rPr>
              <a:t>SampleClass5</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声明类</a:t>
            </a:r>
            <a:r>
              <a:rPr lang="en-US" sz="2000" dirty="0" err="1" smtClean="0">
                <a:solidFill>
                  <a:srgbClr val="006600"/>
                </a:solidFill>
                <a:ea typeface="楷体" pitchFamily="49" charset="-122"/>
                <a:cs typeface="Times New Roman" pitchFamily="18" charset="0"/>
              </a:rPr>
              <a:t>SampleClass5</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public void </a:t>
            </a:r>
            <a:r>
              <a:rPr lang="en-US" sz="2000" dirty="0" err="1" smtClean="0">
                <a:solidFill>
                  <a:srgbClr val="006600"/>
                </a:solidFill>
                <a:ea typeface="楷体" pitchFamily="49" charset="-122"/>
                <a:cs typeface="Times New Roman" pitchFamily="18" charset="0"/>
              </a:rPr>
              <a:t>addnum</a:t>
            </a:r>
            <a:r>
              <a:rPr lang="en-US" sz="2000" dirty="0" smtClean="0">
                <a:solidFill>
                  <a:srgbClr val="006600"/>
                </a:solidFill>
                <a:ea typeface="楷体" pitchFamily="49" charset="-122"/>
                <a:cs typeface="Times New Roman" pitchFamily="18" charset="0"/>
              </a:rPr>
              <a:t>(</a:t>
            </a:r>
            <a:r>
              <a:rPr lang="en-US" sz="2000" dirty="0" smtClean="0">
                <a:ea typeface="楷体" pitchFamily="49" charset="-122"/>
                <a:cs typeface="Times New Roman" pitchFamily="18" charset="0"/>
              </a:rPr>
              <a:t>ref </a:t>
            </a:r>
            <a:r>
              <a:rPr lang="en-US" sz="2000" dirty="0" err="1" smtClean="0">
                <a:ea typeface="楷体" pitchFamily="49" charset="-122"/>
                <a:cs typeface="Times New Roman" pitchFamily="18" charset="0"/>
              </a:rPr>
              <a:t>int</a:t>
            </a:r>
            <a:r>
              <a:rPr lang="en-US" sz="2000" dirty="0" smtClean="0">
                <a:ea typeface="楷体" pitchFamily="49" charset="-122"/>
                <a:cs typeface="Times New Roman" pitchFamily="18" charset="0"/>
              </a:rPr>
              <a:t> sum</a:t>
            </a:r>
            <a:r>
              <a:rPr lang="en-US" sz="2000" dirty="0" smtClean="0">
                <a:solidFill>
                  <a:srgbClr val="006600"/>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params</a:t>
            </a: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int</a:t>
            </a:r>
            <a:r>
              <a:rPr lang="en-US" sz="2000" dirty="0" smtClean="0">
                <a:solidFill>
                  <a:srgbClr val="FF00FF"/>
                </a:solidFill>
                <a:ea typeface="楷体" pitchFamily="49" charset="-122"/>
                <a:cs typeface="Times New Roman" pitchFamily="18" charset="0"/>
              </a:rPr>
              <a:t>[] b</a:t>
            </a:r>
            <a:r>
              <a:rPr lang="en-US" sz="2000" dirty="0" smtClean="0">
                <a:solidFill>
                  <a:srgbClr val="006600"/>
                </a:solidFill>
                <a:ea typeface="楷体" pitchFamily="49" charset="-122"/>
                <a:cs typeface="Times New Roman" pitchFamily="18" charset="0"/>
              </a:rPr>
              <a:t>)</a:t>
            </a:r>
          </a:p>
          <a:p>
            <a:r>
              <a:rPr lang="en-US" sz="2000" dirty="0" smtClean="0">
                <a:solidFill>
                  <a:srgbClr val="006600"/>
                </a:solidFill>
                <a:ea typeface="楷体" pitchFamily="49" charset="-122"/>
                <a:cs typeface="Times New Roman" pitchFamily="18" charset="0"/>
              </a:rPr>
              <a:t>       {	sum = 0;</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foreach</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item in b)</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sum += item;</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class Program</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static void Main(string[] </a:t>
            </a:r>
            <a:r>
              <a:rPr lang="en-US" sz="2000" dirty="0" err="1" smtClean="0">
                <a:solidFill>
                  <a:srgbClr val="006600"/>
                </a:solidFill>
                <a:ea typeface="楷体" pitchFamily="49" charset="-122"/>
                <a:cs typeface="Times New Roman" pitchFamily="18" charset="0"/>
              </a:rPr>
              <a:t>args</a:t>
            </a:r>
            <a:r>
              <a:rPr lang="en-US" sz="2000" dirty="0" smtClean="0">
                <a:solidFill>
                  <a:srgbClr val="006600"/>
                </a:solidFill>
                <a:ea typeface="楷体" pitchFamily="49" charset="-122"/>
                <a:cs typeface="Times New Roman" pitchFamily="18" charset="0"/>
              </a:rPr>
              <a:t>)		//Main</a:t>
            </a:r>
            <a:r>
              <a:rPr lang="zh-CN" altLang="en-US" sz="2000" dirty="0" smtClean="0">
                <a:solidFill>
                  <a:srgbClr val="006600"/>
                </a:solidFill>
                <a:ea typeface="楷体" pitchFamily="49" charset="-122"/>
                <a:cs typeface="Times New Roman" pitchFamily="18" charset="0"/>
              </a:rPr>
              <a:t>方法</a:t>
            </a: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x = 0;</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SampleClass5</a:t>
            </a:r>
            <a:r>
              <a:rPr lang="en-US" sz="2000" dirty="0" smtClean="0">
                <a:solidFill>
                  <a:srgbClr val="006600"/>
                </a:solidFill>
                <a:ea typeface="楷体" pitchFamily="49" charset="-122"/>
                <a:cs typeface="Times New Roman" pitchFamily="18" charset="0"/>
              </a:rPr>
              <a:t> s = new </a:t>
            </a:r>
            <a:r>
              <a:rPr lang="en-US" sz="2000" dirty="0" err="1" smtClean="0">
                <a:solidFill>
                  <a:srgbClr val="006600"/>
                </a:solidFill>
                <a:ea typeface="楷体" pitchFamily="49" charset="-122"/>
                <a:cs typeface="Times New Roman" pitchFamily="18" charset="0"/>
              </a:rPr>
              <a:t>SampleClass5</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创建对象</a:t>
            </a:r>
            <a:r>
              <a:rPr lang="en-US" sz="2000" dirty="0" smtClean="0">
                <a:solidFill>
                  <a:srgbClr val="006600"/>
                </a:solidFill>
                <a:ea typeface="楷体" pitchFamily="49" charset="-122"/>
                <a:cs typeface="Times New Roman" pitchFamily="18" charset="0"/>
              </a:rPr>
              <a:t>s</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s.addnum</a:t>
            </a:r>
            <a:r>
              <a:rPr lang="en-US" sz="2000" dirty="0" smtClean="0">
                <a:solidFill>
                  <a:srgbClr val="006600"/>
                </a:solidFill>
                <a:ea typeface="楷体" pitchFamily="49" charset="-122"/>
                <a:cs typeface="Times New Roman" pitchFamily="18" charset="0"/>
              </a:rPr>
              <a:t>(</a:t>
            </a:r>
            <a:r>
              <a:rPr lang="en-US" sz="2000" dirty="0" smtClean="0">
                <a:ea typeface="楷体" pitchFamily="49" charset="-122"/>
                <a:cs typeface="Times New Roman" pitchFamily="18" charset="0"/>
              </a:rPr>
              <a:t>ref x</a:t>
            </a:r>
            <a:r>
              <a:rPr lang="en-US" sz="2000" dirty="0" smtClean="0">
                <a:solidFill>
                  <a:srgbClr val="0066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1,2,3,4,5</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调用</a:t>
            </a:r>
            <a:r>
              <a:rPr lang="en-US" sz="2000" dirty="0" err="1" smtClean="0">
                <a:solidFill>
                  <a:srgbClr val="006600"/>
                </a:solidFill>
                <a:ea typeface="楷体" pitchFamily="49" charset="-122"/>
                <a:cs typeface="Times New Roman" pitchFamily="18" charset="0"/>
              </a:rPr>
              <a:t>addnum</a:t>
            </a:r>
            <a:r>
              <a:rPr lang="zh-CN" altLang="en-US" sz="2000" dirty="0" smtClean="0">
                <a:solidFill>
                  <a:srgbClr val="006600"/>
                </a:solidFill>
                <a:ea typeface="楷体" pitchFamily="49" charset="-122"/>
                <a:cs typeface="Times New Roman" pitchFamily="18" charset="0"/>
              </a:rPr>
              <a:t>方法</a:t>
            </a: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(x);		//</a:t>
            </a:r>
            <a:r>
              <a:rPr lang="zh-CN" altLang="en-US" sz="2000" dirty="0" smtClean="0">
                <a:solidFill>
                  <a:srgbClr val="006600"/>
                </a:solidFill>
                <a:ea typeface="楷体" pitchFamily="49" charset="-122"/>
                <a:cs typeface="Times New Roman" pitchFamily="18" charset="0"/>
              </a:rPr>
              <a:t>输出：</a:t>
            </a:r>
            <a:r>
              <a:rPr lang="en-US" sz="2000" dirty="0" smtClean="0">
                <a:solidFill>
                  <a:srgbClr val="006600"/>
                </a:solidFill>
                <a:ea typeface="楷体" pitchFamily="49" charset="-122"/>
                <a:cs typeface="Times New Roman" pitchFamily="18" charset="0"/>
              </a:rPr>
              <a:t>15</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71472" y="571480"/>
            <a:ext cx="271464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US" altLang="zh-CN" sz="2800" dirty="0" smtClean="0">
                <a:solidFill>
                  <a:srgbClr val="FF3300"/>
                </a:solidFill>
                <a:latin typeface="黑体" pitchFamily="49" charset="-122"/>
                <a:ea typeface="黑体" pitchFamily="49" charset="-122"/>
              </a:rPr>
              <a:t>5.2.2</a:t>
            </a:r>
            <a:r>
              <a:rPr lang="zh-CN" altLang="en-US" sz="2800" dirty="0">
                <a:solidFill>
                  <a:srgbClr val="FF3300"/>
                </a:solidFill>
                <a:latin typeface="黑体" pitchFamily="49" charset="-122"/>
                <a:ea typeface="黑体" pitchFamily="49" charset="-122"/>
              </a:rPr>
              <a:t>类的成员</a:t>
            </a:r>
          </a:p>
        </p:txBody>
      </p:sp>
      <p:sp>
        <p:nvSpPr>
          <p:cNvPr id="5" name="TextBox 4"/>
          <p:cNvSpPr txBox="1"/>
          <p:nvPr/>
        </p:nvSpPr>
        <p:spPr>
          <a:xfrm>
            <a:off x="642910" y="1357298"/>
            <a:ext cx="8001056" cy="1754326"/>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类是一种活动的数据结构。程序的数据和功能被组织为逻辑上相关的数据和函数的封装集合，这就是类。</a:t>
            </a:r>
          </a:p>
          <a:p>
            <a:pPr>
              <a:lnSpc>
                <a:spcPct val="150000"/>
              </a:lnSpc>
            </a:pPr>
            <a:r>
              <a:rPr lang="zh-CN" altLang="en-US" dirty="0" smtClean="0">
                <a:latin typeface="楷体" pitchFamily="49" charset="-122"/>
                <a:ea typeface="楷体" pitchFamily="49" charset="-122"/>
              </a:rPr>
              <a:t>    类的成员可以分为两大类：</a:t>
            </a:r>
            <a:r>
              <a:rPr lang="zh-CN" altLang="en-US" dirty="0" smtClean="0">
                <a:solidFill>
                  <a:srgbClr val="FF00FF"/>
                </a:solidFill>
                <a:latin typeface="楷体" pitchFamily="49" charset="-122"/>
                <a:ea typeface="楷体" pitchFamily="49" charset="-122"/>
              </a:rPr>
              <a:t>数据成员和函数成员</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7858180" cy="1323439"/>
          </a:xfrm>
          <a:prstGeom prst="rect">
            <a:avLst/>
          </a:prstGeom>
          <a:noFill/>
        </p:spPr>
        <p:txBody>
          <a:bodyPr wrap="square" rtlCol="0">
            <a:spAutoFit/>
          </a:bodyPr>
          <a:lstStyle/>
          <a:p>
            <a:pPr>
              <a:lnSpc>
                <a:spcPts val="3200"/>
              </a:lnSpc>
            </a:pPr>
            <a:r>
              <a:rPr lang="zh-CN" altLang="en-US" dirty="0" smtClean="0">
                <a:ea typeface="楷体" pitchFamily="49" charset="-122"/>
                <a:cs typeface="Times New Roman" pitchFamily="18" charset="0"/>
              </a:rPr>
              <a:t>      其中，方法头部为：</a:t>
            </a:r>
            <a:endParaRPr lang="en-US" altLang="zh-CN" dirty="0" smtClean="0">
              <a:ea typeface="楷体" pitchFamily="49" charset="-122"/>
              <a:cs typeface="Times New Roman" pitchFamily="18" charset="0"/>
            </a:endParaRPr>
          </a:p>
          <a:p>
            <a:pPr>
              <a:lnSpc>
                <a:spcPts val="3200"/>
              </a:lnSpc>
            </a:pPr>
            <a:r>
              <a:rPr lang="en-US" dirty="0" smtClean="0">
                <a:ea typeface="楷体" pitchFamily="49" charset="-122"/>
                <a:cs typeface="Times New Roman" pitchFamily="18" charset="0"/>
              </a:rPr>
              <a:t>          public void </a:t>
            </a:r>
            <a:r>
              <a:rPr lang="en-US" dirty="0" err="1" smtClean="0">
                <a:ea typeface="楷体" pitchFamily="49" charset="-122"/>
                <a:cs typeface="Times New Roman" pitchFamily="18" charset="0"/>
              </a:rPr>
              <a:t>addnum</a:t>
            </a:r>
            <a:r>
              <a:rPr lang="en-US" dirty="0" smtClean="0">
                <a:ea typeface="楷体" pitchFamily="49" charset="-122"/>
                <a:cs typeface="Times New Roman" pitchFamily="18" charset="0"/>
              </a:rPr>
              <a:t>(ref </a:t>
            </a:r>
            <a:r>
              <a:rPr lang="en-US" dirty="0" err="1" smtClean="0">
                <a:ea typeface="楷体" pitchFamily="49" charset="-122"/>
                <a:cs typeface="Times New Roman" pitchFamily="18" charset="0"/>
              </a:rPr>
              <a:t>int</a:t>
            </a:r>
            <a:r>
              <a:rPr lang="en-US" dirty="0" smtClean="0">
                <a:ea typeface="楷体" pitchFamily="49" charset="-122"/>
                <a:cs typeface="Times New Roman" pitchFamily="18" charset="0"/>
              </a:rPr>
              <a:t> sum, </a:t>
            </a:r>
            <a:r>
              <a:rPr lang="en-US" dirty="0" err="1" smtClean="0">
                <a:solidFill>
                  <a:srgbClr val="FF00FF"/>
                </a:solidFill>
                <a:ea typeface="楷体" pitchFamily="49" charset="-122"/>
                <a:cs typeface="Times New Roman" pitchFamily="18" charset="0"/>
              </a:rPr>
              <a:t>params</a:t>
            </a:r>
            <a:r>
              <a:rPr lang="en-US" dirty="0" smtClean="0">
                <a:solidFill>
                  <a:srgbClr val="FF00FF"/>
                </a:solidFill>
                <a:ea typeface="楷体" pitchFamily="49" charset="-122"/>
                <a:cs typeface="Times New Roman" pitchFamily="18" charset="0"/>
              </a:rPr>
              <a:t> </a:t>
            </a:r>
            <a:r>
              <a:rPr lang="en-US" dirty="0" err="1" smtClean="0">
                <a:solidFill>
                  <a:srgbClr val="FF00FF"/>
                </a:solidFill>
                <a:ea typeface="楷体" pitchFamily="49" charset="-122"/>
                <a:cs typeface="Times New Roman" pitchFamily="18" charset="0"/>
              </a:rPr>
              <a:t>int</a:t>
            </a:r>
            <a:r>
              <a:rPr lang="en-US" dirty="0" smtClean="0">
                <a:solidFill>
                  <a:srgbClr val="FF00FF"/>
                </a:solidFill>
                <a:ea typeface="楷体" pitchFamily="49" charset="-122"/>
                <a:cs typeface="Times New Roman" pitchFamily="18" charset="0"/>
              </a:rPr>
              <a:t>[] b</a:t>
            </a:r>
            <a:r>
              <a:rPr lang="en-US" dirty="0" smtClean="0">
                <a:ea typeface="楷体" pitchFamily="49" charset="-122"/>
                <a:cs typeface="Times New Roman" pitchFamily="18" charset="0"/>
              </a:rPr>
              <a:t>)</a:t>
            </a:r>
          </a:p>
          <a:p>
            <a:pPr>
              <a:lnSpc>
                <a:spcPts val="3200"/>
              </a:lnSpc>
            </a:pPr>
            <a:r>
              <a:rPr lang="zh-CN" altLang="en-US" dirty="0" smtClean="0">
                <a:ea typeface="楷体" pitchFamily="49" charset="-122"/>
                <a:cs typeface="Times New Roman" pitchFamily="18" charset="0"/>
              </a:rPr>
              <a:t>调用方法的形式可以为：</a:t>
            </a:r>
          </a:p>
        </p:txBody>
      </p:sp>
      <p:sp>
        <p:nvSpPr>
          <p:cNvPr id="5" name="TextBox 4"/>
          <p:cNvSpPr txBox="1"/>
          <p:nvPr/>
        </p:nvSpPr>
        <p:spPr>
          <a:xfrm>
            <a:off x="1357290" y="2071678"/>
            <a:ext cx="6072230" cy="1938992"/>
          </a:xfrm>
          <a:prstGeom prst="rect">
            <a:avLst/>
          </a:prstGeom>
          <a:noFill/>
        </p:spPr>
        <p:txBody>
          <a:bodyPr wrap="square" rtlCol="0">
            <a:spAutoFit/>
          </a:bodyPr>
          <a:lstStyle/>
          <a:p>
            <a:pPr>
              <a:lnSpc>
                <a:spcPct val="150000"/>
              </a:lnSpc>
            </a:pPr>
            <a:r>
              <a:rPr lang="en-US" sz="2000" dirty="0" err="1" smtClean="0">
                <a:solidFill>
                  <a:srgbClr val="006600"/>
                </a:solidFill>
                <a:ea typeface="楷体" pitchFamily="49" charset="-122"/>
                <a:cs typeface="Times New Roman" pitchFamily="18" charset="0"/>
              </a:rPr>
              <a:t>addnum</a:t>
            </a:r>
            <a:r>
              <a:rPr lang="en-US" sz="2000" dirty="0" smtClean="0">
                <a:solidFill>
                  <a:srgbClr val="006600"/>
                </a:solidFill>
                <a:ea typeface="楷体" pitchFamily="49" charset="-122"/>
                <a:cs typeface="Times New Roman" pitchFamily="18" charset="0"/>
              </a:rPr>
              <a:t>(</a:t>
            </a:r>
            <a:r>
              <a:rPr lang="en-US" sz="2000" dirty="0" smtClean="0">
                <a:ea typeface="楷体" pitchFamily="49" charset="-122"/>
                <a:cs typeface="Times New Roman" pitchFamily="18" charset="0"/>
              </a:rPr>
              <a:t>ref x</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零个实参</a:t>
            </a:r>
          </a:p>
          <a:p>
            <a:pPr>
              <a:lnSpc>
                <a:spcPct val="150000"/>
              </a:lnSpc>
            </a:pPr>
            <a:r>
              <a:rPr lang="en-US" sz="2000" dirty="0" err="1" smtClean="0">
                <a:solidFill>
                  <a:srgbClr val="006600"/>
                </a:solidFill>
                <a:ea typeface="楷体" pitchFamily="49" charset="-122"/>
                <a:cs typeface="Times New Roman" pitchFamily="18" charset="0"/>
              </a:rPr>
              <a:t>addnum</a:t>
            </a:r>
            <a:r>
              <a:rPr lang="en-US" sz="2000" dirty="0" smtClean="0">
                <a:solidFill>
                  <a:srgbClr val="006600"/>
                </a:solidFill>
                <a:ea typeface="楷体" pitchFamily="49" charset="-122"/>
                <a:cs typeface="Times New Roman" pitchFamily="18" charset="0"/>
              </a:rPr>
              <a:t>(</a:t>
            </a:r>
            <a:r>
              <a:rPr lang="en-US" sz="2000" dirty="0" smtClean="0">
                <a:ea typeface="楷体" pitchFamily="49" charset="-122"/>
                <a:cs typeface="Times New Roman" pitchFamily="18" charset="0"/>
              </a:rPr>
              <a:t>ref </a:t>
            </a:r>
            <a:r>
              <a:rPr lang="en-US" sz="2000" dirty="0" err="1" smtClean="0">
                <a:ea typeface="楷体" pitchFamily="49" charset="-122"/>
                <a:cs typeface="Times New Roman" pitchFamily="18" charset="0"/>
              </a:rPr>
              <a:t>x</a:t>
            </a:r>
            <a:r>
              <a:rPr lang="en-US" sz="2000" dirty="0" err="1" smtClean="0">
                <a:solidFill>
                  <a:srgbClr val="006600"/>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1</a:t>
            </a:r>
            <a:r>
              <a:rPr lang="en-US" sz="2000" dirty="0" smtClean="0">
                <a:solidFill>
                  <a:srgbClr val="006600"/>
                </a:solidFill>
                <a:ea typeface="楷体" pitchFamily="49" charset="-122"/>
                <a:cs typeface="Times New Roman" pitchFamily="18" charset="0"/>
              </a:rPr>
              <a:t>)			//1</a:t>
            </a:r>
            <a:r>
              <a:rPr lang="zh-CN" altLang="en-US" sz="2000" dirty="0" smtClean="0">
                <a:solidFill>
                  <a:srgbClr val="006600"/>
                </a:solidFill>
                <a:ea typeface="楷体" pitchFamily="49" charset="-122"/>
                <a:cs typeface="Times New Roman" pitchFamily="18" charset="0"/>
              </a:rPr>
              <a:t>个实参</a:t>
            </a:r>
          </a:p>
          <a:p>
            <a:pPr>
              <a:lnSpc>
                <a:spcPct val="150000"/>
              </a:lnSpc>
            </a:pPr>
            <a:r>
              <a:rPr lang="en-US" sz="2000" dirty="0" err="1" smtClean="0">
                <a:solidFill>
                  <a:srgbClr val="006600"/>
                </a:solidFill>
                <a:ea typeface="楷体" pitchFamily="49" charset="-122"/>
                <a:cs typeface="Times New Roman" pitchFamily="18" charset="0"/>
              </a:rPr>
              <a:t>addnum</a:t>
            </a:r>
            <a:r>
              <a:rPr lang="en-US" sz="2000" dirty="0" smtClean="0">
                <a:solidFill>
                  <a:srgbClr val="006600"/>
                </a:solidFill>
                <a:ea typeface="楷体" pitchFamily="49" charset="-122"/>
                <a:cs typeface="Times New Roman" pitchFamily="18" charset="0"/>
              </a:rPr>
              <a:t>(</a:t>
            </a:r>
            <a:r>
              <a:rPr lang="en-US" sz="2000" dirty="0" smtClean="0">
                <a:ea typeface="楷体" pitchFamily="49" charset="-122"/>
                <a:cs typeface="Times New Roman" pitchFamily="18" charset="0"/>
              </a:rPr>
              <a:t>ref </a:t>
            </a:r>
            <a:r>
              <a:rPr lang="en-US" sz="2000" dirty="0" err="1" smtClean="0">
                <a:ea typeface="楷体" pitchFamily="49" charset="-122"/>
                <a:cs typeface="Times New Roman" pitchFamily="18" charset="0"/>
              </a:rPr>
              <a:t>x</a:t>
            </a:r>
            <a:r>
              <a:rPr lang="en-US" sz="2000" dirty="0" err="1" smtClean="0">
                <a:solidFill>
                  <a:srgbClr val="006600"/>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1,2</a:t>
            </a:r>
            <a:r>
              <a:rPr lang="en-US" sz="2000" dirty="0" smtClean="0">
                <a:solidFill>
                  <a:srgbClr val="006600"/>
                </a:solidFill>
                <a:ea typeface="楷体" pitchFamily="49" charset="-122"/>
                <a:cs typeface="Times New Roman" pitchFamily="18" charset="0"/>
              </a:rPr>
              <a:t>)		//2</a:t>
            </a:r>
            <a:r>
              <a:rPr lang="zh-CN" altLang="en-US" sz="2000" dirty="0" smtClean="0">
                <a:solidFill>
                  <a:srgbClr val="006600"/>
                </a:solidFill>
                <a:ea typeface="楷体" pitchFamily="49" charset="-122"/>
                <a:cs typeface="Times New Roman" pitchFamily="18" charset="0"/>
              </a:rPr>
              <a:t>个实参</a:t>
            </a:r>
          </a:p>
          <a:p>
            <a:pPr>
              <a:lnSpc>
                <a:spcPct val="150000"/>
              </a:lnSpc>
            </a:pPr>
            <a:r>
              <a:rPr lang="en-US" sz="2000" dirty="0" err="1" smtClean="0">
                <a:solidFill>
                  <a:srgbClr val="006600"/>
                </a:solidFill>
                <a:ea typeface="楷体" pitchFamily="49" charset="-122"/>
                <a:cs typeface="Times New Roman" pitchFamily="18" charset="0"/>
              </a:rPr>
              <a:t>addnum</a:t>
            </a:r>
            <a:r>
              <a:rPr lang="en-US" sz="2000" dirty="0" smtClean="0">
                <a:solidFill>
                  <a:srgbClr val="006600"/>
                </a:solidFill>
                <a:ea typeface="楷体" pitchFamily="49" charset="-122"/>
                <a:cs typeface="Times New Roman" pitchFamily="18" charset="0"/>
              </a:rPr>
              <a:t>(</a:t>
            </a:r>
            <a:r>
              <a:rPr lang="en-US" sz="2000" dirty="0" smtClean="0">
                <a:ea typeface="楷体" pitchFamily="49" charset="-122"/>
                <a:cs typeface="Times New Roman" pitchFamily="18" charset="0"/>
              </a:rPr>
              <a:t>ref </a:t>
            </a:r>
            <a:r>
              <a:rPr lang="en-US" sz="2000" dirty="0" err="1" smtClean="0">
                <a:ea typeface="楷体" pitchFamily="49" charset="-122"/>
                <a:cs typeface="Times New Roman" pitchFamily="18" charset="0"/>
              </a:rPr>
              <a:t>x</a:t>
            </a:r>
            <a:r>
              <a:rPr lang="en-US" sz="2000" dirty="0" err="1" smtClean="0">
                <a:solidFill>
                  <a:srgbClr val="006600"/>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1,2,3,4,5</a:t>
            </a:r>
            <a:r>
              <a:rPr lang="en-US" sz="2000" dirty="0" smtClean="0">
                <a:solidFill>
                  <a:srgbClr val="006600"/>
                </a:solidFill>
                <a:ea typeface="楷体" pitchFamily="49" charset="-122"/>
                <a:cs typeface="Times New Roman" pitchFamily="18" charset="0"/>
              </a:rPr>
              <a:t>)		//5</a:t>
            </a:r>
            <a:r>
              <a:rPr lang="zh-CN" altLang="en-US" sz="2000" dirty="0" smtClean="0">
                <a:solidFill>
                  <a:srgbClr val="006600"/>
                </a:solidFill>
                <a:ea typeface="楷体" pitchFamily="49" charset="-122"/>
                <a:cs typeface="Times New Roman" pitchFamily="18" charset="0"/>
              </a:rPr>
              <a:t>个实参</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500990"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也可以直接用数组作为实参来。例如，前面的</a:t>
            </a:r>
            <a:r>
              <a:rPr lang="en-US" dirty="0" smtClean="0">
                <a:ea typeface="楷体" pitchFamily="49" charset="-122"/>
                <a:cs typeface="Times New Roman" pitchFamily="18" charset="0"/>
              </a:rPr>
              <a:t>Main</a:t>
            </a:r>
            <a:r>
              <a:rPr lang="zh-CN" altLang="en-US" dirty="0" smtClean="0">
                <a:ea typeface="楷体" pitchFamily="49" charset="-122"/>
                <a:cs typeface="Times New Roman" pitchFamily="18" charset="0"/>
              </a:rPr>
              <a:t>方法可以等效地改为：</a:t>
            </a:r>
          </a:p>
        </p:txBody>
      </p:sp>
      <p:sp>
        <p:nvSpPr>
          <p:cNvPr id="3" name="TextBox 2"/>
          <p:cNvSpPr txBox="1"/>
          <p:nvPr/>
        </p:nvSpPr>
        <p:spPr>
          <a:xfrm>
            <a:off x="785786" y="1571612"/>
            <a:ext cx="7929618" cy="2862322"/>
          </a:xfrm>
          <a:prstGeom prst="rect">
            <a:avLst/>
          </a:prstGeom>
          <a:noFill/>
        </p:spPr>
        <p:txBody>
          <a:bodyPr wrap="square" rtlCol="0">
            <a:spAutoFit/>
          </a:bodyPr>
          <a:lstStyle/>
          <a:p>
            <a:pPr>
              <a:lnSpc>
                <a:spcPct val="150000"/>
              </a:lnSpc>
            </a:pPr>
            <a:r>
              <a:rPr lang="en-US" sz="2000" dirty="0" smtClean="0">
                <a:solidFill>
                  <a:srgbClr val="006600"/>
                </a:solidFill>
                <a:ea typeface="楷体" pitchFamily="49" charset="-122"/>
                <a:cs typeface="Times New Roman" pitchFamily="18" charset="0"/>
              </a:rPr>
              <a:t>static void Main(string[] </a:t>
            </a:r>
            <a:r>
              <a:rPr lang="en-US" sz="2000" dirty="0" err="1" smtClean="0">
                <a:solidFill>
                  <a:srgbClr val="006600"/>
                </a:solidFill>
                <a:ea typeface="楷体" pitchFamily="49" charset="-122"/>
                <a:cs typeface="Times New Roman" pitchFamily="18" charset="0"/>
              </a:rPr>
              <a:t>args</a:t>
            </a:r>
            <a:r>
              <a:rPr lang="en-US" sz="2000" dirty="0" smtClean="0">
                <a:solidFill>
                  <a:srgbClr val="006600"/>
                </a:solidFill>
                <a:ea typeface="楷体" pitchFamily="49" charset="-122"/>
                <a:cs typeface="Times New Roman" pitchFamily="18" charset="0"/>
              </a:rPr>
              <a:t>)			//Main</a:t>
            </a:r>
            <a:r>
              <a:rPr lang="zh-CN" altLang="en-US" sz="2000" dirty="0" smtClean="0">
                <a:solidFill>
                  <a:srgbClr val="006600"/>
                </a:solidFill>
                <a:ea typeface="楷体" pitchFamily="49" charset="-122"/>
                <a:cs typeface="Times New Roman" pitchFamily="18" charset="0"/>
              </a:rPr>
              <a:t>方法</a:t>
            </a:r>
          </a:p>
          <a:p>
            <a:pPr>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a = new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[5] {1,2,3,4,5 };		//</a:t>
            </a:r>
            <a:r>
              <a:rPr lang="zh-CN" altLang="en-US" sz="2000" dirty="0" smtClean="0">
                <a:solidFill>
                  <a:srgbClr val="006600"/>
                </a:solidFill>
                <a:ea typeface="楷体" pitchFamily="49" charset="-122"/>
                <a:cs typeface="Times New Roman" pitchFamily="18" charset="0"/>
              </a:rPr>
              <a:t>定义一维数组</a:t>
            </a:r>
            <a:r>
              <a:rPr lang="en-US" sz="2000" dirty="0" smtClean="0">
                <a:solidFill>
                  <a:srgbClr val="006600"/>
                </a:solidFill>
                <a:ea typeface="楷体" pitchFamily="49" charset="-122"/>
                <a:cs typeface="Times New Roman" pitchFamily="18" charset="0"/>
              </a:rPr>
              <a:t>a</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x = 0;</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SampleClass5</a:t>
            </a:r>
            <a:r>
              <a:rPr lang="en-US" sz="2000" dirty="0" smtClean="0">
                <a:solidFill>
                  <a:srgbClr val="006600"/>
                </a:solidFill>
                <a:ea typeface="楷体" pitchFamily="49" charset="-122"/>
                <a:cs typeface="Times New Roman" pitchFamily="18" charset="0"/>
              </a:rPr>
              <a:t> s = new </a:t>
            </a:r>
            <a:r>
              <a:rPr lang="en-US" sz="2000" dirty="0" err="1" smtClean="0">
                <a:solidFill>
                  <a:srgbClr val="006600"/>
                </a:solidFill>
                <a:ea typeface="楷体" pitchFamily="49" charset="-122"/>
                <a:cs typeface="Times New Roman" pitchFamily="18" charset="0"/>
              </a:rPr>
              <a:t>SampleClass5</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创建对象</a:t>
            </a:r>
            <a:r>
              <a:rPr lang="en-US" sz="2000" dirty="0" smtClean="0">
                <a:solidFill>
                  <a:srgbClr val="006600"/>
                </a:solidFill>
                <a:ea typeface="楷体" pitchFamily="49" charset="-122"/>
                <a:cs typeface="Times New Roman" pitchFamily="18" charset="0"/>
              </a:rPr>
              <a:t>s</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s.addnum</a:t>
            </a:r>
            <a:r>
              <a:rPr lang="en-US" sz="2000" dirty="0" smtClean="0">
                <a:solidFill>
                  <a:srgbClr val="006600"/>
                </a:solidFill>
                <a:ea typeface="楷体" pitchFamily="49" charset="-122"/>
                <a:cs typeface="Times New Roman" pitchFamily="18" charset="0"/>
              </a:rPr>
              <a:t>(</a:t>
            </a:r>
            <a:r>
              <a:rPr lang="en-US" sz="2000" dirty="0" smtClean="0">
                <a:ea typeface="楷体" pitchFamily="49" charset="-122"/>
                <a:cs typeface="Times New Roman" pitchFamily="18" charset="0"/>
              </a:rPr>
              <a:t>ref </a:t>
            </a:r>
            <a:r>
              <a:rPr lang="en-US" sz="2000" dirty="0" err="1" smtClean="0">
                <a:ea typeface="楷体" pitchFamily="49" charset="-122"/>
                <a:cs typeface="Times New Roman" pitchFamily="18" charset="0"/>
              </a:rPr>
              <a:t>x</a:t>
            </a:r>
            <a:r>
              <a:rPr lang="en-US" sz="2000" dirty="0" err="1" smtClean="0">
                <a:solidFill>
                  <a:srgbClr val="006600"/>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a</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调用</a:t>
            </a:r>
            <a:r>
              <a:rPr lang="en-US" sz="2000" dirty="0" err="1" smtClean="0">
                <a:solidFill>
                  <a:srgbClr val="006600"/>
                </a:solidFill>
                <a:ea typeface="楷体" pitchFamily="49" charset="-122"/>
                <a:cs typeface="Times New Roman" pitchFamily="18" charset="0"/>
              </a:rPr>
              <a:t>addnum</a:t>
            </a:r>
            <a:r>
              <a:rPr lang="zh-CN" altLang="en-US" sz="2000" dirty="0" smtClean="0">
                <a:solidFill>
                  <a:srgbClr val="006600"/>
                </a:solidFill>
                <a:ea typeface="楷体" pitchFamily="49" charset="-122"/>
                <a:cs typeface="Times New Roman" pitchFamily="18" charset="0"/>
              </a:rPr>
              <a:t>方法</a:t>
            </a:r>
          </a:p>
          <a:p>
            <a:pPr>
              <a:lnSpc>
                <a:spcPct val="150000"/>
              </a:lnSpc>
            </a:pP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
        <p:nvSpPr>
          <p:cNvPr id="4" name="TextBox 3"/>
          <p:cNvSpPr txBox="1"/>
          <p:nvPr/>
        </p:nvSpPr>
        <p:spPr>
          <a:xfrm>
            <a:off x="857224" y="4714884"/>
            <a:ext cx="7572428"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如果实参和形参都是数组，也可以不使用</a:t>
            </a:r>
            <a:r>
              <a:rPr lang="en-US" dirty="0" err="1" smtClean="0">
                <a:ea typeface="楷体" pitchFamily="49" charset="-122"/>
                <a:cs typeface="Times New Roman" pitchFamily="18" charset="0"/>
              </a:rPr>
              <a:t>params</a:t>
            </a:r>
            <a:r>
              <a:rPr lang="zh-CN" altLang="en-US" dirty="0" smtClean="0">
                <a:ea typeface="楷体" pitchFamily="49" charset="-122"/>
                <a:cs typeface="Times New Roman" pitchFamily="18" charset="0"/>
              </a:rPr>
              <a:t>参数数组形式。</a:t>
            </a:r>
            <a:endParaRPr lang="zh-CN" altLang="en-US" dirty="0">
              <a:ea typeface="楷体" pitchFamily="49" charset="-122"/>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5.8.4  </a:t>
            </a:r>
            <a:r>
              <a:rPr lang="zh-CN" altLang="en-US" sz="2800" dirty="0" smtClean="0">
                <a:solidFill>
                  <a:srgbClr val="FF0000"/>
                </a:solidFill>
                <a:latin typeface="黑体" pitchFamily="49" charset="-122"/>
                <a:ea typeface="黑体" pitchFamily="49" charset="-122"/>
              </a:rPr>
              <a:t>可选参数</a:t>
            </a:r>
          </a:p>
        </p:txBody>
      </p:sp>
      <p:sp>
        <p:nvSpPr>
          <p:cNvPr id="3" name="TextBox 2"/>
          <p:cNvSpPr txBox="1"/>
          <p:nvPr/>
        </p:nvSpPr>
        <p:spPr>
          <a:xfrm>
            <a:off x="642910" y="1285860"/>
            <a:ext cx="7858180" cy="230832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所谓可选参数是指在调用方法时可以包含这个参数，也可以忽略它。为了表明每个参数是可选的，需要在方法定义时为它提供参数默认值。指定默认值的语法和初始化本地变量的语法一样。</a:t>
            </a:r>
            <a:endParaRPr lang="zh-CN" altLang="en-US" dirty="0">
              <a:ea typeface="楷体" pitchFamily="49" charset="-122"/>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858180" cy="4708981"/>
          </a:xfrm>
          <a:prstGeom prst="rect">
            <a:avLst/>
          </a:prstGeom>
          <a:noFill/>
        </p:spPr>
        <p:txBody>
          <a:bodyPr wrap="square" rtlCol="0">
            <a:spAutoFit/>
          </a:bodyPr>
          <a:lstStyle/>
          <a:p>
            <a:r>
              <a:rPr lang="zh-CN" altLang="en-US" dirty="0" smtClean="0">
                <a:ea typeface="楷体" pitchFamily="49" charset="-122"/>
                <a:cs typeface="Times New Roman" pitchFamily="18" charset="0"/>
              </a:rPr>
              <a:t>例如，声明如下类：</a:t>
            </a:r>
          </a:p>
          <a:p>
            <a:pPr>
              <a:lnSpc>
                <a:spcPct val="150000"/>
              </a:lnSpc>
            </a:pPr>
            <a:r>
              <a:rPr lang="en-US" sz="2000" dirty="0" smtClean="0">
                <a:solidFill>
                  <a:srgbClr val="006600"/>
                </a:solidFill>
                <a:ea typeface="楷体" pitchFamily="49" charset="-122"/>
                <a:cs typeface="Times New Roman" pitchFamily="18" charset="0"/>
              </a:rPr>
              <a:t>class </a:t>
            </a:r>
            <a:r>
              <a:rPr lang="en-US" sz="2000" dirty="0" err="1" smtClean="0">
                <a:solidFill>
                  <a:srgbClr val="006600"/>
                </a:solidFill>
                <a:ea typeface="楷体" pitchFamily="49" charset="-122"/>
                <a:cs typeface="Times New Roman" pitchFamily="18" charset="0"/>
              </a:rPr>
              <a:t>MyClass</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public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add(</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a, </a:t>
            </a:r>
            <a:r>
              <a:rPr lang="en-US" sz="2000" dirty="0" err="1" smtClean="0">
                <a:solidFill>
                  <a:srgbClr val="FF00FF"/>
                </a:solidFill>
                <a:ea typeface="楷体" pitchFamily="49" charset="-122"/>
                <a:cs typeface="Times New Roman" pitchFamily="18" charset="0"/>
              </a:rPr>
              <a:t>int</a:t>
            </a:r>
            <a:r>
              <a:rPr lang="en-US" sz="2000" dirty="0" smtClean="0">
                <a:solidFill>
                  <a:srgbClr val="FF00FF"/>
                </a:solidFill>
                <a:ea typeface="楷体" pitchFamily="49" charset="-122"/>
                <a:cs typeface="Times New Roman" pitchFamily="18" charset="0"/>
              </a:rPr>
              <a:t> b = 1, </a:t>
            </a:r>
            <a:r>
              <a:rPr lang="en-US" sz="2000" dirty="0" err="1" smtClean="0">
                <a:solidFill>
                  <a:srgbClr val="FF00FF"/>
                </a:solidFill>
                <a:ea typeface="楷体" pitchFamily="49" charset="-122"/>
                <a:cs typeface="Times New Roman" pitchFamily="18" charset="0"/>
              </a:rPr>
              <a:t>int</a:t>
            </a:r>
            <a:r>
              <a:rPr lang="en-US" sz="2000" dirty="0" smtClean="0">
                <a:solidFill>
                  <a:srgbClr val="FF00FF"/>
                </a:solidFill>
                <a:ea typeface="楷体" pitchFamily="49" charset="-122"/>
                <a:cs typeface="Times New Roman" pitchFamily="18" charset="0"/>
              </a:rPr>
              <a:t> c = 2</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return a + b + c;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该类中</a:t>
            </a:r>
            <a:r>
              <a:rPr lang="en-US" dirty="0" smtClean="0">
                <a:ea typeface="楷体" pitchFamily="49" charset="-122"/>
                <a:cs typeface="Times New Roman" pitchFamily="18" charset="0"/>
              </a:rPr>
              <a:t>add</a:t>
            </a:r>
            <a:r>
              <a:rPr lang="zh-CN" altLang="en-US" dirty="0" smtClean="0">
                <a:ea typeface="楷体" pitchFamily="49" charset="-122"/>
                <a:cs typeface="Times New Roman" pitchFamily="18" charset="0"/>
              </a:rPr>
              <a:t>方法有两个可选参数，有如下</a:t>
            </a:r>
            <a:r>
              <a:rPr lang="en-US" dirty="0" smtClean="0">
                <a:ea typeface="楷体" pitchFamily="49" charset="-122"/>
                <a:cs typeface="Times New Roman" pitchFamily="18" charset="0"/>
              </a:rPr>
              <a:t>Main</a:t>
            </a:r>
            <a:r>
              <a:rPr lang="zh-CN" altLang="en-US" dirty="0" smtClean="0">
                <a:ea typeface="楷体" pitchFamily="49" charset="-122"/>
                <a:cs typeface="Times New Roman" pitchFamily="18" charset="0"/>
              </a:rPr>
              <a:t>方法：</a:t>
            </a:r>
          </a:p>
          <a:p>
            <a:pPr>
              <a:lnSpc>
                <a:spcPct val="150000"/>
              </a:lnSpc>
            </a:pPr>
            <a:r>
              <a:rPr lang="en-US" sz="2000" dirty="0" smtClean="0">
                <a:solidFill>
                  <a:srgbClr val="006600"/>
                </a:solidFill>
                <a:ea typeface="楷体" pitchFamily="49" charset="-122"/>
                <a:cs typeface="Times New Roman" pitchFamily="18" charset="0"/>
              </a:rPr>
              <a:t>static void Main(string[] </a:t>
            </a:r>
            <a:r>
              <a:rPr lang="en-US" sz="2000" dirty="0" err="1" smtClean="0">
                <a:solidFill>
                  <a:srgbClr val="006600"/>
                </a:solidFill>
                <a:ea typeface="楷体" pitchFamily="49" charset="-122"/>
                <a:cs typeface="Times New Roman" pitchFamily="18" charset="0"/>
              </a:rPr>
              <a:t>args</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MyClass</a:t>
            </a:r>
            <a:r>
              <a:rPr lang="en-US" sz="2000" dirty="0" smtClean="0">
                <a:solidFill>
                  <a:srgbClr val="006600"/>
                </a:solidFill>
                <a:ea typeface="楷体" pitchFamily="49" charset="-122"/>
                <a:cs typeface="Times New Roman" pitchFamily="18" charset="0"/>
              </a:rPr>
              <a:t> s = new </a:t>
            </a:r>
            <a:r>
              <a:rPr lang="en-US" sz="2000" dirty="0" err="1" smtClean="0">
                <a:solidFill>
                  <a:srgbClr val="006600"/>
                </a:solidFill>
                <a:ea typeface="楷体" pitchFamily="49" charset="-122"/>
                <a:cs typeface="Times New Roman" pitchFamily="18" charset="0"/>
              </a:rPr>
              <a:t>MyClass</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CC3300"/>
                </a:solidFill>
                <a:ea typeface="楷体" pitchFamily="49" charset="-122"/>
                <a:cs typeface="Times New Roman" pitchFamily="18" charset="0"/>
              </a:rPr>
              <a:t>        </a:t>
            </a:r>
            <a:r>
              <a:rPr lang="en-US" sz="2000" dirty="0" err="1" smtClean="0">
                <a:solidFill>
                  <a:srgbClr val="CC3300"/>
                </a:solidFill>
                <a:ea typeface="楷体" pitchFamily="49" charset="-122"/>
                <a:cs typeface="Times New Roman" pitchFamily="18" charset="0"/>
              </a:rPr>
              <a:t>int</a:t>
            </a:r>
            <a:r>
              <a:rPr lang="en-US" sz="2000" dirty="0" smtClean="0">
                <a:solidFill>
                  <a:srgbClr val="CC3300"/>
                </a:solidFill>
                <a:ea typeface="楷体" pitchFamily="49" charset="-122"/>
                <a:cs typeface="Times New Roman" pitchFamily="18" charset="0"/>
              </a:rPr>
              <a:t> x = </a:t>
            </a:r>
            <a:r>
              <a:rPr lang="en-US" sz="2000" dirty="0" err="1" smtClean="0">
                <a:solidFill>
                  <a:srgbClr val="CC3300"/>
                </a:solidFill>
                <a:ea typeface="楷体" pitchFamily="49" charset="-122"/>
                <a:cs typeface="Times New Roman" pitchFamily="18" charset="0"/>
              </a:rPr>
              <a:t>s.add</a:t>
            </a:r>
            <a:r>
              <a:rPr lang="en-US" sz="2000" dirty="0" smtClean="0">
                <a:solidFill>
                  <a:srgbClr val="CC3300"/>
                </a:solidFill>
                <a:ea typeface="楷体" pitchFamily="49" charset="-122"/>
                <a:cs typeface="Times New Roman" pitchFamily="18" charset="0"/>
              </a:rPr>
              <a:t>(5);</a:t>
            </a:r>
            <a:endParaRPr lang="zh-CN" altLang="en-US" sz="2000" dirty="0" smtClean="0">
              <a:solidFill>
                <a:srgbClr val="CC3300"/>
              </a:solidFill>
              <a:ea typeface="楷体" pitchFamily="49" charset="-122"/>
              <a:cs typeface="Times New Roman" pitchFamily="18" charset="0"/>
            </a:endParaRPr>
          </a:p>
          <a:p>
            <a:r>
              <a:rPr lang="en-US" sz="2000" dirty="0" smtClean="0">
                <a:solidFill>
                  <a:srgbClr val="CC3300"/>
                </a:solidFill>
                <a:ea typeface="楷体" pitchFamily="49" charset="-122"/>
                <a:cs typeface="Times New Roman" pitchFamily="18" charset="0"/>
              </a:rPr>
              <a:t>        </a:t>
            </a:r>
            <a:r>
              <a:rPr lang="en-US" sz="2000" dirty="0" err="1" smtClean="0">
                <a:solidFill>
                  <a:srgbClr val="CC3300"/>
                </a:solidFill>
                <a:ea typeface="楷体" pitchFamily="49" charset="-122"/>
                <a:cs typeface="Times New Roman" pitchFamily="18" charset="0"/>
              </a:rPr>
              <a:t>int</a:t>
            </a:r>
            <a:r>
              <a:rPr lang="en-US" sz="2000" dirty="0" smtClean="0">
                <a:solidFill>
                  <a:srgbClr val="CC3300"/>
                </a:solidFill>
                <a:ea typeface="楷体" pitchFamily="49" charset="-122"/>
                <a:cs typeface="Times New Roman" pitchFamily="18" charset="0"/>
              </a:rPr>
              <a:t> y = </a:t>
            </a:r>
            <a:r>
              <a:rPr lang="en-US" sz="2000" dirty="0" err="1" smtClean="0">
                <a:solidFill>
                  <a:srgbClr val="CC3300"/>
                </a:solidFill>
                <a:ea typeface="楷体" pitchFamily="49" charset="-122"/>
                <a:cs typeface="Times New Roman" pitchFamily="18" charset="0"/>
              </a:rPr>
              <a:t>s.add</a:t>
            </a:r>
            <a:r>
              <a:rPr lang="en-US" sz="2000" dirty="0" smtClean="0">
                <a:solidFill>
                  <a:srgbClr val="CC3300"/>
                </a:solidFill>
                <a:ea typeface="楷体" pitchFamily="49" charset="-122"/>
                <a:cs typeface="Times New Roman" pitchFamily="18" charset="0"/>
              </a:rPr>
              <a:t>(5, 6);</a:t>
            </a:r>
            <a:endParaRPr lang="zh-CN" altLang="en-US" sz="2000" dirty="0" smtClean="0">
              <a:solidFill>
                <a:srgbClr val="CC3300"/>
              </a:solidFill>
              <a:ea typeface="楷体" pitchFamily="49" charset="-122"/>
              <a:cs typeface="Times New Roman" pitchFamily="18" charset="0"/>
            </a:endParaRPr>
          </a:p>
          <a:p>
            <a:r>
              <a:rPr lang="en-US" sz="2000" dirty="0" smtClean="0">
                <a:solidFill>
                  <a:srgbClr val="CC3300"/>
                </a:solidFill>
                <a:ea typeface="楷体" pitchFamily="49" charset="-122"/>
                <a:cs typeface="Times New Roman" pitchFamily="18" charset="0"/>
              </a:rPr>
              <a:t>        </a:t>
            </a:r>
            <a:r>
              <a:rPr lang="en-US" sz="2000" dirty="0" err="1" smtClean="0">
                <a:solidFill>
                  <a:srgbClr val="CC3300"/>
                </a:solidFill>
                <a:ea typeface="楷体" pitchFamily="49" charset="-122"/>
                <a:cs typeface="Times New Roman" pitchFamily="18" charset="0"/>
              </a:rPr>
              <a:t>int</a:t>
            </a:r>
            <a:r>
              <a:rPr lang="en-US" sz="2000" dirty="0" smtClean="0">
                <a:solidFill>
                  <a:srgbClr val="CC3300"/>
                </a:solidFill>
                <a:ea typeface="楷体" pitchFamily="49" charset="-122"/>
                <a:cs typeface="Times New Roman" pitchFamily="18" charset="0"/>
              </a:rPr>
              <a:t> z = </a:t>
            </a:r>
            <a:r>
              <a:rPr lang="en-US" sz="2000" dirty="0" err="1" smtClean="0">
                <a:solidFill>
                  <a:srgbClr val="CC3300"/>
                </a:solidFill>
                <a:ea typeface="楷体" pitchFamily="49" charset="-122"/>
                <a:cs typeface="Times New Roman" pitchFamily="18" charset="0"/>
              </a:rPr>
              <a:t>s.add</a:t>
            </a:r>
            <a:r>
              <a:rPr lang="en-US" sz="2000" dirty="0" smtClean="0">
                <a:solidFill>
                  <a:srgbClr val="CC3300"/>
                </a:solidFill>
                <a:ea typeface="楷体" pitchFamily="49" charset="-122"/>
                <a:cs typeface="Times New Roman" pitchFamily="18" charset="0"/>
              </a:rPr>
              <a:t>(5, 6, 7);</a:t>
            </a:r>
            <a:endParaRPr lang="zh-CN" altLang="en-US" sz="2000" dirty="0" smtClean="0">
              <a:solidFill>
                <a:srgbClr val="CC33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("x={0},y={1},z={2}",</a:t>
            </a:r>
            <a:r>
              <a:rPr lang="en-US" sz="2000" dirty="0" err="1" smtClean="0">
                <a:solidFill>
                  <a:srgbClr val="006600"/>
                </a:solidFill>
                <a:ea typeface="楷体" pitchFamily="49" charset="-122"/>
                <a:cs typeface="Times New Roman" pitchFamily="18" charset="0"/>
              </a:rPr>
              <a:t>x,y,z</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786742" cy="1200329"/>
          </a:xfrm>
          <a:prstGeom prst="rect">
            <a:avLst/>
          </a:prstGeom>
          <a:noFill/>
        </p:spPr>
        <p:txBody>
          <a:bodyPr wrap="square" rtlCol="0">
            <a:spAutoFit/>
          </a:bodyPr>
          <a:lstStyle/>
          <a:p>
            <a:r>
              <a:rPr lang="zh-CN" altLang="en-US" dirty="0" smtClean="0">
                <a:ea typeface="楷体" pitchFamily="49" charset="-122"/>
                <a:cs typeface="Times New Roman" pitchFamily="18" charset="0"/>
              </a:rPr>
              <a:t>       如果一个方法包含必填参数、可选参数和</a:t>
            </a:r>
            <a:r>
              <a:rPr lang="en-US" dirty="0" err="1" smtClean="0">
                <a:ea typeface="楷体" pitchFamily="49" charset="-122"/>
                <a:cs typeface="Times New Roman" pitchFamily="18" charset="0"/>
              </a:rPr>
              <a:t>params</a:t>
            </a:r>
            <a:r>
              <a:rPr lang="zh-CN" altLang="en-US" dirty="0" smtClean="0">
                <a:ea typeface="楷体" pitchFamily="49" charset="-122"/>
                <a:cs typeface="Times New Roman" pitchFamily="18" charset="0"/>
              </a:rPr>
              <a:t>参数，则必填参数必须在可选参数之前声明，而</a:t>
            </a:r>
            <a:r>
              <a:rPr lang="en-US" dirty="0" err="1" smtClean="0">
                <a:ea typeface="楷体" pitchFamily="49" charset="-122"/>
                <a:cs typeface="Times New Roman" pitchFamily="18" charset="0"/>
              </a:rPr>
              <a:t>params</a:t>
            </a:r>
            <a:r>
              <a:rPr lang="zh-CN" altLang="en-US" dirty="0" smtClean="0">
                <a:ea typeface="楷体" pitchFamily="49" charset="-122"/>
                <a:cs typeface="Times New Roman" pitchFamily="18" charset="0"/>
              </a:rPr>
              <a:t>参数必须在可选参数之后声明。</a:t>
            </a:r>
            <a:endParaRPr lang="zh-CN" altLang="en-US" dirty="0">
              <a:ea typeface="楷体" pitchFamily="49" charset="-122"/>
              <a:cs typeface="Times New Roman" pitchFamily="18" charset="0"/>
            </a:endParaRPr>
          </a:p>
        </p:txBody>
      </p:sp>
      <p:pic>
        <p:nvPicPr>
          <p:cNvPr id="324610" name="Picture 2"/>
          <p:cNvPicPr>
            <a:picLocks noChangeAspect="1" noChangeArrowheads="1"/>
          </p:cNvPicPr>
          <p:nvPr/>
        </p:nvPicPr>
        <p:blipFill>
          <a:blip r:embed="rId2"/>
          <a:srcRect/>
          <a:stretch>
            <a:fillRect/>
          </a:stretch>
        </p:blipFill>
        <p:spPr bwMode="auto">
          <a:xfrm>
            <a:off x="642910" y="2143116"/>
            <a:ext cx="8080014" cy="1000132"/>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52691"/>
            <a:ext cx="8286808" cy="461665"/>
          </a:xfrm>
          <a:prstGeom prst="rect">
            <a:avLst/>
          </a:prstGeom>
          <a:noFill/>
        </p:spPr>
        <p:txBody>
          <a:bodyPr wrap="square" rtlCol="0">
            <a:spAutoFit/>
          </a:bodyPr>
          <a:lstStyle/>
          <a:p>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dirty="0" smtClean="0">
                <a:solidFill>
                  <a:srgbClr val="FF0000"/>
                </a:solidFill>
                <a:ea typeface="楷体" pitchFamily="49" charset="-122"/>
                <a:cs typeface="Times New Roman" pitchFamily="18" charset="0"/>
              </a:rPr>
              <a:t>5.9</a:t>
            </a:r>
            <a:r>
              <a:rPr lang="en-US" altLang="zh-CN" dirty="0" smtClean="0">
                <a:solidFill>
                  <a:srgbClr val="FF0000"/>
                </a:solidFill>
                <a:ea typeface="楷体" pitchFamily="49" charset="-122"/>
                <a:cs typeface="Times New Roman" pitchFamily="18" charset="0"/>
              </a:rPr>
              <a:t>】</a:t>
            </a:r>
            <a:r>
              <a:rPr lang="zh-CN" altLang="en-US" dirty="0" smtClean="0">
                <a:ea typeface="楷体" pitchFamily="49" charset="-122"/>
                <a:cs typeface="Times New Roman" pitchFamily="18" charset="0"/>
              </a:rPr>
              <a:t>设计一个控制台应用程序，说明</a:t>
            </a:r>
            <a:r>
              <a:rPr lang="en-US" dirty="0" smtClean="0">
                <a:ea typeface="楷体" pitchFamily="49" charset="-122"/>
                <a:cs typeface="Times New Roman" pitchFamily="18" charset="0"/>
              </a:rPr>
              <a:t>this</a:t>
            </a:r>
            <a:r>
              <a:rPr lang="zh-CN" altLang="en-US" dirty="0" smtClean="0">
                <a:ea typeface="楷体" pitchFamily="49" charset="-122"/>
                <a:cs typeface="Times New Roman" pitchFamily="18" charset="0"/>
              </a:rPr>
              <a:t>关键字的使用。</a:t>
            </a:r>
          </a:p>
        </p:txBody>
      </p:sp>
      <p:sp>
        <p:nvSpPr>
          <p:cNvPr id="3" name="TextBox 2"/>
          <p:cNvSpPr txBox="1"/>
          <p:nvPr/>
        </p:nvSpPr>
        <p:spPr>
          <a:xfrm>
            <a:off x="500034" y="714356"/>
            <a:ext cx="8358246" cy="5401479"/>
          </a:xfrm>
          <a:prstGeom prst="rect">
            <a:avLst/>
          </a:prstGeom>
          <a:noFill/>
        </p:spPr>
        <p:txBody>
          <a:bodyPr wrap="square" rtlCol="0">
            <a:spAutoFit/>
          </a:bodyPr>
          <a:lstStyle/>
          <a:p>
            <a:pPr>
              <a:lnSpc>
                <a:spcPts val="2300"/>
              </a:lnSpc>
            </a:pPr>
            <a:r>
              <a:rPr lang="en-US" sz="2000" dirty="0" smtClean="0">
                <a:solidFill>
                  <a:srgbClr val="006600"/>
                </a:solidFill>
                <a:ea typeface="楷体" pitchFamily="49" charset="-122"/>
                <a:cs typeface="Times New Roman" pitchFamily="18" charset="0"/>
              </a:rPr>
              <a:t>using System;</a:t>
            </a:r>
            <a:endParaRPr lang="zh-CN" altLang="en-US" sz="2000" dirty="0" smtClean="0">
              <a:solidFill>
                <a:srgbClr val="006600"/>
              </a:solidFill>
              <a:ea typeface="楷体" pitchFamily="49" charset="-122"/>
              <a:cs typeface="Times New Roman" pitchFamily="18" charset="0"/>
            </a:endParaRPr>
          </a:p>
          <a:p>
            <a:pPr>
              <a:lnSpc>
                <a:spcPts val="2300"/>
              </a:lnSpc>
            </a:pPr>
            <a:r>
              <a:rPr lang="en-US" sz="2000" dirty="0" smtClean="0">
                <a:solidFill>
                  <a:srgbClr val="006600"/>
                </a:solidFill>
                <a:ea typeface="楷体" pitchFamily="49" charset="-122"/>
                <a:cs typeface="Times New Roman" pitchFamily="18" charset="0"/>
              </a:rPr>
              <a:t>namespace </a:t>
            </a:r>
            <a:r>
              <a:rPr lang="en-US" sz="2000" dirty="0" err="1" smtClean="0">
                <a:solidFill>
                  <a:srgbClr val="006600"/>
                </a:solidFill>
                <a:ea typeface="楷体" pitchFamily="49" charset="-122"/>
                <a:cs typeface="Times New Roman" pitchFamily="18" charset="0"/>
              </a:rPr>
              <a:t>proj5_9</a:t>
            </a:r>
            <a:endParaRPr lang="zh-CN" altLang="en-US" sz="2000" dirty="0" smtClean="0">
              <a:solidFill>
                <a:srgbClr val="006600"/>
              </a:solidFill>
              <a:ea typeface="楷体" pitchFamily="49" charset="-122"/>
              <a:cs typeface="Times New Roman" pitchFamily="18" charset="0"/>
            </a:endParaRPr>
          </a:p>
          <a:p>
            <a:pPr>
              <a:lnSpc>
                <a:spcPts val="2300"/>
              </a:lnSpc>
            </a:pPr>
            <a:r>
              <a:rPr lang="en-US" sz="2000" dirty="0" smtClean="0">
                <a:solidFill>
                  <a:srgbClr val="006600"/>
                </a:solidFill>
                <a:ea typeface="楷体" pitchFamily="49" charset="-122"/>
                <a:cs typeface="Times New Roman" pitchFamily="18" charset="0"/>
              </a:rPr>
              <a:t>{      class Student		//</a:t>
            </a:r>
            <a:r>
              <a:rPr lang="zh-CN" altLang="en-US" sz="2000" dirty="0" smtClean="0">
                <a:solidFill>
                  <a:srgbClr val="006600"/>
                </a:solidFill>
                <a:ea typeface="楷体" pitchFamily="49" charset="-122"/>
                <a:cs typeface="Times New Roman" pitchFamily="18" charset="0"/>
              </a:rPr>
              <a:t>声明</a:t>
            </a:r>
            <a:r>
              <a:rPr lang="en-US" sz="2000" dirty="0" smtClean="0">
                <a:solidFill>
                  <a:srgbClr val="006600"/>
                </a:solidFill>
                <a:ea typeface="楷体" pitchFamily="49" charset="-122"/>
                <a:cs typeface="Times New Roman" pitchFamily="18" charset="0"/>
              </a:rPr>
              <a:t>Student</a:t>
            </a:r>
            <a:r>
              <a:rPr lang="zh-CN" altLang="en-US" sz="2000" dirty="0" smtClean="0">
                <a:solidFill>
                  <a:srgbClr val="006600"/>
                </a:solidFill>
                <a:ea typeface="楷体" pitchFamily="49" charset="-122"/>
                <a:cs typeface="Times New Roman" pitchFamily="18" charset="0"/>
              </a:rPr>
              <a:t>学生类</a:t>
            </a:r>
          </a:p>
          <a:p>
            <a:pPr>
              <a:lnSpc>
                <a:spcPts val="2300"/>
              </a:lnSpc>
            </a:pPr>
            <a:r>
              <a:rPr lang="en-US" sz="2000" dirty="0" smtClean="0">
                <a:solidFill>
                  <a:srgbClr val="006600"/>
                </a:solidFill>
                <a:ea typeface="楷体" pitchFamily="49" charset="-122"/>
                <a:cs typeface="Times New Roman" pitchFamily="18" charset="0"/>
              </a:rPr>
              <a:t>       {	private string name;	//</a:t>
            </a:r>
            <a:r>
              <a:rPr lang="zh-CN" altLang="en-US" sz="2000" dirty="0" smtClean="0">
                <a:solidFill>
                  <a:srgbClr val="006600"/>
                </a:solidFill>
                <a:ea typeface="楷体" pitchFamily="49" charset="-122"/>
                <a:cs typeface="Times New Roman" pitchFamily="18" charset="0"/>
              </a:rPr>
              <a:t>姓名</a:t>
            </a:r>
          </a:p>
          <a:p>
            <a:pPr>
              <a:lnSpc>
                <a:spcPts val="2300"/>
              </a:lnSpc>
            </a:pPr>
            <a:r>
              <a:rPr lang="en-US" sz="2000" dirty="0" smtClean="0">
                <a:solidFill>
                  <a:srgbClr val="006600"/>
                </a:solidFill>
                <a:ea typeface="楷体" pitchFamily="49" charset="-122"/>
                <a:cs typeface="Times New Roman" pitchFamily="18" charset="0"/>
              </a:rPr>
              <a:t>        	private float score;	//</a:t>
            </a:r>
            <a:r>
              <a:rPr lang="zh-CN" altLang="en-US" sz="2000" dirty="0" smtClean="0">
                <a:solidFill>
                  <a:srgbClr val="006600"/>
                </a:solidFill>
                <a:ea typeface="楷体" pitchFamily="49" charset="-122"/>
                <a:cs typeface="Times New Roman" pitchFamily="18" charset="0"/>
              </a:rPr>
              <a:t>分数</a:t>
            </a:r>
          </a:p>
          <a:p>
            <a:pPr>
              <a:lnSpc>
                <a:spcPts val="2300"/>
              </a:lnSpc>
            </a:pPr>
            <a:r>
              <a:rPr lang="en-US" sz="2000" dirty="0" smtClean="0">
                <a:solidFill>
                  <a:srgbClr val="006600"/>
                </a:solidFill>
                <a:ea typeface="楷体" pitchFamily="49" charset="-122"/>
                <a:cs typeface="Times New Roman" pitchFamily="18" charset="0"/>
              </a:rPr>
              <a:t>        	public Student(string name, float score)	//</a:t>
            </a:r>
            <a:r>
              <a:rPr lang="zh-CN" altLang="en-US" sz="2000" dirty="0" smtClean="0">
                <a:solidFill>
                  <a:srgbClr val="006600"/>
                </a:solidFill>
                <a:ea typeface="楷体" pitchFamily="49" charset="-122"/>
                <a:cs typeface="Times New Roman" pitchFamily="18" charset="0"/>
              </a:rPr>
              <a:t>构造函数</a:t>
            </a:r>
          </a:p>
          <a:p>
            <a:pPr>
              <a:lnSpc>
                <a:spcPts val="2300"/>
              </a:lnSpc>
            </a:pPr>
            <a:r>
              <a:rPr lang="en-US" sz="2000" dirty="0" smtClean="0">
                <a:solidFill>
                  <a:srgbClr val="006600"/>
                </a:solidFill>
                <a:ea typeface="楷体" pitchFamily="49" charset="-122"/>
                <a:cs typeface="Times New Roman" pitchFamily="18" charset="0"/>
              </a:rPr>
              <a:t>        	{    //</a:t>
            </a:r>
            <a:r>
              <a:rPr lang="zh-CN" altLang="en-US" sz="2000" dirty="0" smtClean="0">
                <a:solidFill>
                  <a:srgbClr val="006600"/>
                </a:solidFill>
                <a:ea typeface="楷体" pitchFamily="49" charset="-122"/>
                <a:cs typeface="Times New Roman" pitchFamily="18" charset="0"/>
              </a:rPr>
              <a:t>使用</a:t>
            </a:r>
            <a:r>
              <a:rPr lang="en-US" sz="2000" dirty="0" smtClean="0">
                <a:solidFill>
                  <a:srgbClr val="006600"/>
                </a:solidFill>
                <a:ea typeface="楷体" pitchFamily="49" charset="-122"/>
                <a:cs typeface="Times New Roman" pitchFamily="18" charset="0"/>
              </a:rPr>
              <a:t>this</a:t>
            </a:r>
            <a:r>
              <a:rPr lang="zh-CN" altLang="en-US" sz="2000" dirty="0" smtClean="0">
                <a:solidFill>
                  <a:srgbClr val="006600"/>
                </a:solidFill>
                <a:ea typeface="楷体" pitchFamily="49" charset="-122"/>
                <a:cs typeface="Times New Roman" pitchFamily="18" charset="0"/>
              </a:rPr>
              <a:t>给同名的字段赋值</a:t>
            </a:r>
          </a:p>
          <a:p>
            <a:pPr>
              <a:lnSpc>
                <a:spcPts val="2300"/>
              </a:lnSpc>
            </a:pPr>
            <a:r>
              <a:rPr lang="en-US" sz="2000" dirty="0" smtClean="0">
                <a:solidFill>
                  <a:srgbClr val="006600"/>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this.name</a:t>
            </a:r>
            <a:r>
              <a:rPr lang="en-US" sz="2000" dirty="0" smtClean="0">
                <a:solidFill>
                  <a:srgbClr val="FF00FF"/>
                </a:solidFill>
                <a:ea typeface="楷体" pitchFamily="49" charset="-122"/>
                <a:cs typeface="Times New Roman" pitchFamily="18" charset="0"/>
              </a:rPr>
              <a:t> = name;</a:t>
            </a:r>
            <a:endParaRPr lang="zh-CN" altLang="en-US" sz="2000" dirty="0" smtClean="0">
              <a:solidFill>
                <a:srgbClr val="FF00FF"/>
              </a:solidFill>
              <a:ea typeface="楷体" pitchFamily="49" charset="-122"/>
              <a:cs typeface="Times New Roman" pitchFamily="18" charset="0"/>
            </a:endParaRPr>
          </a:p>
          <a:p>
            <a:pPr>
              <a:lnSpc>
                <a:spcPts val="2300"/>
              </a:lnSpc>
            </a:pPr>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this.score</a:t>
            </a:r>
            <a:r>
              <a:rPr lang="en-US" sz="2000" dirty="0" smtClean="0">
                <a:solidFill>
                  <a:srgbClr val="FF00FF"/>
                </a:solidFill>
                <a:ea typeface="楷体" pitchFamily="49" charset="-122"/>
                <a:cs typeface="Times New Roman" pitchFamily="18" charset="0"/>
              </a:rPr>
              <a:t> = score;</a:t>
            </a:r>
            <a:endParaRPr lang="zh-CN" altLang="en-US" sz="2000" dirty="0" smtClean="0">
              <a:solidFill>
                <a:srgbClr val="FF00FF"/>
              </a:solidFill>
              <a:ea typeface="楷体" pitchFamily="49" charset="-122"/>
              <a:cs typeface="Times New Roman" pitchFamily="18" charset="0"/>
            </a:endParaRPr>
          </a:p>
          <a:p>
            <a:pPr>
              <a:lnSpc>
                <a:spcPts val="23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300"/>
              </a:lnSpc>
            </a:pPr>
            <a:r>
              <a:rPr lang="en-US" sz="2000" dirty="0" smtClean="0">
                <a:solidFill>
                  <a:srgbClr val="006600"/>
                </a:solidFill>
                <a:ea typeface="楷体" pitchFamily="49" charset="-122"/>
                <a:cs typeface="Times New Roman" pitchFamily="18" charset="0"/>
              </a:rPr>
              <a:t>        	public void display()	//</a:t>
            </a:r>
            <a:r>
              <a:rPr lang="zh-CN" altLang="en-US" sz="2000" dirty="0" smtClean="0">
                <a:solidFill>
                  <a:srgbClr val="006600"/>
                </a:solidFill>
                <a:ea typeface="楷体" pitchFamily="49" charset="-122"/>
                <a:cs typeface="Times New Roman" pitchFamily="18" charset="0"/>
              </a:rPr>
              <a:t>显示方法</a:t>
            </a:r>
          </a:p>
          <a:p>
            <a:pPr>
              <a:lnSpc>
                <a:spcPts val="2300"/>
              </a:lnSpc>
            </a:pP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zh-CN" altLang="en-US" sz="2000" dirty="0" smtClean="0">
                <a:solidFill>
                  <a:srgbClr val="006600"/>
                </a:solidFill>
                <a:ea typeface="楷体" pitchFamily="49" charset="-122"/>
                <a:cs typeface="Times New Roman" pitchFamily="18" charset="0"/>
              </a:rPr>
              <a:t>姓名</a:t>
            </a:r>
            <a:r>
              <a:rPr lang="en-US" sz="2000" dirty="0" smtClean="0">
                <a:solidFill>
                  <a:srgbClr val="006600"/>
                </a:solidFill>
                <a:ea typeface="楷体" pitchFamily="49" charset="-122"/>
                <a:cs typeface="Times New Roman" pitchFamily="18" charset="0"/>
              </a:rPr>
              <a:t>: {0}", name);</a:t>
            </a:r>
            <a:endParaRPr lang="zh-CN" altLang="en-US" sz="2000" dirty="0" smtClean="0">
              <a:solidFill>
                <a:srgbClr val="006600"/>
              </a:solidFill>
              <a:ea typeface="楷体" pitchFamily="49" charset="-122"/>
              <a:cs typeface="Times New Roman" pitchFamily="18" charset="0"/>
            </a:endParaRPr>
          </a:p>
          <a:p>
            <a:pPr>
              <a:lnSpc>
                <a:spcPts val="23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zh-CN" altLang="en-US" sz="2000" dirty="0" smtClean="0">
                <a:solidFill>
                  <a:srgbClr val="006600"/>
                </a:solidFill>
                <a:ea typeface="楷体" pitchFamily="49" charset="-122"/>
                <a:cs typeface="Times New Roman" pitchFamily="18" charset="0"/>
              </a:rPr>
              <a:t>等级</a:t>
            </a:r>
            <a:r>
              <a:rPr lang="en-US" sz="2000" dirty="0" smtClean="0">
                <a:solidFill>
                  <a:srgbClr val="006600"/>
                </a:solidFill>
                <a:ea typeface="楷体" pitchFamily="49" charset="-122"/>
                <a:cs typeface="Times New Roman" pitchFamily="18" charset="0"/>
              </a:rPr>
              <a:t>: {0}", </a:t>
            </a:r>
            <a:r>
              <a:rPr lang="en-US" sz="2000" dirty="0" err="1" smtClean="0">
                <a:solidFill>
                  <a:srgbClr val="006600"/>
                </a:solidFill>
                <a:ea typeface="楷体" pitchFamily="49" charset="-122"/>
                <a:cs typeface="Times New Roman" pitchFamily="18" charset="0"/>
              </a:rPr>
              <a:t>Degree.getDegree</a:t>
            </a:r>
            <a:r>
              <a:rPr lang="en-US" sz="2000" dirty="0" smtClean="0">
                <a:solidFill>
                  <a:srgbClr val="006600"/>
                </a:solidFill>
                <a:ea typeface="楷体" pitchFamily="49" charset="-122"/>
                <a:cs typeface="Times New Roman" pitchFamily="18" charset="0"/>
              </a:rPr>
              <a:t>(</a:t>
            </a:r>
            <a:r>
              <a:rPr lang="en-US" sz="2000" dirty="0" smtClean="0">
                <a:solidFill>
                  <a:srgbClr val="FF00FF"/>
                </a:solidFill>
                <a:ea typeface="楷体" pitchFamily="49" charset="-122"/>
                <a:cs typeface="Times New Roman" pitchFamily="18" charset="0"/>
              </a:rPr>
              <a:t>this</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ts val="2300"/>
              </a:lnSpc>
            </a:pP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用</a:t>
            </a:r>
            <a:r>
              <a:rPr lang="en-US" sz="2000" dirty="0" smtClean="0">
                <a:solidFill>
                  <a:srgbClr val="006600"/>
                </a:solidFill>
                <a:ea typeface="楷体" pitchFamily="49" charset="-122"/>
                <a:cs typeface="Times New Roman" pitchFamily="18" charset="0"/>
              </a:rPr>
              <a:t>this</a:t>
            </a:r>
            <a:r>
              <a:rPr lang="zh-CN" altLang="en-US" sz="2000" dirty="0" smtClean="0">
                <a:solidFill>
                  <a:srgbClr val="006600"/>
                </a:solidFill>
                <a:ea typeface="楷体" pitchFamily="49" charset="-122"/>
                <a:cs typeface="Times New Roman" pitchFamily="18" charset="0"/>
              </a:rPr>
              <a:t>传递当前调用</a:t>
            </a:r>
            <a:r>
              <a:rPr lang="en-US" sz="2000" dirty="0" smtClean="0">
                <a:solidFill>
                  <a:srgbClr val="006600"/>
                </a:solidFill>
                <a:ea typeface="楷体" pitchFamily="49" charset="-122"/>
                <a:cs typeface="Times New Roman" pitchFamily="18" charset="0"/>
              </a:rPr>
              <a:t>display</a:t>
            </a:r>
            <a:r>
              <a:rPr lang="zh-CN" altLang="en-US" sz="2000" dirty="0" smtClean="0">
                <a:solidFill>
                  <a:srgbClr val="006600"/>
                </a:solidFill>
                <a:ea typeface="楷体" pitchFamily="49" charset="-122"/>
                <a:cs typeface="Times New Roman" pitchFamily="18" charset="0"/>
              </a:rPr>
              <a:t>方法的对象</a:t>
            </a:r>
          </a:p>
          <a:p>
            <a:pPr>
              <a:lnSpc>
                <a:spcPts val="23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300"/>
              </a:lnSpc>
            </a:pPr>
            <a:r>
              <a:rPr lang="en-US" sz="2000" dirty="0" smtClean="0">
                <a:solidFill>
                  <a:srgbClr val="006600"/>
                </a:solidFill>
                <a:ea typeface="楷体" pitchFamily="49" charset="-122"/>
                <a:cs typeface="Times New Roman" pitchFamily="18" charset="0"/>
              </a:rPr>
              <a:t>        	public float </a:t>
            </a:r>
            <a:r>
              <a:rPr lang="en-US" sz="2000" dirty="0" err="1" smtClean="0">
                <a:solidFill>
                  <a:srgbClr val="006600"/>
                </a:solidFill>
                <a:ea typeface="楷体" pitchFamily="49" charset="-122"/>
                <a:cs typeface="Times New Roman" pitchFamily="18" charset="0"/>
              </a:rPr>
              <a:t>pscore</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分数属性</a:t>
            </a:r>
          </a:p>
          <a:p>
            <a:pPr>
              <a:lnSpc>
                <a:spcPts val="2300"/>
              </a:lnSpc>
            </a:pPr>
            <a:r>
              <a:rPr lang="en-US" sz="2000" dirty="0" smtClean="0">
                <a:solidFill>
                  <a:srgbClr val="006600"/>
                </a:solidFill>
                <a:ea typeface="楷体" pitchFamily="49" charset="-122"/>
                <a:cs typeface="Times New Roman" pitchFamily="18" charset="0"/>
              </a:rPr>
              <a:t>        	{      get { return score; } 	}</a:t>
            </a:r>
            <a:endParaRPr lang="zh-CN" altLang="en-US" sz="2000" dirty="0" smtClean="0">
              <a:solidFill>
                <a:srgbClr val="006600"/>
              </a:solidFill>
              <a:ea typeface="楷体" pitchFamily="49" charset="-122"/>
              <a:cs typeface="Times New Roman" pitchFamily="18" charset="0"/>
            </a:endParaRPr>
          </a:p>
          <a:p>
            <a:pPr>
              <a:lnSpc>
                <a:spcPts val="23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643998" cy="5016758"/>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        class Degree	//</a:t>
            </a:r>
            <a:r>
              <a:rPr lang="zh-CN" altLang="en-US" sz="2000" dirty="0" smtClean="0">
                <a:solidFill>
                  <a:srgbClr val="006600"/>
                </a:solidFill>
                <a:ea typeface="楷体" pitchFamily="49" charset="-122"/>
                <a:cs typeface="Times New Roman" pitchFamily="18" charset="0"/>
              </a:rPr>
              <a:t>声明</a:t>
            </a:r>
            <a:r>
              <a:rPr lang="en-US" sz="2000" dirty="0" smtClean="0">
                <a:solidFill>
                  <a:srgbClr val="006600"/>
                </a:solidFill>
                <a:ea typeface="楷体" pitchFamily="49" charset="-122"/>
                <a:cs typeface="Times New Roman" pitchFamily="18" charset="0"/>
              </a:rPr>
              <a:t>Degree</a:t>
            </a:r>
            <a:r>
              <a:rPr lang="zh-CN" altLang="en-US" sz="2000" dirty="0" smtClean="0">
                <a:solidFill>
                  <a:srgbClr val="006600"/>
                </a:solidFill>
                <a:ea typeface="楷体" pitchFamily="49" charset="-122"/>
                <a:cs typeface="Times New Roman" pitchFamily="18" charset="0"/>
              </a:rPr>
              <a:t>类</a:t>
            </a:r>
          </a:p>
          <a:p>
            <a:r>
              <a:rPr lang="en-US" sz="2000" dirty="0" smtClean="0">
                <a:solidFill>
                  <a:srgbClr val="006600"/>
                </a:solidFill>
                <a:ea typeface="楷体" pitchFamily="49" charset="-122"/>
                <a:cs typeface="Times New Roman" pitchFamily="18" charset="0"/>
              </a:rPr>
              <a:t>        {	public static string </a:t>
            </a:r>
            <a:r>
              <a:rPr lang="en-US" sz="2000" dirty="0" err="1" smtClean="0">
                <a:solidFill>
                  <a:srgbClr val="006600"/>
                </a:solidFill>
                <a:ea typeface="楷体" pitchFamily="49" charset="-122"/>
                <a:cs typeface="Times New Roman" pitchFamily="18" charset="0"/>
              </a:rPr>
              <a:t>getDegree</a:t>
            </a:r>
            <a:r>
              <a:rPr lang="en-US" sz="2000" dirty="0" smtClean="0">
                <a:solidFill>
                  <a:srgbClr val="006600"/>
                </a:solidFill>
                <a:ea typeface="楷体" pitchFamily="49" charset="-122"/>
                <a:cs typeface="Times New Roman" pitchFamily="18" charset="0"/>
              </a:rPr>
              <a:t>(Student s)	//</a:t>
            </a:r>
            <a:r>
              <a:rPr lang="zh-CN" altLang="en-US" sz="2000" dirty="0" smtClean="0">
                <a:solidFill>
                  <a:srgbClr val="006600"/>
                </a:solidFill>
                <a:ea typeface="楷体" pitchFamily="49" charset="-122"/>
                <a:cs typeface="Times New Roman" pitchFamily="18" charset="0"/>
              </a:rPr>
              <a:t>求分数对应等级静态方法</a:t>
            </a:r>
          </a:p>
          <a:p>
            <a:r>
              <a:rPr lang="en-US" sz="2000" dirty="0" smtClean="0">
                <a:solidFill>
                  <a:srgbClr val="006600"/>
                </a:solidFill>
                <a:ea typeface="楷体" pitchFamily="49" charset="-122"/>
                <a:cs typeface="Times New Roman" pitchFamily="18" charset="0"/>
              </a:rPr>
              <a:t>        	{      if (</a:t>
            </a:r>
            <a:r>
              <a:rPr lang="en-US" sz="2000" dirty="0" err="1" smtClean="0">
                <a:solidFill>
                  <a:srgbClr val="006600"/>
                </a:solidFill>
                <a:ea typeface="楷体" pitchFamily="49" charset="-122"/>
                <a:cs typeface="Times New Roman" pitchFamily="18" charset="0"/>
              </a:rPr>
              <a:t>s.pscore</a:t>
            </a:r>
            <a:r>
              <a:rPr lang="en-US" sz="2000" dirty="0" smtClean="0">
                <a:solidFill>
                  <a:srgbClr val="006600"/>
                </a:solidFill>
                <a:ea typeface="楷体" pitchFamily="49" charset="-122"/>
                <a:cs typeface="Times New Roman" pitchFamily="18" charset="0"/>
              </a:rPr>
              <a:t> &gt;= 90)  return "</a:t>
            </a:r>
            <a:r>
              <a:rPr lang="zh-CN" altLang="en-US" sz="2000" dirty="0" smtClean="0">
                <a:solidFill>
                  <a:srgbClr val="006600"/>
                </a:solidFill>
                <a:ea typeface="楷体" pitchFamily="49" charset="-122"/>
                <a:cs typeface="Times New Roman" pitchFamily="18" charset="0"/>
              </a:rPr>
              <a:t>优秀</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else if (</a:t>
            </a:r>
            <a:r>
              <a:rPr lang="en-US" sz="2000" dirty="0" err="1" smtClean="0">
                <a:solidFill>
                  <a:srgbClr val="006600"/>
                </a:solidFill>
                <a:ea typeface="楷体" pitchFamily="49" charset="-122"/>
                <a:cs typeface="Times New Roman" pitchFamily="18" charset="0"/>
              </a:rPr>
              <a:t>s.pscore</a:t>
            </a:r>
            <a:r>
              <a:rPr lang="en-US" sz="2000" dirty="0" smtClean="0">
                <a:solidFill>
                  <a:srgbClr val="006600"/>
                </a:solidFill>
                <a:ea typeface="楷体" pitchFamily="49" charset="-122"/>
                <a:cs typeface="Times New Roman" pitchFamily="18" charset="0"/>
              </a:rPr>
              <a:t> &gt;= 80)  return "</a:t>
            </a:r>
            <a:r>
              <a:rPr lang="zh-CN" altLang="en-US" sz="2000" dirty="0" smtClean="0">
                <a:solidFill>
                  <a:srgbClr val="006600"/>
                </a:solidFill>
                <a:ea typeface="楷体" pitchFamily="49" charset="-122"/>
                <a:cs typeface="Times New Roman" pitchFamily="18" charset="0"/>
              </a:rPr>
              <a:t>良好</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else if (</a:t>
            </a:r>
            <a:r>
              <a:rPr lang="en-US" sz="2000" dirty="0" err="1" smtClean="0">
                <a:solidFill>
                  <a:srgbClr val="006600"/>
                </a:solidFill>
                <a:ea typeface="楷体" pitchFamily="49" charset="-122"/>
                <a:cs typeface="Times New Roman" pitchFamily="18" charset="0"/>
              </a:rPr>
              <a:t>s.pscore</a:t>
            </a:r>
            <a:r>
              <a:rPr lang="en-US" sz="2000" dirty="0" smtClean="0">
                <a:solidFill>
                  <a:srgbClr val="006600"/>
                </a:solidFill>
                <a:ea typeface="楷体" pitchFamily="49" charset="-122"/>
                <a:cs typeface="Times New Roman" pitchFamily="18" charset="0"/>
              </a:rPr>
              <a:t> &gt;= 70)   return "</a:t>
            </a:r>
            <a:r>
              <a:rPr lang="zh-CN" altLang="en-US" sz="2000" dirty="0" smtClean="0">
                <a:solidFill>
                  <a:srgbClr val="006600"/>
                </a:solidFill>
                <a:ea typeface="楷体" pitchFamily="49" charset="-122"/>
                <a:cs typeface="Times New Roman" pitchFamily="18" charset="0"/>
              </a:rPr>
              <a:t>中等</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else if (</a:t>
            </a:r>
            <a:r>
              <a:rPr lang="en-US" sz="2000" dirty="0" err="1" smtClean="0">
                <a:solidFill>
                  <a:srgbClr val="006600"/>
                </a:solidFill>
                <a:ea typeface="楷体" pitchFamily="49" charset="-122"/>
                <a:cs typeface="Times New Roman" pitchFamily="18" charset="0"/>
              </a:rPr>
              <a:t>s.pscore</a:t>
            </a:r>
            <a:r>
              <a:rPr lang="en-US" sz="2000" dirty="0" smtClean="0">
                <a:solidFill>
                  <a:srgbClr val="006600"/>
                </a:solidFill>
                <a:ea typeface="楷体" pitchFamily="49" charset="-122"/>
                <a:cs typeface="Times New Roman" pitchFamily="18" charset="0"/>
              </a:rPr>
              <a:t> &gt;= 60)   return "</a:t>
            </a:r>
            <a:r>
              <a:rPr lang="zh-CN" altLang="en-US" sz="2000" dirty="0" smtClean="0">
                <a:solidFill>
                  <a:srgbClr val="006600"/>
                </a:solidFill>
                <a:ea typeface="楷体" pitchFamily="49" charset="-122"/>
                <a:cs typeface="Times New Roman" pitchFamily="18" charset="0"/>
              </a:rPr>
              <a:t>及格</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else  return "</a:t>
            </a:r>
            <a:r>
              <a:rPr lang="zh-CN" altLang="en-US" sz="2000" dirty="0" smtClean="0">
                <a:solidFill>
                  <a:srgbClr val="006600"/>
                </a:solidFill>
                <a:ea typeface="楷体" pitchFamily="49" charset="-122"/>
                <a:cs typeface="Times New Roman" pitchFamily="18" charset="0"/>
              </a:rPr>
              <a:t>不及格</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class Program</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static void Main()</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Student </a:t>
            </a:r>
            <a:r>
              <a:rPr lang="en-US" sz="2000" dirty="0" err="1" smtClean="0">
                <a:solidFill>
                  <a:srgbClr val="006600"/>
                </a:solidFill>
                <a:ea typeface="楷体" pitchFamily="49" charset="-122"/>
                <a:cs typeface="Times New Roman" pitchFamily="18" charset="0"/>
              </a:rPr>
              <a:t>st</a:t>
            </a:r>
            <a:r>
              <a:rPr lang="en-US" sz="2000" dirty="0" smtClean="0">
                <a:solidFill>
                  <a:srgbClr val="006600"/>
                </a:solidFill>
                <a:ea typeface="楷体" pitchFamily="49" charset="-122"/>
                <a:cs typeface="Times New Roman" pitchFamily="18" charset="0"/>
              </a:rPr>
              <a:t> = new Student("</a:t>
            </a:r>
            <a:r>
              <a:rPr lang="zh-CN" altLang="en-US" sz="2000" dirty="0" smtClean="0">
                <a:solidFill>
                  <a:srgbClr val="006600"/>
                </a:solidFill>
                <a:ea typeface="楷体" pitchFamily="49" charset="-122"/>
                <a:cs typeface="Times New Roman" pitchFamily="18" charset="0"/>
              </a:rPr>
              <a:t>王华</a:t>
            </a:r>
            <a:r>
              <a:rPr lang="en-US" sz="2000" dirty="0" smtClean="0">
                <a:solidFill>
                  <a:srgbClr val="006600"/>
                </a:solidFill>
                <a:ea typeface="楷体" pitchFamily="49" charset="-122"/>
                <a:cs typeface="Times New Roman" pitchFamily="18" charset="0"/>
              </a:rPr>
              <a:t>", 88);   //</a:t>
            </a:r>
            <a:r>
              <a:rPr lang="zh-CN" altLang="en-US" sz="2000" dirty="0" smtClean="0">
                <a:solidFill>
                  <a:srgbClr val="006600"/>
                </a:solidFill>
                <a:ea typeface="楷体" pitchFamily="49" charset="-122"/>
                <a:cs typeface="Times New Roman" pitchFamily="18" charset="0"/>
              </a:rPr>
              <a:t>创建一个学生对象</a:t>
            </a: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st.display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a:solidFill>
                <a:srgbClr val="006600"/>
              </a:solidFill>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2143108" y="4714884"/>
            <a:ext cx="2786082" cy="1214446"/>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35719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5.8.5  this</a:t>
            </a:r>
            <a:r>
              <a:rPr lang="zh-CN" altLang="en-US" sz="2800" dirty="0" smtClean="0">
                <a:solidFill>
                  <a:srgbClr val="FF0000"/>
                </a:solidFill>
                <a:latin typeface="黑体" pitchFamily="49" charset="-122"/>
                <a:ea typeface="黑体" pitchFamily="49" charset="-122"/>
              </a:rPr>
              <a:t>关键字</a:t>
            </a:r>
          </a:p>
        </p:txBody>
      </p:sp>
      <p:sp>
        <p:nvSpPr>
          <p:cNvPr id="3" name="TextBox 2"/>
          <p:cNvSpPr txBox="1"/>
          <p:nvPr/>
        </p:nvSpPr>
        <p:spPr>
          <a:xfrm>
            <a:off x="642910" y="1500174"/>
            <a:ext cx="7858180" cy="2862322"/>
          </a:xfrm>
          <a:prstGeom prst="rect">
            <a:avLst/>
          </a:prstGeom>
          <a:noFill/>
        </p:spPr>
        <p:txBody>
          <a:bodyPr wrap="square" rtlCol="0">
            <a:spAutoFit/>
          </a:bodyPr>
          <a:lstStyle/>
          <a:p>
            <a:pPr>
              <a:lnSpc>
                <a:spcPct val="150000"/>
              </a:lnSpc>
            </a:pPr>
            <a:r>
              <a:rPr lang="en-US" dirty="0" smtClean="0">
                <a:ea typeface="楷体" pitchFamily="49" charset="-122"/>
                <a:cs typeface="Times New Roman" pitchFamily="18" charset="0"/>
              </a:rPr>
              <a:t>      this</a:t>
            </a:r>
            <a:r>
              <a:rPr lang="zh-CN" altLang="en-US" dirty="0" smtClean="0">
                <a:ea typeface="楷体" pitchFamily="49" charset="-122"/>
                <a:cs typeface="Times New Roman" pitchFamily="18" charset="0"/>
              </a:rPr>
              <a:t>关键字在类中使用，是对当前实例的引用。当声明一个类后，创建该类的一个对象时，该对象隐含有一个</a:t>
            </a:r>
            <a:r>
              <a:rPr lang="en-US" dirty="0" smtClean="0">
                <a:ea typeface="楷体" pitchFamily="49" charset="-122"/>
                <a:cs typeface="Times New Roman" pitchFamily="18" charset="0"/>
              </a:rPr>
              <a:t>this</a:t>
            </a:r>
            <a:r>
              <a:rPr lang="zh-CN" altLang="en-US" dirty="0" smtClean="0">
                <a:ea typeface="楷体" pitchFamily="49" charset="-122"/>
                <a:cs typeface="Times New Roman" pitchFamily="18" charset="0"/>
              </a:rPr>
              <a:t>引用，其作用是引用当前正在操作的对象。</a:t>
            </a:r>
            <a:r>
              <a:rPr lang="en-US" dirty="0" smtClean="0">
                <a:ea typeface="楷体" pitchFamily="49" charset="-122"/>
                <a:cs typeface="Times New Roman" pitchFamily="18" charset="0"/>
              </a:rPr>
              <a:t>this</a:t>
            </a:r>
            <a:r>
              <a:rPr lang="zh-CN" altLang="en-US" dirty="0" smtClean="0">
                <a:ea typeface="楷体" pitchFamily="49" charset="-122"/>
                <a:cs typeface="Times New Roman" pitchFamily="18" charset="0"/>
              </a:rPr>
              <a:t>关键字用在方法、构造函数或属性中，用于区分类的成员和本地变量或参数。</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714348" y="1285860"/>
            <a:ext cx="7993062" cy="4161845"/>
          </a:xfrm>
          <a:prstGeom prst="rect">
            <a:avLst/>
          </a:prstGeom>
          <a:noFill/>
          <a:ln w="9525">
            <a:noFill/>
            <a:miter lim="800000"/>
            <a:headEnd/>
            <a:tailEnd/>
          </a:ln>
          <a:effectLst/>
        </p:spPr>
        <p:txBody>
          <a:bodyPr>
            <a:spAutoFit/>
          </a:bodyPr>
          <a:lstStyle/>
          <a:p>
            <a:pPr>
              <a:lnSpc>
                <a:spcPts val="3200"/>
              </a:lnSpc>
            </a:pPr>
            <a:r>
              <a:rPr lang="zh-CN" altLang="en-US" dirty="0" smtClean="0">
                <a:ea typeface="楷体" pitchFamily="49" charset="-122"/>
                <a:cs typeface="Times New Roman" pitchFamily="18" charset="0"/>
              </a:rPr>
              <a:t>       方法</a:t>
            </a:r>
            <a:r>
              <a:rPr lang="zh-CN" altLang="en-US" dirty="0">
                <a:ea typeface="楷体" pitchFamily="49" charset="-122"/>
                <a:cs typeface="Times New Roman" pitchFamily="18" charset="0"/>
              </a:rPr>
              <a:t>的重载是指调用同一方法名，但是使用不同的数据类型参数或者次序不一致的参数。只要一个类中有两个以上的同名方法，且使用的参数类型或者个数不同，编译器就可以判断在哪种情况下调用哪种方法了。</a:t>
            </a:r>
          </a:p>
          <a:p>
            <a:pPr>
              <a:lnSpc>
                <a:spcPts val="32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为此</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中引入了</a:t>
            </a:r>
            <a:r>
              <a:rPr lang="zh-CN" altLang="en-US" dirty="0">
                <a:solidFill>
                  <a:srgbClr val="FF3300"/>
                </a:solidFill>
                <a:ea typeface="楷体" pitchFamily="49" charset="-122"/>
                <a:cs typeface="Times New Roman" pitchFamily="18" charset="0"/>
              </a:rPr>
              <a:t>成员签名</a:t>
            </a:r>
            <a:r>
              <a:rPr lang="zh-CN" altLang="en-US" dirty="0">
                <a:ea typeface="楷体" pitchFamily="49" charset="-122"/>
                <a:cs typeface="Times New Roman" pitchFamily="18" charset="0"/>
              </a:rPr>
              <a:t>的概念。成员签名包含成员的名称和参数列表，每个成员签名在类型中必须是唯一的，只要成员的参数列表不同，成员的名称可以相同。如果同一个类有两个或多个这样的成员（方法、属性、构造函数等），它们具有相同的名称和不同的参数列表，则称该同类成员进行了重载，但它们的成员签名是不同的</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3" name="TextBox 2"/>
          <p:cNvSpPr txBox="1"/>
          <p:nvPr/>
        </p:nvSpPr>
        <p:spPr>
          <a:xfrm>
            <a:off x="571472" y="571480"/>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5.8.6 </a:t>
            </a:r>
            <a:r>
              <a:rPr lang="zh-CN" altLang="en-US" sz="2800" dirty="0" smtClean="0">
                <a:solidFill>
                  <a:srgbClr val="FF3300"/>
                </a:solidFill>
                <a:latin typeface="黑体" pitchFamily="49" charset="-122"/>
                <a:ea typeface="黑体" pitchFamily="49" charset="-122"/>
              </a:rPr>
              <a:t>方法的重载</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1428728" y="1500174"/>
            <a:ext cx="6858048" cy="3749675"/>
          </a:xfrm>
          <a:prstGeom prst="rect">
            <a:avLst/>
          </a:prstGeom>
          <a:noFill/>
          <a:ln w="9525">
            <a:noFill/>
            <a:miter lim="800000"/>
            <a:headEnd/>
            <a:tailEnd/>
          </a:ln>
          <a:effectLst/>
        </p:spPr>
        <p:txBody>
          <a:bodyPr wrap="square">
            <a:spAutoFit/>
          </a:bodyPr>
          <a:lstStyle/>
          <a:p>
            <a:r>
              <a:rPr lang="en-US" altLang="zh-CN" sz="2000" dirty="0">
                <a:solidFill>
                  <a:schemeClr val="hlink"/>
                </a:solidFill>
                <a:ea typeface="楷体" pitchFamily="49" charset="-122"/>
                <a:cs typeface="Times New Roman" pitchFamily="18" charset="0"/>
              </a:rPr>
              <a:t>public </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a:t>
            </a:r>
            <a:r>
              <a:rPr lang="en-US" altLang="zh-CN" sz="2000" dirty="0" err="1">
                <a:ea typeface="楷体" pitchFamily="49" charset="-122"/>
                <a:cs typeface="Times New Roman" pitchFamily="18" charset="0"/>
              </a:rPr>
              <a:t>MethodTest</a:t>
            </a:r>
            <a:r>
              <a:rPr lang="en-US" altLang="zh-CN" sz="2000" dirty="0">
                <a:ea typeface="楷体" pitchFamily="49" charset="-122"/>
                <a:cs typeface="Times New Roman" pitchFamily="18" charset="0"/>
              </a:rPr>
              <a:t>(</a:t>
            </a:r>
            <a:r>
              <a:rPr lang="en-US" altLang="zh-CN" sz="2000" dirty="0" err="1">
                <a:ea typeface="楷体" pitchFamily="49" charset="-122"/>
                <a:cs typeface="Times New Roman" pitchFamily="18" charset="0"/>
              </a:rPr>
              <a:t>int</a:t>
            </a:r>
            <a:r>
              <a:rPr lang="en-US" altLang="zh-CN" sz="2000" dirty="0">
                <a:ea typeface="楷体" pitchFamily="49" charset="-122"/>
                <a:cs typeface="Times New Roman" pitchFamily="18" charset="0"/>
              </a:rPr>
              <a:t> </a:t>
            </a:r>
            <a:r>
              <a:rPr lang="en-US" altLang="zh-CN" sz="2000" dirty="0" err="1">
                <a:ea typeface="楷体" pitchFamily="49" charset="-122"/>
                <a:cs typeface="Times New Roman" pitchFamily="18" charset="0"/>
              </a:rPr>
              <a:t>i,int</a:t>
            </a:r>
            <a:r>
              <a:rPr lang="en-US" altLang="zh-CN" sz="2000" dirty="0">
                <a:ea typeface="楷体" pitchFamily="49" charset="-122"/>
                <a:cs typeface="Times New Roman" pitchFamily="18" charset="0"/>
              </a:rPr>
              <a:t> j)</a:t>
            </a: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重载方法</a:t>
            </a:r>
            <a:r>
              <a:rPr lang="en-US" altLang="zh-CN" sz="2000" dirty="0">
                <a:solidFill>
                  <a:schemeClr val="hlink"/>
                </a:solidFill>
                <a:ea typeface="楷体" pitchFamily="49" charset="-122"/>
                <a:cs typeface="Times New Roman" pitchFamily="18" charset="0"/>
              </a:rPr>
              <a:t>1</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代码</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public </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a:t>
            </a:r>
            <a:r>
              <a:rPr lang="en-US" altLang="zh-CN" sz="2000" dirty="0" err="1">
                <a:ea typeface="楷体" pitchFamily="49" charset="-122"/>
                <a:cs typeface="Times New Roman" pitchFamily="18" charset="0"/>
              </a:rPr>
              <a:t>MethodTest</a:t>
            </a:r>
            <a:r>
              <a:rPr lang="en-US" altLang="zh-CN" sz="2000" dirty="0">
                <a:ea typeface="楷体" pitchFamily="49" charset="-122"/>
                <a:cs typeface="Times New Roman" pitchFamily="18" charset="0"/>
              </a:rPr>
              <a:t>(</a:t>
            </a:r>
            <a:r>
              <a:rPr lang="en-US" altLang="zh-CN" sz="2000" dirty="0" err="1">
                <a:ea typeface="楷体" pitchFamily="49" charset="-122"/>
                <a:cs typeface="Times New Roman" pitchFamily="18" charset="0"/>
              </a:rPr>
              <a:t>int</a:t>
            </a:r>
            <a:r>
              <a:rPr lang="en-US" altLang="zh-CN" sz="2000" dirty="0">
                <a:ea typeface="楷体" pitchFamily="49" charset="-122"/>
                <a:cs typeface="Times New Roman" pitchFamily="18" charset="0"/>
              </a:rPr>
              <a:t> </a:t>
            </a:r>
            <a:r>
              <a:rPr lang="en-US" altLang="zh-CN" sz="2000" dirty="0" err="1">
                <a:ea typeface="楷体" pitchFamily="49" charset="-122"/>
                <a:cs typeface="Times New Roman" pitchFamily="18" charset="0"/>
              </a:rPr>
              <a:t>i</a:t>
            </a:r>
            <a:r>
              <a:rPr lang="en-US" altLang="zh-CN" sz="2000" dirty="0">
                <a:ea typeface="楷体" pitchFamily="49" charset="-122"/>
                <a:cs typeface="Times New Roman" pitchFamily="18" charset="0"/>
              </a:rPr>
              <a:t>)</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重载方法</a:t>
            </a:r>
            <a:r>
              <a:rPr lang="en-US" altLang="zh-CN" sz="2000" dirty="0">
                <a:solidFill>
                  <a:schemeClr val="hlink"/>
                </a:solidFill>
                <a:ea typeface="楷体" pitchFamily="49" charset="-122"/>
                <a:cs typeface="Times New Roman" pitchFamily="18" charset="0"/>
              </a:rPr>
              <a:t>2</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代码</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public string </a:t>
            </a:r>
            <a:r>
              <a:rPr lang="en-US" altLang="zh-CN" sz="2000" dirty="0" err="1">
                <a:ea typeface="楷体" pitchFamily="49" charset="-122"/>
                <a:cs typeface="Times New Roman" pitchFamily="18" charset="0"/>
              </a:rPr>
              <a:t>MethodTest</a:t>
            </a:r>
            <a:r>
              <a:rPr lang="en-US" altLang="zh-CN" sz="2000" dirty="0">
                <a:ea typeface="楷体" pitchFamily="49" charset="-122"/>
                <a:cs typeface="Times New Roman" pitchFamily="18" charset="0"/>
              </a:rPr>
              <a:t>(string </a:t>
            </a:r>
            <a:r>
              <a:rPr lang="en-US" altLang="zh-CN" sz="2000" dirty="0" err="1">
                <a:ea typeface="楷体" pitchFamily="49" charset="-122"/>
                <a:cs typeface="Times New Roman" pitchFamily="18" charset="0"/>
              </a:rPr>
              <a:t>sr</a:t>
            </a:r>
            <a:r>
              <a:rPr lang="en-US" altLang="zh-CN" sz="2000" dirty="0">
                <a:ea typeface="楷体" pitchFamily="49" charset="-122"/>
                <a:cs typeface="Times New Roman" pitchFamily="18" charset="0"/>
              </a:rPr>
              <a:t>)</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重载方法</a:t>
            </a:r>
            <a:r>
              <a:rPr lang="en-US" altLang="zh-CN" sz="2000" dirty="0">
                <a:solidFill>
                  <a:schemeClr val="hlink"/>
                </a:solidFill>
                <a:ea typeface="楷体" pitchFamily="49" charset="-122"/>
                <a:cs typeface="Times New Roman" pitchFamily="18" charset="0"/>
              </a:rPr>
              <a:t>3</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代码</a:t>
            </a:r>
          </a:p>
          <a:p>
            <a:r>
              <a:rPr lang="en-US" altLang="zh-CN" sz="2000" dirty="0">
                <a:solidFill>
                  <a:schemeClr val="hlink"/>
                </a:solidFill>
                <a:ea typeface="楷体" pitchFamily="49" charset="-122"/>
                <a:cs typeface="Times New Roman" pitchFamily="18" charset="0"/>
              </a:rPr>
              <a:t>}</a:t>
            </a:r>
          </a:p>
        </p:txBody>
      </p:sp>
      <p:sp>
        <p:nvSpPr>
          <p:cNvPr id="3" name="TextBox 2"/>
          <p:cNvSpPr txBox="1"/>
          <p:nvPr/>
        </p:nvSpPr>
        <p:spPr>
          <a:xfrm>
            <a:off x="714348" y="500042"/>
            <a:ext cx="7929618"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例如，下面的代码实现了</a:t>
            </a:r>
            <a:r>
              <a:rPr lang="en-US" altLang="zh-CN" dirty="0" err="1" smtClean="0">
                <a:ea typeface="楷体" pitchFamily="49" charset="-122"/>
                <a:cs typeface="Times New Roman" pitchFamily="18" charset="0"/>
              </a:rPr>
              <a:t>MethodTest</a:t>
            </a:r>
            <a:r>
              <a:rPr lang="zh-CN" altLang="en-US" dirty="0" smtClean="0">
                <a:ea typeface="楷体" pitchFamily="49" charset="-122"/>
                <a:cs typeface="Times New Roman" pitchFamily="18" charset="0"/>
              </a:rPr>
              <a:t>方法的重载（假设都是某个类的成员），它们是不同的成员签名：</a:t>
            </a:r>
            <a:r>
              <a:rPr lang="zh-CN" altLang="en-US" dirty="0" smtClean="0">
                <a:solidFill>
                  <a:srgbClr val="FF3300"/>
                </a:solidFill>
                <a:ea typeface="楷体" pitchFamily="49" charset="-122"/>
                <a:cs typeface="Times New Roman" pitchFamily="18" charset="0"/>
              </a:rPr>
              <a:t>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642910" y="785794"/>
            <a:ext cx="4248150" cy="461665"/>
          </a:xfrm>
          <a:prstGeom prst="rect">
            <a:avLst/>
          </a:prstGeom>
          <a:noFill/>
          <a:ln w="9525">
            <a:noFill/>
            <a:miter lim="800000"/>
            <a:headEnd/>
            <a:tailEnd/>
          </a:ln>
          <a:effectLst/>
        </p:spPr>
        <p:txBody>
          <a:bodyPr>
            <a:spAutoFit/>
          </a:bodyPr>
          <a:lstStyle/>
          <a:p>
            <a:r>
              <a:rPr lang="en-US" dirty="0" smtClean="0">
                <a:solidFill>
                  <a:srgbClr val="FF0000"/>
                </a:solidFill>
                <a:latin typeface="楷体" pitchFamily="49" charset="-122"/>
                <a:ea typeface="楷体" pitchFamily="49" charset="-122"/>
              </a:rPr>
              <a:t>1. </a:t>
            </a:r>
            <a:r>
              <a:rPr lang="zh-CN" altLang="en-US" dirty="0" smtClean="0">
                <a:solidFill>
                  <a:srgbClr val="FF0000"/>
                </a:solidFill>
                <a:latin typeface="楷体" pitchFamily="49" charset="-122"/>
                <a:ea typeface="楷体" pitchFamily="49" charset="-122"/>
              </a:rPr>
              <a:t>类有哪些类别的成员</a:t>
            </a:r>
            <a:endParaRPr lang="zh-CN" altLang="en-US" dirty="0">
              <a:solidFill>
                <a:srgbClr val="FF0000"/>
              </a:solidFill>
              <a:latin typeface="楷体" pitchFamily="49" charset="-122"/>
              <a:ea typeface="楷体" pitchFamily="49" charset="-122"/>
            </a:endParaRPr>
          </a:p>
        </p:txBody>
      </p:sp>
      <p:graphicFrame>
        <p:nvGraphicFramePr>
          <p:cNvPr id="158836" name="Group 116"/>
          <p:cNvGraphicFramePr>
            <a:graphicFrameLocks noGrp="1"/>
          </p:cNvGraphicFramePr>
          <p:nvPr/>
        </p:nvGraphicFramePr>
        <p:xfrm>
          <a:off x="500034" y="1785926"/>
          <a:ext cx="7429552" cy="1645920"/>
        </p:xfrm>
        <a:graphic>
          <a:graphicData uri="http://schemas.openxmlformats.org/drawingml/2006/table">
            <a:tbl>
              <a:tblPr/>
              <a:tblGrid>
                <a:gridCol w="1331113"/>
                <a:gridCol w="609843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类的成员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字段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字段存储类要满足其设计所需要的数据，亦称为数据成员。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属性是类中可以像类中的字段一样被访问的方法。属性可以为类字段提供保护，避免字段在对象不知道的情况下被更改。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右大括号 3"/>
          <p:cNvSpPr/>
          <p:nvPr/>
        </p:nvSpPr>
        <p:spPr bwMode="auto">
          <a:xfrm>
            <a:off x="8072462" y="2214554"/>
            <a:ext cx="142876" cy="1143008"/>
          </a:xfrm>
          <a:prstGeom prst="rightBrace">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6" name="TextBox 5"/>
          <p:cNvSpPr txBox="1"/>
          <p:nvPr/>
        </p:nvSpPr>
        <p:spPr>
          <a:xfrm>
            <a:off x="8222970" y="2143116"/>
            <a:ext cx="492443" cy="1357322"/>
          </a:xfrm>
          <a:prstGeom prst="rect">
            <a:avLst/>
          </a:prstGeom>
          <a:noFill/>
        </p:spPr>
        <p:txBody>
          <a:bodyPr vert="eaVert" wrap="square" rtlCol="0">
            <a:spAutoFit/>
          </a:bodyPr>
          <a:lstStyle/>
          <a:p>
            <a:r>
              <a:rPr lang="zh-CN" altLang="en-US" sz="2000" dirty="0" smtClean="0">
                <a:latin typeface="楷体" pitchFamily="49" charset="-122"/>
                <a:ea typeface="楷体" pitchFamily="49" charset="-122"/>
              </a:rPr>
              <a:t>数据成员</a:t>
            </a:r>
            <a:endParaRPr lang="zh-CN" altLang="en-US" sz="2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Text Box 3"/>
          <p:cNvSpPr txBox="1">
            <a:spLocks noChangeArrowheads="1"/>
          </p:cNvSpPr>
          <p:nvPr/>
        </p:nvSpPr>
        <p:spPr bwMode="auto">
          <a:xfrm>
            <a:off x="571472" y="285728"/>
            <a:ext cx="3460746"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US" altLang="zh-CN" sz="2800" dirty="0" smtClean="0">
                <a:solidFill>
                  <a:srgbClr val="FF3300"/>
                </a:solidFill>
                <a:latin typeface="黑体" pitchFamily="49" charset="-122"/>
                <a:ea typeface="黑体" pitchFamily="49" charset="-122"/>
              </a:rPr>
              <a:t>5.8.7 </a:t>
            </a:r>
            <a:r>
              <a:rPr lang="zh-CN" altLang="en-US" sz="2800" dirty="0">
                <a:solidFill>
                  <a:srgbClr val="FF3300"/>
                </a:solidFill>
                <a:latin typeface="黑体" pitchFamily="49" charset="-122"/>
                <a:ea typeface="黑体" pitchFamily="49" charset="-122"/>
              </a:rPr>
              <a:t>运算符重载 </a:t>
            </a:r>
          </a:p>
        </p:txBody>
      </p:sp>
      <p:sp>
        <p:nvSpPr>
          <p:cNvPr id="185348" name="Text Box 4"/>
          <p:cNvSpPr txBox="1">
            <a:spLocks noChangeArrowheads="1"/>
          </p:cNvSpPr>
          <p:nvPr/>
        </p:nvSpPr>
        <p:spPr bwMode="auto">
          <a:xfrm>
            <a:off x="714348" y="1428736"/>
            <a:ext cx="8064500" cy="2238241"/>
          </a:xfrm>
          <a:prstGeom prst="rect">
            <a:avLst/>
          </a:prstGeom>
          <a:noFill/>
          <a:ln w="9525">
            <a:noFill/>
            <a:miter lim="800000"/>
            <a:headEnd/>
            <a:tailEnd/>
          </a:ln>
          <a:effectLst/>
        </p:spPr>
        <p:txBody>
          <a:bodyPr>
            <a:spAutoFit/>
          </a:bodyPr>
          <a:lstStyle/>
          <a:p>
            <a:pPr>
              <a:lnSpc>
                <a:spcPct val="150000"/>
              </a:lnSpc>
            </a:pPr>
            <a:r>
              <a:rPr lang="en-US" altLang="zh-CN" dirty="0" smtClean="0">
                <a:solidFill>
                  <a:srgbClr val="FF3300"/>
                </a:solidFill>
                <a:ea typeface="楷体" pitchFamily="49" charset="-122"/>
                <a:cs typeface="Times New Roman" pitchFamily="18" charset="0"/>
              </a:rPr>
              <a:t>1.  </a:t>
            </a:r>
            <a:r>
              <a:rPr lang="zh-CN" altLang="en-US" dirty="0">
                <a:solidFill>
                  <a:srgbClr val="FF3300"/>
                </a:solidFill>
                <a:ea typeface="楷体" pitchFamily="49" charset="-122"/>
                <a:cs typeface="Times New Roman" pitchFamily="18" charset="0"/>
              </a:rPr>
              <a:t>运算符重载概述</a:t>
            </a:r>
          </a:p>
          <a:p>
            <a:pPr>
              <a:lnSpc>
                <a:spcPct val="150000"/>
              </a:lnSpc>
            </a:pPr>
            <a:r>
              <a:rPr lang="zh-CN" altLang="en-US" dirty="0">
                <a:ea typeface="楷体" pitchFamily="49" charset="-122"/>
                <a:cs typeface="Times New Roman" pitchFamily="18" charset="0"/>
              </a:rPr>
              <a:t>　　运算符重载是指同名运算符可用于运算不同类型的数据。</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允许重载运算符，以供自己的类使用。其目的是让使用类对象像使用基本数据类型一样自然、合理</a:t>
            </a:r>
            <a:r>
              <a:rPr lang="zh-CN" altLang="en-US" dirty="0" smtClean="0">
                <a:ea typeface="楷体" pitchFamily="49" charset="-122"/>
                <a:cs typeface="Times New Roman" pitchFamily="18" charset="0"/>
              </a:rPr>
              <a:t>。</a:t>
            </a:r>
            <a:r>
              <a:rPr lang="zh-CN" altLang="en-US" dirty="0">
                <a:ea typeface="楷体" pitchFamily="49" charset="-122"/>
                <a:cs typeface="Times New Roman" pitchFamily="18" charset="0"/>
              </a:rPr>
              <a:t>　　</a:t>
            </a:r>
            <a:endParaRPr lang="en-US" altLang="zh-CN" sz="2000" dirty="0">
              <a:solidFill>
                <a:schemeClr val="hlink"/>
              </a:solidFill>
              <a:ea typeface="楷体" pitchFamily="49" charset="-122"/>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p:cNvSpPr txBox="1">
            <a:spLocks noChangeArrowheads="1"/>
          </p:cNvSpPr>
          <p:nvPr/>
        </p:nvSpPr>
        <p:spPr bwMode="auto">
          <a:xfrm>
            <a:off x="571472" y="571480"/>
            <a:ext cx="8064500" cy="4708981"/>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例如，设计一个名称为</a:t>
            </a:r>
            <a:r>
              <a:rPr lang="en-US" altLang="zh-CN" dirty="0" err="1">
                <a:ea typeface="楷体" pitchFamily="49" charset="-122"/>
                <a:cs typeface="Times New Roman" pitchFamily="18" charset="0"/>
              </a:rPr>
              <a:t>MyAdd</a:t>
            </a:r>
            <a:r>
              <a:rPr lang="zh-CN" altLang="en-US" dirty="0">
                <a:ea typeface="楷体" pitchFamily="49" charset="-122"/>
                <a:cs typeface="Times New Roman" pitchFamily="18" charset="0"/>
              </a:rPr>
              <a:t>的类，其中对“</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运算符进行了重载，这样对于该类的两个对象</a:t>
            </a:r>
            <a:r>
              <a:rPr lang="en-US" altLang="zh-CN" dirty="0">
                <a:ea typeface="楷体" pitchFamily="49" charset="-122"/>
                <a:cs typeface="Times New Roman" pitchFamily="18" charset="0"/>
              </a:rPr>
              <a:t>a</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b</a:t>
            </a:r>
            <a:r>
              <a:rPr lang="zh-CN" altLang="en-US" dirty="0">
                <a:ea typeface="楷体" pitchFamily="49" charset="-122"/>
                <a:cs typeface="Times New Roman" pitchFamily="18" charset="0"/>
              </a:rPr>
              <a:t>，就可以进行</a:t>
            </a:r>
            <a:r>
              <a:rPr lang="en-US" altLang="zh-CN" dirty="0" err="1">
                <a:ea typeface="楷体" pitchFamily="49" charset="-122"/>
                <a:cs typeface="Times New Roman" pitchFamily="18" charset="0"/>
              </a:rPr>
              <a:t>a+b</a:t>
            </a:r>
            <a:r>
              <a:rPr lang="zh-CN" altLang="en-US" dirty="0">
                <a:ea typeface="楷体" pitchFamily="49" charset="-122"/>
                <a:cs typeface="Times New Roman" pitchFamily="18" charset="0"/>
              </a:rPr>
              <a:t>的运算。</a:t>
            </a:r>
          </a:p>
          <a:p>
            <a:pPr>
              <a:lnSpc>
                <a:spcPct val="150000"/>
              </a:lnSpc>
            </a:pPr>
            <a:r>
              <a:rPr lang="zh-CN" altLang="en-US" dirty="0">
                <a:ea typeface="楷体" pitchFamily="49" charset="-122"/>
                <a:cs typeface="Times New Roman" pitchFamily="18" charset="0"/>
              </a:rPr>
              <a:t>　　若要重载某个运算符，需要编写一个函数，其基本语法格式如下：</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public </a:t>
            </a:r>
            <a:r>
              <a:rPr lang="en-US" altLang="zh-CN" sz="2000" dirty="0">
                <a:solidFill>
                  <a:srgbClr val="FF00FF"/>
                </a:solidFill>
                <a:ea typeface="楷体" pitchFamily="49" charset="-122"/>
                <a:cs typeface="Times New Roman" pitchFamily="18" charset="0"/>
              </a:rPr>
              <a:t>static</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返回类型 </a:t>
            </a:r>
            <a:r>
              <a:rPr lang="en-US" altLang="zh-CN" sz="2000" dirty="0">
                <a:solidFill>
                  <a:schemeClr val="hlink"/>
                </a:solidFill>
                <a:ea typeface="楷体" pitchFamily="49" charset="-122"/>
                <a:cs typeface="Times New Roman" pitchFamily="18" charset="0"/>
              </a:rPr>
              <a:t>operator </a:t>
            </a:r>
            <a:r>
              <a:rPr lang="zh-CN" altLang="en-US" sz="2000" dirty="0">
                <a:solidFill>
                  <a:schemeClr val="hlink"/>
                </a:solidFill>
                <a:ea typeface="楷体" pitchFamily="49" charset="-122"/>
                <a:cs typeface="Times New Roman" pitchFamily="18" charset="0"/>
              </a:rPr>
              <a:t>运算符</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参数列表</a:t>
            </a:r>
            <a:r>
              <a:rPr lang="en-US" altLang="zh-CN" sz="2000" dirty="0">
                <a:solidFill>
                  <a:schemeClr val="hlink"/>
                </a:solidFill>
                <a:ea typeface="楷体" pitchFamily="49" charset="-122"/>
                <a:cs typeface="Times New Roman" pitchFamily="18" charset="0"/>
              </a:rPr>
              <a:t>)</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p>
          <a:p>
            <a:pPr>
              <a:lnSpc>
                <a:spcPct val="150000"/>
              </a:lnSpc>
            </a:pPr>
            <a:r>
              <a:rPr lang="zh-CN" altLang="en-US"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sym typeface="Symbol" pitchFamily="18" charset="2"/>
              </a:rPr>
              <a:t></a:t>
            </a:r>
            <a:endParaRPr lang="zh-CN" altLang="en-US" sz="2000" dirty="0">
              <a:solidFill>
                <a:schemeClr val="hlink"/>
              </a:solidFill>
              <a:ea typeface="楷体" pitchFamily="49" charset="-122"/>
              <a:cs typeface="Times New Roman" pitchFamily="18" charset="0"/>
            </a:endParaRP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Text Box 4"/>
          <p:cNvSpPr txBox="1">
            <a:spLocks noChangeArrowheads="1"/>
          </p:cNvSpPr>
          <p:nvPr/>
        </p:nvSpPr>
        <p:spPr bwMode="auto">
          <a:xfrm>
            <a:off x="611188" y="476250"/>
            <a:ext cx="8064500" cy="5008230"/>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所有运算符重载均为类的静态方法。在</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中不是所有的运算符都允许重载，以下是可重载的运算符的完整列表：</a:t>
            </a:r>
          </a:p>
          <a:p>
            <a:pPr lvl="1">
              <a:lnSpc>
                <a:spcPct val="150000"/>
              </a:lnSpc>
              <a:buFont typeface="Wingdings" pitchFamily="2" charset="2"/>
              <a:buChar char="l"/>
            </a:pPr>
            <a:r>
              <a:rPr lang="zh-CN" altLang="en-US" dirty="0">
                <a:solidFill>
                  <a:schemeClr val="hlink"/>
                </a:solidFill>
                <a:ea typeface="楷体" pitchFamily="49" charset="-122"/>
                <a:cs typeface="Times New Roman" pitchFamily="18" charset="0"/>
              </a:rPr>
              <a:t>　一元运算符：</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true</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false</a:t>
            </a:r>
            <a:r>
              <a:rPr lang="zh-CN" altLang="en-US" dirty="0">
                <a:solidFill>
                  <a:schemeClr val="hlink"/>
                </a:solidFill>
                <a:ea typeface="楷体" pitchFamily="49" charset="-122"/>
                <a:cs typeface="Times New Roman" pitchFamily="18" charset="0"/>
              </a:rPr>
              <a:t>。</a:t>
            </a:r>
          </a:p>
          <a:p>
            <a:pPr lvl="1">
              <a:lnSpc>
                <a:spcPct val="150000"/>
              </a:lnSpc>
              <a:buFont typeface="Wingdings" pitchFamily="2" charset="2"/>
              <a:buChar char="l"/>
            </a:pPr>
            <a:r>
              <a:rPr lang="zh-CN" altLang="en-US" dirty="0">
                <a:solidFill>
                  <a:schemeClr val="hlink"/>
                </a:solidFill>
                <a:ea typeface="楷体" pitchFamily="49" charset="-122"/>
                <a:cs typeface="Times New Roman" pitchFamily="18" charset="0"/>
              </a:rPr>
              <a:t>　二元运算符：</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&amp;</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&lt;&lt;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&gt;&gt;</a:t>
            </a:r>
            <a:r>
              <a:rPr lang="zh-CN" altLang="en-US" dirty="0">
                <a:solidFill>
                  <a:schemeClr val="hlink"/>
                </a:solidFill>
                <a:ea typeface="楷体" pitchFamily="49" charset="-122"/>
                <a:cs typeface="Times New Roman" pitchFamily="18" charset="0"/>
              </a:rPr>
              <a:t>、</a:t>
            </a:r>
          </a:p>
          <a:p>
            <a:pPr lvl="1">
              <a:lnSpc>
                <a:spcPct val="150000"/>
              </a:lnSpc>
              <a:buFont typeface="Wingdings" pitchFamily="2" charset="2"/>
              <a:buNone/>
            </a:pPr>
            <a:r>
              <a:rPr lang="zh-CN" altLang="en-US" dirty="0">
                <a:solidFill>
                  <a:schemeClr val="hlink"/>
                </a:solidFill>
                <a:ea typeface="楷体" pitchFamily="49" charset="-122"/>
                <a:cs typeface="Times New Roman" pitchFamily="18" charset="0"/>
              </a:rPr>
              <a:t>　　　　　　　　</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&gt;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&lt;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&gt;=</a:t>
            </a:r>
            <a:r>
              <a:rPr lang="zh-CN" altLang="en-US" dirty="0">
                <a:solidFill>
                  <a:schemeClr val="hlink"/>
                </a:solidFill>
                <a:ea typeface="楷体" pitchFamily="49" charset="-122"/>
                <a:cs typeface="Times New Roman" pitchFamily="18" charset="0"/>
              </a:rPr>
              <a:t>、</a:t>
            </a:r>
            <a:r>
              <a:rPr lang="en-US" altLang="zh-CN" dirty="0">
                <a:solidFill>
                  <a:schemeClr val="hlink"/>
                </a:solidFill>
                <a:ea typeface="楷体" pitchFamily="49" charset="-122"/>
                <a:cs typeface="Times New Roman" pitchFamily="18" charset="0"/>
              </a:rPr>
              <a:t>&lt;=</a:t>
            </a:r>
            <a:r>
              <a:rPr lang="zh-CN" altLang="en-US" dirty="0">
                <a:solidFill>
                  <a:schemeClr val="hlink"/>
                </a:solidFill>
                <a:ea typeface="楷体" pitchFamily="49" charset="-122"/>
                <a:cs typeface="Times New Roman" pitchFamily="18" charset="0"/>
              </a:rPr>
              <a:t>。</a:t>
            </a:r>
          </a:p>
          <a:p>
            <a:pPr>
              <a:lnSpc>
                <a:spcPct val="150000"/>
              </a:lnSpc>
            </a:pPr>
            <a:endParaRPr lang="zh-CN" altLang="en-US" dirty="0">
              <a:solidFill>
                <a:schemeClr val="hlink"/>
              </a:solidFill>
              <a:ea typeface="楷体" pitchFamily="49" charset="-122"/>
              <a:cs typeface="Times New Roman" pitchFamily="18" charset="0"/>
            </a:endParaRPr>
          </a:p>
          <a:p>
            <a:pPr>
              <a:lnSpc>
                <a:spcPct val="150000"/>
              </a:lnSpc>
            </a:pPr>
            <a:r>
              <a:rPr lang="zh-CN" altLang="en-US" dirty="0">
                <a:ea typeface="楷体" pitchFamily="49" charset="-122"/>
                <a:cs typeface="Times New Roman" pitchFamily="18" charset="0"/>
              </a:rPr>
              <a:t>　　此外还应注意，重载相等运算符 </a:t>
            </a: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时，还必须重载不相等运算符 </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&lt; </a:t>
            </a:r>
            <a:r>
              <a:rPr lang="zh-CN" altLang="en-US" dirty="0">
                <a:ea typeface="楷体" pitchFamily="49" charset="-122"/>
                <a:cs typeface="Times New Roman" pitchFamily="18" charset="0"/>
              </a:rPr>
              <a:t>和 </a:t>
            </a:r>
            <a:r>
              <a:rPr lang="en-US" altLang="zh-CN" dirty="0">
                <a:ea typeface="楷体" pitchFamily="49" charset="-122"/>
                <a:cs typeface="Times New Roman" pitchFamily="18" charset="0"/>
              </a:rPr>
              <a:t>&gt; </a:t>
            </a:r>
            <a:r>
              <a:rPr lang="zh-CN" altLang="en-US" dirty="0">
                <a:ea typeface="楷体" pitchFamily="49" charset="-122"/>
                <a:cs typeface="Times New Roman" pitchFamily="18" charset="0"/>
              </a:rPr>
              <a:t>运算符以及 </a:t>
            </a:r>
            <a:r>
              <a:rPr lang="en-US" altLang="zh-CN" dirty="0">
                <a:ea typeface="楷体" pitchFamily="49" charset="-122"/>
                <a:cs typeface="Times New Roman" pitchFamily="18" charset="0"/>
              </a:rPr>
              <a:t>&lt;= </a:t>
            </a:r>
            <a:r>
              <a:rPr lang="zh-CN" altLang="en-US" dirty="0">
                <a:ea typeface="楷体" pitchFamily="49" charset="-122"/>
                <a:cs typeface="Times New Roman" pitchFamily="18" charset="0"/>
              </a:rPr>
              <a:t>和 </a:t>
            </a:r>
            <a:r>
              <a:rPr lang="en-US" altLang="zh-CN" dirty="0">
                <a:ea typeface="楷体" pitchFamily="49" charset="-122"/>
                <a:cs typeface="Times New Roman" pitchFamily="18" charset="0"/>
              </a:rPr>
              <a:t>&gt;= </a:t>
            </a:r>
            <a:r>
              <a:rPr lang="zh-CN" altLang="en-US" dirty="0">
                <a:ea typeface="楷体" pitchFamily="49" charset="-122"/>
                <a:cs typeface="Times New Roman" pitchFamily="18" charset="0"/>
              </a:rPr>
              <a:t>运算符也必须成对重载。</a:t>
            </a:r>
            <a:endParaRPr lang="zh-CN" altLang="en-US" dirty="0">
              <a:solidFill>
                <a:schemeClr val="tx1"/>
              </a:solidFill>
              <a:ea typeface="楷体" pitchFamily="49" charset="-122"/>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71472" y="428604"/>
            <a:ext cx="6532580" cy="1200329"/>
          </a:xfrm>
          <a:prstGeom prst="rect">
            <a:avLst/>
          </a:prstGeom>
          <a:noFill/>
          <a:ln w="9525">
            <a:noFill/>
            <a:miter lim="800000"/>
            <a:headEnd/>
            <a:tailEnd/>
          </a:ln>
          <a:effectLst/>
        </p:spPr>
        <p:txBody>
          <a:bodyPr wrap="square">
            <a:spAutoFit/>
          </a:bodyPr>
          <a:lstStyle/>
          <a:p>
            <a:pPr>
              <a:lnSpc>
                <a:spcPct val="150000"/>
              </a:lnSpc>
            </a:pPr>
            <a:r>
              <a:rPr lang="en-US" altLang="zh-CN" dirty="0" smtClean="0">
                <a:solidFill>
                  <a:srgbClr val="FF3300"/>
                </a:solidFill>
                <a:ea typeface="楷体" pitchFamily="49" charset="-122"/>
                <a:cs typeface="Times New Roman" pitchFamily="18" charset="0"/>
              </a:rPr>
              <a:t>2.  </a:t>
            </a:r>
            <a:r>
              <a:rPr lang="zh-CN" altLang="en-US" dirty="0">
                <a:solidFill>
                  <a:srgbClr val="FF3300"/>
                </a:solidFill>
                <a:ea typeface="楷体" pitchFamily="49" charset="-122"/>
                <a:cs typeface="Times New Roman" pitchFamily="18" charset="0"/>
              </a:rPr>
              <a:t>一元运算符重载 </a:t>
            </a:r>
          </a:p>
          <a:p>
            <a:pPr>
              <a:lnSpc>
                <a:spcPct val="150000"/>
              </a:lnSpc>
            </a:pPr>
            <a:r>
              <a:rPr lang="zh-CN" altLang="en-US" dirty="0">
                <a:ea typeface="楷体" pitchFamily="49" charset="-122"/>
                <a:cs typeface="Times New Roman" pitchFamily="18" charset="0"/>
              </a:rPr>
              <a:t>　一元运算符重载时需注意以下几点</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3" name="TextBox 2"/>
          <p:cNvSpPr txBox="1"/>
          <p:nvPr/>
        </p:nvSpPr>
        <p:spPr>
          <a:xfrm>
            <a:off x="571472" y="1785926"/>
            <a:ext cx="7786742" cy="3416320"/>
          </a:xfrm>
          <a:prstGeom prst="rect">
            <a:avLst/>
          </a:prstGeom>
          <a:noFill/>
        </p:spPr>
        <p:txBody>
          <a:bodyPr wrap="square" rtlCol="0">
            <a:spAutoFit/>
          </a:bodyPr>
          <a:lstStyle/>
          <a:p>
            <a:pPr marL="914400" lvl="1" indent="-457200">
              <a:lnSpc>
                <a:spcPct val="150000"/>
              </a:lnSpc>
              <a:buFont typeface="Wingdings" pitchFamily="2" charset="2"/>
              <a:buChar char="l"/>
            </a:pPr>
            <a:r>
              <a:rPr lang="zh-CN" altLang="en-US" dirty="0" smtClean="0">
                <a:ea typeface="楷体" pitchFamily="49" charset="-122"/>
                <a:cs typeface="Times New Roman" pitchFamily="18" charset="0"/>
              </a:rPr>
              <a:t>一元运算符</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必须使用类型</a:t>
            </a:r>
            <a:r>
              <a:rPr lang="en-US" altLang="zh-CN" dirty="0" smtClean="0">
                <a:ea typeface="楷体" pitchFamily="49" charset="-122"/>
                <a:cs typeface="Times New Roman" pitchFamily="18" charset="0"/>
              </a:rPr>
              <a:t>T</a:t>
            </a:r>
            <a:r>
              <a:rPr lang="zh-CN" altLang="en-US" dirty="0" smtClean="0">
                <a:ea typeface="楷体" pitchFamily="49" charset="-122"/>
                <a:cs typeface="Times New Roman" pitchFamily="18" charset="0"/>
              </a:rPr>
              <a:t>的单个参数，可以返回任何类型。 </a:t>
            </a:r>
          </a:p>
          <a:p>
            <a:pPr marL="914400" lvl="1" indent="-457200">
              <a:lnSpc>
                <a:spcPct val="150000"/>
              </a:lnSpc>
              <a:buFont typeface="Wingdings" pitchFamily="2" charset="2"/>
              <a:buChar char="l"/>
            </a:pPr>
            <a:r>
              <a:rPr lang="zh-CN" altLang="en-US" dirty="0" smtClean="0">
                <a:ea typeface="楷体" pitchFamily="49" charset="-122"/>
                <a:cs typeface="Times New Roman" pitchFamily="18" charset="0"/>
              </a:rPr>
              <a:t>一元运算符</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必须使用类型</a:t>
            </a:r>
            <a:r>
              <a:rPr lang="en-US" altLang="zh-CN" dirty="0" smtClean="0">
                <a:ea typeface="楷体" pitchFamily="49" charset="-122"/>
                <a:cs typeface="Times New Roman" pitchFamily="18" charset="0"/>
              </a:rPr>
              <a:t>T</a:t>
            </a:r>
            <a:r>
              <a:rPr lang="zh-CN" altLang="en-US" dirty="0" smtClean="0">
                <a:ea typeface="楷体" pitchFamily="49" charset="-122"/>
                <a:cs typeface="Times New Roman" pitchFamily="18" charset="0"/>
              </a:rPr>
              <a:t>的单个参数，并且要返回类型</a:t>
            </a:r>
            <a:r>
              <a:rPr lang="en-US" altLang="zh-CN" dirty="0" smtClean="0">
                <a:ea typeface="楷体" pitchFamily="49" charset="-122"/>
                <a:cs typeface="Times New Roman" pitchFamily="18" charset="0"/>
              </a:rPr>
              <a:t>T</a:t>
            </a:r>
            <a:r>
              <a:rPr lang="zh-CN" altLang="en-US" dirty="0" smtClean="0">
                <a:ea typeface="楷体" pitchFamily="49" charset="-122"/>
                <a:cs typeface="Times New Roman" pitchFamily="18" charset="0"/>
              </a:rPr>
              <a:t>。 </a:t>
            </a:r>
          </a:p>
          <a:p>
            <a:pPr marL="914400" lvl="1" indent="-457200">
              <a:lnSpc>
                <a:spcPct val="150000"/>
              </a:lnSpc>
              <a:buFont typeface="Wingdings" pitchFamily="2" charset="2"/>
              <a:buChar char="l"/>
            </a:pPr>
            <a:r>
              <a:rPr lang="zh-CN" altLang="en-US" dirty="0" smtClean="0">
                <a:ea typeface="楷体" pitchFamily="49" charset="-122"/>
                <a:cs typeface="Times New Roman" pitchFamily="18" charset="0"/>
              </a:rPr>
              <a:t>一元运算符</a:t>
            </a:r>
            <a:r>
              <a:rPr lang="en-US" altLang="zh-CN" dirty="0" smtClean="0">
                <a:ea typeface="楷体" pitchFamily="49" charset="-122"/>
                <a:cs typeface="Times New Roman" pitchFamily="18" charset="0"/>
              </a:rPr>
              <a:t>true</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false</a:t>
            </a:r>
            <a:r>
              <a:rPr lang="zh-CN" altLang="en-US" dirty="0" smtClean="0">
                <a:ea typeface="楷体" pitchFamily="49" charset="-122"/>
                <a:cs typeface="Times New Roman" pitchFamily="18" charset="0"/>
              </a:rPr>
              <a:t>必须使用类型</a:t>
            </a:r>
            <a:r>
              <a:rPr lang="en-US" altLang="zh-CN" dirty="0" smtClean="0">
                <a:ea typeface="楷体" pitchFamily="49" charset="-122"/>
                <a:cs typeface="Times New Roman" pitchFamily="18" charset="0"/>
              </a:rPr>
              <a:t>T</a:t>
            </a:r>
            <a:r>
              <a:rPr lang="zh-CN" altLang="en-US" dirty="0" smtClean="0">
                <a:ea typeface="楷体" pitchFamily="49" charset="-122"/>
                <a:cs typeface="Times New Roman" pitchFamily="18" charset="0"/>
              </a:rPr>
              <a:t>的单个参数，并且要返回类型</a:t>
            </a:r>
            <a:r>
              <a:rPr lang="en-US" altLang="zh-CN" dirty="0" err="1" smtClean="0">
                <a:ea typeface="楷体" pitchFamily="49" charset="-122"/>
                <a:cs typeface="Times New Roman" pitchFamily="18" charset="0"/>
              </a:rPr>
              <a:t>bool</a:t>
            </a:r>
            <a:r>
              <a:rPr lang="zh-CN" altLang="en-US" dirty="0" smtClean="0">
                <a:ea typeface="楷体" pitchFamily="49" charset="-122"/>
                <a:cs typeface="Times New Roman" pitchFamily="18" charset="0"/>
              </a:rPr>
              <a:t>。</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39750" y="333375"/>
            <a:ext cx="8604250" cy="4838312"/>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例如，设计如下类</a:t>
            </a:r>
            <a:r>
              <a:rPr lang="en-US" altLang="zh-CN" dirty="0" err="1">
                <a:ea typeface="楷体" pitchFamily="49" charset="-122"/>
                <a:cs typeface="Times New Roman" pitchFamily="18" charset="0"/>
              </a:rPr>
              <a:t>MyOp</a:t>
            </a:r>
            <a:r>
              <a:rPr lang="zh-CN" altLang="en-US" dirty="0">
                <a:ea typeface="楷体" pitchFamily="49" charset="-122"/>
                <a:cs typeface="Times New Roman" pitchFamily="18" charset="0"/>
              </a:rPr>
              <a:t>，其中对一元运算符“</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进行了重载：</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class </a:t>
            </a:r>
            <a:r>
              <a:rPr lang="en-US" altLang="zh-CN" sz="2000" dirty="0" err="1">
                <a:solidFill>
                  <a:schemeClr val="hlink"/>
                </a:solidFill>
                <a:ea typeface="楷体" pitchFamily="49" charset="-122"/>
                <a:cs typeface="Times New Roman" pitchFamily="18" charset="0"/>
              </a:rPr>
              <a:t>MyOp</a:t>
            </a:r>
            <a:endParaRPr lang="en-US" altLang="zh-CN" sz="2000" dirty="0">
              <a:solidFill>
                <a:schemeClr val="hlink"/>
              </a:solidFill>
              <a:ea typeface="楷体" pitchFamily="49" charset="-122"/>
              <a:cs typeface="Times New Roman" pitchFamily="18" charset="0"/>
            </a:endParaRP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	private </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n;</a:t>
            </a:r>
          </a:p>
          <a:p>
            <a:pPr>
              <a:lnSpc>
                <a:spcPct val="150000"/>
              </a:lnSpc>
            </a:pPr>
            <a:r>
              <a:rPr lang="en-US" altLang="zh-CN" sz="2000" dirty="0">
                <a:solidFill>
                  <a:schemeClr val="hlink"/>
                </a:solidFill>
                <a:ea typeface="楷体" pitchFamily="49" charset="-122"/>
                <a:cs typeface="Times New Roman" pitchFamily="18" charset="0"/>
              </a:rPr>
              <a:t>    	public </a:t>
            </a:r>
            <a:r>
              <a:rPr lang="en-US" altLang="zh-CN" sz="2000" dirty="0" err="1">
                <a:solidFill>
                  <a:schemeClr val="hlink"/>
                </a:solidFill>
                <a:ea typeface="楷体" pitchFamily="49" charset="-122"/>
                <a:cs typeface="Times New Roman" pitchFamily="18" charset="0"/>
              </a:rPr>
              <a:t>MyOp</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n1</a:t>
            </a:r>
            <a:r>
              <a:rPr lang="en-US" altLang="zh-CN" sz="2000" dirty="0">
                <a:solidFill>
                  <a:schemeClr val="hlink"/>
                </a:solidFill>
                <a:ea typeface="楷体" pitchFamily="49" charset="-122"/>
                <a:cs typeface="Times New Roman" pitchFamily="18" charset="0"/>
              </a:rPr>
              <a:t>) { n = </a:t>
            </a:r>
            <a:r>
              <a:rPr lang="en-US" altLang="zh-CN" sz="2000" dirty="0" err="1">
                <a:solidFill>
                  <a:schemeClr val="hlink"/>
                </a:solidFill>
                <a:ea typeface="楷体" pitchFamily="49" charset="-122"/>
                <a:cs typeface="Times New Roman" pitchFamily="18" charset="0"/>
              </a:rPr>
              <a:t>n1</a:t>
            </a:r>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chemeClr val="hlink"/>
                </a:solidFill>
                <a:ea typeface="楷体" pitchFamily="49" charset="-122"/>
                <a:cs typeface="Times New Roman" pitchFamily="18" charset="0"/>
              </a:rPr>
              <a:t>    	public static </a:t>
            </a:r>
            <a:r>
              <a:rPr lang="en-US" altLang="zh-CN" sz="2000" dirty="0" err="1">
                <a:solidFill>
                  <a:schemeClr val="hlink"/>
                </a:solidFill>
                <a:ea typeface="楷体" pitchFamily="49" charset="-122"/>
                <a:cs typeface="Times New Roman" pitchFamily="18" charset="0"/>
              </a:rPr>
              <a:t>MyOp</a:t>
            </a:r>
            <a:r>
              <a:rPr lang="en-US" altLang="zh-CN" sz="2000" dirty="0">
                <a:solidFill>
                  <a:schemeClr val="hlink"/>
                </a:solidFill>
                <a:ea typeface="楷体" pitchFamily="49" charset="-122"/>
                <a:cs typeface="Times New Roman" pitchFamily="18" charset="0"/>
              </a:rPr>
              <a:t> </a:t>
            </a:r>
            <a:r>
              <a:rPr lang="en-US" altLang="zh-CN" sz="2000" dirty="0">
                <a:solidFill>
                  <a:srgbClr val="FF3300"/>
                </a:solidFill>
                <a:ea typeface="楷体" pitchFamily="49" charset="-122"/>
                <a:cs typeface="Times New Roman" pitchFamily="18" charset="0"/>
              </a:rPr>
              <a:t>operator ++</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MyOp</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obj</a:t>
            </a:r>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return new </a:t>
            </a:r>
            <a:r>
              <a:rPr lang="en-US" altLang="zh-CN" sz="2000" dirty="0" err="1">
                <a:solidFill>
                  <a:schemeClr val="hlink"/>
                </a:solidFill>
                <a:ea typeface="楷体" pitchFamily="49" charset="-122"/>
                <a:cs typeface="Times New Roman" pitchFamily="18" charset="0"/>
              </a:rPr>
              <a:t>MyOp</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obj.n+1</a:t>
            </a:r>
            <a:r>
              <a:rPr lang="en-US" altLang="zh-CN" sz="2000" dirty="0">
                <a:solidFill>
                  <a:schemeClr val="hlink"/>
                </a:solidFill>
                <a:ea typeface="楷体" pitchFamily="49" charset="-122"/>
                <a:cs typeface="Times New Roman" pitchFamily="18" charset="0"/>
              </a:rPr>
              <a:t>);  }</a:t>
            </a:r>
          </a:p>
          <a:p>
            <a:pPr>
              <a:lnSpc>
                <a:spcPct val="150000"/>
              </a:lnSpc>
            </a:pPr>
            <a:r>
              <a:rPr lang="en-US" altLang="zh-CN" sz="2000" dirty="0">
                <a:solidFill>
                  <a:schemeClr val="hlink"/>
                </a:solidFill>
                <a:ea typeface="楷体" pitchFamily="49" charset="-122"/>
                <a:cs typeface="Times New Roman" pitchFamily="18" charset="0"/>
              </a:rPr>
              <a:t>    	public void </a:t>
            </a:r>
            <a:r>
              <a:rPr lang="en-US" altLang="zh-CN" sz="2000" dirty="0" err="1">
                <a:solidFill>
                  <a:schemeClr val="hlink"/>
                </a:solidFill>
                <a:ea typeface="楷体" pitchFamily="49" charset="-122"/>
                <a:cs typeface="Times New Roman" pitchFamily="18" charset="0"/>
              </a:rPr>
              <a:t>dispdata</a:t>
            </a:r>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("n={0}",n);   }</a:t>
            </a:r>
          </a:p>
          <a:p>
            <a:pPr>
              <a:lnSpc>
                <a:spcPct val="150000"/>
              </a:lnSpc>
            </a:pPr>
            <a:r>
              <a:rPr lang="en-US" altLang="zh-CN" sz="2000" dirty="0">
                <a:solidFill>
                  <a:schemeClr val="hlink"/>
                </a:solidFill>
                <a:ea typeface="楷体" pitchFamily="49" charset="-122"/>
                <a:cs typeface="Times New Roman" pitchFamily="18" charset="0"/>
              </a:rPr>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684213" y="404813"/>
            <a:ext cx="7704137" cy="2940050"/>
          </a:xfrm>
          <a:prstGeom prst="rect">
            <a:avLst/>
          </a:prstGeom>
          <a:noFill/>
          <a:ln w="9525">
            <a:noFill/>
            <a:miter lim="800000"/>
            <a:headEnd/>
            <a:tailEnd/>
          </a:ln>
          <a:effectLst/>
        </p:spPr>
        <p:txBody>
          <a:bodyPr>
            <a:spAutoFit/>
          </a:bodyPr>
          <a:lstStyle/>
          <a:p>
            <a:pPr>
              <a:lnSpc>
                <a:spcPct val="12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执行以下语句：</a:t>
            </a:r>
          </a:p>
          <a:p>
            <a:pPr>
              <a:lnSpc>
                <a:spcPct val="120000"/>
              </a:lnSpc>
            </a:pP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MyOp</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a=new </a:t>
            </a:r>
            <a:r>
              <a:rPr lang="en-US" altLang="zh-CN" sz="2000" dirty="0" err="1">
                <a:solidFill>
                  <a:schemeClr val="hlink"/>
                </a:solidFill>
                <a:ea typeface="楷体" pitchFamily="49" charset="-122"/>
                <a:cs typeface="Times New Roman" pitchFamily="18" charset="0"/>
              </a:rPr>
              <a:t>MyOp</a:t>
            </a:r>
            <a:r>
              <a:rPr lang="en-US" altLang="zh-CN" sz="2000" dirty="0">
                <a:solidFill>
                  <a:schemeClr val="hlink"/>
                </a:solidFill>
                <a:ea typeface="楷体" pitchFamily="49" charset="-122"/>
                <a:cs typeface="Times New Roman" pitchFamily="18" charset="0"/>
              </a:rPr>
              <a:t>(2);</a:t>
            </a:r>
          </a:p>
          <a:p>
            <a:pPr>
              <a:lnSpc>
                <a:spcPct val="120000"/>
              </a:lnSpc>
            </a:pPr>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a:t>
            </a:r>
            <a:r>
              <a:rPr lang="en-US" altLang="zh-CN" sz="2000" dirty="0">
                <a:solidFill>
                  <a:schemeClr val="hlink"/>
                </a:solidFill>
                <a:ea typeface="楷体" pitchFamily="49" charset="-122"/>
                <a:cs typeface="Times New Roman" pitchFamily="18" charset="0"/>
              </a:rPr>
              <a:t>++;</a:t>
            </a:r>
          </a:p>
          <a:p>
            <a:pPr>
              <a:lnSpc>
                <a:spcPct val="120000"/>
              </a:lnSpc>
            </a:pP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a.dispdata</a:t>
            </a:r>
            <a:r>
              <a:rPr lang="en-US" altLang="zh-CN" sz="2000" dirty="0">
                <a:solidFill>
                  <a:schemeClr val="hlink"/>
                </a:solidFill>
                <a:ea typeface="楷体" pitchFamily="49" charset="-122"/>
                <a:cs typeface="Times New Roman" pitchFamily="18" charset="0"/>
              </a:rPr>
              <a:t>();</a:t>
            </a:r>
          </a:p>
          <a:p>
            <a:pPr>
              <a:lnSpc>
                <a:spcPct val="12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由于类</a:t>
            </a:r>
            <a:r>
              <a:rPr lang="en-US" altLang="zh-CN" dirty="0" err="1">
                <a:ea typeface="楷体" pitchFamily="49" charset="-122"/>
                <a:cs typeface="Times New Roman" pitchFamily="18" charset="0"/>
              </a:rPr>
              <a:t>MyOp</a:t>
            </a:r>
            <a:r>
              <a:rPr lang="zh-CN" altLang="en-US" dirty="0">
                <a:ea typeface="楷体" pitchFamily="49" charset="-122"/>
                <a:cs typeface="Times New Roman" pitchFamily="18" charset="0"/>
              </a:rPr>
              <a:t>中对运算符“</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进行了重载，所以可以执行</a:t>
            </a:r>
            <a:r>
              <a:rPr lang="en-US" altLang="zh-CN" dirty="0">
                <a:ea typeface="楷体" pitchFamily="49" charset="-122"/>
                <a:cs typeface="Times New Roman" pitchFamily="18" charset="0"/>
              </a:rPr>
              <a:t>a++</a:t>
            </a:r>
            <a:r>
              <a:rPr lang="zh-CN" altLang="en-US" dirty="0">
                <a:ea typeface="楷体" pitchFamily="49" charset="-122"/>
                <a:cs typeface="Times New Roman" pitchFamily="18" charset="0"/>
              </a:rPr>
              <a:t>语句，其功能是将</a:t>
            </a:r>
            <a:r>
              <a:rPr lang="en-US" altLang="zh-CN" dirty="0">
                <a:ea typeface="楷体" pitchFamily="49" charset="-122"/>
                <a:cs typeface="Times New Roman" pitchFamily="18" charset="0"/>
              </a:rPr>
              <a:t>a</a:t>
            </a:r>
            <a:r>
              <a:rPr lang="zh-CN" altLang="en-US" dirty="0">
                <a:ea typeface="楷体" pitchFamily="49" charset="-122"/>
                <a:cs typeface="Times New Roman" pitchFamily="18" charset="0"/>
              </a:rPr>
              <a:t>的私有字段</a:t>
            </a:r>
            <a:r>
              <a:rPr lang="en-US" altLang="zh-CN" dirty="0">
                <a:ea typeface="楷体" pitchFamily="49" charset="-122"/>
                <a:cs typeface="Times New Roman" pitchFamily="18" charset="0"/>
              </a:rPr>
              <a:t>n</a:t>
            </a:r>
            <a:r>
              <a:rPr lang="zh-CN" altLang="en-US" dirty="0">
                <a:ea typeface="楷体" pitchFamily="49" charset="-122"/>
                <a:cs typeface="Times New Roman" pitchFamily="18" charset="0"/>
              </a:rPr>
              <a:t>增</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。上述语句的输出结果为：</a:t>
            </a:r>
            <a:r>
              <a:rPr lang="en-US" altLang="zh-CN" dirty="0">
                <a:ea typeface="楷体" pitchFamily="49" charset="-122"/>
                <a:cs typeface="Times New Roman" pitchFamily="18" charset="0"/>
              </a:rPr>
              <a:t>n=3</a:t>
            </a:r>
            <a:r>
              <a:rPr lang="zh-CN" altLang="en-US" dirty="0">
                <a:ea typeface="楷体" pitchFamily="49" charset="-122"/>
                <a:cs typeface="Times New Roman" pitchFamily="18" charset="0"/>
              </a:rPr>
              <a:t>。</a:t>
            </a:r>
          </a:p>
        </p:txBody>
      </p:sp>
      <p:sp>
        <p:nvSpPr>
          <p:cNvPr id="187395" name="Text Box 3"/>
          <p:cNvSpPr txBox="1">
            <a:spLocks noChangeArrowheads="1"/>
          </p:cNvSpPr>
          <p:nvPr/>
        </p:nvSpPr>
        <p:spPr bwMode="auto">
          <a:xfrm>
            <a:off x="3708400" y="1268413"/>
            <a:ext cx="3095625"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FF00FF"/>
                </a:solidFill>
                <a:ea typeface="楷体" pitchFamily="49" charset="-122"/>
                <a:cs typeface="Times New Roman" pitchFamily="18" charset="0"/>
              </a:rPr>
              <a:t>使得</a:t>
            </a:r>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能够作用于对象</a:t>
            </a:r>
          </a:p>
        </p:txBody>
      </p:sp>
      <p:sp>
        <p:nvSpPr>
          <p:cNvPr id="187396" name="Line 4"/>
          <p:cNvSpPr>
            <a:spLocks noChangeShapeType="1"/>
          </p:cNvSpPr>
          <p:nvPr/>
        </p:nvSpPr>
        <p:spPr bwMode="auto">
          <a:xfrm flipH="1">
            <a:off x="1690688" y="1484313"/>
            <a:ext cx="1873250" cy="0"/>
          </a:xfrm>
          <a:prstGeom prst="line">
            <a:avLst/>
          </a:prstGeom>
          <a:noFill/>
          <a:ln w="38100">
            <a:solidFill>
              <a:schemeClr val="tx1"/>
            </a:solidFill>
            <a:round/>
            <a:headEnd/>
            <a:tailEnd type="triangle" w="med" len="med"/>
          </a:ln>
          <a:effectLst/>
        </p:spPr>
        <p:txBody>
          <a:bodyPr/>
          <a:lstStyle/>
          <a:p>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539750" y="404813"/>
            <a:ext cx="7993063" cy="3715569"/>
          </a:xfrm>
          <a:prstGeom prst="rect">
            <a:avLst/>
          </a:prstGeom>
          <a:noFill/>
          <a:ln w="9525">
            <a:noFill/>
            <a:miter lim="800000"/>
            <a:headEnd/>
            <a:tailEnd/>
          </a:ln>
          <a:effectLst/>
        </p:spPr>
        <p:txBody>
          <a:bodyPr>
            <a:spAutoFit/>
          </a:bodyPr>
          <a:lstStyle/>
          <a:p>
            <a:r>
              <a:rPr lang="en-US" altLang="zh-CN" dirty="0" smtClean="0">
                <a:solidFill>
                  <a:srgbClr val="FF3300"/>
                </a:solidFill>
                <a:ea typeface="楷体" pitchFamily="49" charset="-122"/>
                <a:cs typeface="Times New Roman" pitchFamily="18" charset="0"/>
              </a:rPr>
              <a:t>3.  </a:t>
            </a:r>
            <a:r>
              <a:rPr lang="zh-CN" altLang="en-US" dirty="0">
                <a:solidFill>
                  <a:srgbClr val="FF3300"/>
                </a:solidFill>
                <a:ea typeface="楷体" pitchFamily="49" charset="-122"/>
                <a:cs typeface="Times New Roman" pitchFamily="18" charset="0"/>
              </a:rPr>
              <a:t>二元运算符重载 </a:t>
            </a:r>
          </a:p>
          <a:p>
            <a:pPr>
              <a:lnSpc>
                <a:spcPct val="150000"/>
              </a:lnSpc>
            </a:pPr>
            <a:r>
              <a:rPr lang="zh-CN" altLang="en-US" dirty="0">
                <a:ea typeface="楷体" pitchFamily="49" charset="-122"/>
                <a:cs typeface="Times New Roman" pitchFamily="18" charset="0"/>
              </a:rPr>
              <a:t>       一个二元运算符必须有两个参数，而且其中至少一个必须是声明运算符的类或结构的类型。二元运算符可以返回任何类型。 </a:t>
            </a:r>
          </a:p>
          <a:p>
            <a:pPr>
              <a:lnSpc>
                <a:spcPct val="150000"/>
              </a:lnSpc>
            </a:pPr>
            <a:r>
              <a:rPr lang="zh-CN" altLang="en-US" dirty="0">
                <a:ea typeface="楷体" pitchFamily="49" charset="-122"/>
                <a:cs typeface="Times New Roman" pitchFamily="18" charset="0"/>
              </a:rPr>
              <a:t>      二元运算符的签名由运算符符号和两个形式参数组成。</a:t>
            </a:r>
          </a:p>
          <a:p>
            <a:pPr>
              <a:lnSpc>
                <a:spcPct val="150000"/>
              </a:lnSpc>
            </a:pPr>
            <a:r>
              <a:rPr lang="zh-CN" altLang="en-US" dirty="0">
                <a:ea typeface="楷体" pitchFamily="49" charset="-122"/>
                <a:cs typeface="Times New Roman" pitchFamily="18" charset="0"/>
              </a:rPr>
              <a:t>例如，设计如下类</a:t>
            </a:r>
            <a:r>
              <a:rPr lang="en-US" altLang="zh-CN" dirty="0" err="1">
                <a:ea typeface="楷体" pitchFamily="49" charset="-122"/>
                <a:cs typeface="Times New Roman" pitchFamily="18" charset="0"/>
              </a:rPr>
              <a:t>MyOp1</a:t>
            </a:r>
            <a:r>
              <a:rPr lang="zh-CN" altLang="en-US" dirty="0">
                <a:ea typeface="楷体" pitchFamily="49" charset="-122"/>
                <a:cs typeface="Times New Roman" pitchFamily="18" charset="0"/>
              </a:rPr>
              <a:t>，其中对二元运算符“</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进行了重载：</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4"/>
          <p:cNvSpPr txBox="1">
            <a:spLocks noChangeArrowheads="1"/>
          </p:cNvSpPr>
          <p:nvPr/>
        </p:nvSpPr>
        <p:spPr bwMode="auto">
          <a:xfrm>
            <a:off x="539750" y="404813"/>
            <a:ext cx="8135938" cy="5334000"/>
          </a:xfrm>
          <a:prstGeom prst="rect">
            <a:avLst/>
          </a:prstGeom>
          <a:noFill/>
          <a:ln w="9525">
            <a:noFill/>
            <a:miter lim="800000"/>
            <a:headEnd/>
            <a:tailEnd/>
          </a:ln>
          <a:effectLst/>
        </p:spPr>
        <p:txBody>
          <a:bodyPr>
            <a:spAutoFit/>
          </a:bodyPr>
          <a:lstStyle/>
          <a:p>
            <a:r>
              <a:rPr lang="en-US" altLang="zh-CN" sz="2000" dirty="0">
                <a:solidFill>
                  <a:schemeClr val="hlink"/>
                </a:solidFill>
                <a:ea typeface="楷体" pitchFamily="49" charset="-122"/>
                <a:cs typeface="Times New Roman" pitchFamily="18" charset="0"/>
              </a:rPr>
              <a:t>    class </a:t>
            </a:r>
            <a:r>
              <a:rPr lang="en-US" altLang="zh-CN" sz="2000" dirty="0" err="1">
                <a:solidFill>
                  <a:schemeClr val="hlink"/>
                </a:solidFill>
                <a:ea typeface="楷体" pitchFamily="49" charset="-122"/>
                <a:cs typeface="Times New Roman" pitchFamily="18" charset="0"/>
              </a:rPr>
              <a:t>MyOp1</a:t>
            </a:r>
            <a:endParaRPr lang="en-US" altLang="zh-CN" sz="2000" dirty="0">
              <a:solidFill>
                <a:schemeClr val="hlink"/>
              </a:solidFill>
              <a:ea typeface="楷体" pitchFamily="49" charset="-122"/>
              <a:cs typeface="Times New Roman" pitchFamily="18" charset="0"/>
            </a:endParaRPr>
          </a:p>
          <a:p>
            <a:r>
              <a:rPr lang="en-US" altLang="zh-CN" sz="2000" dirty="0">
                <a:solidFill>
                  <a:schemeClr val="hlink"/>
                </a:solidFill>
                <a:ea typeface="楷体" pitchFamily="49" charset="-122"/>
                <a:cs typeface="Times New Roman" pitchFamily="18" charset="0"/>
              </a:rPr>
              <a:t>    {	private </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n;</a:t>
            </a:r>
          </a:p>
          <a:p>
            <a:r>
              <a:rPr lang="en-US" altLang="zh-CN" sz="2000" dirty="0">
                <a:solidFill>
                  <a:schemeClr val="hlink"/>
                </a:solidFill>
                <a:ea typeface="楷体" pitchFamily="49" charset="-122"/>
                <a:cs typeface="Times New Roman" pitchFamily="18" charset="0"/>
              </a:rPr>
              <a:t>    	public </a:t>
            </a:r>
            <a:r>
              <a:rPr lang="en-US" altLang="zh-CN" sz="2000" dirty="0" err="1">
                <a:solidFill>
                  <a:schemeClr val="hlink"/>
                </a:solidFill>
                <a:ea typeface="楷体" pitchFamily="49" charset="-122"/>
                <a:cs typeface="Times New Roman" pitchFamily="18" charset="0"/>
              </a:rPr>
              <a:t>MyOp1</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public </a:t>
            </a:r>
            <a:r>
              <a:rPr lang="en-US" altLang="zh-CN" sz="2000" dirty="0" err="1">
                <a:solidFill>
                  <a:schemeClr val="hlink"/>
                </a:solidFill>
                <a:ea typeface="楷体" pitchFamily="49" charset="-122"/>
                <a:cs typeface="Times New Roman" pitchFamily="18" charset="0"/>
              </a:rPr>
              <a:t>MyOp1</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n1</a:t>
            </a:r>
            <a:r>
              <a:rPr lang="en-US" altLang="zh-CN" sz="2000" dirty="0">
                <a:solidFill>
                  <a:schemeClr val="hlink"/>
                </a:solidFill>
                <a:ea typeface="楷体" pitchFamily="49" charset="-122"/>
                <a:cs typeface="Times New Roman" pitchFamily="18" charset="0"/>
              </a:rPr>
              <a:t>) { n = </a:t>
            </a:r>
            <a:r>
              <a:rPr lang="en-US" altLang="zh-CN" sz="2000" dirty="0" err="1">
                <a:solidFill>
                  <a:schemeClr val="hlink"/>
                </a:solidFill>
                <a:ea typeface="楷体" pitchFamily="49" charset="-122"/>
                <a:cs typeface="Times New Roman" pitchFamily="18" charset="0"/>
              </a:rPr>
              <a:t>n1</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public static </a:t>
            </a:r>
            <a:r>
              <a:rPr lang="en-US" altLang="zh-CN" sz="2000" dirty="0" err="1">
                <a:solidFill>
                  <a:schemeClr val="hlink"/>
                </a:solidFill>
                <a:ea typeface="楷体" pitchFamily="49" charset="-122"/>
                <a:cs typeface="Times New Roman" pitchFamily="18" charset="0"/>
              </a:rPr>
              <a:t>MyOp1</a:t>
            </a:r>
            <a:r>
              <a:rPr lang="en-US" altLang="zh-CN" sz="2000" dirty="0">
                <a:solidFill>
                  <a:schemeClr val="hlink"/>
                </a:solidFill>
                <a:ea typeface="楷体" pitchFamily="49" charset="-122"/>
                <a:cs typeface="Times New Roman" pitchFamily="18" charset="0"/>
              </a:rPr>
              <a:t> </a:t>
            </a:r>
            <a:r>
              <a:rPr lang="en-US" altLang="zh-CN" sz="2000" dirty="0">
                <a:solidFill>
                  <a:srgbClr val="FF3300"/>
                </a:solidFill>
                <a:ea typeface="楷体" pitchFamily="49" charset="-122"/>
                <a:cs typeface="Times New Roman" pitchFamily="18" charset="0"/>
              </a:rPr>
              <a:t>operator +</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MyOp1</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obj1,MyOp1</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obj2</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return new </a:t>
            </a:r>
            <a:r>
              <a:rPr lang="en-US" altLang="zh-CN" sz="2000" dirty="0" err="1">
                <a:solidFill>
                  <a:schemeClr val="hlink"/>
                </a:solidFill>
                <a:ea typeface="楷体" pitchFamily="49" charset="-122"/>
                <a:cs typeface="Times New Roman" pitchFamily="18" charset="0"/>
              </a:rPr>
              <a:t>MyOp1</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obj1.n+obj2.n</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public void </a:t>
            </a:r>
            <a:r>
              <a:rPr lang="en-US" altLang="zh-CN" sz="2000" dirty="0" err="1">
                <a:solidFill>
                  <a:schemeClr val="hlink"/>
                </a:solidFill>
                <a:ea typeface="楷体" pitchFamily="49" charset="-122"/>
                <a:cs typeface="Times New Roman" pitchFamily="18" charset="0"/>
              </a:rPr>
              <a:t>dispdata</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Console.WriteLine</a:t>
            </a:r>
            <a:r>
              <a:rPr lang="en-US" altLang="zh-CN" sz="2000" dirty="0">
                <a:solidFill>
                  <a:schemeClr val="hlink"/>
                </a:solidFill>
                <a:ea typeface="楷体" pitchFamily="49" charset="-122"/>
                <a:cs typeface="Times New Roman" pitchFamily="18" charset="0"/>
              </a:rPr>
              <a:t>("n={0}",n);</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p>
          <a:p>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执行以下语句：</a:t>
            </a:r>
          </a:p>
          <a:p>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MyOp1</a:t>
            </a:r>
            <a:r>
              <a:rPr lang="en-US" altLang="zh-CN" sz="2000" dirty="0">
                <a:solidFill>
                  <a:schemeClr val="hlink"/>
                </a:solidFill>
                <a:ea typeface="楷体" pitchFamily="49" charset="-122"/>
                <a:cs typeface="Times New Roman" pitchFamily="18" charset="0"/>
              </a:rPr>
              <a:t> a=new </a:t>
            </a:r>
            <a:r>
              <a:rPr lang="en-US" altLang="zh-CN" sz="2000" dirty="0" err="1">
                <a:solidFill>
                  <a:schemeClr val="hlink"/>
                </a:solidFill>
                <a:ea typeface="楷体" pitchFamily="49" charset="-122"/>
                <a:cs typeface="Times New Roman" pitchFamily="18" charset="0"/>
              </a:rPr>
              <a:t>MyOp1</a:t>
            </a:r>
            <a:r>
              <a:rPr lang="en-US" altLang="zh-CN" sz="2000" dirty="0">
                <a:solidFill>
                  <a:schemeClr val="hlink"/>
                </a:solidFill>
                <a:ea typeface="楷体" pitchFamily="49" charset="-122"/>
                <a:cs typeface="Times New Roman" pitchFamily="18" charset="0"/>
              </a:rPr>
              <a:t>(2),b=new </a:t>
            </a:r>
            <a:r>
              <a:rPr lang="en-US" altLang="zh-CN" sz="2000" dirty="0" err="1">
                <a:solidFill>
                  <a:schemeClr val="hlink"/>
                </a:solidFill>
                <a:ea typeface="楷体" pitchFamily="49" charset="-122"/>
                <a:cs typeface="Times New Roman" pitchFamily="18" charset="0"/>
              </a:rPr>
              <a:t>MyOp1</a:t>
            </a:r>
            <a:r>
              <a:rPr lang="en-US" altLang="zh-CN" sz="2000" dirty="0">
                <a:solidFill>
                  <a:schemeClr val="hlink"/>
                </a:solidFill>
                <a:ea typeface="楷体" pitchFamily="49" charset="-122"/>
                <a:cs typeface="Times New Roman" pitchFamily="18" charset="0"/>
              </a:rPr>
              <a:t>(3),c;</a:t>
            </a:r>
          </a:p>
          <a:p>
            <a:r>
              <a:rPr lang="en-US" altLang="zh-CN" sz="2000" dirty="0">
                <a:solidFill>
                  <a:schemeClr val="hlink"/>
                </a:solidFill>
                <a:ea typeface="楷体" pitchFamily="49" charset="-122"/>
                <a:cs typeface="Times New Roman" pitchFamily="18" charset="0"/>
              </a:rPr>
              <a:t>    c=</a:t>
            </a:r>
            <a:r>
              <a:rPr lang="en-US" altLang="zh-CN" sz="2000" dirty="0" err="1">
                <a:solidFill>
                  <a:schemeClr val="hlink"/>
                </a:solidFill>
                <a:ea typeface="楷体" pitchFamily="49" charset="-122"/>
                <a:cs typeface="Times New Roman" pitchFamily="18" charset="0"/>
              </a:rPr>
              <a:t>a</a:t>
            </a:r>
            <a:r>
              <a:rPr lang="en-US" altLang="zh-CN" sz="2000" dirty="0" err="1">
                <a:solidFill>
                  <a:srgbClr val="FF0000"/>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b</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c.dispdata</a:t>
            </a:r>
            <a:r>
              <a:rPr lang="en-US" altLang="zh-CN" sz="2000" dirty="0">
                <a:solidFill>
                  <a:schemeClr val="hlink"/>
                </a:solidFill>
                <a:ea typeface="楷体" pitchFamily="49" charset="-122"/>
                <a:cs typeface="Times New Roman" pitchFamily="18" charset="0"/>
              </a:rPr>
              <a:t>();</a:t>
            </a:r>
          </a:p>
        </p:txBody>
      </p:sp>
      <p:sp>
        <p:nvSpPr>
          <p:cNvPr id="196613" name="Line 5"/>
          <p:cNvSpPr>
            <a:spLocks noChangeShapeType="1"/>
          </p:cNvSpPr>
          <p:nvPr/>
        </p:nvSpPr>
        <p:spPr bwMode="auto">
          <a:xfrm flipH="1" flipV="1">
            <a:off x="1692275" y="5300663"/>
            <a:ext cx="1655763" cy="504825"/>
          </a:xfrm>
          <a:prstGeom prst="line">
            <a:avLst/>
          </a:prstGeom>
          <a:noFill/>
          <a:ln w="38100">
            <a:solidFill>
              <a:schemeClr val="tx1"/>
            </a:solidFill>
            <a:round/>
            <a:headEnd/>
            <a:tailEnd type="triangle" w="med" len="med"/>
          </a:ln>
          <a:effectLst/>
        </p:spPr>
        <p:txBody>
          <a:bodyPr/>
          <a:lstStyle/>
          <a:p>
            <a:endParaRPr lang="zh-CN" altLang="en-US"/>
          </a:p>
        </p:txBody>
      </p:sp>
      <p:sp>
        <p:nvSpPr>
          <p:cNvPr id="196614" name="Text Box 6"/>
          <p:cNvSpPr txBox="1">
            <a:spLocks noChangeArrowheads="1"/>
          </p:cNvSpPr>
          <p:nvPr/>
        </p:nvSpPr>
        <p:spPr bwMode="auto">
          <a:xfrm>
            <a:off x="3348038" y="5624513"/>
            <a:ext cx="3095625" cy="396875"/>
          </a:xfrm>
          <a:prstGeom prst="rect">
            <a:avLst/>
          </a:prstGeom>
          <a:noFill/>
          <a:ln w="9525">
            <a:noFill/>
            <a:miter lim="800000"/>
            <a:headEnd/>
            <a:tailEnd/>
          </a:ln>
          <a:effectLst/>
        </p:spPr>
        <p:txBody>
          <a:bodyPr>
            <a:spAutoFit/>
          </a:bodyPr>
          <a:lstStyle/>
          <a:p>
            <a:pPr>
              <a:spcBef>
                <a:spcPct val="50000"/>
              </a:spcBef>
            </a:pPr>
            <a:r>
              <a:rPr lang="zh-CN" altLang="en-US" sz="2000" dirty="0">
                <a:ea typeface="楷体" pitchFamily="49" charset="-122"/>
                <a:cs typeface="Times New Roman" pitchFamily="18" charset="0"/>
              </a:rPr>
              <a:t>使得＋能够作用于对象</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4546" y="571480"/>
            <a:ext cx="4000528" cy="584775"/>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5.9  </a:t>
            </a:r>
            <a:r>
              <a:rPr lang="zh-CN" alt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对 象 复 制</a:t>
            </a:r>
          </a:p>
        </p:txBody>
      </p:sp>
      <p:sp>
        <p:nvSpPr>
          <p:cNvPr id="5" name="TextBox 4"/>
          <p:cNvSpPr txBox="1"/>
          <p:nvPr/>
        </p:nvSpPr>
        <p:spPr>
          <a:xfrm>
            <a:off x="571472" y="1357298"/>
            <a:ext cx="8215370" cy="3900235"/>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类对象是对象引用变量和它所指实例的总称，当声明一个类</a:t>
            </a:r>
            <a:r>
              <a:rPr lang="en-US" dirty="0" smtClean="0">
                <a:ea typeface="楷体" pitchFamily="49" charset="-122"/>
                <a:cs typeface="Times New Roman" pitchFamily="18" charset="0"/>
              </a:rPr>
              <a:t>Person</a:t>
            </a:r>
            <a:r>
              <a:rPr lang="zh-CN" altLang="en-US" dirty="0" smtClean="0">
                <a:ea typeface="楷体" pitchFamily="49" charset="-122"/>
                <a:cs typeface="Times New Roman" pitchFamily="18" charset="0"/>
              </a:rPr>
              <a:t>后，</a:t>
            </a:r>
            <a:r>
              <a:rPr lang="en-US" dirty="0" smtClean="0">
                <a:ea typeface="楷体" pitchFamily="49" charset="-122"/>
                <a:cs typeface="Times New Roman" pitchFamily="18" charset="0"/>
              </a:rPr>
              <a:t>Person </a:t>
            </a:r>
            <a:r>
              <a:rPr lang="en-US" dirty="0" err="1" smtClean="0">
                <a:ea typeface="楷体" pitchFamily="49" charset="-122"/>
                <a:cs typeface="Times New Roman" pitchFamily="18" charset="0"/>
              </a:rPr>
              <a:t>p1</a:t>
            </a:r>
            <a:r>
              <a:rPr lang="en-US" dirty="0" smtClean="0">
                <a:ea typeface="楷体" pitchFamily="49" charset="-122"/>
                <a:cs typeface="Times New Roman" pitchFamily="18" charset="0"/>
              </a:rPr>
              <a:t>=new Person()</a:t>
            </a:r>
            <a:r>
              <a:rPr lang="zh-CN" altLang="en-US" dirty="0" smtClean="0">
                <a:ea typeface="楷体" pitchFamily="49" charset="-122"/>
                <a:cs typeface="Times New Roman" pitchFamily="18" charset="0"/>
              </a:rPr>
              <a:t>语句的功能是定义对象引用变量</a:t>
            </a:r>
            <a:r>
              <a:rPr lang="en-US" dirty="0" err="1" smtClean="0">
                <a:ea typeface="楷体" pitchFamily="49" charset="-122"/>
                <a:cs typeface="Times New Roman" pitchFamily="18" charset="0"/>
              </a:rPr>
              <a:t>p1</a:t>
            </a:r>
            <a:r>
              <a:rPr lang="zh-CN" altLang="en-US" dirty="0" smtClean="0">
                <a:ea typeface="楷体" pitchFamily="49" charset="-122"/>
                <a:cs typeface="Times New Roman" pitchFamily="18" charset="0"/>
              </a:rPr>
              <a:t>并实例化，而</a:t>
            </a:r>
            <a:r>
              <a:rPr lang="en-US" dirty="0" smtClean="0">
                <a:ea typeface="楷体" pitchFamily="49" charset="-122"/>
                <a:cs typeface="Times New Roman" pitchFamily="18" charset="0"/>
              </a:rPr>
              <a:t>Person </a:t>
            </a:r>
            <a:r>
              <a:rPr lang="en-US" dirty="0" err="1" smtClean="0">
                <a:ea typeface="楷体" pitchFamily="49" charset="-122"/>
                <a:cs typeface="Times New Roman" pitchFamily="18" charset="0"/>
              </a:rPr>
              <a:t>p2</a:t>
            </a:r>
            <a:r>
              <a:rPr lang="en-US" dirty="0" smtClean="0">
                <a:ea typeface="楷体" pitchFamily="49" charset="-122"/>
                <a:cs typeface="Times New Roman" pitchFamily="18" charset="0"/>
              </a:rPr>
              <a:t> = </a:t>
            </a:r>
            <a:r>
              <a:rPr lang="en-US" dirty="0" err="1" smtClean="0">
                <a:ea typeface="楷体" pitchFamily="49" charset="-122"/>
                <a:cs typeface="Times New Roman" pitchFamily="18" charset="0"/>
              </a:rPr>
              <a:t>p1</a:t>
            </a:r>
            <a:r>
              <a:rPr lang="zh-CN" altLang="en-US" dirty="0" smtClean="0">
                <a:ea typeface="楷体" pitchFamily="49" charset="-122"/>
                <a:cs typeface="Times New Roman" pitchFamily="18" charset="0"/>
              </a:rPr>
              <a:t>语句的功能是定义对象引用变量</a:t>
            </a:r>
            <a:r>
              <a:rPr lang="en-US" dirty="0" err="1" smtClean="0">
                <a:ea typeface="楷体" pitchFamily="49" charset="-122"/>
                <a:cs typeface="Times New Roman" pitchFamily="18" charset="0"/>
              </a:rPr>
              <a:t>p2</a:t>
            </a:r>
            <a:r>
              <a:rPr lang="zh-CN" altLang="en-US" dirty="0" smtClean="0">
                <a:ea typeface="楷体" pitchFamily="49" charset="-122"/>
                <a:cs typeface="Times New Roman" pitchFamily="18" charset="0"/>
              </a:rPr>
              <a:t>并指向</a:t>
            </a:r>
            <a:r>
              <a:rPr lang="en-US" dirty="0" err="1" smtClean="0">
                <a:ea typeface="楷体" pitchFamily="49" charset="-122"/>
                <a:cs typeface="Times New Roman" pitchFamily="18" charset="0"/>
              </a:rPr>
              <a:t>p1</a:t>
            </a:r>
            <a:r>
              <a:rPr lang="zh-CN" altLang="en-US" dirty="0" smtClean="0">
                <a:ea typeface="楷体" pitchFamily="49" charset="-122"/>
                <a:cs typeface="Times New Roman" pitchFamily="18" charset="0"/>
              </a:rPr>
              <a:t>的同一实例。</a:t>
            </a:r>
            <a:endParaRPr lang="en-US" altLang="zh-CN" dirty="0" smtClean="0">
              <a:ea typeface="楷体" pitchFamily="49" charset="-122"/>
              <a:cs typeface="Times New Roman" pitchFamily="18" charset="0"/>
            </a:endParaRPr>
          </a:p>
          <a:p>
            <a:pPr>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并没有创建</a:t>
            </a:r>
            <a:r>
              <a:rPr lang="en-US" dirty="0" err="1" smtClean="0">
                <a:ea typeface="楷体" pitchFamily="49" charset="-122"/>
                <a:cs typeface="Times New Roman" pitchFamily="18" charset="0"/>
              </a:rPr>
              <a:t>p2</a:t>
            </a:r>
            <a:r>
              <a:rPr lang="zh-CN" altLang="en-US" dirty="0" smtClean="0">
                <a:ea typeface="楷体" pitchFamily="49" charset="-122"/>
                <a:cs typeface="Times New Roman" pitchFamily="18" charset="0"/>
              </a:rPr>
              <a:t>的另一个实例，也就是说，</a:t>
            </a:r>
            <a:r>
              <a:rPr lang="en-US" dirty="0" err="1" smtClean="0">
                <a:ea typeface="楷体" pitchFamily="49" charset="-122"/>
                <a:cs typeface="Times New Roman" pitchFamily="18" charset="0"/>
              </a:rPr>
              <a:t>p2</a:t>
            </a:r>
            <a:r>
              <a:rPr lang="en-US" dirty="0" smtClean="0">
                <a:ea typeface="楷体" pitchFamily="49" charset="-122"/>
                <a:cs typeface="Times New Roman" pitchFamily="18" charset="0"/>
              </a:rPr>
              <a:t>=</a:t>
            </a:r>
            <a:r>
              <a:rPr lang="en-US" dirty="0" err="1" smtClean="0">
                <a:ea typeface="楷体" pitchFamily="49" charset="-122"/>
                <a:cs typeface="Times New Roman" pitchFamily="18" charset="0"/>
              </a:rPr>
              <a:t>p1</a:t>
            </a:r>
            <a:r>
              <a:rPr lang="zh-CN" altLang="en-US" dirty="0" smtClean="0">
                <a:ea typeface="楷体" pitchFamily="49" charset="-122"/>
                <a:cs typeface="Times New Roman" pitchFamily="18" charset="0"/>
              </a:rPr>
              <a:t>并不是对象复制。那么如何实现对象复制呢？</a:t>
            </a:r>
            <a:r>
              <a:rPr lang="en-US" dirty="0" smtClean="0">
                <a:ea typeface="楷体" pitchFamily="49" charset="-122"/>
                <a:cs typeface="Times New Roman" pitchFamily="18" charset="0"/>
              </a:rPr>
              <a:t>C#</a:t>
            </a:r>
            <a:r>
              <a:rPr lang="zh-CN" altLang="en-US" dirty="0" smtClean="0">
                <a:ea typeface="楷体" pitchFamily="49" charset="-122"/>
                <a:cs typeface="Times New Roman" pitchFamily="18" charset="0"/>
              </a:rPr>
              <a:t>中有浅复制和深复制两个对象复制方式。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264320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5.9.1 </a:t>
            </a:r>
            <a:r>
              <a:rPr lang="zh-CN" altLang="en-US" sz="2800" dirty="0" smtClean="0">
                <a:solidFill>
                  <a:srgbClr val="FF0000"/>
                </a:solidFill>
                <a:latin typeface="黑体" pitchFamily="49" charset="-122"/>
                <a:ea typeface="黑体" pitchFamily="49" charset="-122"/>
              </a:rPr>
              <a:t>浅复制</a:t>
            </a:r>
          </a:p>
        </p:txBody>
      </p:sp>
      <p:sp>
        <p:nvSpPr>
          <p:cNvPr id="3" name="TextBox 2"/>
          <p:cNvSpPr txBox="1"/>
          <p:nvPr/>
        </p:nvSpPr>
        <p:spPr>
          <a:xfrm>
            <a:off x="214282" y="1142984"/>
            <a:ext cx="8643998" cy="4524315"/>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浅复制是创建一个新对象，并复制原始对象中所有非静态值类型成员和所有引用类型成员的引用，也就是说，原始对象和新对象将共享所有引用成员的实例。</a:t>
            </a:r>
          </a:p>
          <a:p>
            <a:pPr>
              <a:lnSpc>
                <a:spcPct val="150000"/>
              </a:lnSpc>
            </a:pPr>
            <a:r>
              <a:rPr lang="zh-CN" altLang="en-US" dirty="0" smtClean="0">
                <a:ea typeface="楷体" pitchFamily="49" charset="-122"/>
                <a:cs typeface="Times New Roman" pitchFamily="18" charset="0"/>
              </a:rPr>
              <a:t>        浅复制是通过调用</a:t>
            </a:r>
            <a:r>
              <a:rPr lang="en-US" dirty="0" smtClean="0">
                <a:ea typeface="楷体" pitchFamily="49" charset="-122"/>
                <a:cs typeface="Times New Roman" pitchFamily="18" charset="0"/>
              </a:rPr>
              <a:t>object</a:t>
            </a:r>
            <a:r>
              <a:rPr lang="zh-CN" altLang="en-US" dirty="0" smtClean="0">
                <a:ea typeface="楷体" pitchFamily="49" charset="-122"/>
                <a:cs typeface="Times New Roman" pitchFamily="18" charset="0"/>
              </a:rPr>
              <a:t>类的非静态方法</a:t>
            </a:r>
            <a:r>
              <a:rPr lang="en-US" dirty="0" err="1" smtClean="0">
                <a:solidFill>
                  <a:srgbClr val="FF00FF"/>
                </a:solidFill>
                <a:ea typeface="楷体" pitchFamily="49" charset="-122"/>
                <a:cs typeface="Times New Roman" pitchFamily="18" charset="0"/>
              </a:rPr>
              <a:t>MemberwiseClone</a:t>
            </a:r>
            <a:r>
              <a:rPr lang="zh-CN" altLang="en-US" dirty="0" smtClean="0">
                <a:ea typeface="楷体" pitchFamily="49" charset="-122"/>
                <a:cs typeface="Times New Roman" pitchFamily="18" charset="0"/>
              </a:rPr>
              <a:t>来实现的，该方法创建一个新对象，然后将当前对象的非静态字段复制到该新对象。如果字段是值类型的，则对该字段执行逐位复制；如果字段是引用类型，则复制引用但不复制引用的对象。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836" name="Group 116"/>
          <p:cNvGraphicFramePr>
            <a:graphicFrameLocks noGrp="1"/>
          </p:cNvGraphicFramePr>
          <p:nvPr/>
        </p:nvGraphicFramePr>
        <p:xfrm>
          <a:off x="500034" y="1000108"/>
          <a:ext cx="7429552" cy="5196840"/>
        </p:xfrm>
        <a:graphic>
          <a:graphicData uri="http://schemas.openxmlformats.org/drawingml/2006/table">
            <a:tbl>
              <a:tblPr/>
              <a:tblGrid>
                <a:gridCol w="1331113"/>
                <a:gridCol w="609843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类的成员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方法定义类可以执行的操作。方法可以接受提供输入数据的参数，并且可以通过参数返回输出数据。方法还可以不使用参数而直接返回值。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algn="l">
                        <a:lnSpc>
                          <a:spcPts val="2600"/>
                        </a:lnSpc>
                        <a:spcAft>
                          <a:spcPts val="0"/>
                        </a:spcAft>
                      </a:pPr>
                      <a:r>
                        <a:rPr lang="zh-CN" sz="1800" b="1" kern="100" dirty="0">
                          <a:solidFill>
                            <a:srgbClr val="0000FF"/>
                          </a:solidFill>
                          <a:latin typeface="楷体" pitchFamily="49" charset="-122"/>
                          <a:ea typeface="楷体" pitchFamily="49" charset="-122"/>
                          <a:cs typeface="Times New Roman"/>
                        </a:rPr>
                        <a:t>委托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lnSpc>
                          <a:spcPts val="2600"/>
                        </a:lnSpc>
                        <a:spcAft>
                          <a:spcPts val="0"/>
                        </a:spcAft>
                      </a:pPr>
                      <a:r>
                        <a:rPr lang="zh-CN" sz="1800" b="1" kern="100" dirty="0">
                          <a:solidFill>
                            <a:srgbClr val="0000FF"/>
                          </a:solidFill>
                          <a:latin typeface="楷体" pitchFamily="49" charset="-122"/>
                          <a:ea typeface="楷体" pitchFamily="49" charset="-122"/>
                          <a:cs typeface="Times New Roman"/>
                        </a:rPr>
                        <a:t>委托定义了方法的类型，使得可以将方法当作另一个方法的参数来进行传递，这种将方法动态地赋给参数的做法，使得程序具有更好的可扩展性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事件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事件是向其他对象提供有关事件发生（如单击按钮或成功完成某个方法）通知的一种方式。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索引器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索引器允许以类似于数组的方式为对象建立索引。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运算符是对操作数执行运算的术语或符号，如 </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&lt; </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构造函数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构造函数是在第一次创建对象时调用的方法。它们通常用于初始化对象的数据。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析构函数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析构函数是当对象即将从内存中移除时由运行库执行引擎调用的方法。它们通常用来确保需要释放的所有资源都得到了适当的处理。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右大括号 4"/>
          <p:cNvSpPr/>
          <p:nvPr/>
        </p:nvSpPr>
        <p:spPr bwMode="auto">
          <a:xfrm>
            <a:off x="8072462" y="1357298"/>
            <a:ext cx="142876" cy="4786346"/>
          </a:xfrm>
          <a:prstGeom prst="rightBrace">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7" name="TextBox 6"/>
          <p:cNvSpPr txBox="1"/>
          <p:nvPr/>
        </p:nvSpPr>
        <p:spPr>
          <a:xfrm>
            <a:off x="8294399" y="3214686"/>
            <a:ext cx="492443" cy="1357322"/>
          </a:xfrm>
          <a:prstGeom prst="rect">
            <a:avLst/>
          </a:prstGeom>
          <a:noFill/>
        </p:spPr>
        <p:txBody>
          <a:bodyPr vert="eaVert" wrap="square" rtlCol="0">
            <a:spAutoFit/>
          </a:bodyPr>
          <a:lstStyle/>
          <a:p>
            <a:r>
              <a:rPr lang="zh-CN" altLang="en-US" sz="2000" dirty="0" smtClean="0">
                <a:latin typeface="楷体" pitchFamily="49" charset="-122"/>
                <a:ea typeface="楷体" pitchFamily="49" charset="-122"/>
              </a:rPr>
              <a:t>函数成员</a:t>
            </a:r>
            <a:endParaRPr lang="zh-CN" altLang="en-US" sz="2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14290"/>
            <a:ext cx="8001056"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例如，有如下</a:t>
            </a:r>
            <a:r>
              <a:rPr lang="en-US" dirty="0" err="1" smtClean="0">
                <a:ea typeface="楷体" pitchFamily="49" charset="-122"/>
                <a:cs typeface="Times New Roman" pitchFamily="18" charset="0"/>
              </a:rPr>
              <a:t>tmp</a:t>
            </a:r>
            <a:r>
              <a:rPr lang="zh-CN" altLang="en-US" dirty="0" smtClean="0">
                <a:ea typeface="楷体" pitchFamily="49" charset="-122"/>
                <a:cs typeface="Times New Roman" pitchFamily="18" charset="0"/>
              </a:rPr>
              <a:t>项目：</a:t>
            </a:r>
          </a:p>
        </p:txBody>
      </p:sp>
      <p:sp>
        <p:nvSpPr>
          <p:cNvPr id="3" name="TextBox 2"/>
          <p:cNvSpPr txBox="1"/>
          <p:nvPr/>
        </p:nvSpPr>
        <p:spPr>
          <a:xfrm>
            <a:off x="571472" y="857232"/>
            <a:ext cx="8215370" cy="5324535"/>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using System;</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namespace </a:t>
            </a:r>
            <a:r>
              <a:rPr lang="en-US" sz="2000" dirty="0" err="1" smtClean="0">
                <a:solidFill>
                  <a:srgbClr val="006600"/>
                </a:solidFill>
                <a:ea typeface="楷体" pitchFamily="49" charset="-122"/>
                <a:cs typeface="Times New Roman" pitchFamily="18" charset="0"/>
              </a:rPr>
              <a:t>tmp</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public class Tel            	//</a:t>
            </a:r>
            <a:r>
              <a:rPr lang="zh-CN" altLang="en-US" sz="2000" dirty="0" smtClean="0">
                <a:solidFill>
                  <a:srgbClr val="FF00FF"/>
                </a:solidFill>
                <a:ea typeface="楷体" pitchFamily="49" charset="-122"/>
                <a:cs typeface="Times New Roman" pitchFamily="18" charset="0"/>
              </a:rPr>
              <a:t>电话类</a:t>
            </a:r>
          </a:p>
          <a:p>
            <a:r>
              <a:rPr lang="en-US" sz="2000" dirty="0" smtClean="0">
                <a:solidFill>
                  <a:srgbClr val="006600"/>
                </a:solidFill>
                <a:ea typeface="楷体" pitchFamily="49" charset="-122"/>
                <a:cs typeface="Times New Roman" pitchFamily="18" charset="0"/>
              </a:rPr>
              <a:t>      {	public long </a:t>
            </a:r>
            <a:r>
              <a:rPr lang="en-US" sz="2000" dirty="0" err="1" smtClean="0">
                <a:solidFill>
                  <a:srgbClr val="006600"/>
                </a:solidFill>
                <a:ea typeface="楷体" pitchFamily="49" charset="-122"/>
                <a:cs typeface="Times New Roman" pitchFamily="18" charset="0"/>
              </a:rPr>
              <a:t>telno</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电话号码</a:t>
            </a:r>
          </a:p>
          <a:p>
            <a:r>
              <a:rPr lang="en-US" sz="2000" dirty="0" smtClean="0">
                <a:solidFill>
                  <a:srgbClr val="006600"/>
                </a:solidFill>
                <a:ea typeface="楷体" pitchFamily="49" charset="-122"/>
                <a:cs typeface="Times New Roman" pitchFamily="18" charset="0"/>
              </a:rPr>
              <a:t>        	public Tel(long </a:t>
            </a:r>
            <a:r>
              <a:rPr lang="en-US" sz="2000" dirty="0" err="1" smtClean="0">
                <a:solidFill>
                  <a:srgbClr val="006600"/>
                </a:solidFill>
                <a:ea typeface="楷体" pitchFamily="49" charset="-122"/>
                <a:cs typeface="Times New Roman" pitchFamily="18" charset="0"/>
              </a:rPr>
              <a:t>telno</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this.telno</a:t>
            </a: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telno</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FF00FF"/>
                </a:solidFill>
                <a:ea typeface="楷体" pitchFamily="49" charset="-122"/>
                <a:cs typeface="Times New Roman" pitchFamily="18" charset="0"/>
              </a:rPr>
              <a:t>       public class Person         	//</a:t>
            </a:r>
            <a:r>
              <a:rPr lang="zh-CN" altLang="en-US" sz="2000" dirty="0" smtClean="0">
                <a:solidFill>
                  <a:srgbClr val="FF00FF"/>
                </a:solidFill>
                <a:ea typeface="楷体" pitchFamily="49" charset="-122"/>
                <a:cs typeface="Times New Roman" pitchFamily="18" charset="0"/>
              </a:rPr>
              <a:t>人员类</a:t>
            </a:r>
          </a:p>
          <a:p>
            <a:r>
              <a:rPr lang="en-US" sz="2000" dirty="0" smtClean="0">
                <a:solidFill>
                  <a:srgbClr val="006600"/>
                </a:solidFill>
                <a:ea typeface="楷体" pitchFamily="49" charset="-122"/>
                <a:cs typeface="Times New Roman" pitchFamily="18" charset="0"/>
              </a:rPr>
              <a:t>       {	public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id;          	//</a:t>
            </a:r>
            <a:r>
              <a:rPr lang="zh-CN" altLang="en-US" sz="2000" dirty="0" smtClean="0">
                <a:solidFill>
                  <a:srgbClr val="006600"/>
                </a:solidFill>
                <a:ea typeface="楷体" pitchFamily="49" charset="-122"/>
                <a:cs typeface="Times New Roman" pitchFamily="18" charset="0"/>
              </a:rPr>
              <a:t>编号</a:t>
            </a:r>
          </a:p>
          <a:p>
            <a:r>
              <a:rPr lang="en-US" sz="2000" dirty="0" smtClean="0">
                <a:solidFill>
                  <a:srgbClr val="006600"/>
                </a:solidFill>
                <a:ea typeface="楷体" pitchFamily="49" charset="-122"/>
                <a:cs typeface="Times New Roman" pitchFamily="18" charset="0"/>
              </a:rPr>
              <a:t>        	public string name;     	//</a:t>
            </a:r>
            <a:r>
              <a:rPr lang="zh-CN" altLang="en-US" sz="2000" dirty="0" smtClean="0">
                <a:solidFill>
                  <a:srgbClr val="006600"/>
                </a:solidFill>
                <a:ea typeface="楷体" pitchFamily="49" charset="-122"/>
                <a:cs typeface="Times New Roman" pitchFamily="18" charset="0"/>
              </a:rPr>
              <a:t>姓名</a:t>
            </a:r>
          </a:p>
          <a:p>
            <a:r>
              <a:rPr lang="en-US" sz="2000" dirty="0" smtClean="0">
                <a:solidFill>
                  <a:srgbClr val="006600"/>
                </a:solidFill>
                <a:ea typeface="楷体" pitchFamily="49" charset="-122"/>
                <a:cs typeface="Times New Roman" pitchFamily="18" charset="0"/>
              </a:rPr>
              <a:t>        	public Tel </a:t>
            </a:r>
            <a:r>
              <a:rPr lang="en-US" sz="2000" dirty="0" err="1" smtClean="0">
                <a:solidFill>
                  <a:srgbClr val="006600"/>
                </a:solidFill>
                <a:ea typeface="楷体" pitchFamily="49" charset="-122"/>
                <a:cs typeface="Times New Roman" pitchFamily="18" charset="0"/>
              </a:rPr>
              <a:t>tel</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电话</a:t>
            </a:r>
          </a:p>
          <a:p>
            <a:r>
              <a:rPr lang="en-US" sz="2000" dirty="0" smtClean="0">
                <a:solidFill>
                  <a:srgbClr val="006600"/>
                </a:solidFill>
                <a:ea typeface="楷体" pitchFamily="49" charset="-122"/>
                <a:cs typeface="Times New Roman" pitchFamily="18" charset="0"/>
              </a:rPr>
              <a:t>        	public Person </a:t>
            </a:r>
            <a:r>
              <a:rPr lang="en-US" sz="2000" dirty="0" err="1" smtClean="0">
                <a:solidFill>
                  <a:srgbClr val="006600"/>
                </a:solidFill>
                <a:ea typeface="楷体" pitchFamily="49" charset="-122"/>
                <a:cs typeface="Times New Roman" pitchFamily="18" charset="0"/>
              </a:rPr>
              <a:t>ShallowCopy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return (Person)</a:t>
            </a:r>
            <a:r>
              <a:rPr lang="en-US" sz="2000" dirty="0" err="1" smtClean="0">
                <a:solidFill>
                  <a:srgbClr val="006600"/>
                </a:solidFill>
                <a:ea typeface="楷体" pitchFamily="49" charset="-122"/>
                <a:cs typeface="Times New Roman" pitchFamily="18" charset="0"/>
              </a:rPr>
              <a:t>this.</a:t>
            </a:r>
            <a:r>
              <a:rPr lang="en-US" sz="2000" dirty="0" err="1" smtClean="0">
                <a:solidFill>
                  <a:srgbClr val="FF3300"/>
                </a:solidFill>
                <a:ea typeface="楷体" pitchFamily="49" charset="-122"/>
                <a:cs typeface="Times New Roman" pitchFamily="18" charset="0"/>
              </a:rPr>
              <a:t>MemberwiseClone</a:t>
            </a:r>
            <a:r>
              <a:rPr lang="en-US" sz="2000" dirty="0" smtClean="0">
                <a:solidFill>
                  <a:srgbClr val="FF3300"/>
                </a:solidFill>
                <a:ea typeface="楷体" pitchFamily="49" charset="-122"/>
                <a:cs typeface="Times New Roman" pitchFamily="18" charset="0"/>
              </a:rPr>
              <a:t>()</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public void display()</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zh-CN" altLang="en-US" sz="2000" dirty="0" smtClean="0">
                <a:solidFill>
                  <a:srgbClr val="006600"/>
                </a:solidFill>
                <a:ea typeface="楷体" pitchFamily="49" charset="-122"/>
                <a:cs typeface="Times New Roman" pitchFamily="18" charset="0"/>
              </a:rPr>
              <a:t>编号</a:t>
            </a:r>
            <a:r>
              <a:rPr lang="en-US" sz="2000" dirty="0" smtClean="0">
                <a:solidFill>
                  <a:srgbClr val="006600"/>
                </a:solidFill>
                <a:ea typeface="楷体" pitchFamily="49" charset="-122"/>
                <a:cs typeface="Times New Roman" pitchFamily="18" charset="0"/>
              </a:rPr>
              <a:t>{0},</a:t>
            </a:r>
            <a:r>
              <a:rPr lang="zh-CN" altLang="en-US" sz="2000" dirty="0" smtClean="0">
                <a:solidFill>
                  <a:srgbClr val="006600"/>
                </a:solidFill>
                <a:ea typeface="楷体" pitchFamily="49" charset="-122"/>
                <a:cs typeface="Times New Roman" pitchFamily="18" charset="0"/>
              </a:rPr>
              <a:t>姓名</a:t>
            </a:r>
            <a:r>
              <a:rPr lang="en-US" sz="2000" dirty="0" smtClean="0">
                <a:solidFill>
                  <a:srgbClr val="006600"/>
                </a:solidFill>
                <a:ea typeface="楷体" pitchFamily="49" charset="-122"/>
                <a:cs typeface="Times New Roman" pitchFamily="18" charset="0"/>
              </a:rPr>
              <a:t>{1}, </a:t>
            </a:r>
            <a:r>
              <a:rPr lang="en-US" altLang="zh-CN" sz="2000" dirty="0" smtClean="0">
                <a:solidFill>
                  <a:srgbClr val="006600"/>
                </a:solidFill>
                <a:ea typeface="楷体" pitchFamily="49" charset="-122"/>
                <a:cs typeface="Times New Roman" pitchFamily="18" charset="0"/>
              </a:rPr>
              <a:t>                     </a:t>
            </a:r>
          </a:p>
          <a:p>
            <a:r>
              <a:rPr lang="zh-CN" altLang="en-US" sz="2000" dirty="0" smtClean="0">
                <a:solidFill>
                  <a:srgbClr val="006600"/>
                </a:solidFill>
                <a:ea typeface="楷体" pitchFamily="49" charset="-122"/>
                <a:cs typeface="Times New Roman" pitchFamily="18" charset="0"/>
              </a:rPr>
              <a:t>                            电话</a:t>
            </a:r>
            <a:r>
              <a:rPr lang="en-US" sz="2000" dirty="0" smtClean="0">
                <a:solidFill>
                  <a:srgbClr val="006600"/>
                </a:solidFill>
                <a:ea typeface="楷体" pitchFamily="49" charset="-122"/>
                <a:cs typeface="Times New Roman" pitchFamily="18" charset="0"/>
              </a:rPr>
              <a:t>{2}",</a:t>
            </a:r>
            <a:r>
              <a:rPr lang="en-US" sz="2000" dirty="0" err="1" smtClean="0">
                <a:solidFill>
                  <a:srgbClr val="006600"/>
                </a:solidFill>
                <a:ea typeface="楷体" pitchFamily="49" charset="-122"/>
                <a:cs typeface="Times New Roman" pitchFamily="18" charset="0"/>
              </a:rPr>
              <a:t>id,name,tel.telno</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429684" cy="5324535"/>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class Program</a:t>
            </a:r>
            <a:endParaRPr lang="zh-CN" altLang="en-US" sz="2000" dirty="0" smtClean="0">
              <a:solidFill>
                <a:srgbClr val="FF00FF"/>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static void Main(string[] </a:t>
            </a:r>
            <a:r>
              <a:rPr lang="en-US" sz="2000" dirty="0" err="1" smtClean="0">
                <a:solidFill>
                  <a:srgbClr val="006600"/>
                </a:solidFill>
                <a:ea typeface="楷体" pitchFamily="49" charset="-122"/>
                <a:cs typeface="Times New Roman" pitchFamily="18" charset="0"/>
              </a:rPr>
              <a:t>args</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Person </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 = new Person();</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p1.id</a:t>
            </a:r>
            <a:r>
              <a:rPr lang="en-US" sz="2000" dirty="0" smtClean="0">
                <a:solidFill>
                  <a:srgbClr val="006600"/>
                </a:solidFill>
                <a:ea typeface="楷体" pitchFamily="49" charset="-122"/>
                <a:cs typeface="Times New Roman" pitchFamily="18" charset="0"/>
              </a:rPr>
              <a:t> = 101; </a:t>
            </a:r>
            <a:r>
              <a:rPr lang="en-US" sz="2000" dirty="0" err="1" smtClean="0">
                <a:solidFill>
                  <a:srgbClr val="006600"/>
                </a:solidFill>
                <a:ea typeface="楷体" pitchFamily="49" charset="-122"/>
                <a:cs typeface="Times New Roman" pitchFamily="18" charset="0"/>
              </a:rPr>
              <a:t>p1.name</a:t>
            </a:r>
            <a:r>
              <a:rPr lang="en-US" sz="2000" dirty="0" smtClean="0">
                <a:solidFill>
                  <a:srgbClr val="006600"/>
                </a:solidFill>
                <a:ea typeface="楷体" pitchFamily="49" charset="-122"/>
                <a:cs typeface="Times New Roman" pitchFamily="18" charset="0"/>
              </a:rPr>
              <a:t> = "Mary"; </a:t>
            </a:r>
            <a:r>
              <a:rPr lang="en-US" sz="2000" dirty="0" err="1" smtClean="0">
                <a:solidFill>
                  <a:srgbClr val="006600"/>
                </a:solidFill>
                <a:ea typeface="楷体" pitchFamily="49" charset="-122"/>
                <a:cs typeface="Times New Roman" pitchFamily="18" charset="0"/>
              </a:rPr>
              <a:t>p1.tel</a:t>
            </a:r>
            <a:r>
              <a:rPr lang="en-US" sz="2000" dirty="0" smtClean="0">
                <a:solidFill>
                  <a:srgbClr val="006600"/>
                </a:solidFill>
                <a:ea typeface="楷体" pitchFamily="49" charset="-122"/>
                <a:cs typeface="Times New Roman" pitchFamily="18" charset="0"/>
              </a:rPr>
              <a:t> = new Tel(13912345678);</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p1.display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zh-CN" altLang="en-US" sz="2000" dirty="0" smtClean="0">
                <a:solidFill>
                  <a:srgbClr val="006600"/>
                </a:solidFill>
                <a:ea typeface="楷体" pitchFamily="49" charset="-122"/>
                <a:cs typeface="Times New Roman" pitchFamily="18" charset="0"/>
              </a:rPr>
              <a:t>由</a:t>
            </a:r>
            <a:r>
              <a:rPr lang="en-US" sz="2000" dirty="0" err="1" smtClean="0">
                <a:solidFill>
                  <a:srgbClr val="006600"/>
                </a:solidFill>
                <a:ea typeface="楷体" pitchFamily="49" charset="-122"/>
                <a:cs typeface="Times New Roman" pitchFamily="18" charset="0"/>
              </a:rPr>
              <a:t>p1</a:t>
            </a:r>
            <a:r>
              <a:rPr lang="zh-CN" altLang="en-US" sz="2000" dirty="0" smtClean="0">
                <a:solidFill>
                  <a:srgbClr val="006600"/>
                </a:solidFill>
                <a:ea typeface="楷体" pitchFamily="49" charset="-122"/>
                <a:cs typeface="Times New Roman" pitchFamily="18" charset="0"/>
              </a:rPr>
              <a:t>复制到</a:t>
            </a:r>
            <a:r>
              <a:rPr lang="en-US" sz="2000" dirty="0" err="1" smtClean="0">
                <a:solidFill>
                  <a:srgbClr val="006600"/>
                </a:solidFill>
                <a:ea typeface="楷体" pitchFamily="49" charset="-122"/>
                <a:cs typeface="Times New Roman" pitchFamily="18" charset="0"/>
              </a:rPr>
              <a:t>p2</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smtClean="0">
                <a:solidFill>
                  <a:srgbClr val="FF3300"/>
                </a:solidFill>
                <a:ea typeface="楷体" pitchFamily="49" charset="-122"/>
                <a:cs typeface="Times New Roman" pitchFamily="18" charset="0"/>
              </a:rPr>
              <a:t>Person </a:t>
            </a:r>
            <a:r>
              <a:rPr lang="en-US" sz="2000" dirty="0" err="1" smtClean="0">
                <a:solidFill>
                  <a:srgbClr val="FF3300"/>
                </a:solidFill>
                <a:ea typeface="楷体" pitchFamily="49" charset="-122"/>
                <a:cs typeface="Times New Roman" pitchFamily="18" charset="0"/>
              </a:rPr>
              <a:t>p2</a:t>
            </a:r>
            <a:r>
              <a:rPr lang="en-US" sz="2000" dirty="0" smtClean="0">
                <a:solidFill>
                  <a:srgbClr val="FF3300"/>
                </a:solidFill>
                <a:ea typeface="楷体" pitchFamily="49" charset="-122"/>
                <a:cs typeface="Times New Roman" pitchFamily="18" charset="0"/>
              </a:rPr>
              <a:t> = (Person)</a:t>
            </a:r>
            <a:r>
              <a:rPr lang="en-US" sz="2000" dirty="0" err="1" smtClean="0">
                <a:solidFill>
                  <a:srgbClr val="FF3300"/>
                </a:solidFill>
                <a:ea typeface="楷体" pitchFamily="49" charset="-122"/>
                <a:cs typeface="Times New Roman" pitchFamily="18" charset="0"/>
              </a:rPr>
              <a:t>p1.ShallowCopy</a:t>
            </a:r>
            <a:r>
              <a:rPr lang="en-US" sz="2000" dirty="0" smtClean="0">
                <a:solidFill>
                  <a:srgbClr val="FF3300"/>
                </a:solidFill>
                <a:ea typeface="楷体" pitchFamily="49" charset="-122"/>
                <a:cs typeface="Times New Roman" pitchFamily="18" charset="0"/>
              </a:rPr>
              <a:t>();</a:t>
            </a:r>
            <a:endParaRPr lang="zh-CN" altLang="en-US" sz="2000" dirty="0" smtClean="0">
              <a:solidFill>
                <a:srgbClr val="FF33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p1</a:t>
            </a:r>
            <a:r>
              <a:rPr lang="zh-CN" altLang="en-US" sz="2000" dirty="0" smtClean="0">
                <a:solidFill>
                  <a:srgbClr val="006600"/>
                </a:solidFill>
                <a:ea typeface="楷体" pitchFamily="49" charset="-122"/>
                <a:cs typeface="Times New Roman" pitchFamily="18" charset="0"/>
              </a:rPr>
              <a:t>和</a:t>
            </a:r>
            <a:r>
              <a:rPr lang="en-US" sz="2000" dirty="0" err="1" smtClean="0">
                <a:solidFill>
                  <a:srgbClr val="006600"/>
                </a:solidFill>
                <a:ea typeface="楷体" pitchFamily="49" charset="-122"/>
                <a:cs typeface="Times New Roman" pitchFamily="18" charset="0"/>
              </a:rPr>
              <a:t>p2</a:t>
            </a:r>
            <a:r>
              <a:rPr lang="zh-CN" altLang="en-US" sz="2000" dirty="0" smtClean="0">
                <a:solidFill>
                  <a:srgbClr val="006600"/>
                </a:solidFill>
                <a:ea typeface="楷体" pitchFamily="49" charset="-122"/>
                <a:cs typeface="Times New Roman" pitchFamily="18" charset="0"/>
              </a:rPr>
              <a:t>是否指向同一实例</a:t>
            </a:r>
            <a:r>
              <a:rPr lang="en-US" sz="2000" dirty="0" smtClean="0">
                <a:solidFill>
                  <a:srgbClr val="006600"/>
                </a:solidFill>
                <a:ea typeface="楷体" pitchFamily="49" charset="-122"/>
                <a:cs typeface="Times New Roman" pitchFamily="18" charset="0"/>
              </a:rPr>
              <a:t>:{0}",</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object.ReferenceEquals</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p2</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p2</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p2.display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zh-CN" altLang="en-US" sz="2000" dirty="0" smtClean="0">
                <a:solidFill>
                  <a:srgbClr val="006600"/>
                </a:solidFill>
                <a:ea typeface="楷体" pitchFamily="49" charset="-122"/>
                <a:cs typeface="Times New Roman" pitchFamily="18" charset="0"/>
              </a:rPr>
              <a:t>修改</a:t>
            </a:r>
            <a:r>
              <a:rPr lang="en-US" sz="2000" dirty="0" err="1" smtClean="0">
                <a:solidFill>
                  <a:srgbClr val="006600"/>
                </a:solidFill>
                <a:ea typeface="楷体" pitchFamily="49" charset="-122"/>
                <a:cs typeface="Times New Roman" pitchFamily="18" charset="0"/>
              </a:rPr>
              <a:t>p2</a:t>
            </a:r>
            <a:r>
              <a:rPr lang="zh-CN" altLang="en-US" sz="2000" dirty="0" smtClean="0">
                <a:solidFill>
                  <a:srgbClr val="006600"/>
                </a:solidFill>
                <a:ea typeface="楷体" pitchFamily="49" charset="-122"/>
                <a:cs typeface="Times New Roman" pitchFamily="18" charset="0"/>
              </a:rPr>
              <a:t>的信息</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p2.id</a:t>
            </a:r>
            <a:r>
              <a:rPr lang="en-US" sz="2000" dirty="0" smtClean="0">
                <a:solidFill>
                  <a:srgbClr val="006600"/>
                </a:solidFill>
                <a:ea typeface="楷体" pitchFamily="49" charset="-122"/>
                <a:cs typeface="Times New Roman" pitchFamily="18" charset="0"/>
              </a:rPr>
              <a:t> = 820; </a:t>
            </a:r>
            <a:r>
              <a:rPr lang="en-US" sz="2000" dirty="0" err="1" smtClean="0">
                <a:solidFill>
                  <a:srgbClr val="006600"/>
                </a:solidFill>
                <a:ea typeface="楷体" pitchFamily="49" charset="-122"/>
                <a:cs typeface="Times New Roman" pitchFamily="18" charset="0"/>
              </a:rPr>
              <a:t>p2.name</a:t>
            </a:r>
            <a:r>
              <a:rPr lang="en-US" sz="2000" dirty="0" smtClean="0">
                <a:solidFill>
                  <a:srgbClr val="006600"/>
                </a:solidFill>
                <a:ea typeface="楷体" pitchFamily="49" charset="-122"/>
                <a:cs typeface="Times New Roman" pitchFamily="18" charset="0"/>
              </a:rPr>
              <a:t> = "Smith"; </a:t>
            </a:r>
            <a:r>
              <a:rPr lang="en-US" sz="2000" dirty="0" err="1" smtClean="0">
                <a:solidFill>
                  <a:srgbClr val="006600"/>
                </a:solidFill>
                <a:ea typeface="楷体" pitchFamily="49" charset="-122"/>
                <a:cs typeface="Times New Roman" pitchFamily="18" charset="0"/>
              </a:rPr>
              <a:t>p2.tel.telno</a:t>
            </a:r>
            <a:r>
              <a:rPr lang="en-US" sz="2000" dirty="0" smtClean="0">
                <a:solidFill>
                  <a:srgbClr val="006600"/>
                </a:solidFill>
                <a:ea typeface="楷体" pitchFamily="49" charset="-122"/>
                <a:cs typeface="Times New Roman" pitchFamily="18" charset="0"/>
              </a:rPr>
              <a:t> = 68775500;</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p1.display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p2</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p2.display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2357422" y="4857760"/>
            <a:ext cx="3929090" cy="1714512"/>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27146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5.9.2 </a:t>
            </a:r>
            <a:r>
              <a:rPr lang="zh-CN" altLang="en-US" sz="2800" dirty="0" smtClean="0">
                <a:solidFill>
                  <a:srgbClr val="FF3300"/>
                </a:solidFill>
                <a:latin typeface="黑体" pitchFamily="49" charset="-122"/>
                <a:ea typeface="黑体" pitchFamily="49" charset="-122"/>
              </a:rPr>
              <a:t>深复制</a:t>
            </a:r>
          </a:p>
        </p:txBody>
      </p:sp>
      <p:sp>
        <p:nvSpPr>
          <p:cNvPr id="3" name="TextBox 2"/>
          <p:cNvSpPr txBox="1"/>
          <p:nvPr/>
        </p:nvSpPr>
        <p:spPr>
          <a:xfrm>
            <a:off x="785786" y="1285860"/>
            <a:ext cx="7715304" cy="2862322"/>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很多情况下浅复制会带来问题，为了克服浅复制可能出现的问题，就有了深复制的概念。</a:t>
            </a:r>
            <a:endParaRPr lang="en-US" altLang="zh-CN" dirty="0" smtClean="0">
              <a:latin typeface="楷体" pitchFamily="49" charset="-122"/>
              <a:ea typeface="楷体" pitchFamily="49" charset="-122"/>
            </a:endParaRPr>
          </a:p>
          <a:p>
            <a:pPr>
              <a:lnSpc>
                <a:spcPct val="150000"/>
              </a:lnSpc>
            </a:pPr>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深复制和浅复制的区别是对于对象引用成员处理的不同。深复制要在新对象中创建一个与原始对象中对应字段相同的新字段，此引用和原始对象的引用是不同的。</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072494"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例如，将前面</a:t>
            </a:r>
            <a:r>
              <a:rPr lang="en-US" dirty="0" err="1" smtClean="0">
                <a:ea typeface="楷体" pitchFamily="49" charset="-122"/>
                <a:cs typeface="Times New Roman" pitchFamily="18" charset="0"/>
              </a:rPr>
              <a:t>tmp</a:t>
            </a:r>
            <a:r>
              <a:rPr lang="zh-CN" altLang="en-US" dirty="0" smtClean="0">
                <a:ea typeface="楷体" pitchFamily="49" charset="-122"/>
                <a:cs typeface="Times New Roman" pitchFamily="18" charset="0"/>
              </a:rPr>
              <a:t>项目改为深复制的程序如下：</a:t>
            </a:r>
          </a:p>
        </p:txBody>
      </p:sp>
      <p:sp>
        <p:nvSpPr>
          <p:cNvPr id="3" name="TextBox 2"/>
          <p:cNvSpPr txBox="1"/>
          <p:nvPr/>
        </p:nvSpPr>
        <p:spPr>
          <a:xfrm>
            <a:off x="500034" y="714356"/>
            <a:ext cx="8143932" cy="5221942"/>
          </a:xfrm>
          <a:prstGeom prst="rect">
            <a:avLst/>
          </a:prstGeom>
          <a:noFill/>
        </p:spPr>
        <p:txBody>
          <a:bodyPr wrap="square" rtlCol="0">
            <a:spAutoFit/>
          </a:bodyPr>
          <a:lstStyle/>
          <a:p>
            <a:pPr>
              <a:lnSpc>
                <a:spcPts val="2000"/>
              </a:lnSpc>
            </a:pPr>
            <a:r>
              <a:rPr lang="en-US" sz="2000" dirty="0" smtClean="0">
                <a:solidFill>
                  <a:srgbClr val="006600"/>
                </a:solidFill>
                <a:ea typeface="楷体" pitchFamily="49" charset="-122"/>
                <a:cs typeface="Times New Roman" pitchFamily="18" charset="0"/>
              </a:rPr>
              <a:t>using System;</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namespace </a:t>
            </a:r>
            <a:r>
              <a:rPr lang="en-US" sz="2000" dirty="0" err="1" smtClean="0">
                <a:solidFill>
                  <a:srgbClr val="006600"/>
                </a:solidFill>
                <a:ea typeface="楷体" pitchFamily="49" charset="-122"/>
                <a:cs typeface="Times New Roman" pitchFamily="18" charset="0"/>
              </a:rPr>
              <a:t>tmp</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public class Tel            	//</a:t>
            </a:r>
            <a:r>
              <a:rPr lang="zh-CN" altLang="en-US" sz="2000" dirty="0" smtClean="0">
                <a:solidFill>
                  <a:srgbClr val="FF00FF"/>
                </a:solidFill>
                <a:ea typeface="楷体" pitchFamily="49" charset="-122"/>
                <a:cs typeface="Times New Roman" pitchFamily="18" charset="0"/>
              </a:rPr>
              <a:t>电话类</a:t>
            </a:r>
          </a:p>
          <a:p>
            <a:pPr>
              <a:lnSpc>
                <a:spcPts val="2000"/>
              </a:lnSpc>
            </a:pPr>
            <a:r>
              <a:rPr lang="en-US" sz="2000" dirty="0" smtClean="0">
                <a:solidFill>
                  <a:srgbClr val="006600"/>
                </a:solidFill>
                <a:ea typeface="楷体" pitchFamily="49" charset="-122"/>
                <a:cs typeface="Times New Roman" pitchFamily="18" charset="0"/>
              </a:rPr>
              <a:t>       {	public long </a:t>
            </a:r>
            <a:r>
              <a:rPr lang="en-US" sz="2000" dirty="0" err="1" smtClean="0">
                <a:solidFill>
                  <a:srgbClr val="006600"/>
                </a:solidFill>
                <a:ea typeface="楷体" pitchFamily="49" charset="-122"/>
                <a:cs typeface="Times New Roman" pitchFamily="18" charset="0"/>
              </a:rPr>
              <a:t>telno</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电话号码</a:t>
            </a:r>
          </a:p>
          <a:p>
            <a:pPr>
              <a:lnSpc>
                <a:spcPts val="2000"/>
              </a:lnSpc>
            </a:pPr>
            <a:r>
              <a:rPr lang="en-US" sz="2000" dirty="0" smtClean="0">
                <a:solidFill>
                  <a:srgbClr val="006600"/>
                </a:solidFill>
                <a:ea typeface="楷体" pitchFamily="49" charset="-122"/>
                <a:cs typeface="Times New Roman" pitchFamily="18" charset="0"/>
              </a:rPr>
              <a:t>        	public Tel(long </a:t>
            </a:r>
            <a:r>
              <a:rPr lang="en-US" sz="2000" dirty="0" err="1" smtClean="0">
                <a:solidFill>
                  <a:srgbClr val="006600"/>
                </a:solidFill>
                <a:ea typeface="楷体" pitchFamily="49" charset="-122"/>
                <a:cs typeface="Times New Roman" pitchFamily="18" charset="0"/>
              </a:rPr>
              <a:t>telno</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this.telno</a:t>
            </a: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telno</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FF00FF"/>
                </a:solidFill>
                <a:ea typeface="楷体" pitchFamily="49" charset="-122"/>
                <a:cs typeface="Times New Roman" pitchFamily="18" charset="0"/>
              </a:rPr>
              <a:t>       public class Person         	//</a:t>
            </a:r>
            <a:r>
              <a:rPr lang="zh-CN" altLang="en-US" sz="2000" dirty="0" smtClean="0">
                <a:solidFill>
                  <a:srgbClr val="FF00FF"/>
                </a:solidFill>
                <a:ea typeface="楷体" pitchFamily="49" charset="-122"/>
                <a:cs typeface="Times New Roman" pitchFamily="18" charset="0"/>
              </a:rPr>
              <a:t>人员类</a:t>
            </a:r>
          </a:p>
          <a:p>
            <a:pPr>
              <a:lnSpc>
                <a:spcPts val="2000"/>
              </a:lnSpc>
            </a:pPr>
            <a:r>
              <a:rPr lang="en-US" sz="2000" dirty="0" smtClean="0">
                <a:solidFill>
                  <a:srgbClr val="006600"/>
                </a:solidFill>
                <a:ea typeface="楷体" pitchFamily="49" charset="-122"/>
                <a:cs typeface="Times New Roman" pitchFamily="18" charset="0"/>
              </a:rPr>
              <a:t>       {	public </a:t>
            </a:r>
            <a:r>
              <a:rPr lang="en-US" sz="2000" dirty="0" err="1" smtClean="0">
                <a:solidFill>
                  <a:srgbClr val="006600"/>
                </a:solidFill>
                <a:ea typeface="楷体" pitchFamily="49" charset="-122"/>
                <a:cs typeface="Times New Roman" pitchFamily="18" charset="0"/>
              </a:rPr>
              <a:t>int</a:t>
            </a:r>
            <a:r>
              <a:rPr lang="en-US" sz="2000" dirty="0" smtClean="0">
                <a:solidFill>
                  <a:srgbClr val="006600"/>
                </a:solidFill>
                <a:ea typeface="楷体" pitchFamily="49" charset="-122"/>
                <a:cs typeface="Times New Roman" pitchFamily="18" charset="0"/>
              </a:rPr>
              <a:t> id;          	//</a:t>
            </a:r>
            <a:r>
              <a:rPr lang="zh-CN" altLang="en-US" sz="2000" dirty="0" smtClean="0">
                <a:solidFill>
                  <a:srgbClr val="006600"/>
                </a:solidFill>
                <a:ea typeface="楷体" pitchFamily="49" charset="-122"/>
                <a:cs typeface="Times New Roman" pitchFamily="18" charset="0"/>
              </a:rPr>
              <a:t>编号</a:t>
            </a:r>
          </a:p>
          <a:p>
            <a:pPr>
              <a:lnSpc>
                <a:spcPts val="2000"/>
              </a:lnSpc>
            </a:pPr>
            <a:r>
              <a:rPr lang="en-US" sz="2000" dirty="0" smtClean="0">
                <a:solidFill>
                  <a:srgbClr val="006600"/>
                </a:solidFill>
                <a:ea typeface="楷体" pitchFamily="49" charset="-122"/>
                <a:cs typeface="Times New Roman" pitchFamily="18" charset="0"/>
              </a:rPr>
              <a:t>       	public string name;    	 //</a:t>
            </a:r>
            <a:r>
              <a:rPr lang="zh-CN" altLang="en-US" sz="2000" dirty="0" smtClean="0">
                <a:solidFill>
                  <a:srgbClr val="006600"/>
                </a:solidFill>
                <a:ea typeface="楷体" pitchFamily="49" charset="-122"/>
                <a:cs typeface="Times New Roman" pitchFamily="18" charset="0"/>
              </a:rPr>
              <a:t>姓名</a:t>
            </a:r>
          </a:p>
          <a:p>
            <a:pPr>
              <a:lnSpc>
                <a:spcPts val="2000"/>
              </a:lnSpc>
            </a:pPr>
            <a:r>
              <a:rPr lang="en-US" sz="2000" dirty="0" smtClean="0">
                <a:solidFill>
                  <a:srgbClr val="006600"/>
                </a:solidFill>
                <a:ea typeface="楷体" pitchFamily="49" charset="-122"/>
                <a:cs typeface="Times New Roman" pitchFamily="18" charset="0"/>
              </a:rPr>
              <a:t>        	public Tel </a:t>
            </a:r>
            <a:r>
              <a:rPr lang="en-US" sz="2000" dirty="0" err="1" smtClean="0">
                <a:solidFill>
                  <a:srgbClr val="006600"/>
                </a:solidFill>
                <a:ea typeface="楷体" pitchFamily="49" charset="-122"/>
                <a:cs typeface="Times New Roman" pitchFamily="18" charset="0"/>
              </a:rPr>
              <a:t>tel</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电话</a:t>
            </a:r>
          </a:p>
          <a:p>
            <a:pPr>
              <a:lnSpc>
                <a:spcPts val="2000"/>
              </a:lnSpc>
            </a:pPr>
            <a:r>
              <a:rPr lang="en-US" sz="2000" dirty="0" smtClean="0">
                <a:solidFill>
                  <a:srgbClr val="006600"/>
                </a:solidFill>
                <a:ea typeface="楷体" pitchFamily="49" charset="-122"/>
                <a:cs typeface="Times New Roman" pitchFamily="18" charset="0"/>
              </a:rPr>
              <a:t>        	public Person </a:t>
            </a:r>
            <a:r>
              <a:rPr lang="en-US" sz="2000" dirty="0" err="1" smtClean="0">
                <a:solidFill>
                  <a:srgbClr val="006600"/>
                </a:solidFill>
                <a:ea typeface="楷体" pitchFamily="49" charset="-122"/>
                <a:cs typeface="Times New Roman" pitchFamily="18" charset="0"/>
              </a:rPr>
              <a:t>DeepCopy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        	{     Person other = (Person)</a:t>
            </a:r>
            <a:r>
              <a:rPr lang="en-US" sz="2000" dirty="0" err="1" smtClean="0">
                <a:solidFill>
                  <a:srgbClr val="006600"/>
                </a:solidFill>
                <a:ea typeface="楷体" pitchFamily="49" charset="-122"/>
                <a:cs typeface="Times New Roman" pitchFamily="18" charset="0"/>
              </a:rPr>
              <a:t>this.MemberwiseClone</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other.tel</a:t>
            </a:r>
            <a:r>
              <a:rPr lang="en-US" sz="2000" dirty="0" smtClean="0">
                <a:solidFill>
                  <a:srgbClr val="006600"/>
                </a:solidFill>
                <a:ea typeface="楷体" pitchFamily="49" charset="-122"/>
                <a:cs typeface="Times New Roman" pitchFamily="18" charset="0"/>
              </a:rPr>
              <a:t> = new Tel(</a:t>
            </a:r>
            <a:r>
              <a:rPr lang="en-US" sz="2000" dirty="0" err="1" smtClean="0">
                <a:solidFill>
                  <a:srgbClr val="006600"/>
                </a:solidFill>
                <a:ea typeface="楷体" pitchFamily="49" charset="-122"/>
                <a:cs typeface="Times New Roman" pitchFamily="18" charset="0"/>
              </a:rPr>
              <a:t>this.tel.telno</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            	      return other;</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        	public void display()</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zh-CN" altLang="en-US" sz="2000" dirty="0" smtClean="0">
                <a:solidFill>
                  <a:srgbClr val="006600"/>
                </a:solidFill>
                <a:ea typeface="楷体" pitchFamily="49" charset="-122"/>
                <a:cs typeface="Times New Roman" pitchFamily="18" charset="0"/>
              </a:rPr>
              <a:t>编号</a:t>
            </a:r>
            <a:r>
              <a:rPr lang="en-US" sz="2000" dirty="0" smtClean="0">
                <a:solidFill>
                  <a:srgbClr val="006600"/>
                </a:solidFill>
                <a:ea typeface="楷体" pitchFamily="49" charset="-122"/>
                <a:cs typeface="Times New Roman" pitchFamily="18" charset="0"/>
              </a:rPr>
              <a:t>{0},</a:t>
            </a:r>
            <a:r>
              <a:rPr lang="zh-CN" altLang="en-US" sz="2000" dirty="0" smtClean="0">
                <a:solidFill>
                  <a:srgbClr val="006600"/>
                </a:solidFill>
                <a:ea typeface="楷体" pitchFamily="49" charset="-122"/>
                <a:cs typeface="Times New Roman" pitchFamily="18" charset="0"/>
              </a:rPr>
              <a:t>姓名</a:t>
            </a:r>
            <a:r>
              <a:rPr lang="en-US" sz="2000" dirty="0" smtClean="0">
                <a:solidFill>
                  <a:srgbClr val="006600"/>
                </a:solidFill>
                <a:ea typeface="楷体" pitchFamily="49" charset="-122"/>
                <a:cs typeface="Times New Roman" pitchFamily="18" charset="0"/>
              </a:rPr>
              <a:t>{1},</a:t>
            </a:r>
          </a:p>
          <a:p>
            <a:pPr>
              <a:lnSpc>
                <a:spcPts val="2000"/>
              </a:lnSpc>
            </a:pPr>
            <a:r>
              <a:rPr lang="en-US" altLang="zh-CN"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电话</a:t>
            </a:r>
            <a:r>
              <a:rPr lang="en-US" sz="2000" dirty="0" smtClean="0">
                <a:solidFill>
                  <a:srgbClr val="006600"/>
                </a:solidFill>
                <a:ea typeface="楷体" pitchFamily="49" charset="-122"/>
                <a:cs typeface="Times New Roman" pitchFamily="18" charset="0"/>
              </a:rPr>
              <a:t>{2}",</a:t>
            </a:r>
            <a:r>
              <a:rPr lang="en-US" sz="2000" dirty="0" err="1" smtClean="0">
                <a:solidFill>
                  <a:srgbClr val="006600"/>
                </a:solidFill>
                <a:ea typeface="楷体" pitchFamily="49" charset="-122"/>
                <a:cs typeface="Times New Roman" pitchFamily="18" charset="0"/>
              </a:rPr>
              <a:t>id,name,tel.telno</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0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19043"/>
            <a:ext cx="8572528" cy="5324535"/>
          </a:xfrm>
          <a:prstGeom prst="rect">
            <a:avLst/>
          </a:prstGeom>
          <a:noFill/>
        </p:spPr>
        <p:txBody>
          <a:bodyPr wrap="square" rtlCol="0">
            <a:spAutoFit/>
          </a:bodyPr>
          <a:lstStyle/>
          <a:p>
            <a:r>
              <a:rPr lang="en-US" sz="2000" dirty="0" smtClean="0">
                <a:solidFill>
                  <a:srgbClr val="FF00FF"/>
                </a:solidFill>
                <a:ea typeface="楷体" pitchFamily="49" charset="-122"/>
                <a:cs typeface="Times New Roman" pitchFamily="18" charset="0"/>
              </a:rPr>
              <a:t>       class Program</a:t>
            </a:r>
            <a:endParaRPr lang="zh-CN" altLang="en-US" sz="2000" dirty="0" smtClean="0">
              <a:solidFill>
                <a:srgbClr val="FF00FF"/>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static void Main(string[] </a:t>
            </a:r>
            <a:r>
              <a:rPr lang="en-US" sz="2000" dirty="0" err="1" smtClean="0">
                <a:solidFill>
                  <a:srgbClr val="006600"/>
                </a:solidFill>
                <a:ea typeface="楷体" pitchFamily="49" charset="-122"/>
                <a:cs typeface="Times New Roman" pitchFamily="18" charset="0"/>
              </a:rPr>
              <a:t>args</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Person </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 = new Person();</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p1.id</a:t>
            </a:r>
            <a:r>
              <a:rPr lang="en-US" sz="2000" dirty="0" smtClean="0">
                <a:solidFill>
                  <a:srgbClr val="006600"/>
                </a:solidFill>
                <a:ea typeface="楷体" pitchFamily="49" charset="-122"/>
                <a:cs typeface="Times New Roman" pitchFamily="18" charset="0"/>
              </a:rPr>
              <a:t> = 101; </a:t>
            </a:r>
            <a:r>
              <a:rPr lang="en-US" sz="2000" dirty="0" err="1" smtClean="0">
                <a:solidFill>
                  <a:srgbClr val="006600"/>
                </a:solidFill>
                <a:ea typeface="楷体" pitchFamily="49" charset="-122"/>
                <a:cs typeface="Times New Roman" pitchFamily="18" charset="0"/>
              </a:rPr>
              <a:t>p1.name</a:t>
            </a:r>
            <a:r>
              <a:rPr lang="en-US" sz="2000" dirty="0" smtClean="0">
                <a:solidFill>
                  <a:srgbClr val="006600"/>
                </a:solidFill>
                <a:ea typeface="楷体" pitchFamily="49" charset="-122"/>
                <a:cs typeface="Times New Roman" pitchFamily="18" charset="0"/>
              </a:rPr>
              <a:t> = "Mary"; </a:t>
            </a:r>
            <a:r>
              <a:rPr lang="en-US" sz="2000" dirty="0" err="1" smtClean="0">
                <a:solidFill>
                  <a:srgbClr val="006600"/>
                </a:solidFill>
                <a:ea typeface="楷体" pitchFamily="49" charset="-122"/>
                <a:cs typeface="Times New Roman" pitchFamily="18" charset="0"/>
              </a:rPr>
              <a:t>p1.tel</a:t>
            </a:r>
            <a:r>
              <a:rPr lang="en-US" sz="2000" dirty="0" smtClean="0">
                <a:solidFill>
                  <a:srgbClr val="006600"/>
                </a:solidFill>
                <a:ea typeface="楷体" pitchFamily="49" charset="-122"/>
                <a:cs typeface="Times New Roman" pitchFamily="18" charset="0"/>
              </a:rPr>
              <a:t> = new Tel(13912345678);</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p1.display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zh-CN" altLang="en-US" sz="2000" dirty="0" smtClean="0">
                <a:solidFill>
                  <a:srgbClr val="006600"/>
                </a:solidFill>
                <a:ea typeface="楷体" pitchFamily="49" charset="-122"/>
                <a:cs typeface="Times New Roman" pitchFamily="18" charset="0"/>
              </a:rPr>
              <a:t>由</a:t>
            </a:r>
            <a:r>
              <a:rPr lang="en-US" sz="2000" dirty="0" err="1" smtClean="0">
                <a:solidFill>
                  <a:srgbClr val="006600"/>
                </a:solidFill>
                <a:ea typeface="楷体" pitchFamily="49" charset="-122"/>
                <a:cs typeface="Times New Roman" pitchFamily="18" charset="0"/>
              </a:rPr>
              <a:t>p1</a:t>
            </a:r>
            <a:r>
              <a:rPr lang="zh-CN" altLang="en-US" sz="2000" dirty="0" smtClean="0">
                <a:solidFill>
                  <a:srgbClr val="006600"/>
                </a:solidFill>
                <a:ea typeface="楷体" pitchFamily="49" charset="-122"/>
                <a:cs typeface="Times New Roman" pitchFamily="18" charset="0"/>
              </a:rPr>
              <a:t>复制到</a:t>
            </a:r>
            <a:r>
              <a:rPr lang="en-US" sz="2000" dirty="0" err="1" smtClean="0">
                <a:solidFill>
                  <a:srgbClr val="006600"/>
                </a:solidFill>
                <a:ea typeface="楷体" pitchFamily="49" charset="-122"/>
                <a:cs typeface="Times New Roman" pitchFamily="18" charset="0"/>
              </a:rPr>
              <a:t>p2</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       </a:t>
            </a:r>
            <a:r>
              <a:rPr lang="en-US" sz="2000" dirty="0" smtClean="0">
                <a:solidFill>
                  <a:srgbClr val="FF3300"/>
                </a:solidFill>
                <a:ea typeface="楷体" pitchFamily="49" charset="-122"/>
                <a:cs typeface="Times New Roman" pitchFamily="18" charset="0"/>
              </a:rPr>
              <a:t>Person </a:t>
            </a:r>
            <a:r>
              <a:rPr lang="en-US" sz="2000" dirty="0" err="1" smtClean="0">
                <a:solidFill>
                  <a:srgbClr val="FF3300"/>
                </a:solidFill>
                <a:ea typeface="楷体" pitchFamily="49" charset="-122"/>
                <a:cs typeface="Times New Roman" pitchFamily="18" charset="0"/>
              </a:rPr>
              <a:t>p2</a:t>
            </a:r>
            <a:r>
              <a:rPr lang="en-US" sz="2000" dirty="0" smtClean="0">
                <a:solidFill>
                  <a:srgbClr val="FF3300"/>
                </a:solidFill>
                <a:ea typeface="楷体" pitchFamily="49" charset="-122"/>
                <a:cs typeface="Times New Roman" pitchFamily="18" charset="0"/>
              </a:rPr>
              <a:t> = (Person)</a:t>
            </a:r>
            <a:r>
              <a:rPr lang="en-US" sz="2000" dirty="0" err="1" smtClean="0">
                <a:solidFill>
                  <a:srgbClr val="FF3300"/>
                </a:solidFill>
                <a:ea typeface="楷体" pitchFamily="49" charset="-122"/>
                <a:cs typeface="Times New Roman" pitchFamily="18" charset="0"/>
              </a:rPr>
              <a:t>p1.DeepCopy</a:t>
            </a:r>
            <a:r>
              <a:rPr lang="en-US" sz="2000" dirty="0" smtClean="0">
                <a:solidFill>
                  <a:srgbClr val="FF3300"/>
                </a:solidFill>
                <a:ea typeface="楷体" pitchFamily="49" charset="-122"/>
                <a:cs typeface="Times New Roman" pitchFamily="18" charset="0"/>
              </a:rPr>
              <a:t>();</a:t>
            </a:r>
            <a:endParaRPr lang="zh-CN" altLang="en-US" sz="2000" dirty="0" smtClean="0">
              <a:solidFill>
                <a:srgbClr val="FF33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p1</a:t>
            </a:r>
            <a:r>
              <a:rPr lang="zh-CN" altLang="en-US" sz="2000" dirty="0" smtClean="0">
                <a:solidFill>
                  <a:srgbClr val="006600"/>
                </a:solidFill>
                <a:ea typeface="楷体" pitchFamily="49" charset="-122"/>
                <a:cs typeface="Times New Roman" pitchFamily="18" charset="0"/>
              </a:rPr>
              <a:t>和</a:t>
            </a:r>
            <a:r>
              <a:rPr lang="en-US" sz="2000" dirty="0" err="1" smtClean="0">
                <a:solidFill>
                  <a:srgbClr val="006600"/>
                </a:solidFill>
                <a:ea typeface="楷体" pitchFamily="49" charset="-122"/>
                <a:cs typeface="Times New Roman" pitchFamily="18" charset="0"/>
              </a:rPr>
              <a:t>p2</a:t>
            </a:r>
            <a:r>
              <a:rPr lang="zh-CN" altLang="en-US" sz="2000" dirty="0" smtClean="0">
                <a:solidFill>
                  <a:srgbClr val="006600"/>
                </a:solidFill>
                <a:ea typeface="楷体" pitchFamily="49" charset="-122"/>
                <a:cs typeface="Times New Roman" pitchFamily="18" charset="0"/>
              </a:rPr>
              <a:t>是否指向同一实例</a:t>
            </a:r>
            <a:r>
              <a:rPr lang="en-US" sz="2000" dirty="0" smtClean="0">
                <a:solidFill>
                  <a:srgbClr val="006600"/>
                </a:solidFill>
                <a:ea typeface="楷体" pitchFamily="49" charset="-122"/>
                <a:cs typeface="Times New Roman" pitchFamily="18" charset="0"/>
              </a:rPr>
              <a:t>:{0}",</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object.ReferenceEquals</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p2</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p2</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p2.display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zh-CN" altLang="en-US" sz="2000" dirty="0" smtClean="0">
                <a:solidFill>
                  <a:srgbClr val="006600"/>
                </a:solidFill>
                <a:ea typeface="楷体" pitchFamily="49" charset="-122"/>
                <a:cs typeface="Times New Roman" pitchFamily="18" charset="0"/>
              </a:rPr>
              <a:t>修改</a:t>
            </a:r>
            <a:r>
              <a:rPr lang="en-US" sz="2000" dirty="0" err="1" smtClean="0">
                <a:solidFill>
                  <a:srgbClr val="006600"/>
                </a:solidFill>
                <a:ea typeface="楷体" pitchFamily="49" charset="-122"/>
                <a:cs typeface="Times New Roman" pitchFamily="18" charset="0"/>
              </a:rPr>
              <a:t>p2</a:t>
            </a:r>
            <a:r>
              <a:rPr lang="zh-CN" altLang="en-US" sz="2000" dirty="0" smtClean="0">
                <a:solidFill>
                  <a:srgbClr val="006600"/>
                </a:solidFill>
                <a:ea typeface="楷体" pitchFamily="49" charset="-122"/>
                <a:cs typeface="Times New Roman" pitchFamily="18" charset="0"/>
              </a:rPr>
              <a:t>的信息</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p2.id</a:t>
            </a:r>
            <a:r>
              <a:rPr lang="en-US" sz="2000" dirty="0" smtClean="0">
                <a:solidFill>
                  <a:srgbClr val="006600"/>
                </a:solidFill>
                <a:ea typeface="楷体" pitchFamily="49" charset="-122"/>
                <a:cs typeface="Times New Roman" pitchFamily="18" charset="0"/>
              </a:rPr>
              <a:t> = 820; </a:t>
            </a:r>
            <a:r>
              <a:rPr lang="en-US" sz="2000" dirty="0" err="1" smtClean="0">
                <a:solidFill>
                  <a:srgbClr val="006600"/>
                </a:solidFill>
                <a:ea typeface="楷体" pitchFamily="49" charset="-122"/>
                <a:cs typeface="Times New Roman" pitchFamily="18" charset="0"/>
              </a:rPr>
              <a:t>p2.name</a:t>
            </a:r>
            <a:r>
              <a:rPr lang="en-US" sz="2000" dirty="0" smtClean="0">
                <a:solidFill>
                  <a:srgbClr val="006600"/>
                </a:solidFill>
                <a:ea typeface="楷体" pitchFamily="49" charset="-122"/>
                <a:cs typeface="Times New Roman" pitchFamily="18" charset="0"/>
              </a:rPr>
              <a:t> = "Smith"; </a:t>
            </a:r>
            <a:r>
              <a:rPr lang="en-US" sz="2000" dirty="0" err="1" smtClean="0">
                <a:solidFill>
                  <a:srgbClr val="006600"/>
                </a:solidFill>
                <a:ea typeface="楷体" pitchFamily="49" charset="-122"/>
                <a:cs typeface="Times New Roman" pitchFamily="18" charset="0"/>
              </a:rPr>
              <a:t>p2.tel.telno</a:t>
            </a:r>
            <a:r>
              <a:rPr lang="en-US" sz="2000" dirty="0" smtClean="0">
                <a:solidFill>
                  <a:srgbClr val="006600"/>
                </a:solidFill>
                <a:ea typeface="楷体" pitchFamily="49" charset="-122"/>
                <a:cs typeface="Times New Roman" pitchFamily="18" charset="0"/>
              </a:rPr>
              <a:t> = 68775500;</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p1</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p1.display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Console.Write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p2</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p2.display</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2071670" y="4786322"/>
            <a:ext cx="4214842" cy="1857388"/>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571480"/>
            <a:ext cx="6643734" cy="584775"/>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5.10  </a:t>
            </a:r>
            <a:r>
              <a:rPr lang="zh-CN" alt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嵌  套  类</a:t>
            </a:r>
          </a:p>
        </p:txBody>
      </p:sp>
      <p:sp>
        <p:nvSpPr>
          <p:cNvPr id="3" name="TextBox 2"/>
          <p:cNvSpPr txBox="1"/>
          <p:nvPr/>
        </p:nvSpPr>
        <p:spPr>
          <a:xfrm>
            <a:off x="500034" y="1357298"/>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5.10.1  </a:t>
            </a:r>
            <a:r>
              <a:rPr lang="zh-CN" altLang="en-US" sz="2800" dirty="0" smtClean="0">
                <a:solidFill>
                  <a:srgbClr val="FF3300"/>
                </a:solidFill>
                <a:latin typeface="黑体" pitchFamily="49" charset="-122"/>
                <a:ea typeface="黑体" pitchFamily="49" charset="-122"/>
              </a:rPr>
              <a:t>嵌套类的声明</a:t>
            </a:r>
          </a:p>
        </p:txBody>
      </p:sp>
      <p:sp>
        <p:nvSpPr>
          <p:cNvPr id="4" name="TextBox 3"/>
          <p:cNvSpPr txBox="1"/>
          <p:nvPr/>
        </p:nvSpPr>
        <p:spPr>
          <a:xfrm>
            <a:off x="714348" y="2071678"/>
            <a:ext cx="7929618"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在包含类的类声明中，直接添加嵌套类的类声明。例如，以下声明了包含类</a:t>
            </a:r>
            <a:r>
              <a:rPr lang="en-US" dirty="0" smtClean="0">
                <a:ea typeface="楷体" pitchFamily="49" charset="-122"/>
                <a:cs typeface="Times New Roman" pitchFamily="18" charset="0"/>
              </a:rPr>
              <a:t>A</a:t>
            </a:r>
            <a:r>
              <a:rPr lang="zh-CN" altLang="en-US" dirty="0" smtClean="0">
                <a:ea typeface="楷体" pitchFamily="49" charset="-122"/>
                <a:cs typeface="Times New Roman" pitchFamily="18" charset="0"/>
              </a:rPr>
              <a:t>，其中包含嵌套类</a:t>
            </a:r>
            <a:r>
              <a:rPr lang="en-US" dirty="0" smtClean="0">
                <a:ea typeface="楷体" pitchFamily="49" charset="-122"/>
                <a:cs typeface="Times New Roman" pitchFamily="18" charset="0"/>
              </a:rPr>
              <a:t>B</a:t>
            </a:r>
            <a:r>
              <a:rPr lang="zh-CN" altLang="en-US" dirty="0" smtClean="0">
                <a:ea typeface="楷体" pitchFamily="49" charset="-122"/>
                <a:cs typeface="Times New Roman" pitchFamily="18" charset="0"/>
              </a:rPr>
              <a:t>：</a:t>
            </a:r>
          </a:p>
        </p:txBody>
      </p:sp>
      <p:sp>
        <p:nvSpPr>
          <p:cNvPr id="5" name="TextBox 4"/>
          <p:cNvSpPr txBox="1"/>
          <p:nvPr/>
        </p:nvSpPr>
        <p:spPr>
          <a:xfrm>
            <a:off x="1285852" y="3071810"/>
            <a:ext cx="6215106" cy="2554545"/>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class A			//</a:t>
            </a:r>
            <a:r>
              <a:rPr lang="zh-CN" altLang="en-US" sz="2000" dirty="0" smtClean="0">
                <a:solidFill>
                  <a:srgbClr val="006600"/>
                </a:solidFill>
                <a:ea typeface="楷体" pitchFamily="49" charset="-122"/>
                <a:cs typeface="Times New Roman" pitchFamily="18" charset="0"/>
              </a:rPr>
              <a:t>声明包含类</a:t>
            </a:r>
            <a:r>
              <a:rPr lang="en-US" sz="2000" dirty="0" smtClean="0">
                <a:solidFill>
                  <a:srgbClr val="006600"/>
                </a:solidFill>
                <a:ea typeface="楷体" pitchFamily="49" charset="-122"/>
                <a:cs typeface="Times New Roman" pitchFamily="18" charset="0"/>
              </a:rPr>
              <a:t>A</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altLang="zh-CN" sz="2000" dirty="0" smtClean="0">
                <a:solidFill>
                  <a:srgbClr val="006600"/>
                </a:solidFill>
                <a:ea typeface="楷体" pitchFamily="49" charset="-122"/>
                <a:cs typeface="Times New Roman" pitchFamily="18" charset="0"/>
              </a:rPr>
              <a:t>…</a:t>
            </a:r>
          </a:p>
          <a:p>
            <a:r>
              <a:rPr lang="en-US" sz="2000" dirty="0" smtClean="0">
                <a:solidFill>
                  <a:srgbClr val="006600"/>
                </a:solidFill>
                <a:ea typeface="楷体" pitchFamily="49" charset="-122"/>
                <a:cs typeface="Times New Roman" pitchFamily="18" charset="0"/>
              </a:rPr>
              <a:t>         private class B	//</a:t>
            </a:r>
            <a:r>
              <a:rPr lang="zh-CN" altLang="en-US" sz="2000" dirty="0" smtClean="0">
                <a:solidFill>
                  <a:srgbClr val="006600"/>
                </a:solidFill>
                <a:ea typeface="楷体" pitchFamily="49" charset="-122"/>
                <a:cs typeface="Times New Roman" pitchFamily="18" charset="0"/>
              </a:rPr>
              <a:t>声明嵌套类</a:t>
            </a:r>
            <a:r>
              <a:rPr lang="en-US" sz="2000" dirty="0" smtClean="0">
                <a:solidFill>
                  <a:srgbClr val="006600"/>
                </a:solidFill>
                <a:ea typeface="楷体" pitchFamily="49" charset="-122"/>
                <a:cs typeface="Times New Roman" pitchFamily="18" charset="0"/>
              </a:rPr>
              <a:t>B</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嵌套类的成员</a:t>
            </a: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altLang="zh-CN" sz="2000" dirty="0" smtClean="0">
                <a:solidFill>
                  <a:srgbClr val="006600"/>
                </a:solidFill>
                <a:ea typeface="楷体" pitchFamily="49" charset="-122"/>
                <a:cs typeface="Times New Roman" pitchFamily="18" charset="0"/>
              </a:rPr>
              <a:t>…</a:t>
            </a: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85728"/>
            <a:ext cx="535785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5.10.2  </a:t>
            </a:r>
            <a:r>
              <a:rPr lang="zh-CN" altLang="en-US" sz="2800" dirty="0" smtClean="0">
                <a:solidFill>
                  <a:srgbClr val="FF0000"/>
                </a:solidFill>
                <a:latin typeface="黑体" pitchFamily="49" charset="-122"/>
                <a:ea typeface="黑体" pitchFamily="49" charset="-122"/>
              </a:rPr>
              <a:t>嵌套类和包含类的关系</a:t>
            </a:r>
          </a:p>
        </p:txBody>
      </p:sp>
      <p:sp>
        <p:nvSpPr>
          <p:cNvPr id="3" name="TextBox 2"/>
          <p:cNvSpPr txBox="1"/>
          <p:nvPr/>
        </p:nvSpPr>
        <p:spPr>
          <a:xfrm>
            <a:off x="500034" y="785794"/>
            <a:ext cx="8143932" cy="1113766"/>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嵌套类可访问包含类。若要访问包含类，需将其作为构造函数传递给嵌套类。例如有如下程序：</a:t>
            </a:r>
          </a:p>
        </p:txBody>
      </p:sp>
      <p:sp>
        <p:nvSpPr>
          <p:cNvPr id="4" name="TextBox 3"/>
          <p:cNvSpPr txBox="1"/>
          <p:nvPr/>
        </p:nvSpPr>
        <p:spPr>
          <a:xfrm>
            <a:off x="357158" y="2072240"/>
            <a:ext cx="8715436" cy="3785652"/>
          </a:xfrm>
          <a:prstGeom prst="rect">
            <a:avLst/>
          </a:prstGeom>
          <a:noFill/>
        </p:spPr>
        <p:txBody>
          <a:bodyPr wrap="square" rtlCol="0">
            <a:spAutoFit/>
          </a:bodyPr>
          <a:lstStyle/>
          <a:p>
            <a:r>
              <a:rPr lang="en-US" sz="2000" dirty="0" smtClean="0">
                <a:solidFill>
                  <a:srgbClr val="006600"/>
                </a:solidFill>
                <a:ea typeface="楷体" pitchFamily="49" charset="-122"/>
                <a:cs typeface="Times New Roman" pitchFamily="18" charset="0"/>
              </a:rPr>
              <a:t>using System;</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namespace </a:t>
            </a:r>
            <a:r>
              <a:rPr lang="en-US" sz="2000" dirty="0" err="1" smtClean="0">
                <a:solidFill>
                  <a:srgbClr val="006600"/>
                </a:solidFill>
                <a:ea typeface="楷体" pitchFamily="49" charset="-122"/>
                <a:cs typeface="Times New Roman" pitchFamily="18" charset="0"/>
              </a:rPr>
              <a:t>Proj</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class A			//</a:t>
            </a:r>
            <a:r>
              <a:rPr lang="zh-CN" altLang="en-US" sz="2000" dirty="0" smtClean="0">
                <a:solidFill>
                  <a:srgbClr val="006600"/>
                </a:solidFill>
                <a:ea typeface="楷体" pitchFamily="49" charset="-122"/>
                <a:cs typeface="Times New Roman" pitchFamily="18" charset="0"/>
              </a:rPr>
              <a:t>声明包含类</a:t>
            </a:r>
            <a:r>
              <a:rPr lang="en-US" sz="2000" dirty="0" smtClean="0">
                <a:solidFill>
                  <a:srgbClr val="006600"/>
                </a:solidFill>
                <a:ea typeface="楷体" pitchFamily="49" charset="-122"/>
                <a:cs typeface="Times New Roman" pitchFamily="18" charset="0"/>
              </a:rPr>
              <a:t>A</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string </a:t>
            </a:r>
            <a:r>
              <a:rPr lang="en-US" sz="2000" dirty="0" err="1" smtClean="0">
                <a:solidFill>
                  <a:srgbClr val="006600"/>
                </a:solidFill>
                <a:ea typeface="楷体" pitchFamily="49" charset="-122"/>
                <a:cs typeface="Times New Roman" pitchFamily="18" charset="0"/>
              </a:rPr>
              <a:t>stra</a:t>
            </a:r>
            <a:r>
              <a:rPr lang="en-US" sz="2000" dirty="0" smtClean="0">
                <a:solidFill>
                  <a:srgbClr val="006600"/>
                </a:solidFill>
                <a:ea typeface="楷体" pitchFamily="49" charset="-122"/>
                <a:cs typeface="Times New Roman" pitchFamily="18" charset="0"/>
              </a:rPr>
              <a:t> = “A”;	//</a:t>
            </a:r>
            <a:r>
              <a:rPr lang="zh-CN" altLang="en-US" sz="2000" dirty="0" smtClean="0">
                <a:solidFill>
                  <a:srgbClr val="006600"/>
                </a:solidFill>
                <a:ea typeface="楷体" pitchFamily="49" charset="-122"/>
                <a:cs typeface="Times New Roman" pitchFamily="18" charset="0"/>
              </a:rPr>
              <a:t>类</a:t>
            </a:r>
            <a:r>
              <a:rPr lang="en-US" sz="2000" dirty="0" smtClean="0">
                <a:solidFill>
                  <a:srgbClr val="006600"/>
                </a:solidFill>
                <a:ea typeface="楷体" pitchFamily="49" charset="-122"/>
                <a:cs typeface="Times New Roman" pitchFamily="18" charset="0"/>
              </a:rPr>
              <a:t>A</a:t>
            </a:r>
            <a:r>
              <a:rPr lang="zh-CN" altLang="en-US" sz="2000" dirty="0" smtClean="0">
                <a:solidFill>
                  <a:srgbClr val="006600"/>
                </a:solidFill>
                <a:ea typeface="楷体" pitchFamily="49" charset="-122"/>
                <a:cs typeface="Times New Roman" pitchFamily="18" charset="0"/>
              </a:rPr>
              <a:t>的私有字段</a:t>
            </a:r>
          </a:p>
          <a:p>
            <a:r>
              <a:rPr lang="en-US" sz="2000" dirty="0" smtClean="0">
                <a:solidFill>
                  <a:srgbClr val="006600"/>
                </a:solidFill>
                <a:ea typeface="楷体" pitchFamily="49" charset="-122"/>
                <a:cs typeface="Times New Roman" pitchFamily="18" charset="0"/>
              </a:rPr>
              <a:t>	public void </a:t>
            </a:r>
            <a:r>
              <a:rPr lang="en-US" sz="2000" dirty="0" err="1" smtClean="0">
                <a:solidFill>
                  <a:srgbClr val="006600"/>
                </a:solidFill>
                <a:ea typeface="楷体" pitchFamily="49" charset="-122"/>
                <a:cs typeface="Times New Roman" pitchFamily="18" charset="0"/>
              </a:rPr>
              <a:t>funa1</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定义类</a:t>
            </a:r>
            <a:r>
              <a:rPr lang="en-US" sz="2000" dirty="0" smtClean="0">
                <a:solidFill>
                  <a:srgbClr val="006600"/>
                </a:solidFill>
                <a:ea typeface="楷体" pitchFamily="49" charset="-122"/>
                <a:cs typeface="Times New Roman" pitchFamily="18" charset="0"/>
              </a:rPr>
              <a:t>A</a:t>
            </a:r>
            <a:r>
              <a:rPr lang="zh-CN" altLang="en-US" sz="2000" dirty="0" smtClean="0">
                <a:solidFill>
                  <a:srgbClr val="006600"/>
                </a:solidFill>
                <a:ea typeface="楷体" pitchFamily="49" charset="-122"/>
                <a:cs typeface="Times New Roman" pitchFamily="18" charset="0"/>
              </a:rPr>
              <a:t>的公有方法</a:t>
            </a:r>
            <a:r>
              <a:rPr lang="en-US" sz="2000" dirty="0" err="1" smtClean="0">
                <a:solidFill>
                  <a:srgbClr val="006600"/>
                </a:solidFill>
                <a:ea typeface="楷体" pitchFamily="49" charset="-122"/>
                <a:cs typeface="Times New Roman" pitchFamily="18" charset="0"/>
              </a:rPr>
              <a:t>funa1</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B b = new B(this);     </a:t>
            </a:r>
            <a:r>
              <a:rPr lang="en-US" sz="2000" dirty="0" smtClean="0">
                <a:solidFill>
                  <a:srgbClr val="FF00FF"/>
                </a:solidFill>
                <a:ea typeface="楷体" pitchFamily="49" charset="-122"/>
                <a:cs typeface="Times New Roman" pitchFamily="18" charset="0"/>
              </a:rPr>
              <a:t>//</a:t>
            </a:r>
            <a:r>
              <a:rPr lang="zh-CN" altLang="en-US" sz="2000" dirty="0" smtClean="0">
                <a:solidFill>
                  <a:srgbClr val="FF00FF"/>
                </a:solidFill>
                <a:ea typeface="楷体" pitchFamily="49" charset="-122"/>
                <a:cs typeface="Times New Roman" pitchFamily="18" charset="0"/>
              </a:rPr>
              <a:t>将</a:t>
            </a:r>
            <a:r>
              <a:rPr lang="en-US" sz="2000" dirty="0" smtClean="0">
                <a:solidFill>
                  <a:srgbClr val="FF00FF"/>
                </a:solidFill>
                <a:ea typeface="楷体" pitchFamily="49" charset="-122"/>
                <a:cs typeface="Times New Roman" pitchFamily="18" charset="0"/>
              </a:rPr>
              <a:t>this</a:t>
            </a:r>
            <a:r>
              <a:rPr lang="zh-CN" altLang="en-US" sz="2000" dirty="0" smtClean="0">
                <a:solidFill>
                  <a:srgbClr val="FF00FF"/>
                </a:solidFill>
                <a:ea typeface="楷体" pitchFamily="49" charset="-122"/>
                <a:cs typeface="Times New Roman" pitchFamily="18" charset="0"/>
              </a:rPr>
              <a:t>即类</a:t>
            </a:r>
            <a:r>
              <a:rPr lang="en-US" sz="2000" dirty="0" smtClean="0">
                <a:solidFill>
                  <a:srgbClr val="FF00FF"/>
                </a:solidFill>
                <a:ea typeface="楷体" pitchFamily="49" charset="-122"/>
                <a:cs typeface="Times New Roman" pitchFamily="18" charset="0"/>
              </a:rPr>
              <a:t>A</a:t>
            </a:r>
            <a:r>
              <a:rPr lang="zh-CN" altLang="en-US" sz="2000" dirty="0" smtClean="0">
                <a:solidFill>
                  <a:srgbClr val="FF00FF"/>
                </a:solidFill>
                <a:ea typeface="楷体" pitchFamily="49" charset="-122"/>
                <a:cs typeface="Times New Roman" pitchFamily="18" charset="0"/>
              </a:rPr>
              <a:t>的对象传递给类</a:t>
            </a:r>
            <a:r>
              <a:rPr lang="en-US" sz="2000" dirty="0" smtClean="0">
                <a:solidFill>
                  <a:srgbClr val="FF00FF"/>
                </a:solidFill>
                <a:ea typeface="楷体" pitchFamily="49" charset="-122"/>
                <a:cs typeface="Times New Roman" pitchFamily="18" charset="0"/>
              </a:rPr>
              <a:t>B</a:t>
            </a:r>
            <a:r>
              <a:rPr lang="zh-CN" altLang="en-US" sz="2000" dirty="0" smtClean="0">
                <a:solidFill>
                  <a:srgbClr val="FF00FF"/>
                </a:solidFill>
                <a:ea typeface="楷体" pitchFamily="49" charset="-122"/>
                <a:cs typeface="Times New Roman" pitchFamily="18" charset="0"/>
              </a:rPr>
              <a:t>的构造函数</a:t>
            </a: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b.funb1</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public void </a:t>
            </a:r>
            <a:r>
              <a:rPr lang="en-US" sz="2000" dirty="0" err="1" smtClean="0">
                <a:solidFill>
                  <a:srgbClr val="006600"/>
                </a:solidFill>
                <a:ea typeface="楷体" pitchFamily="49" charset="-122"/>
                <a:cs typeface="Times New Roman" pitchFamily="18" charset="0"/>
              </a:rPr>
              <a:t>funb2</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定义类</a:t>
            </a:r>
            <a:r>
              <a:rPr lang="en-US" sz="2000" dirty="0" smtClean="0">
                <a:solidFill>
                  <a:srgbClr val="006600"/>
                </a:solidFill>
                <a:ea typeface="楷体" pitchFamily="49" charset="-122"/>
                <a:cs typeface="Times New Roman" pitchFamily="18" charset="0"/>
              </a:rPr>
              <a:t>A</a:t>
            </a:r>
            <a:r>
              <a:rPr lang="zh-CN" altLang="en-US" sz="2000" dirty="0" smtClean="0">
                <a:solidFill>
                  <a:srgbClr val="006600"/>
                </a:solidFill>
                <a:ea typeface="楷体" pitchFamily="49" charset="-122"/>
                <a:cs typeface="Times New Roman" pitchFamily="18" charset="0"/>
              </a:rPr>
              <a:t>的公有方法</a:t>
            </a:r>
            <a:r>
              <a:rPr lang="en-US" sz="2000" dirty="0" err="1" smtClean="0">
                <a:solidFill>
                  <a:srgbClr val="006600"/>
                </a:solidFill>
                <a:ea typeface="楷体" pitchFamily="49" charset="-122"/>
                <a:cs typeface="Times New Roman" pitchFamily="18" charset="0"/>
              </a:rPr>
              <a:t>funa2</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      B b = new B(this);    </a:t>
            </a:r>
            <a:r>
              <a:rPr lang="en-US" sz="2000" dirty="0" smtClean="0">
                <a:solidFill>
                  <a:srgbClr val="FF00FF"/>
                </a:solidFill>
                <a:ea typeface="楷体" pitchFamily="49" charset="-122"/>
                <a:cs typeface="Times New Roman" pitchFamily="18" charset="0"/>
              </a:rPr>
              <a:t>//</a:t>
            </a:r>
            <a:r>
              <a:rPr lang="zh-CN" altLang="en-US" sz="2000" dirty="0" smtClean="0">
                <a:solidFill>
                  <a:srgbClr val="FF00FF"/>
                </a:solidFill>
                <a:ea typeface="楷体" pitchFamily="49" charset="-122"/>
                <a:cs typeface="Times New Roman" pitchFamily="18" charset="0"/>
              </a:rPr>
              <a:t>将</a:t>
            </a:r>
            <a:r>
              <a:rPr lang="en-US" sz="2000" dirty="0" smtClean="0">
                <a:solidFill>
                  <a:srgbClr val="FF00FF"/>
                </a:solidFill>
                <a:ea typeface="楷体" pitchFamily="49" charset="-122"/>
                <a:cs typeface="Times New Roman" pitchFamily="18" charset="0"/>
              </a:rPr>
              <a:t>this</a:t>
            </a:r>
            <a:r>
              <a:rPr lang="zh-CN" altLang="en-US" sz="2000" dirty="0" smtClean="0">
                <a:solidFill>
                  <a:srgbClr val="FF00FF"/>
                </a:solidFill>
                <a:ea typeface="楷体" pitchFamily="49" charset="-122"/>
                <a:cs typeface="Times New Roman" pitchFamily="18" charset="0"/>
              </a:rPr>
              <a:t>即类</a:t>
            </a:r>
            <a:r>
              <a:rPr lang="en-US" sz="2000" dirty="0" smtClean="0">
                <a:solidFill>
                  <a:srgbClr val="FF00FF"/>
                </a:solidFill>
                <a:ea typeface="楷体" pitchFamily="49" charset="-122"/>
                <a:cs typeface="Times New Roman" pitchFamily="18" charset="0"/>
              </a:rPr>
              <a:t>A</a:t>
            </a:r>
            <a:r>
              <a:rPr lang="zh-CN" altLang="en-US" sz="2000" dirty="0" smtClean="0">
                <a:solidFill>
                  <a:srgbClr val="FF00FF"/>
                </a:solidFill>
                <a:ea typeface="楷体" pitchFamily="49" charset="-122"/>
                <a:cs typeface="Times New Roman" pitchFamily="18" charset="0"/>
              </a:rPr>
              <a:t>的对象传递给类</a:t>
            </a:r>
            <a:r>
              <a:rPr lang="en-US" sz="2000" dirty="0" smtClean="0">
                <a:solidFill>
                  <a:srgbClr val="FF00FF"/>
                </a:solidFill>
                <a:ea typeface="楷体" pitchFamily="49" charset="-122"/>
                <a:cs typeface="Times New Roman" pitchFamily="18" charset="0"/>
              </a:rPr>
              <a:t>B</a:t>
            </a:r>
            <a:r>
              <a:rPr lang="zh-CN" altLang="en-US" sz="2000" dirty="0" smtClean="0">
                <a:solidFill>
                  <a:srgbClr val="FF00FF"/>
                </a:solidFill>
                <a:ea typeface="楷体" pitchFamily="49" charset="-122"/>
                <a:cs typeface="Times New Roman" pitchFamily="18" charset="0"/>
              </a:rPr>
              <a:t>的构造函数</a:t>
            </a: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b.funb2</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52970"/>
            <a:ext cx="8215370" cy="5478423"/>
          </a:xfrm>
          <a:prstGeom prst="rect">
            <a:avLst/>
          </a:prstGeom>
          <a:noFill/>
        </p:spPr>
        <p:txBody>
          <a:bodyPr wrap="square" rtlCol="0">
            <a:spAutoFit/>
          </a:bodyPr>
          <a:lstStyle/>
          <a:p>
            <a:pPr>
              <a:lnSpc>
                <a:spcPts val="2100"/>
              </a:lnSpc>
            </a:pPr>
            <a:r>
              <a:rPr lang="en-US" sz="2000" dirty="0" smtClean="0">
                <a:solidFill>
                  <a:srgbClr val="006600"/>
                </a:solidFill>
                <a:ea typeface="楷体" pitchFamily="49" charset="-122"/>
                <a:cs typeface="Times New Roman" pitchFamily="18" charset="0"/>
              </a:rPr>
              <a:t>        </a:t>
            </a:r>
            <a:r>
              <a:rPr lang="en-US" sz="2000" dirty="0" smtClean="0">
                <a:solidFill>
                  <a:srgbClr val="FF3300"/>
                </a:solidFill>
                <a:ea typeface="楷体" pitchFamily="49" charset="-122"/>
                <a:cs typeface="Times New Roman" pitchFamily="18" charset="0"/>
              </a:rPr>
              <a:t>class B				//</a:t>
            </a:r>
            <a:r>
              <a:rPr lang="zh-CN" altLang="en-US" sz="2000" dirty="0" smtClean="0">
                <a:solidFill>
                  <a:srgbClr val="FF3300"/>
                </a:solidFill>
                <a:ea typeface="楷体" pitchFamily="49" charset="-122"/>
                <a:cs typeface="Times New Roman" pitchFamily="18" charset="0"/>
              </a:rPr>
              <a:t>声明嵌套类</a:t>
            </a:r>
            <a:r>
              <a:rPr lang="en-US" sz="2000" dirty="0" smtClean="0">
                <a:solidFill>
                  <a:srgbClr val="FF3300"/>
                </a:solidFill>
                <a:ea typeface="楷体" pitchFamily="49" charset="-122"/>
                <a:cs typeface="Times New Roman" pitchFamily="18" charset="0"/>
              </a:rPr>
              <a:t>B</a:t>
            </a:r>
            <a:endParaRPr lang="zh-CN" altLang="en-US" sz="2000" dirty="0" smtClean="0">
              <a:solidFill>
                <a:srgbClr val="FF33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	private A </a:t>
            </a:r>
            <a:r>
              <a:rPr lang="en-US" sz="2000" dirty="0" err="1" smtClean="0">
                <a:solidFill>
                  <a:srgbClr val="006600"/>
                </a:solidFill>
                <a:ea typeface="楷体" pitchFamily="49" charset="-122"/>
                <a:cs typeface="Times New Roman" pitchFamily="18" charset="0"/>
              </a:rPr>
              <a:t>m_parent</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类</a:t>
            </a:r>
            <a:r>
              <a:rPr lang="en-US" sz="2000" dirty="0" smtClean="0">
                <a:solidFill>
                  <a:srgbClr val="006600"/>
                </a:solidFill>
                <a:ea typeface="楷体" pitchFamily="49" charset="-122"/>
                <a:cs typeface="Times New Roman" pitchFamily="18" charset="0"/>
              </a:rPr>
              <a:t>B</a:t>
            </a:r>
            <a:r>
              <a:rPr lang="zh-CN" altLang="en-US" sz="2000" dirty="0" smtClean="0">
                <a:solidFill>
                  <a:srgbClr val="006600"/>
                </a:solidFill>
                <a:ea typeface="楷体" pitchFamily="49" charset="-122"/>
                <a:cs typeface="Times New Roman" pitchFamily="18" charset="0"/>
              </a:rPr>
              <a:t>的私有字段</a:t>
            </a:r>
          </a:p>
          <a:p>
            <a:pPr>
              <a:lnSpc>
                <a:spcPts val="2100"/>
              </a:lnSpc>
            </a:pPr>
            <a:r>
              <a:rPr lang="en-US" sz="2000" dirty="0" smtClean="0">
                <a:solidFill>
                  <a:srgbClr val="006600"/>
                </a:solidFill>
                <a:ea typeface="楷体" pitchFamily="49" charset="-122"/>
                <a:cs typeface="Times New Roman" pitchFamily="18" charset="0"/>
              </a:rPr>
              <a:t>	string </a:t>
            </a:r>
            <a:r>
              <a:rPr lang="en-US" sz="2000" dirty="0" err="1" smtClean="0">
                <a:solidFill>
                  <a:srgbClr val="006600"/>
                </a:solidFill>
                <a:ea typeface="楷体" pitchFamily="49" charset="-122"/>
                <a:cs typeface="Times New Roman" pitchFamily="18" charset="0"/>
              </a:rPr>
              <a:t>strb</a:t>
            </a:r>
            <a:r>
              <a:rPr lang="en-US" sz="2000" dirty="0" smtClean="0">
                <a:solidFill>
                  <a:srgbClr val="006600"/>
                </a:solidFill>
                <a:ea typeface="楷体" pitchFamily="49" charset="-122"/>
                <a:cs typeface="Times New Roman" pitchFamily="18" charset="0"/>
              </a:rPr>
              <a:t> = "B";		//</a:t>
            </a:r>
            <a:r>
              <a:rPr lang="zh-CN" altLang="en-US" sz="2000" dirty="0" smtClean="0">
                <a:solidFill>
                  <a:srgbClr val="006600"/>
                </a:solidFill>
                <a:ea typeface="楷体" pitchFamily="49" charset="-122"/>
                <a:cs typeface="Times New Roman" pitchFamily="18" charset="0"/>
              </a:rPr>
              <a:t>类</a:t>
            </a:r>
            <a:r>
              <a:rPr lang="en-US" sz="2000" dirty="0" smtClean="0">
                <a:solidFill>
                  <a:srgbClr val="006600"/>
                </a:solidFill>
                <a:ea typeface="楷体" pitchFamily="49" charset="-122"/>
                <a:cs typeface="Times New Roman" pitchFamily="18" charset="0"/>
              </a:rPr>
              <a:t>B</a:t>
            </a:r>
            <a:r>
              <a:rPr lang="zh-CN" altLang="en-US" sz="2000" dirty="0" smtClean="0">
                <a:solidFill>
                  <a:srgbClr val="006600"/>
                </a:solidFill>
                <a:ea typeface="楷体" pitchFamily="49" charset="-122"/>
                <a:cs typeface="Times New Roman" pitchFamily="18" charset="0"/>
              </a:rPr>
              <a:t>的私有字段</a:t>
            </a:r>
          </a:p>
          <a:p>
            <a:pPr>
              <a:lnSpc>
                <a:spcPts val="2100"/>
              </a:lnSpc>
            </a:pPr>
            <a:r>
              <a:rPr lang="en-US" sz="2000" dirty="0" smtClean="0">
                <a:solidFill>
                  <a:srgbClr val="006600"/>
                </a:solidFill>
                <a:ea typeface="楷体" pitchFamily="49" charset="-122"/>
                <a:cs typeface="Times New Roman" pitchFamily="18" charset="0"/>
              </a:rPr>
              <a:t>	public B() { }</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public B(A parent)		//</a:t>
            </a:r>
            <a:r>
              <a:rPr lang="zh-CN" altLang="en-US" sz="2000" dirty="0" smtClean="0">
                <a:solidFill>
                  <a:srgbClr val="006600"/>
                </a:solidFill>
                <a:ea typeface="楷体" pitchFamily="49" charset="-122"/>
                <a:cs typeface="Times New Roman" pitchFamily="18" charset="0"/>
              </a:rPr>
              <a:t>定义类</a:t>
            </a:r>
            <a:r>
              <a:rPr lang="en-US" sz="2000" dirty="0" smtClean="0">
                <a:solidFill>
                  <a:srgbClr val="006600"/>
                </a:solidFill>
                <a:ea typeface="楷体" pitchFamily="49" charset="-122"/>
                <a:cs typeface="Times New Roman" pitchFamily="18" charset="0"/>
              </a:rPr>
              <a:t>B</a:t>
            </a:r>
            <a:r>
              <a:rPr lang="zh-CN" altLang="en-US" sz="2000" dirty="0" smtClean="0">
                <a:solidFill>
                  <a:srgbClr val="006600"/>
                </a:solidFill>
                <a:ea typeface="楷体" pitchFamily="49" charset="-122"/>
                <a:cs typeface="Times New Roman" pitchFamily="18" charset="0"/>
              </a:rPr>
              <a:t>的公有方法</a:t>
            </a:r>
            <a:r>
              <a:rPr lang="en-US" sz="2000" dirty="0" err="1" smtClean="0">
                <a:solidFill>
                  <a:srgbClr val="006600"/>
                </a:solidFill>
                <a:ea typeface="楷体" pitchFamily="49" charset="-122"/>
                <a:cs typeface="Times New Roman" pitchFamily="18" charset="0"/>
              </a:rPr>
              <a:t>funb1</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m_parent</a:t>
            </a:r>
            <a:r>
              <a:rPr lang="en-US" sz="2000" dirty="0" smtClean="0">
                <a:solidFill>
                  <a:srgbClr val="006600"/>
                </a:solidFill>
                <a:ea typeface="楷体" pitchFamily="49" charset="-122"/>
                <a:cs typeface="Times New Roman" pitchFamily="18" charset="0"/>
              </a:rPr>
              <a:t> = parent;  }</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public void </a:t>
            </a:r>
            <a:r>
              <a:rPr lang="en-US" sz="2000" dirty="0" err="1" smtClean="0">
                <a:solidFill>
                  <a:srgbClr val="006600"/>
                </a:solidFill>
                <a:ea typeface="楷体" pitchFamily="49" charset="-122"/>
                <a:cs typeface="Times New Roman" pitchFamily="18" charset="0"/>
              </a:rPr>
              <a:t>funb1</a:t>
            </a:r>
            <a:r>
              <a:rPr lang="en-US" sz="2000" dirty="0" smtClean="0">
                <a:solidFill>
                  <a:srgbClr val="006600"/>
                </a:solidFill>
                <a:ea typeface="楷体" pitchFamily="49" charset="-122"/>
                <a:cs typeface="Times New Roman" pitchFamily="18" charset="0"/>
              </a:rPr>
              <a:t>()		//</a:t>
            </a:r>
            <a:r>
              <a:rPr lang="zh-CN" altLang="en-US" sz="2000" dirty="0" smtClean="0">
                <a:solidFill>
                  <a:srgbClr val="006600"/>
                </a:solidFill>
                <a:ea typeface="楷体" pitchFamily="49" charset="-122"/>
                <a:cs typeface="Times New Roman" pitchFamily="18" charset="0"/>
              </a:rPr>
              <a:t>定义类</a:t>
            </a:r>
            <a:r>
              <a:rPr lang="en-US" sz="2000" dirty="0" smtClean="0">
                <a:solidFill>
                  <a:srgbClr val="006600"/>
                </a:solidFill>
                <a:ea typeface="楷体" pitchFamily="49" charset="-122"/>
                <a:cs typeface="Times New Roman" pitchFamily="18" charset="0"/>
              </a:rPr>
              <a:t>B</a:t>
            </a:r>
            <a:r>
              <a:rPr lang="zh-CN" altLang="en-US" sz="2000" dirty="0" smtClean="0">
                <a:solidFill>
                  <a:srgbClr val="006600"/>
                </a:solidFill>
                <a:ea typeface="楷体" pitchFamily="49" charset="-122"/>
                <a:cs typeface="Times New Roman" pitchFamily="18" charset="0"/>
              </a:rPr>
              <a:t>的公有方法</a:t>
            </a:r>
            <a:r>
              <a:rPr lang="en-US" sz="2000" dirty="0" err="1" smtClean="0">
                <a:solidFill>
                  <a:srgbClr val="006600"/>
                </a:solidFill>
                <a:ea typeface="楷体" pitchFamily="49" charset="-122"/>
                <a:cs typeface="Times New Roman" pitchFamily="18" charset="0"/>
              </a:rPr>
              <a:t>funb1</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m_parent.stra</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public void </a:t>
            </a:r>
            <a:r>
              <a:rPr lang="en-US" sz="2000" dirty="0" err="1" smtClean="0">
                <a:solidFill>
                  <a:srgbClr val="006600"/>
                </a:solidFill>
                <a:ea typeface="楷体" pitchFamily="49" charset="-122"/>
                <a:cs typeface="Times New Roman" pitchFamily="18" charset="0"/>
              </a:rPr>
              <a:t>funb2</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Console.WriteLine</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strb</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class Program</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     static void Main()</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      A a = new A();</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a.funa1</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a.funb2</a:t>
            </a: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          }</a:t>
            </a:r>
            <a:endParaRPr lang="zh-CN" altLang="en-US" sz="2000" dirty="0" smtClean="0">
              <a:solidFill>
                <a:srgbClr val="006600"/>
              </a:solidFill>
              <a:ea typeface="楷体" pitchFamily="49" charset="-122"/>
              <a:cs typeface="Times New Roman" pitchFamily="18" charset="0"/>
            </a:endParaRPr>
          </a:p>
          <a:p>
            <a:pPr>
              <a:lnSpc>
                <a:spcPts val="2100"/>
              </a:lnSpc>
            </a:pP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5214974" cy="1569660"/>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本程序的执行结果如下：</a:t>
            </a:r>
          </a:p>
          <a:p>
            <a:pPr>
              <a:lnSpc>
                <a:spcPct val="150000"/>
              </a:lnSpc>
            </a:pPr>
            <a:r>
              <a:rPr lang="en-US" sz="2000" dirty="0" smtClean="0">
                <a:solidFill>
                  <a:srgbClr val="006600"/>
                </a:solidFill>
                <a:ea typeface="楷体" pitchFamily="49" charset="-122"/>
                <a:cs typeface="Times New Roman" pitchFamily="18" charset="0"/>
              </a:rPr>
              <a:t>A</a:t>
            </a:r>
            <a:endParaRPr lang="zh-CN" altLang="en-US" sz="2000" dirty="0" smtClean="0">
              <a:solidFill>
                <a:srgbClr val="006600"/>
              </a:solidFill>
              <a:ea typeface="楷体" pitchFamily="49" charset="-122"/>
              <a:cs typeface="Times New Roman" pitchFamily="18" charset="0"/>
            </a:endParaRPr>
          </a:p>
          <a:p>
            <a:pPr>
              <a:lnSpc>
                <a:spcPct val="150000"/>
              </a:lnSpc>
            </a:pPr>
            <a:r>
              <a:rPr lang="en-US" sz="2000" dirty="0" smtClean="0">
                <a:solidFill>
                  <a:srgbClr val="006600"/>
                </a:solidFill>
                <a:ea typeface="楷体" pitchFamily="49" charset="-122"/>
                <a:cs typeface="Times New Roman" pitchFamily="18" charset="0"/>
              </a:rPr>
              <a:t>B</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539750" y="476250"/>
            <a:ext cx="7777163" cy="584775"/>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5.11  </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itchFamily="49" charset="-122"/>
              </a:rPr>
              <a:t>索引器</a:t>
            </a:r>
          </a:p>
        </p:txBody>
      </p:sp>
      <p:sp>
        <p:nvSpPr>
          <p:cNvPr id="161795" name="Text Box 3"/>
          <p:cNvSpPr txBox="1">
            <a:spLocks noChangeArrowheads="1"/>
          </p:cNvSpPr>
          <p:nvPr/>
        </p:nvSpPr>
        <p:spPr bwMode="auto">
          <a:xfrm>
            <a:off x="857224" y="2000240"/>
            <a:ext cx="7848600" cy="3637919"/>
          </a:xfrm>
          <a:prstGeom prst="rect">
            <a:avLst/>
          </a:prstGeom>
          <a:noFill/>
          <a:ln w="9525">
            <a:noFill/>
            <a:miter lim="800000"/>
            <a:headEnd/>
            <a:tailEnd/>
          </a:ln>
          <a:effectLst/>
        </p:spPr>
        <p:txBody>
          <a:bodyPr>
            <a:spAutoFit/>
          </a:bodyPr>
          <a:lstStyle/>
          <a:p>
            <a:r>
              <a:rPr lang="zh-CN" altLang="en-US" dirty="0" smtClean="0">
                <a:ea typeface="楷体" pitchFamily="49" charset="-122"/>
                <a:cs typeface="Times New Roman" pitchFamily="18" charset="0"/>
              </a:rPr>
              <a:t>      索引</a:t>
            </a:r>
            <a:r>
              <a:rPr lang="zh-CN" altLang="en-US" dirty="0">
                <a:ea typeface="楷体" pitchFamily="49" charset="-122"/>
                <a:cs typeface="Times New Roman" pitchFamily="18" charset="0"/>
              </a:rPr>
              <a:t>器提供了一种访问类或结构的方法，即允许按照与数组相同的方式对类、结构或接口进行索引。它的引入是为了使程序更加直观、易于理解。</a:t>
            </a:r>
          </a:p>
          <a:p>
            <a:pPr>
              <a:lnSpc>
                <a:spcPct val="120000"/>
              </a:lnSpc>
            </a:pPr>
            <a:r>
              <a:rPr lang="zh-CN" altLang="en-US" dirty="0">
                <a:ea typeface="楷体" pitchFamily="49" charset="-122"/>
                <a:cs typeface="Times New Roman" pitchFamily="18" charset="0"/>
              </a:rPr>
              <a:t>      例如，可以有一个大学名称类</a:t>
            </a:r>
            <a:r>
              <a:rPr lang="en-US" altLang="zh-CN" dirty="0">
                <a:ea typeface="楷体" pitchFamily="49" charset="-122"/>
                <a:cs typeface="Times New Roman" pitchFamily="18" charset="0"/>
              </a:rPr>
              <a:t>University</a:t>
            </a:r>
            <a:r>
              <a:rPr lang="zh-CN" altLang="en-US" dirty="0">
                <a:ea typeface="楷体" pitchFamily="49" charset="-122"/>
                <a:cs typeface="Times New Roman" pitchFamily="18" charset="0"/>
              </a:rPr>
              <a:t>，其中有一个</a:t>
            </a:r>
            <a:r>
              <a:rPr lang="en-US" altLang="zh-CN" dirty="0">
                <a:ea typeface="楷体" pitchFamily="49" charset="-122"/>
                <a:cs typeface="Times New Roman" pitchFamily="18" charset="0"/>
              </a:rPr>
              <a:t>name</a:t>
            </a:r>
            <a:r>
              <a:rPr lang="zh-CN" altLang="en-US" dirty="0">
                <a:ea typeface="楷体" pitchFamily="49" charset="-122"/>
                <a:cs typeface="Times New Roman" pitchFamily="18" charset="0"/>
              </a:rPr>
              <a:t>数组字段可能包含一些大学名称，</a:t>
            </a:r>
            <a:r>
              <a:rPr lang="en-US" altLang="zh-CN" dirty="0">
                <a:ea typeface="楷体" pitchFamily="49" charset="-122"/>
                <a:cs typeface="Times New Roman" pitchFamily="18" charset="0"/>
              </a:rPr>
              <a:t>un</a:t>
            </a:r>
            <a:r>
              <a:rPr lang="zh-CN" altLang="en-US" dirty="0">
                <a:ea typeface="楷体" pitchFamily="49" charset="-122"/>
                <a:cs typeface="Times New Roman" pitchFamily="18" charset="0"/>
              </a:rPr>
              <a:t>是该类的一个对象，类中索引器允许访问这些大学名称，例如：</a:t>
            </a:r>
          </a:p>
          <a:p>
            <a:pPr>
              <a:lnSpc>
                <a:spcPct val="12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un[0] = "</a:t>
            </a:r>
            <a:r>
              <a:rPr lang="zh-CN" altLang="en-US" sz="2000" dirty="0">
                <a:solidFill>
                  <a:schemeClr val="hlink"/>
                </a:solidFill>
                <a:ea typeface="楷体" pitchFamily="49" charset="-122"/>
                <a:cs typeface="Times New Roman" pitchFamily="18" charset="0"/>
              </a:rPr>
              <a:t>清华大学</a:t>
            </a:r>
            <a:r>
              <a:rPr lang="en-US" altLang="zh-CN" sz="2000" dirty="0">
                <a:solidFill>
                  <a:schemeClr val="hlink"/>
                </a:solidFill>
                <a:ea typeface="楷体" pitchFamily="49" charset="-122"/>
                <a:cs typeface="Times New Roman" pitchFamily="18" charset="0"/>
              </a:rPr>
              <a:t>";</a:t>
            </a:r>
          </a:p>
          <a:p>
            <a:pPr>
              <a:lnSpc>
                <a:spcPct val="120000"/>
              </a:lnSpc>
            </a:pPr>
            <a:r>
              <a:rPr lang="en-US" altLang="zh-CN" sz="2000" dirty="0">
                <a:solidFill>
                  <a:schemeClr val="hlink"/>
                </a:solidFill>
                <a:ea typeface="楷体" pitchFamily="49" charset="-122"/>
                <a:cs typeface="Times New Roman" pitchFamily="18" charset="0"/>
              </a:rPr>
              <a:t>     un[1] = "</a:t>
            </a:r>
            <a:r>
              <a:rPr lang="zh-CN" altLang="en-US" sz="2000" dirty="0">
                <a:solidFill>
                  <a:schemeClr val="hlink"/>
                </a:solidFill>
                <a:ea typeface="楷体" pitchFamily="49" charset="-122"/>
                <a:cs typeface="Times New Roman" pitchFamily="18" charset="0"/>
              </a:rPr>
              <a:t>北京大学</a:t>
            </a:r>
            <a:r>
              <a:rPr lang="en-US" altLang="zh-CN" sz="2000" dirty="0">
                <a:solidFill>
                  <a:schemeClr val="hlink"/>
                </a:solidFill>
                <a:ea typeface="楷体" pitchFamily="49" charset="-122"/>
                <a:cs typeface="Times New Roman" pitchFamily="18" charset="0"/>
              </a:rPr>
              <a:t>";</a:t>
            </a:r>
          </a:p>
          <a:p>
            <a:pPr>
              <a:lnSpc>
                <a:spcPct val="120000"/>
              </a:lnSpc>
            </a:pPr>
            <a:r>
              <a:rPr lang="en-US" altLang="zh-CN" sz="2000" dirty="0">
                <a:solidFill>
                  <a:schemeClr val="hlink"/>
                </a:solidFill>
                <a:ea typeface="楷体" pitchFamily="49" charset="-122"/>
                <a:cs typeface="Times New Roman" pitchFamily="18" charset="0"/>
              </a:rPr>
              <a:t>     un[3] = "</a:t>
            </a:r>
            <a:r>
              <a:rPr lang="zh-CN" altLang="en-US" sz="2000" dirty="0">
                <a:solidFill>
                  <a:schemeClr val="hlink"/>
                </a:solidFill>
                <a:ea typeface="楷体" pitchFamily="49" charset="-122"/>
                <a:cs typeface="Times New Roman" pitchFamily="18" charset="0"/>
              </a:rPr>
              <a:t>武汉大学</a:t>
            </a:r>
            <a:r>
              <a:rPr lang="en-US" altLang="zh-CN" sz="2000" dirty="0">
                <a:solidFill>
                  <a:schemeClr val="hlink"/>
                </a:solidFill>
                <a:ea typeface="楷体" pitchFamily="49" charset="-122"/>
                <a:cs typeface="Times New Roman" pitchFamily="18" charset="0"/>
              </a:rPr>
              <a:t>";</a:t>
            </a:r>
          </a:p>
        </p:txBody>
      </p:sp>
      <p:sp>
        <p:nvSpPr>
          <p:cNvPr id="4" name="TextBox 3"/>
          <p:cNvSpPr txBox="1"/>
          <p:nvPr/>
        </p:nvSpPr>
        <p:spPr>
          <a:xfrm>
            <a:off x="428596" y="1285860"/>
            <a:ext cx="392909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5.11.1 </a:t>
            </a:r>
            <a:r>
              <a:rPr lang="zh-CN" altLang="en-US" sz="2800" dirty="0" smtClean="0">
                <a:solidFill>
                  <a:srgbClr val="FF3300"/>
                </a:solidFill>
                <a:latin typeface="黑体" pitchFamily="49" charset="-122"/>
                <a:ea typeface="黑体" pitchFamily="49" charset="-122"/>
              </a:rPr>
              <a:t>什么是索引器</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defRPr>
        </a:defPPr>
      </a:lstStyle>
    </a:spDef>
    <a:lnDef>
      <a:spPr bwMode="auto">
        <a:solidFill>
          <a:schemeClr val="accent1"/>
        </a:solidFill>
        <a:ln w="38100" cap="flat" cmpd="sng" algn="ctr">
          <a:solidFill>
            <a:srgbClr val="9900CC"/>
          </a:solidFill>
          <a:prstDash val="solid"/>
          <a:round/>
          <a:headEnd type="none" w="med" len="med"/>
          <a:tailEnd type="arrow"/>
        </a:ln>
        <a:effectLst/>
      </a:spPr>
      <a:body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588</TotalTime>
  <Words>7093</Words>
  <Application>Microsoft Office PowerPoint</Application>
  <PresentationFormat>全屏显示(4:3)</PresentationFormat>
  <Paragraphs>1180</Paragraphs>
  <Slides>153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153</vt:i4>
      </vt:variant>
    </vt:vector>
  </HeadingPairs>
  <TitlesOfParts>
    <vt:vector size="155" baseType="lpstr">
      <vt:lpstr>Edge</vt:lpstr>
      <vt:lpstr>图片</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234</cp:revision>
  <dcterms:created xsi:type="dcterms:W3CDTF">2009-07-07T03:19:41Z</dcterms:created>
  <dcterms:modified xsi:type="dcterms:W3CDTF">2015-05-31T03:09:00Z</dcterms:modified>
</cp:coreProperties>
</file>