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1.svg" ContentType="image/svg+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2" r:id="rId4"/>
    <p:sldMasterId id="2147483655" r:id="rId5"/>
    <p:sldMasterId id="2147483658" r:id="rId6"/>
    <p:sldMasterId id="2147483661" r:id="rId7"/>
    <p:sldMasterId id="2147483677" r:id="rId8"/>
  </p:sldMasterIdLst>
  <p:notesMasterIdLst>
    <p:notesMasterId r:id="rId25"/>
  </p:notesMasterIdLst>
  <p:handoutMasterIdLst>
    <p:handoutMasterId r:id="rId56"/>
  </p:handoutMasterIdLst>
  <p:sldIdLst>
    <p:sldId id="462" r:id="rId9"/>
    <p:sldId id="463" r:id="rId10"/>
    <p:sldId id="464" r:id="rId11"/>
    <p:sldId id="498" r:id="rId12"/>
    <p:sldId id="496" r:id="rId13"/>
    <p:sldId id="499" r:id="rId14"/>
    <p:sldId id="500" r:id="rId15"/>
    <p:sldId id="501" r:id="rId16"/>
    <p:sldId id="502" r:id="rId17"/>
    <p:sldId id="503" r:id="rId18"/>
    <p:sldId id="504" r:id="rId19"/>
    <p:sldId id="505" r:id="rId20"/>
    <p:sldId id="506" r:id="rId21"/>
    <p:sldId id="507" r:id="rId22"/>
    <p:sldId id="509" r:id="rId23"/>
    <p:sldId id="510" r:id="rId24"/>
    <p:sldId id="528" r:id="rId26"/>
    <p:sldId id="529" r:id="rId27"/>
    <p:sldId id="512" r:id="rId28"/>
    <p:sldId id="513" r:id="rId29"/>
    <p:sldId id="514" r:id="rId30"/>
    <p:sldId id="527" r:id="rId31"/>
    <p:sldId id="530" r:id="rId32"/>
    <p:sldId id="531" r:id="rId33"/>
    <p:sldId id="532" r:id="rId34"/>
    <p:sldId id="533" r:id="rId35"/>
    <p:sldId id="534" r:id="rId36"/>
    <p:sldId id="535" r:id="rId37"/>
    <p:sldId id="536" r:id="rId38"/>
    <p:sldId id="537" r:id="rId39"/>
    <p:sldId id="538" r:id="rId40"/>
    <p:sldId id="539" r:id="rId41"/>
    <p:sldId id="540" r:id="rId42"/>
    <p:sldId id="541" r:id="rId43"/>
    <p:sldId id="542" r:id="rId44"/>
    <p:sldId id="543" r:id="rId45"/>
    <p:sldId id="544" r:id="rId46"/>
    <p:sldId id="552" r:id="rId47"/>
    <p:sldId id="553" r:id="rId48"/>
    <p:sldId id="554" r:id="rId49"/>
    <p:sldId id="555" r:id="rId50"/>
    <p:sldId id="556" r:id="rId51"/>
    <p:sldId id="557" r:id="rId52"/>
    <p:sldId id="451" r:id="rId53"/>
    <p:sldId id="452" r:id="rId54"/>
    <p:sldId id="264"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52332" initials="5"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AD2B26"/>
    <a:srgbClr val="49504F"/>
    <a:srgbClr val="B70006"/>
    <a:srgbClr val="FFFFE4"/>
    <a:srgbClr val="919191"/>
    <a:srgbClr val="333333"/>
    <a:srgbClr val="B60206"/>
    <a:srgbClr val="D9D9D9"/>
    <a:srgbClr val="5151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50" autoAdjust="0"/>
    <p:restoredTop sz="95306" autoAdjust="0"/>
  </p:normalViewPr>
  <p:slideViewPr>
    <p:cSldViewPr snapToGrid="0">
      <p:cViewPr varScale="1">
        <p:scale>
          <a:sx n="97" d="100"/>
          <a:sy n="97" d="100"/>
        </p:scale>
        <p:origin x="232" y="632"/>
      </p:cViewPr>
      <p:guideLst/>
    </p:cSldViewPr>
  </p:slideViewPr>
  <p:notesTextViewPr>
    <p:cViewPr>
      <p:scale>
        <a:sx n="1" d="1"/>
        <a:sy n="1" d="1"/>
      </p:scale>
      <p:origin x="0" y="0"/>
    </p:cViewPr>
  </p:notesTextViewPr>
  <p:notesViewPr>
    <p:cSldViewPr snapToGrid="0">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1.xml"/><Relationship Id="rId8" Type="http://schemas.openxmlformats.org/officeDocument/2006/relationships/slideMaster" Target="slideMasters/slideMaster7.xml"/><Relationship Id="rId7" Type="http://schemas.openxmlformats.org/officeDocument/2006/relationships/slideMaster" Target="slideMasters/slideMaster6.xml"/><Relationship Id="rId60" Type="http://schemas.openxmlformats.org/officeDocument/2006/relationships/commentAuthors" Target="commentAuthors.xml"/><Relationship Id="rId6" Type="http://schemas.openxmlformats.org/officeDocument/2006/relationships/slideMaster" Target="slideMasters/slideMaster5.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handoutMaster" Target="handoutMasters/handoutMaster1.xml"/><Relationship Id="rId55" Type="http://schemas.openxmlformats.org/officeDocument/2006/relationships/slide" Target="slides/slide46.xml"/><Relationship Id="rId54" Type="http://schemas.openxmlformats.org/officeDocument/2006/relationships/slide" Target="slides/slide45.xml"/><Relationship Id="rId53" Type="http://schemas.openxmlformats.org/officeDocument/2006/relationships/slide" Target="slides/slide44.xml"/><Relationship Id="rId52" Type="http://schemas.openxmlformats.org/officeDocument/2006/relationships/slide" Target="slides/slide43.xml"/><Relationship Id="rId51" Type="http://schemas.openxmlformats.org/officeDocument/2006/relationships/slide" Target="slides/slide42.xml"/><Relationship Id="rId50" Type="http://schemas.openxmlformats.org/officeDocument/2006/relationships/slide" Target="slides/slide41.xml"/><Relationship Id="rId5" Type="http://schemas.openxmlformats.org/officeDocument/2006/relationships/slideMaster" Target="slideMasters/slideMaster4.xml"/><Relationship Id="rId49" Type="http://schemas.openxmlformats.org/officeDocument/2006/relationships/slide" Target="slides/slide40.xml"/><Relationship Id="rId48" Type="http://schemas.openxmlformats.org/officeDocument/2006/relationships/slide" Target="slides/slide39.xml"/><Relationship Id="rId47" Type="http://schemas.openxmlformats.org/officeDocument/2006/relationships/slide" Target="slides/slide38.xml"/><Relationship Id="rId46" Type="http://schemas.openxmlformats.org/officeDocument/2006/relationships/slide" Target="slides/slide37.xml"/><Relationship Id="rId45" Type="http://schemas.openxmlformats.org/officeDocument/2006/relationships/slide" Target="slides/slide36.xml"/><Relationship Id="rId44" Type="http://schemas.openxmlformats.org/officeDocument/2006/relationships/slide" Target="slides/slide35.xml"/><Relationship Id="rId43" Type="http://schemas.openxmlformats.org/officeDocument/2006/relationships/slide" Target="slides/slide34.xml"/><Relationship Id="rId42" Type="http://schemas.openxmlformats.org/officeDocument/2006/relationships/slide" Target="slides/slide33.xml"/><Relationship Id="rId41" Type="http://schemas.openxmlformats.org/officeDocument/2006/relationships/slide" Target="slides/slide32.xml"/><Relationship Id="rId40" Type="http://schemas.openxmlformats.org/officeDocument/2006/relationships/slide" Target="slides/slide31.xml"/><Relationship Id="rId4" Type="http://schemas.openxmlformats.org/officeDocument/2006/relationships/slideMaster" Target="slideMasters/slideMaster3.xml"/><Relationship Id="rId39" Type="http://schemas.openxmlformats.org/officeDocument/2006/relationships/slide" Target="slides/slide30.xml"/><Relationship Id="rId38" Type="http://schemas.openxmlformats.org/officeDocument/2006/relationships/slide" Target="slides/slide29.xml"/><Relationship Id="rId37" Type="http://schemas.openxmlformats.org/officeDocument/2006/relationships/slide" Target="slides/slide28.xml"/><Relationship Id="rId36" Type="http://schemas.openxmlformats.org/officeDocument/2006/relationships/slide" Target="slides/slide27.xml"/><Relationship Id="rId35" Type="http://schemas.openxmlformats.org/officeDocument/2006/relationships/slide" Target="slides/slide26.xml"/><Relationship Id="rId34" Type="http://schemas.openxmlformats.org/officeDocument/2006/relationships/slide" Target="slides/slide25.xml"/><Relationship Id="rId33" Type="http://schemas.openxmlformats.org/officeDocument/2006/relationships/slide" Target="slides/slide24.xml"/><Relationship Id="rId32" Type="http://schemas.openxmlformats.org/officeDocument/2006/relationships/slide" Target="slides/slide23.xml"/><Relationship Id="rId31" Type="http://schemas.openxmlformats.org/officeDocument/2006/relationships/slide" Target="slides/slide22.xml"/><Relationship Id="rId30" Type="http://schemas.openxmlformats.org/officeDocument/2006/relationships/slide" Target="slides/slide21.xml"/><Relationship Id="rId3" Type="http://schemas.openxmlformats.org/officeDocument/2006/relationships/slideMaster" Target="slideMasters/slideMaster2.xml"/><Relationship Id="rId29" Type="http://schemas.openxmlformats.org/officeDocument/2006/relationships/slide" Target="slides/slide20.xml"/><Relationship Id="rId28" Type="http://schemas.openxmlformats.org/officeDocument/2006/relationships/slide" Target="slides/slide19.xml"/><Relationship Id="rId27" Type="http://schemas.openxmlformats.org/officeDocument/2006/relationships/slide" Target="slides/slide18.xml"/><Relationship Id="rId26" Type="http://schemas.openxmlformats.org/officeDocument/2006/relationships/slide" Target="slides/slide17.xml"/><Relationship Id="rId25" Type="http://schemas.openxmlformats.org/officeDocument/2006/relationships/notesMaster" Target="notesMasters/notesMaster1.xml"/><Relationship Id="rId24" Type="http://schemas.openxmlformats.org/officeDocument/2006/relationships/slide" Target="slides/slide16.xml"/><Relationship Id="rId23" Type="http://schemas.openxmlformats.org/officeDocument/2006/relationships/slide" Target="slides/slide15.xml"/><Relationship Id="rId22" Type="http://schemas.openxmlformats.org/officeDocument/2006/relationships/slide" Target="slides/slide14.xml"/><Relationship Id="rId21" Type="http://schemas.openxmlformats.org/officeDocument/2006/relationships/slide" Target="slides/slide13.xml"/><Relationship Id="rId20" Type="http://schemas.openxmlformats.org/officeDocument/2006/relationships/slide" Target="slides/slide12.xml"/><Relationship Id="rId2" Type="http://schemas.openxmlformats.org/officeDocument/2006/relationships/theme" Target="theme/theme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slide" Target="slides/slide2.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备注：</a:t>
            </a:r>
            <a:endParaRPr lang="zh-CN" altLang="en-US"/>
          </a:p>
          <a:p>
            <a:r>
              <a:rPr lang="zh-CN" altLang="en-US"/>
              <a:t>容器中：</a:t>
            </a:r>
            <a:endParaRPr lang="zh-CN" altLang="en-US"/>
          </a:p>
          <a:p>
            <a:r>
              <a:rPr lang="zh-CN" altLang="en-US"/>
              <a:t>[oracle@69b45c1a031d /]$ ifconfig</a:t>
            </a:r>
            <a:endParaRPr lang="zh-CN" altLang="en-US"/>
          </a:p>
          <a:p>
            <a:r>
              <a:rPr lang="zh-CN" altLang="en-US"/>
              <a:t>eth0      Link encap:Ethernet  HWaddr 02:42:AC:11:00:02  </a:t>
            </a:r>
            <a:endParaRPr lang="zh-CN" altLang="en-US"/>
          </a:p>
          <a:p>
            <a:r>
              <a:rPr lang="zh-CN" altLang="en-US"/>
              <a:t>          inet addr:172.17.0.2  Bcast:172.17.255.255  Mask:255.255.0.0</a:t>
            </a:r>
            <a:endParaRPr lang="zh-CN" altLang="en-US"/>
          </a:p>
          <a:p>
            <a:r>
              <a:rPr lang="zh-CN" altLang="en-US"/>
              <a:t>          UP BROADCAST RUNNING MULTICAST  MTU:1500  Metric:1</a:t>
            </a:r>
            <a:endParaRPr lang="zh-CN" altLang="en-US"/>
          </a:p>
          <a:p>
            <a:r>
              <a:rPr lang="zh-CN" altLang="en-US"/>
              <a:t>          RX packets:184 errors:0 dropped:0 overruns:0 frame:0</a:t>
            </a:r>
            <a:endParaRPr lang="zh-CN" altLang="en-US"/>
          </a:p>
          <a:p>
            <a:r>
              <a:rPr lang="zh-CN" altLang="en-US"/>
              <a:t>          TX packets:195 errors:0 dropped:0 overruns:0 carrier:0</a:t>
            </a:r>
            <a:endParaRPr lang="zh-CN" altLang="en-US"/>
          </a:p>
          <a:p>
            <a:r>
              <a:rPr lang="zh-CN" altLang="en-US"/>
              <a:t>          collisions:0 txqueuelen:0 </a:t>
            </a:r>
            <a:endParaRPr lang="zh-CN" altLang="en-US"/>
          </a:p>
          <a:p>
            <a:r>
              <a:rPr lang="zh-CN" altLang="en-US"/>
              <a:t>          RX bytes:39685 (38.7 KiB)  TX bytes:81829 (79.9 KiB)</a:t>
            </a:r>
            <a:endParaRPr lang="zh-CN" altLang="en-US"/>
          </a:p>
          <a:p>
            <a:r>
              <a:rPr lang="zh-CN" altLang="en-US"/>
              <a:t>宿主机：</a:t>
            </a:r>
            <a:endParaRPr lang="zh-CN" altLang="en-US"/>
          </a:p>
          <a:p>
            <a:r>
              <a:rPr lang="zh-CN" altLang="en-US"/>
              <a:t>veth846e2d3: flags=4163&lt;UP,BROADCAST,RUNNING,MULTICAST&gt;  mtu 1500</a:t>
            </a:r>
            <a:endParaRPr lang="zh-CN" altLang="en-US"/>
          </a:p>
          <a:p>
            <a:r>
              <a:rPr lang="zh-CN" altLang="en-US"/>
              <a:t>        inet6 fe80::5091:19ff:fe41:21cd  prefixlen 64  scopeid 0x20&lt;link&gt;</a:t>
            </a:r>
            <a:endParaRPr lang="zh-CN" altLang="en-US"/>
          </a:p>
          <a:p>
            <a:r>
              <a:rPr lang="zh-CN" altLang="en-US"/>
              <a:t>        ether 52:91:19:41:21:cd  txqueuelen 0  (Ethernet)</a:t>
            </a:r>
            <a:endParaRPr lang="zh-CN" altLang="en-US"/>
          </a:p>
          <a:p>
            <a:r>
              <a:rPr lang="zh-CN" altLang="en-US"/>
              <a:t>        RX packets 195  bytes 81829 (79.9 KiB)</a:t>
            </a:r>
            <a:endParaRPr lang="zh-CN" altLang="en-US"/>
          </a:p>
          <a:p>
            <a:r>
              <a:rPr lang="zh-CN" altLang="en-US"/>
              <a:t>        RX errors 0  dropped 0  overruns 0  frame 0</a:t>
            </a:r>
            <a:endParaRPr lang="zh-CN" altLang="en-US"/>
          </a:p>
          <a:p>
            <a:r>
              <a:rPr lang="zh-CN" altLang="en-US"/>
              <a:t>        TX packets 184  bytes 39685 (38.7 KiB)</a:t>
            </a:r>
            <a:endParaRPr lang="zh-CN" altLang="en-US"/>
          </a:p>
          <a:p>
            <a:r>
              <a:rPr lang="zh-CN" altLang="en-US"/>
              <a:t>        TX errors 0  dropped 0 overruns 0  carrier 0  collisions 0</a:t>
            </a:r>
            <a:endParaRPr lang="zh-CN" altLang="en-US"/>
          </a:p>
          <a:p>
            <a:r>
              <a:rPr lang="zh-CN" altLang="en-US"/>
              <a:t>虚拟网桥：</a:t>
            </a:r>
            <a:endParaRPr lang="zh-CN" altLang="en-US"/>
          </a:p>
          <a:p>
            <a:r>
              <a:rPr lang="zh-CN" altLang="en-US"/>
              <a:t>docker0: flags=4163&lt;UP,BROADCAST,RUNNING,MULTICAST&gt;  mtu 1500</a:t>
            </a:r>
            <a:endParaRPr lang="zh-CN" altLang="en-US"/>
          </a:p>
          <a:p>
            <a:r>
              <a:rPr lang="zh-CN" altLang="en-US"/>
              <a:t>        inet 172.17.0.1  netmask 255.255.0.0  broadcast 172.17.255.255</a:t>
            </a:r>
            <a:endParaRPr lang="zh-CN" altLang="en-US"/>
          </a:p>
          <a:p>
            <a:r>
              <a:rPr lang="zh-CN" altLang="en-US"/>
              <a:t>        inet6 fe80::42:2cff:fec0:2e6b  prefixlen 64  scopeid 0x20&lt;link&gt;</a:t>
            </a:r>
            <a:endParaRPr lang="zh-CN" altLang="en-US"/>
          </a:p>
          <a:p>
            <a:r>
              <a:rPr lang="zh-CN" altLang="en-US"/>
              <a:t>        ether 02:42:2c:c0:2e:6b  txqueuelen 0  (Ethernet)</a:t>
            </a:r>
            <a:endParaRPr lang="zh-CN" altLang="en-US"/>
          </a:p>
          <a:p>
            <a:r>
              <a:rPr lang="zh-CN" altLang="en-US"/>
              <a:t>        RX packets 195  bytes 79099 (77.2 KiB)</a:t>
            </a:r>
            <a:endParaRPr lang="zh-CN" altLang="en-US"/>
          </a:p>
          <a:p>
            <a:r>
              <a:rPr lang="zh-CN" altLang="en-US"/>
              <a:t>        RX errors 0  dropped 0  overruns 0  frame 0</a:t>
            </a:r>
            <a:endParaRPr lang="zh-CN" altLang="en-US"/>
          </a:p>
          <a:p>
            <a:r>
              <a:rPr lang="zh-CN" altLang="en-US"/>
              <a:t>        TX packets 190  bytes 40795 (39.8 KiB)</a:t>
            </a:r>
            <a:endParaRPr lang="zh-CN" altLang="en-US"/>
          </a:p>
          <a:p>
            <a:r>
              <a:rPr lang="zh-CN" altLang="en-US"/>
              <a:t>        TX errors 0  dropped 0 overruns 0  carrier 0  collisions 0</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a:t>
            </a:r>
            <a:r>
              <a:rPr lang="zh-CN" altLang="en-US"/>
              <a:t>、docker pull mysql:5.7</a:t>
            </a:r>
            <a:endParaRPr lang="zh-CN" altLang="en-US"/>
          </a:p>
          <a:p>
            <a:r>
              <a:rPr lang="en-US" altLang="zh-CN"/>
              <a:t>2</a:t>
            </a:r>
            <a:r>
              <a:rPr lang="zh-CN" altLang="en-US"/>
              <a:t>、创建mysql容器，用于Hive的元数据或者其他元数据存储</a:t>
            </a:r>
            <a:endParaRPr lang="zh-CN" altLang="en-US"/>
          </a:p>
          <a:p>
            <a:r>
              <a:rPr lang="zh-CN" altLang="en-US"/>
              <a:t>docker run \</a:t>
            </a:r>
            <a:endParaRPr lang="zh-CN" altLang="en-US"/>
          </a:p>
          <a:p>
            <a:r>
              <a:rPr lang="zh-CN" altLang="en-US"/>
              <a:t>--net docker-bd0 --ip 172.33.0.101 \</a:t>
            </a:r>
            <a:endParaRPr lang="zh-CN" altLang="en-US"/>
          </a:p>
          <a:p>
            <a:r>
              <a:rPr lang="zh-CN" altLang="en-US"/>
              <a:t>-v /etc/hosts:/etc/hosts \</a:t>
            </a:r>
            <a:endParaRPr lang="zh-CN" altLang="en-US"/>
          </a:p>
          <a:p>
            <a:r>
              <a:rPr lang="zh-CN" altLang="en-US"/>
              <a:t>-p 3306:3306 \</a:t>
            </a:r>
            <a:endParaRPr lang="zh-CN" altLang="en-US"/>
          </a:p>
          <a:p>
            <a:r>
              <a:rPr lang="zh-CN" altLang="en-US"/>
              <a:t>--name mysql -e MYSQL_ROOT_PASSWORD=123456 -d mysql:5.7</a:t>
            </a:r>
            <a:endParaRPr lang="zh-CN" altLang="en-US"/>
          </a:p>
          <a:p>
            <a:r>
              <a:rPr lang="en-US" altLang="zh-CN"/>
              <a:t>3</a:t>
            </a:r>
            <a:r>
              <a:rPr lang="zh-CN" altLang="en-US"/>
              <a:t>、进入MySQL容器中，配置MySQL编码为UTF-8</a:t>
            </a:r>
            <a:endParaRPr lang="zh-CN" altLang="en-US"/>
          </a:p>
          <a:p>
            <a:r>
              <a:rPr lang="zh-CN" altLang="en-US"/>
              <a:t>docker exec -it mysql bash</a:t>
            </a:r>
            <a:endParaRPr lang="zh-CN" altLang="en-US"/>
          </a:p>
          <a:p>
            <a:r>
              <a:rPr lang="zh-CN" altLang="en-US"/>
              <a:t>cd /etc/mysql</a:t>
            </a:r>
            <a:endParaRPr lang="zh-CN" altLang="en-US"/>
          </a:p>
          <a:p>
            <a:r>
              <a:rPr lang="zh-CN" altLang="en-US"/>
              <a:t>echo "[mysqld]" &gt;&gt; mysql.cnf</a:t>
            </a:r>
            <a:endParaRPr lang="zh-CN" altLang="en-US"/>
          </a:p>
          <a:p>
            <a:r>
              <a:rPr lang="zh-CN" altLang="en-US"/>
              <a:t>echo "character-set-server=utf8" &gt;&gt; mysql.cnf</a:t>
            </a:r>
            <a:endParaRPr lang="zh-CN" altLang="en-US"/>
          </a:p>
          <a:p>
            <a:r>
              <a:rPr lang="zh-CN" altLang="en-US"/>
              <a:t>echo "collation-server=utf8_general_ci" &gt;&gt; mysql.cnf</a:t>
            </a:r>
            <a:endParaRPr lang="zh-CN" altLang="en-US"/>
          </a:p>
          <a:p>
            <a:r>
              <a:rPr lang="zh-CN" altLang="en-US"/>
              <a:t>echo "[client]" &gt;&gt; mysql.cnf</a:t>
            </a:r>
            <a:endParaRPr lang="zh-CN" altLang="en-US"/>
          </a:p>
          <a:p>
            <a:r>
              <a:rPr lang="zh-CN" altLang="en-US"/>
              <a:t>echo "default-character-set=utf8" &gt;&gt; mysql.cnf</a:t>
            </a:r>
            <a:endParaRPr lang="zh-CN" altLang="en-US"/>
          </a:p>
          <a:p>
            <a:r>
              <a:rPr lang="en-US" altLang="zh-CN"/>
              <a:t>4</a:t>
            </a:r>
            <a:r>
              <a:rPr lang="zh-CN" altLang="en-US"/>
              <a:t>、docker start mysql</a:t>
            </a:r>
            <a:endParaRPr lang="zh-CN" altLang="en-US"/>
          </a:p>
          <a:p>
            <a:r>
              <a:rPr lang="en-US" altLang="zh-CN"/>
              <a:t>5</a:t>
            </a:r>
            <a:r>
              <a:rPr lang="zh-CN" altLang="en-US"/>
              <a:t>、在DBeaver中新建MySQL5连接；添加资料中的Mysql驱动jar包；配置用户名和密码；点击测试链接</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endParaRPr kumimoji="1" lang="zh-CN" altLang="en-US" dirty="0"/>
          </a:p>
        </p:txBody>
      </p:sp>
      <p:sp>
        <p:nvSpPr>
          <p:cNvPr id="3" name="文本占位符 3"/>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81" y="1646133"/>
            <a:ext cx="10749598"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lnSpc>
                <a:spcPct val="150000"/>
              </a:lnSpc>
              <a:buFont typeface="Wingdings" panose="05000000000000000000" pitchFamily="2" charset="2"/>
              <a:buChar char="l"/>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6" name="文本占位符 9"/>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79" y="16461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6" name="文本占位符 9"/>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5" name="文本占位符 9"/>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6" name="文本占位符 11"/>
          <p:cNvSpPr>
            <a:spLocks noGrp="1"/>
          </p:cNvSpPr>
          <p:nvPr>
            <p:ph type="body" sz="quarter" idx="11" hasCustomPrompt="1"/>
          </p:nvPr>
        </p:nvSpPr>
        <p:spPr>
          <a:xfrm>
            <a:off x="710880" y="164613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 name="文本占位符 11"/>
          <p:cNvSpPr>
            <a:spLocks noGrp="1"/>
          </p:cNvSpPr>
          <p:nvPr>
            <p:ph type="body" sz="quarter" idx="11" hasCustomPrompt="1"/>
          </p:nvPr>
        </p:nvSpPr>
        <p:spPr>
          <a:xfrm>
            <a:off x="710879" y="9349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 name="文本占位符 11"/>
          <p:cNvSpPr>
            <a:spLocks noGrp="1"/>
          </p:cNvSpPr>
          <p:nvPr>
            <p:ph type="body" sz="quarter" idx="11" hasCustomPrompt="1"/>
          </p:nvPr>
        </p:nvSpPr>
        <p:spPr>
          <a:xfrm>
            <a:off x="710880" y="94509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endParaRPr lang="zh-CN" altLang="en-US" dirty="0">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endParaRPr lang="zh-CN" altLang="en-US" dirty="0">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标题 1"/>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24" name="六边形 23"/>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5019358" y="1006475"/>
            <a:ext cx="5973761" cy="4256405"/>
          </a:xfrm>
          <a:prstGeom prst="rect">
            <a:avLst/>
          </a:prstGeom>
        </p:spPr>
        <p:txBody>
          <a:bodyPr anchor="ctr"/>
          <a:lstStyle>
            <a:lvl1pPr marL="457200" marR="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200" marR="0" lvl="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a:pPr>
            <a:r>
              <a:rPr kumimoji="1" lang="zh-CN" altLang="en-US" dirty="0"/>
              <a:t>此内容上下居中对齐，可根据实际情况微调位置和字体大小</a:t>
            </a:r>
            <a:endParaRPr kumimoji="1" lang="zh-CN" altLang="en-US" dirty="0"/>
          </a:p>
          <a:p>
            <a:pPr lvl="0"/>
            <a:endParaRPr kumimoji="1"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p:cNvSpPr/>
          <p:nvPr userDrawn="1"/>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p:cNvSpPr/>
          <p:nvPr userDrawn="1"/>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p:cNvSpPr/>
          <p:nvPr userDrawn="1"/>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p:cNvSpPr/>
          <p:nvPr userDrawn="1"/>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p:cNvSpPr/>
          <p:nvPr userDrawn="1"/>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p:cNvSpPr/>
          <p:nvPr userDrawn="1"/>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3" name="标题占位符 1"/>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endPar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5" name="矩形 44"/>
          <p:cNvSpPr/>
          <p:nvPr userDrawn="1"/>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endParaRPr kumimoji="1" lang="zh-CN" altLang="en-US" dirty="0"/>
          </a:p>
        </p:txBody>
      </p:sp>
      <p:sp>
        <p:nvSpPr>
          <p:cNvPr id="17" name="文本占位符 13"/>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endParaRPr kumimoji="1" lang="zh-CN" altLang="en-US" dirty="0"/>
          </a:p>
        </p:txBody>
      </p:sp>
      <p:sp>
        <p:nvSpPr>
          <p:cNvPr id="14" name="文本占位符 13"/>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0" name="文本占位符 9"/>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5" Type="http://schemas.openxmlformats.org/officeDocument/2006/relationships/theme" Target="../theme/theme3.xml"/><Relationship Id="rId4" Type="http://schemas.openxmlformats.org/officeDocument/2006/relationships/image" Target="../media/image1.svg"/><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7" Type="http://schemas.openxmlformats.org/officeDocument/2006/relationships/theme" Target="../theme/theme6.xml"/><Relationship Id="rId16" Type="http://schemas.openxmlformats.org/officeDocument/2006/relationships/image" Target="../media/image4.png"/><Relationship Id="rId15" Type="http://schemas.openxmlformats.org/officeDocument/2006/relationships/slideLayout" Target="../slideLayouts/slideLayout23.xml"/><Relationship Id="rId14" Type="http://schemas.openxmlformats.org/officeDocument/2006/relationships/slideLayout" Target="../slideLayouts/slideLayout22.xml"/><Relationship Id="rId13" Type="http://schemas.openxmlformats.org/officeDocument/2006/relationships/slideLayout" Target="../slideLayouts/slideLayout21.xml"/><Relationship Id="rId12" Type="http://schemas.openxmlformats.org/officeDocument/2006/relationships/slideLayout" Target="../slideLayouts/slideLayout20.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image" Target="../media/image5.png"/><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1" fmla="*/ 0 w 1034350"/>
              <a:gd name="connsiteY0-2" fmla="*/ 1136649 h 1136649"/>
              <a:gd name="connsiteX1-3" fmla="*/ 0 w 1034350"/>
              <a:gd name="connsiteY1-4" fmla="*/ 0 h 1136649"/>
              <a:gd name="connsiteX2-5" fmla="*/ 750188 w 1034350"/>
              <a:gd name="connsiteY2-6" fmla="*/ 0 h 1136649"/>
              <a:gd name="connsiteX3-7" fmla="*/ 1034350 w 1034350"/>
              <a:gd name="connsiteY3-8" fmla="*/ 568325 h 1136649"/>
              <a:gd name="connsiteX4-9" fmla="*/ 750188 w 1034350"/>
              <a:gd name="connsiteY4-10" fmla="*/ 1136649 h 1136649"/>
              <a:gd name="connsiteX5-11" fmla="*/ 0 w 1034350"/>
              <a:gd name="connsiteY5-12" fmla="*/ 1136649 h 113664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2"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grpSp>
        <p:nvGrpSpPr>
          <p:cNvPr id="5" name="组合 4"/>
          <p:cNvGrpSpPr/>
          <p:nvPr userDrawn="1"/>
        </p:nvGrpSpPr>
        <p:grpSpPr>
          <a:xfrm>
            <a:off x="2126595" y="2260317"/>
            <a:ext cx="2280944" cy="1168683"/>
            <a:chOff x="1984355" y="1223746"/>
            <a:chExt cx="2280944" cy="1168683"/>
          </a:xfrm>
        </p:grpSpPr>
        <p:sp>
          <p:nvSpPr>
            <p:cNvPr id="20" name="文本框 19"/>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endParaRPr lang="zh-CN" altLang="en-US" sz="4200" b="1" i="0" dirty="0">
                <a:latin typeface="Alibaba PuHuiTi B" pitchFamily="18" charset="-122"/>
                <a:ea typeface="Alibaba PuHuiTi B" pitchFamily="18" charset="-122"/>
                <a:cs typeface="Alibaba PuHuiTi B" pitchFamily="18" charset="-122"/>
              </a:endParaRPr>
            </a:p>
          </p:txBody>
        </p:sp>
        <p:sp>
          <p:nvSpPr>
            <p:cNvPr id="21" name="文本框 20"/>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2"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sp>
        <p:nvSpPr>
          <p:cNvPr id="20" name="文本框 19"/>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endParaRPr lang="zh-CN" altLang="en-US" sz="4200" b="1" i="0" dirty="0">
              <a:latin typeface="Alibaba PuHuiTi B" pitchFamily="18" charset="-122"/>
              <a:ea typeface="Alibaba PuHuiTi B" pitchFamily="18" charset="-122"/>
              <a:cs typeface="Alibaba PuHuiTi B" pitchFamily="18" charset="-122"/>
            </a:endParaRPr>
          </a:p>
        </p:txBody>
      </p:sp>
      <p:sp>
        <p:nvSpPr>
          <p:cNvPr id="21" name="文本框 20"/>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 id="2147483654" r:id="rId2"/>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0"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cxnSp>
        <p:nvCxnSpPr>
          <p:cNvPr id="11" name="直接连接符 22"/>
          <p:cNvCxnSpPr/>
          <p:nvPr userDrawn="1"/>
        </p:nvCxnSpPr>
        <p:spPr>
          <a:xfrm flipH="1">
            <a:off x="323600" y="763880"/>
            <a:ext cx="11544801"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userDrawn="1"/>
        </p:nvGrpSpPr>
        <p:grpSpPr>
          <a:xfrm>
            <a:off x="0" y="420997"/>
            <a:ext cx="224590" cy="220464"/>
            <a:chOff x="0" y="262878"/>
            <a:chExt cx="224590" cy="506266"/>
          </a:xfrm>
        </p:grpSpPr>
        <p:sp>
          <p:nvSpPr>
            <p:cNvPr id="13" name="矩形 12"/>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42500" y="262878"/>
              <a:ext cx="82090" cy="506266"/>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16" name="图片 15"/>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0634242" y="283220"/>
            <a:ext cx="1225447" cy="358241"/>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cSld>
  <p:clrMap bg1="lt1" tx1="dk1" bg2="lt2" tx2="dk2" accent1="accent1" accent2="accent2" accent3="accent3" accent4="accent4" accent5="accent5" accent6="accent6" hlink="hlink" folHlink="folHlink"/>
  <p:sldLayoutIdLst>
    <p:sldLayoutId id="2147483678"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5.jpeg"/><Relationship Id="rId1" Type="http://schemas.openxmlformats.org/officeDocument/2006/relationships/image" Target="../media/image14.jpeg"/></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9.xml"/><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23.png"/><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hyperlink" Target="&#21407;&#22987;&#25968;&#25454;\CISS_PART_2021.dmp" TargetMode="External"/><Relationship Id="rId1"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image" Target="../media/image25.png"/><Relationship Id="rId1" Type="http://schemas.openxmlformats.org/officeDocument/2006/relationships/tags" Target="../tags/tag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hyperlink" Target="&#35762;&#20041;&#20851;&#32852;&#36164;&#26009;\&#23433;&#35013;docker&#26381;&#21153;&#22120;.md"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hyperlink" Target="&#35762;&#20041;&#20851;&#32852;&#36164;&#26009;\&#26381;&#21153;&#22120;&#19978;&#26597;&#30475;&#32593;&#21345;&#32593;&#26725;&#20449;&#24687;.md"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hyperlink" Target="&#35762;&#20041;&#20851;&#32852;&#36164;&#26009;\&#26597;&#30475;&#23481;&#22120;ip.m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hyperlink" Target="&#35762;&#20041;&#20851;&#32852;&#36164;&#26009;\&#23487;&#20027;&#26426;&#29615;&#22659;&#20934;&#22791;.md" TargetMode="Externa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hyperlink" Target="&#35762;&#20041;&#20851;&#32852;&#36164;&#26009;\&#22522;&#20110;Docker&#23433;&#35013;Oracle&#25968;&#25454;&#24211;&#26381;&#21153;&#22120;.md" TargetMode="External"/></Relationships>
</file>

<file path=ppt/slides/_rels/slide35.xml.rels><?xml version="1.0" encoding="UTF-8" standalone="yes"?>
<Relationships xmlns="http://schemas.openxmlformats.org/package/2006/relationships"><Relationship Id="rId7" Type="http://schemas.openxmlformats.org/officeDocument/2006/relationships/slideLayout" Target="../slideLayouts/slideLayout9.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3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9.xml"/><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hyperlink" Target="&#35762;&#20041;&#20851;&#32852;&#36164;&#26009;\&#21019;&#24314;Hadoop&#23481;&#22120;.md"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hyperlink" Target="&#35762;&#20041;&#20851;&#32852;&#36164;&#26009;\&#21019;&#24314;hive&#23481;&#22120;.md" TargetMode="Externa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hyperlink" Target="&#35762;&#20041;&#20851;&#32852;&#36164;&#26009;\&#21019;&#24314;sqoop&#23481;&#22120;.md" TargetMode="Externa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hyperlink" Target="&#35762;&#20041;&#20851;&#32852;&#36164;&#26009;\&#21019;&#24314;spark&#23481;&#22120;.md" TargetMode="Externa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hyperlink" Target="&#35762;&#20041;&#20851;&#32852;&#36164;&#26009;\&#21019;&#24314;spark%20thrift%20server.md"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9.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noProof="0" dirty="0">
                <a:latin typeface="微软雅黑" panose="020B0503020204020204" pitchFamily="34" charset="-122"/>
                <a:ea typeface="微软雅黑" panose="020B0503020204020204" pitchFamily="34" charset="-122"/>
                <a:cs typeface="+mn-cs"/>
                <a:sym typeface="+mn-ea"/>
              </a:rPr>
              <a:t>一站制造</a:t>
            </a:r>
            <a:br>
              <a:rPr kumimoji="0" lang="zh-CN" altLang="en-US" b="1"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br>
            <a:endParaRPr kumimoji="1" lang="zh-CN" altLang="en-US" dirty="0"/>
          </a:p>
        </p:txBody>
      </p:sp>
      <p:sp>
        <p:nvSpPr>
          <p:cNvPr id="3" name="文本占位符 2"/>
          <p:cNvSpPr>
            <a:spLocks noGrp="1"/>
          </p:cNvSpPr>
          <p:nvPr>
            <p:ph type="body" sz="quarter" idx="10"/>
          </p:nvPr>
        </p:nvSpPr>
        <p:spPr/>
        <p:txBody>
          <a:bodyPr/>
          <a:lstStyle/>
          <a:p>
            <a:r>
              <a:rPr kumimoji="1" lang="zh-CN" altLang="en-US" dirty="0"/>
              <a:t>第一章</a:t>
            </a:r>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石油相关设施</a:t>
            </a:r>
            <a:endParaRPr lang="zh-CN" altLang="en-US"/>
          </a:p>
        </p:txBody>
      </p:sp>
      <p:sp>
        <p:nvSpPr>
          <p:cNvPr id="3" name="文本占位符 2"/>
          <p:cNvSpPr>
            <a:spLocks noGrp="1"/>
          </p:cNvSpPr>
          <p:nvPr>
            <p:ph type="body" sz="quarter" idx="10"/>
          </p:nvPr>
        </p:nvSpPr>
        <p:spPr/>
        <p:txBody>
          <a:bodyPr/>
          <a:p>
            <a:r>
              <a:rPr lang="zh-CN" altLang="en-US"/>
              <a:t>第三方服务商、呼叫中心</a:t>
            </a:r>
            <a:endParaRPr lang="zh-CN" altLang="en-US"/>
          </a:p>
        </p:txBody>
      </p:sp>
      <p:sp>
        <p:nvSpPr>
          <p:cNvPr id="4" name="文本占位符 3"/>
          <p:cNvSpPr>
            <a:spLocks noGrp="1"/>
          </p:cNvSpPr>
          <p:nvPr>
            <p:ph type="body" sz="quarter" idx="11"/>
          </p:nvPr>
        </p:nvSpPr>
        <p:spPr/>
        <p:txBody>
          <a:bodyPr/>
          <a:p>
            <a:pPr marL="285750" indent="-285750">
              <a:buFont typeface="Wingdings" panose="05000000000000000000" charset="0"/>
              <a:buChar char="l"/>
            </a:pPr>
            <a:r>
              <a:rPr lang="zh-CN" altLang="en-US"/>
              <a:t>除中石油、中石化等国家队外的第三方油站服务商                      </a:t>
            </a:r>
            <a:r>
              <a:rPr lang="en-US" altLang="zh-CN"/>
              <a:t>1.</a:t>
            </a:r>
            <a:r>
              <a:rPr lang="zh-CN" altLang="en-US"/>
              <a:t>处理油站报装或报修业务</a:t>
            </a:r>
            <a:endParaRPr lang="zh-CN" altLang="en-US"/>
          </a:p>
          <a:p>
            <a:r>
              <a:rPr lang="zh-CN" altLang="en-US"/>
              <a:t>                                                                                                                 </a:t>
            </a:r>
            <a:r>
              <a:rPr lang="en-US" altLang="zh-CN"/>
              <a:t>2.</a:t>
            </a:r>
            <a:r>
              <a:rPr lang="zh-CN" altLang="en-US"/>
              <a:t>处理派安装或维修人员到站服务</a:t>
            </a:r>
            <a:endParaRPr lang="zh-CN" altLang="en-US"/>
          </a:p>
        </p:txBody>
      </p:sp>
      <p:pic>
        <p:nvPicPr>
          <p:cNvPr id="37" name="图片 37" descr="c2ae253d9a597c4083126d0095d7cb39"/>
          <p:cNvPicPr>
            <a:picLocks noChangeAspect="1"/>
          </p:cNvPicPr>
          <p:nvPr/>
        </p:nvPicPr>
        <p:blipFill>
          <a:blip r:embed="rId1"/>
          <a:stretch>
            <a:fillRect/>
          </a:stretch>
        </p:blipFill>
        <p:spPr>
          <a:xfrm>
            <a:off x="847090" y="2526030"/>
            <a:ext cx="5243830" cy="2605405"/>
          </a:xfrm>
          <a:prstGeom prst="rect">
            <a:avLst/>
          </a:prstGeom>
        </p:spPr>
      </p:pic>
      <p:pic>
        <p:nvPicPr>
          <p:cNvPr id="47" name="图片 47" descr="9af810ebfbe6ddccd1ee51bcb3e941e6"/>
          <p:cNvPicPr>
            <a:picLocks noChangeAspect="1"/>
          </p:cNvPicPr>
          <p:nvPr/>
        </p:nvPicPr>
        <p:blipFill>
          <a:blip r:embed="rId2"/>
          <a:stretch>
            <a:fillRect/>
          </a:stretch>
        </p:blipFill>
        <p:spPr>
          <a:xfrm>
            <a:off x="6679565" y="2526665"/>
            <a:ext cx="4521835" cy="2605405"/>
          </a:xfrm>
          <a:prstGeom prst="rect">
            <a:avLst/>
          </a:prstGeom>
        </p:spPr>
      </p:pic>
      <p:cxnSp>
        <p:nvCxnSpPr>
          <p:cNvPr id="5" name="直接连接符 4"/>
          <p:cNvCxnSpPr/>
          <p:nvPr/>
        </p:nvCxnSpPr>
        <p:spPr>
          <a:xfrm>
            <a:off x="6313805" y="1675130"/>
            <a:ext cx="17780" cy="4307840"/>
          </a:xfrm>
          <a:prstGeom prst="line">
            <a:avLst/>
          </a:prstGeom>
          <a:ln>
            <a:prstDash val="dash"/>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石油相关设施</a:t>
            </a:r>
            <a:endParaRPr lang="zh-CN" altLang="en-US"/>
          </a:p>
        </p:txBody>
      </p:sp>
      <p:sp>
        <p:nvSpPr>
          <p:cNvPr id="3" name="文本占位符 2"/>
          <p:cNvSpPr>
            <a:spLocks noGrp="1"/>
          </p:cNvSpPr>
          <p:nvPr>
            <p:ph type="body" sz="quarter" idx="10"/>
          </p:nvPr>
        </p:nvSpPr>
        <p:spPr/>
        <p:txBody>
          <a:bodyPr/>
          <a:p>
            <a:r>
              <a:rPr lang="zh-CN" altLang="en-US"/>
              <a:t>油站设备</a:t>
            </a:r>
            <a:endParaRPr lang="zh-CN" altLang="en-US"/>
          </a:p>
        </p:txBody>
      </p:sp>
      <p:sp>
        <p:nvSpPr>
          <p:cNvPr id="4" name="文本占位符 3"/>
          <p:cNvSpPr>
            <a:spLocks noGrp="1"/>
          </p:cNvSpPr>
          <p:nvPr>
            <p:ph type="body" sz="quarter" idx="11"/>
          </p:nvPr>
        </p:nvSpPr>
        <p:spPr>
          <a:xfrm>
            <a:off x="710565" y="1656080"/>
            <a:ext cx="10699115" cy="4246880"/>
          </a:xfrm>
        </p:spPr>
        <p:txBody>
          <a:bodyPr/>
          <a:p>
            <a:pPr marL="285750" indent="-285750">
              <a:buFont typeface="Wingdings" panose="05000000000000000000" charset="0"/>
              <a:buChar char="l"/>
            </a:pPr>
            <a:r>
              <a:rPr lang="zh-CN" altLang="en-US"/>
              <a:t>加油机</a:t>
            </a:r>
            <a:endParaRPr lang="zh-CN" altLang="en-US"/>
          </a:p>
          <a:p>
            <a:pPr marL="285750" indent="-285750">
              <a:buFont typeface="Wingdings" panose="05000000000000000000" charset="0"/>
              <a:buChar char="l"/>
            </a:pPr>
            <a:r>
              <a:rPr lang="zh-CN" altLang="en-US"/>
              <a:t>加油枪</a:t>
            </a:r>
            <a:endParaRPr lang="zh-CN" altLang="en-US"/>
          </a:p>
          <a:p>
            <a:pPr marL="285750" indent="-285750">
              <a:buFont typeface="Wingdings" panose="05000000000000000000" charset="0"/>
              <a:buChar char="l"/>
            </a:pPr>
            <a:r>
              <a:rPr lang="zh-CN" altLang="en-US"/>
              <a:t>油泵</a:t>
            </a:r>
            <a:endParaRPr lang="zh-CN" altLang="en-US"/>
          </a:p>
          <a:p>
            <a:pPr marL="285750" indent="-285750">
              <a:buFont typeface="Wingdings" panose="05000000000000000000" charset="0"/>
              <a:buChar char="l"/>
            </a:pPr>
            <a:r>
              <a:rPr lang="zh-CN" altLang="en-US"/>
              <a:t>零件</a:t>
            </a:r>
            <a:endParaRPr lang="zh-CN" altLang="en-US"/>
          </a:p>
          <a:p>
            <a:pPr marL="285750" indent="-285750">
              <a:buFont typeface="Wingdings" panose="05000000000000000000" charset="0"/>
              <a:buChar char="l"/>
            </a:pPr>
            <a:r>
              <a:rPr lang="zh-CN" altLang="en-US"/>
              <a:t>洗车设备</a:t>
            </a:r>
            <a:endParaRPr lang="zh-CN" altLang="en-US"/>
          </a:p>
          <a:p>
            <a:pPr marL="285750" indent="-285750">
              <a:buFont typeface="Wingdings" panose="05000000000000000000" charset="0"/>
              <a:buChar char="l"/>
            </a:pPr>
            <a:r>
              <a:rPr lang="zh-CN" altLang="en-US"/>
              <a:t>加油站站内其他设施</a:t>
            </a:r>
            <a:endParaRPr lang="zh-CN" altLang="en-US"/>
          </a:p>
        </p:txBody>
      </p:sp>
      <p:graphicFrame>
        <p:nvGraphicFramePr>
          <p:cNvPr id="5" name="表格 4"/>
          <p:cNvGraphicFramePr/>
          <p:nvPr>
            <p:custDataLst>
              <p:tags r:id="rId1"/>
            </p:custDataLst>
          </p:nvPr>
        </p:nvGraphicFramePr>
        <p:xfrm>
          <a:off x="3414395" y="1800860"/>
          <a:ext cx="7191375" cy="4036060"/>
        </p:xfrm>
        <a:graphic>
          <a:graphicData uri="http://schemas.openxmlformats.org/drawingml/2006/table">
            <a:tbl>
              <a:tblPr firstRow="1" bandRow="1">
                <a:tableStyleId>{5940675A-B579-460E-94D1-54222C63F5DA}</a:tableStyleId>
              </a:tblPr>
              <a:tblGrid>
                <a:gridCol w="2420620"/>
                <a:gridCol w="2419985"/>
                <a:gridCol w="2350770"/>
              </a:tblGrid>
              <a:tr h="2018030">
                <a:tc>
                  <a:txBody>
                    <a:bodyPr/>
                    <a:p>
                      <a:pPr indent="0">
                        <a:buNone/>
                      </a:pPr>
                      <a:r>
                        <a:rPr lang="en-US" sz="1000" b="0">
                          <a:latin typeface="微软雅黑 Light" panose="020B0502040204020203" pitchFamily="34" charset="-122"/>
                          <a:ea typeface="微软雅黑 Light" panose="020B0502040204020203" pitchFamily="34" charset="-122"/>
                          <a:cs typeface="微软雅黑 Light" panose="020B0502040204020203" pitchFamily="34" charset="-122"/>
                        </a:rPr>
                        <a:t> </a:t>
                      </a:r>
                      <a:endParaRPr lang="en-US" altLang="en-US" sz="10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Light" panose="020B0502040204020203" pitchFamily="34" charset="-122"/>
                          <a:ea typeface="微软雅黑 Light" panose="020B0502040204020203" pitchFamily="34" charset="-122"/>
                          <a:cs typeface="微软雅黑 Light" panose="020B0502040204020203" pitchFamily="34" charset="-122"/>
                        </a:rPr>
                        <a:t> </a:t>
                      </a:r>
                      <a:endParaRPr lang="en-US" altLang="en-US" sz="10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Light" panose="020B0502040204020203" pitchFamily="34" charset="-122"/>
                          <a:ea typeface="微软雅黑 Light" panose="020B0502040204020203" pitchFamily="34" charset="-122"/>
                          <a:cs typeface="微软雅黑 Light" panose="020B0502040204020203" pitchFamily="34" charset="-122"/>
                        </a:rPr>
                        <a:t> </a:t>
                      </a:r>
                      <a:endParaRPr lang="en-US" altLang="en-US" sz="10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18030">
                <a:tc>
                  <a:txBody>
                    <a:bodyPr/>
                    <a:p>
                      <a:pPr indent="0">
                        <a:buNone/>
                      </a:pPr>
                      <a:r>
                        <a:rPr lang="en-US" sz="1000" b="0">
                          <a:latin typeface="微软雅黑 Light" panose="020B0502040204020203" pitchFamily="34" charset="-122"/>
                          <a:ea typeface="微软雅黑 Light" panose="020B0502040204020203" pitchFamily="34" charset="-122"/>
                          <a:cs typeface="微软雅黑 Light" panose="020B0502040204020203" pitchFamily="34" charset="-122"/>
                        </a:rPr>
                        <a:t> </a:t>
                      </a:r>
                      <a:endParaRPr lang="en-US" altLang="en-US" sz="10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Light" panose="020B0502040204020203" pitchFamily="34" charset="-122"/>
                          <a:ea typeface="微软雅黑 Light" panose="020B0502040204020203" pitchFamily="34" charset="-122"/>
                          <a:cs typeface="微软雅黑 Light" panose="020B0502040204020203" pitchFamily="34" charset="-122"/>
                        </a:rPr>
                        <a:t> </a:t>
                      </a:r>
                      <a:endParaRPr lang="en-US" altLang="en-US" sz="10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10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pSp>
        <p:nvGrpSpPr>
          <p:cNvPr id="12" name="组合 11"/>
          <p:cNvGrpSpPr/>
          <p:nvPr/>
        </p:nvGrpSpPr>
        <p:grpSpPr>
          <a:xfrm>
            <a:off x="3618230" y="1910715"/>
            <a:ext cx="6708775" cy="3846195"/>
            <a:chOff x="6488" y="2608"/>
            <a:chExt cx="10565" cy="6057"/>
          </a:xfrm>
        </p:grpSpPr>
        <p:pic>
          <p:nvPicPr>
            <p:cNvPr id="6" name="图片 5"/>
            <p:cNvPicPr/>
            <p:nvPr/>
          </p:nvPicPr>
          <p:blipFill>
            <a:blip r:embed="rId2"/>
            <a:stretch>
              <a:fillRect/>
            </a:stretch>
          </p:blipFill>
          <p:spPr>
            <a:xfrm>
              <a:off x="6488" y="2608"/>
              <a:ext cx="2844" cy="2796"/>
            </a:xfrm>
            <a:prstGeom prst="rect">
              <a:avLst/>
            </a:prstGeom>
            <a:noFill/>
            <a:ln w="9525">
              <a:noFill/>
            </a:ln>
          </p:spPr>
        </p:pic>
        <p:pic>
          <p:nvPicPr>
            <p:cNvPr id="7" name="图片 6"/>
            <p:cNvPicPr/>
            <p:nvPr/>
          </p:nvPicPr>
          <p:blipFill>
            <a:blip r:embed="rId3"/>
            <a:stretch>
              <a:fillRect/>
            </a:stretch>
          </p:blipFill>
          <p:spPr>
            <a:xfrm>
              <a:off x="10376" y="6056"/>
              <a:ext cx="2771" cy="2603"/>
            </a:xfrm>
            <a:prstGeom prst="rect">
              <a:avLst/>
            </a:prstGeom>
            <a:noFill/>
            <a:ln w="9525">
              <a:noFill/>
            </a:ln>
          </p:spPr>
        </p:pic>
        <p:pic>
          <p:nvPicPr>
            <p:cNvPr id="8" name="图片 7"/>
            <p:cNvPicPr/>
            <p:nvPr/>
          </p:nvPicPr>
          <p:blipFill>
            <a:blip r:embed="rId4"/>
            <a:stretch>
              <a:fillRect/>
            </a:stretch>
          </p:blipFill>
          <p:spPr>
            <a:xfrm>
              <a:off x="14221" y="2608"/>
              <a:ext cx="2832" cy="2798"/>
            </a:xfrm>
            <a:prstGeom prst="rect">
              <a:avLst/>
            </a:prstGeom>
            <a:noFill/>
            <a:ln w="9525">
              <a:noFill/>
            </a:ln>
          </p:spPr>
        </p:pic>
        <p:pic>
          <p:nvPicPr>
            <p:cNvPr id="9" name="图片 8"/>
            <p:cNvPicPr/>
            <p:nvPr/>
          </p:nvPicPr>
          <p:blipFill>
            <a:blip r:embed="rId5"/>
            <a:stretch>
              <a:fillRect/>
            </a:stretch>
          </p:blipFill>
          <p:spPr>
            <a:xfrm>
              <a:off x="6488" y="6049"/>
              <a:ext cx="2844" cy="2604"/>
            </a:xfrm>
            <a:prstGeom prst="rect">
              <a:avLst/>
            </a:prstGeom>
            <a:noFill/>
            <a:ln w="9525">
              <a:noFill/>
            </a:ln>
          </p:spPr>
        </p:pic>
        <p:pic>
          <p:nvPicPr>
            <p:cNvPr id="10" name="图片 9"/>
            <p:cNvPicPr/>
            <p:nvPr/>
          </p:nvPicPr>
          <p:blipFill>
            <a:blip r:embed="rId6"/>
            <a:stretch>
              <a:fillRect/>
            </a:stretch>
          </p:blipFill>
          <p:spPr>
            <a:xfrm>
              <a:off x="10339" y="2686"/>
              <a:ext cx="2844" cy="2718"/>
            </a:xfrm>
            <a:prstGeom prst="rect">
              <a:avLst/>
            </a:prstGeom>
            <a:noFill/>
            <a:ln w="9525">
              <a:noFill/>
            </a:ln>
          </p:spPr>
        </p:pic>
        <p:pic>
          <p:nvPicPr>
            <p:cNvPr id="11" name="图片 10"/>
            <p:cNvPicPr/>
            <p:nvPr/>
          </p:nvPicPr>
          <p:blipFill>
            <a:blip r:embed="rId7"/>
            <a:stretch>
              <a:fillRect/>
            </a:stretch>
          </p:blipFill>
          <p:spPr>
            <a:xfrm>
              <a:off x="14221" y="6049"/>
              <a:ext cx="2832" cy="2616"/>
            </a:xfrm>
            <a:prstGeom prst="rect">
              <a:avLst/>
            </a:prstGeom>
            <a:noFill/>
            <a:ln w="9525">
              <a:noFill/>
            </a:ln>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大数据应用</a:t>
            </a:r>
            <a:endParaRPr lang="zh-CN" altLang="en-US"/>
          </a:p>
        </p:txBody>
      </p:sp>
      <p:sp>
        <p:nvSpPr>
          <p:cNvPr id="3" name="文本占位符 2"/>
          <p:cNvSpPr>
            <a:spLocks noGrp="1"/>
          </p:cNvSpPr>
          <p:nvPr>
            <p:ph type="body" sz="quarter" idx="10"/>
          </p:nvPr>
        </p:nvSpPr>
        <p:spPr/>
        <p:txBody>
          <a:bodyPr/>
          <a:p>
            <a:r>
              <a:rPr lang="zh-CN" altLang="en-US"/>
              <a:t>油站大数据应用</a:t>
            </a:r>
            <a:endParaRPr lang="zh-CN" altLang="en-US"/>
          </a:p>
        </p:txBody>
      </p:sp>
      <p:sp>
        <p:nvSpPr>
          <p:cNvPr id="4" name="文本占位符 3"/>
          <p:cNvSpPr>
            <a:spLocks noGrp="1"/>
          </p:cNvSpPr>
          <p:nvPr>
            <p:ph type="body" sz="quarter" idx="11"/>
          </p:nvPr>
        </p:nvSpPr>
        <p:spPr>
          <a:xfrm>
            <a:off x="710565" y="1656080"/>
            <a:ext cx="10699115" cy="4510405"/>
          </a:xfrm>
        </p:spPr>
        <p:txBody>
          <a:bodyPr/>
          <a:p>
            <a:r>
              <a:rPr lang="en-US" altLang="zh-CN"/>
              <a:t>        </a:t>
            </a:r>
            <a:r>
              <a:rPr lang="zh-CN" altLang="en-US"/>
              <a:t>加油站是开车族日常生活中必不可少的一环，每天加油站的加油单数、设备管理、人员管理、等的数据量很庞大。前期，在没有引入大数据技术之前，针对于现有数据只能通过管理系统来录入信息，并没有对庞大数据量进行应用，设备数据和系统数据仅用于查看设备和现场情况，无法对数据进行一步应用。油站内部管理往往是通过个人自觉。</a:t>
            </a:r>
            <a:endParaRPr lang="zh-CN" altLang="en-US"/>
          </a:p>
          <a:p>
            <a:r>
              <a:rPr lang="zh-CN" altLang="en-US"/>
              <a:t>针对于此，我们从前端设备、后端软件出发，并结合目前加油站中遇到的经营过程中遇到的问题，探索大数据在加油站中的应用。一站制造项目应用过程中，主要业务需求分为以下几点：</a:t>
            </a:r>
            <a:endParaRPr lang="zh-CN" altLang="en-US"/>
          </a:p>
          <a:p>
            <a:pPr marL="285750" indent="-285750">
              <a:buFont typeface="Wingdings" panose="05000000000000000000" charset="0"/>
              <a:buChar char="l"/>
            </a:pPr>
            <a:r>
              <a:rPr lang="zh-CN" altLang="en-US" b="1"/>
              <a:t>服务商管理</a:t>
            </a:r>
            <a:endParaRPr lang="zh-CN" altLang="en-US" b="1"/>
          </a:p>
          <a:p>
            <a:pPr marL="285750" indent="-285750">
              <a:buFont typeface="Wingdings" panose="05000000000000000000" charset="0"/>
              <a:buChar char="l"/>
            </a:pPr>
            <a:r>
              <a:rPr lang="zh-CN" altLang="en-US" b="1"/>
              <a:t>设备业务分析</a:t>
            </a:r>
            <a:endParaRPr lang="zh-CN" altLang="en-US" b="1"/>
          </a:p>
          <a:p>
            <a:pPr marL="285750" indent="-285750">
              <a:buFont typeface="Wingdings" panose="05000000000000000000" charset="0"/>
              <a:buChar char="l"/>
            </a:pPr>
            <a:r>
              <a:rPr lang="zh-CN" altLang="en-US" b="1"/>
              <a:t>呼叫中心</a:t>
            </a:r>
            <a:endParaRPr lang="zh-CN" altLang="en-US" b="1"/>
          </a:p>
          <a:p>
            <a:pPr marL="285750" indent="-285750">
              <a:buFont typeface="Wingdings" panose="05000000000000000000" charset="0"/>
              <a:buChar char="l"/>
            </a:pPr>
            <a:r>
              <a:rPr lang="zh-CN" altLang="en-US" b="1"/>
              <a:t>服务人员管理</a:t>
            </a:r>
            <a:endParaRPr lang="zh-CN" altLang="en-US" b="1"/>
          </a:p>
          <a:p>
            <a:pPr marL="285750" indent="-285750">
              <a:buFont typeface="Wingdings" panose="05000000000000000000" charset="0"/>
              <a:buChar char="l"/>
            </a:pPr>
            <a:r>
              <a:rPr lang="zh-CN" altLang="en-US" b="1"/>
              <a:t>报销单统计</a:t>
            </a:r>
            <a:endParaRPr lang="zh-CN" altLang="en-US" b="1"/>
          </a:p>
          <a:p>
            <a:pPr marL="285750" indent="-285750">
              <a:buFont typeface="Wingdings" panose="05000000000000000000" charset="0"/>
              <a:buChar char="l"/>
            </a:pPr>
            <a:r>
              <a:rPr lang="zh-CN" altLang="en-US" b="1"/>
              <a:t>仓储物料管理</a:t>
            </a:r>
            <a:endParaRPr lang="zh-CN" altLang="en-US" b="1"/>
          </a:p>
        </p:txBody>
      </p:sp>
      <p:pic>
        <p:nvPicPr>
          <p:cNvPr id="38" name="图片 1"/>
          <p:cNvPicPr>
            <a:picLocks noChangeAspect="1"/>
          </p:cNvPicPr>
          <p:nvPr/>
        </p:nvPicPr>
        <p:blipFill>
          <a:blip r:embed="rId1"/>
          <a:stretch>
            <a:fillRect/>
          </a:stretch>
        </p:blipFill>
        <p:spPr>
          <a:xfrm>
            <a:off x="6344920" y="3765550"/>
            <a:ext cx="4820920" cy="224726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项目介绍</a:t>
            </a:r>
            <a:endParaRPr lang="zh-CN" altLang="en-US"/>
          </a:p>
        </p:txBody>
      </p:sp>
      <p:sp>
        <p:nvSpPr>
          <p:cNvPr id="3" name="文本占位符 2"/>
          <p:cNvSpPr>
            <a:spLocks noGrp="1"/>
          </p:cNvSpPr>
          <p:nvPr>
            <p:ph type="body" sz="quarter" idx="10"/>
          </p:nvPr>
        </p:nvSpPr>
        <p:spPr/>
        <p:txBody>
          <a:bodyPr/>
          <a:p>
            <a:r>
              <a:rPr lang="zh-CN" altLang="en-US"/>
              <a:t>核心流程介绍</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1330325" y="1556385"/>
            <a:ext cx="5826125" cy="46551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项目介绍</a:t>
            </a:r>
            <a:endParaRPr lang="zh-CN" altLang="en-US"/>
          </a:p>
        </p:txBody>
      </p:sp>
      <p:sp>
        <p:nvSpPr>
          <p:cNvPr id="3" name="文本占位符 2"/>
          <p:cNvSpPr>
            <a:spLocks noGrp="1"/>
          </p:cNvSpPr>
          <p:nvPr>
            <p:ph type="body" sz="quarter" idx="10"/>
          </p:nvPr>
        </p:nvSpPr>
        <p:spPr/>
        <p:txBody>
          <a:bodyPr/>
          <a:p>
            <a:r>
              <a:rPr lang="zh-CN" altLang="en-US"/>
              <a:t>数据介绍</a:t>
            </a:r>
            <a:endParaRPr lang="zh-CN" altLang="en-US"/>
          </a:p>
        </p:txBody>
      </p:sp>
      <p:sp>
        <p:nvSpPr>
          <p:cNvPr id="4" name="文本占位符 3"/>
          <p:cNvSpPr>
            <a:spLocks noGrp="1"/>
          </p:cNvSpPr>
          <p:nvPr>
            <p:ph type="body" sz="quarter" idx="11"/>
          </p:nvPr>
        </p:nvSpPr>
        <p:spPr>
          <a:xfrm>
            <a:off x="638175" y="1656080"/>
            <a:ext cx="11101070" cy="4428490"/>
          </a:xfrm>
        </p:spPr>
        <p:txBody>
          <a:bodyPr/>
          <a:p>
            <a:r>
              <a:rPr lang="en-US" altLang="zh-CN"/>
              <a:t>    </a:t>
            </a:r>
            <a:r>
              <a:rPr lang="zh-CN" altLang="en-US"/>
              <a:t>一站制造大数据项目数据来源于oracle系统数据，包含基础信息数据、服务商数据、仓储物料数据、市场数据、客户服务数据、技术支持数据、数据字典、工作流数据，共计381张表，其中102张表是需要导入到hive中，进行后续分析计算的数据源表。</a:t>
            </a:r>
            <a:endParaRPr lang="zh-CN" altLang="en-US"/>
          </a:p>
        </p:txBody>
      </p:sp>
      <p:pic>
        <p:nvPicPr>
          <p:cNvPr id="34" name="图片 3"/>
          <p:cNvPicPr>
            <a:picLocks noChangeAspect="1"/>
          </p:cNvPicPr>
          <p:nvPr/>
        </p:nvPicPr>
        <p:blipFill>
          <a:blip r:embed="rId1"/>
          <a:stretch>
            <a:fillRect/>
          </a:stretch>
        </p:blipFill>
        <p:spPr>
          <a:xfrm>
            <a:off x="909003" y="2799715"/>
            <a:ext cx="5692775" cy="2498090"/>
          </a:xfrm>
          <a:prstGeom prst="rect">
            <a:avLst/>
          </a:prstGeom>
          <a:noFill/>
          <a:ln>
            <a:noFill/>
          </a:ln>
        </p:spPr>
      </p:pic>
      <p:graphicFrame>
        <p:nvGraphicFramePr>
          <p:cNvPr id="5" name="表格 4"/>
          <p:cNvGraphicFramePr/>
          <p:nvPr/>
        </p:nvGraphicFramePr>
        <p:xfrm>
          <a:off x="710565" y="5625465"/>
          <a:ext cx="8886825" cy="350520"/>
        </p:xfrm>
        <a:graphic>
          <a:graphicData uri="http://schemas.openxmlformats.org/drawingml/2006/table">
            <a:tbl>
              <a:tblPr firstRow="1" bandRow="1">
                <a:tableStyleId>{5940675A-B579-460E-94D1-54222C63F5DA}</a:tableStyleId>
              </a:tblPr>
              <a:tblGrid>
                <a:gridCol w="8886825"/>
              </a:tblGrid>
              <a:tr h="350520">
                <a:tc>
                  <a:txBody>
                    <a:bodyPr/>
                    <a:p>
                      <a:pPr indent="0">
                        <a:buNone/>
                      </a:pPr>
                      <a:r>
                        <a:rPr 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rPr>
                        <a:t>备注：oracle原始数据以.dmp格式存储，不可直接查看和编辑，文件位置：</a:t>
                      </a:r>
                      <a:r>
                        <a:rPr 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hlinkClick r:id="rId2" action="ppaction://hlinkfile"/>
                        </a:rPr>
                        <a:t>原始数据\CISS_PART_2021.dmp</a:t>
                      </a:r>
                      <a:endParaRPr lang="en-US"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68580" marR="68580" marT="0" marB="0" vert="horz" anchor="t">
                    <a:lnL w="28575" cap="flat" cmpd="sng">
                      <a:solidFill>
                        <a:srgbClr val="42B983"/>
                      </a:solidFill>
                      <a:prstDash val="solid"/>
                      <a:headEnd type="none" w="med" len="med"/>
                      <a:tailEnd type="none" w="med" len="med"/>
                    </a:lnL>
                    <a:lnR cap="flat">
                      <a:noFill/>
                    </a:lnR>
                    <a:lnT cap="flat">
                      <a:noFill/>
                    </a:lnT>
                    <a:lnB cap="flat">
                      <a:noFill/>
                    </a:lnB>
                    <a:lnTlToBr>
                      <a:noFill/>
                    </a:lnTlToBr>
                    <a:lnBlToTr>
                      <a:noFill/>
                    </a:lnBlToTr>
                    <a:solidFill>
                      <a:srgbClr val="ECF8F2"/>
                    </a:solidFill>
                  </a:tcPr>
                </a:tc>
              </a:tr>
            </a:tbl>
          </a:graphicData>
        </a:graphic>
      </p:graphicFrame>
      <p:sp>
        <p:nvSpPr>
          <p:cNvPr id="6" name="文本框 5"/>
          <p:cNvSpPr txBox="1"/>
          <p:nvPr/>
        </p:nvSpPr>
        <p:spPr>
          <a:xfrm>
            <a:off x="6769735" y="2799080"/>
            <a:ext cx="4969510" cy="2524760"/>
          </a:xfrm>
          <a:prstGeom prst="rect">
            <a:avLst/>
          </a:prstGeom>
          <a:noFill/>
        </p:spPr>
        <p:txBody>
          <a:bodyPr wrap="square">
            <a:spAutoFit/>
          </a:bodyPr>
          <a:p>
            <a:pPr marL="171450" indent="-171450" fontAlgn="auto">
              <a:lnSpc>
                <a:spcPct val="120000"/>
              </a:lnSpc>
              <a:spcBef>
                <a:spcPts val="0"/>
              </a:spcBef>
              <a:spcAft>
                <a:spcPts val="0"/>
              </a:spcAft>
              <a:buFont typeface="Arial" panose="020B0604020202020204" pitchFamily="34" charset="0"/>
              <a:buChar char="•"/>
            </a:pPr>
            <a:r>
              <a:rPr lang="zh-CN" altLang="en-US" sz="12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以CISS_BASE开头的表示基础信息数据表</a:t>
            </a:r>
            <a:endParaRPr lang="zh-CN" altLang="en-US" sz="12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71450" indent="-171450" fontAlgn="auto">
              <a:lnSpc>
                <a:spcPct val="120000"/>
              </a:lnSpc>
              <a:spcBef>
                <a:spcPts val="0"/>
              </a:spcBef>
              <a:spcAft>
                <a:spcPts val="0"/>
              </a:spcAft>
              <a:buFont typeface="Arial" panose="020B0604020202020204" pitchFamily="34" charset="0"/>
              <a:buChar char="•"/>
            </a:pPr>
            <a:r>
              <a:rPr lang="zh-CN" altLang="en-US" sz="12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以CISS_CSP开头的表示服务商数据表（服务商就是一站制造非中石油、中石化的外包公司）</a:t>
            </a:r>
            <a:endParaRPr lang="zh-CN" altLang="en-US" sz="12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71450" indent="-171450" fontAlgn="auto">
              <a:lnSpc>
                <a:spcPct val="120000"/>
              </a:lnSpc>
              <a:spcBef>
                <a:spcPts val="0"/>
              </a:spcBef>
              <a:spcAft>
                <a:spcPts val="0"/>
              </a:spcAft>
              <a:buFont typeface="Arial" panose="020B0604020202020204" pitchFamily="34" charset="0"/>
              <a:buChar char="•"/>
            </a:pPr>
            <a:r>
              <a:rPr lang="zh-CN" altLang="en-US" sz="12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以CISS_IM开头的表示内部管理相关表（项目中基本不用）</a:t>
            </a:r>
            <a:endParaRPr lang="zh-CN" altLang="en-US" sz="12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71450" indent="-171450" fontAlgn="auto">
              <a:lnSpc>
                <a:spcPct val="120000"/>
              </a:lnSpc>
              <a:spcBef>
                <a:spcPts val="0"/>
              </a:spcBef>
              <a:spcAft>
                <a:spcPts val="0"/>
              </a:spcAft>
              <a:buFont typeface="Arial" panose="020B0604020202020204" pitchFamily="34" charset="0"/>
              <a:buChar char="•"/>
            </a:pPr>
            <a:r>
              <a:rPr lang="zh-CN" altLang="en-US" sz="12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以CISS_MATERIAL、CISS_M开头的表示仓储、物料业务（核心业务）</a:t>
            </a:r>
            <a:endParaRPr lang="zh-CN" altLang="en-US" sz="12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71450" indent="-171450" fontAlgn="auto">
              <a:lnSpc>
                <a:spcPct val="120000"/>
              </a:lnSpc>
              <a:spcBef>
                <a:spcPts val="0"/>
              </a:spcBef>
              <a:spcAft>
                <a:spcPts val="0"/>
              </a:spcAft>
              <a:buFont typeface="Arial" panose="020B0604020202020204" pitchFamily="34" charset="0"/>
              <a:buChar char="•"/>
            </a:pPr>
            <a:r>
              <a:rPr lang="zh-CN" altLang="en-US" sz="12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以CISS_MKT开头的表示市场业务</a:t>
            </a:r>
            <a:endParaRPr lang="zh-CN" altLang="en-US" sz="12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71450" indent="-171450" fontAlgn="auto">
              <a:lnSpc>
                <a:spcPct val="120000"/>
              </a:lnSpc>
              <a:spcBef>
                <a:spcPts val="0"/>
              </a:spcBef>
              <a:spcAft>
                <a:spcPts val="0"/>
              </a:spcAft>
              <a:buFont typeface="Arial" panose="020B0604020202020204" pitchFamily="34" charset="0"/>
              <a:buChar char="•"/>
            </a:pPr>
            <a:r>
              <a:rPr lang="zh-CN" altLang="en-US" sz="12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以CISS_SERVICE、CISS_S开头的客户服务业务（核心业务）</a:t>
            </a:r>
            <a:endParaRPr lang="zh-CN" altLang="en-US" sz="12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71450" indent="-171450" fontAlgn="auto">
              <a:lnSpc>
                <a:spcPct val="120000"/>
              </a:lnSpc>
              <a:spcBef>
                <a:spcPts val="0"/>
              </a:spcBef>
              <a:spcAft>
                <a:spcPts val="0"/>
              </a:spcAft>
              <a:buFont typeface="Arial" panose="020B0604020202020204" pitchFamily="34" charset="0"/>
              <a:buChar char="•"/>
            </a:pPr>
            <a:r>
              <a:rPr lang="zh-CN" altLang="en-US" sz="12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以CISS_SPT开头的表示技术支持相关业务</a:t>
            </a:r>
            <a:endParaRPr lang="zh-CN" altLang="en-US" sz="12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71450" indent="-171450" fontAlgn="auto">
              <a:lnSpc>
                <a:spcPct val="120000"/>
              </a:lnSpc>
              <a:spcBef>
                <a:spcPts val="0"/>
              </a:spcBef>
              <a:spcAft>
                <a:spcPts val="0"/>
              </a:spcAft>
              <a:buFont typeface="Arial" panose="020B0604020202020204" pitchFamily="34" charset="0"/>
              <a:buChar char="•"/>
            </a:pPr>
            <a:r>
              <a:rPr lang="zh-CN" altLang="en-US" sz="12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以ORG开头的表示组织机构基础数据表</a:t>
            </a:r>
            <a:endParaRPr lang="zh-CN" altLang="en-US" sz="12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71450" indent="-171450" fontAlgn="auto">
              <a:lnSpc>
                <a:spcPct val="120000"/>
              </a:lnSpc>
              <a:spcBef>
                <a:spcPts val="0"/>
              </a:spcBef>
              <a:spcAft>
                <a:spcPts val="0"/>
              </a:spcAft>
              <a:buFont typeface="Arial" panose="020B0604020202020204" pitchFamily="34" charset="0"/>
              <a:buChar char="•"/>
            </a:pPr>
            <a:r>
              <a:rPr lang="zh-CN" altLang="en-US" sz="12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以EOS开头的表示系统表，例如：数据字典、系统业务调度等</a:t>
            </a:r>
            <a:endParaRPr lang="zh-CN" altLang="en-US" sz="12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71450" indent="-171450" fontAlgn="auto">
              <a:lnSpc>
                <a:spcPct val="120000"/>
              </a:lnSpc>
              <a:spcBef>
                <a:spcPts val="0"/>
              </a:spcBef>
              <a:spcAft>
                <a:spcPts val="0"/>
              </a:spcAft>
              <a:buFont typeface="Arial" panose="020B0604020202020204" pitchFamily="34" charset="0"/>
              <a:buChar char="•"/>
            </a:pPr>
            <a:r>
              <a:rPr lang="zh-CN" altLang="en-US" sz="12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以WF开头的表示工作流表</a:t>
            </a:r>
            <a:endParaRPr lang="zh-CN" altLang="en-US" sz="12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fontScale="90000"/>
          </a:bodyPr>
          <a:p>
            <a:r>
              <a:rPr lang="zh-CN" altLang="en-US"/>
              <a:t>项目架构</a:t>
            </a:r>
            <a:endParaRPr lang="zh-CN" altLang="en-US"/>
          </a:p>
        </p:txBody>
      </p:sp>
      <p:sp>
        <p:nvSpPr>
          <p:cNvPr id="3" name="文本占位符 2"/>
          <p:cNvSpPr>
            <a:spLocks noGrp="1"/>
          </p:cNvSpPr>
          <p:nvPr>
            <p:ph type="body" idx="10"/>
          </p:nvPr>
        </p:nvSpPr>
        <p:spPr/>
        <p:txBody>
          <a:bodyPr/>
          <a:p>
            <a:r>
              <a:rPr lang="zh-CN" altLang="en-US"/>
              <a:t>整体设计架构</a:t>
            </a:r>
            <a:endParaRPr lang="zh-CN" altLang="en-US"/>
          </a:p>
          <a:p>
            <a:r>
              <a:rPr lang="zh-CN" altLang="en-US"/>
              <a:t>技术架构</a:t>
            </a:r>
            <a:endParaRPr lang="zh-CN" altLang="en-US"/>
          </a:p>
        </p:txBody>
      </p:sp>
      <p:sp>
        <p:nvSpPr>
          <p:cNvPr id="4" name="文本占位符 3"/>
          <p:cNvSpPr>
            <a:spLocks noGrp="1"/>
          </p:cNvSpPr>
          <p:nvPr>
            <p:ph type="body" sz="quarter" idx="11"/>
          </p:nvPr>
        </p:nvSpPr>
        <p:spPr/>
        <p:txBody>
          <a:bodyPr/>
          <a:p>
            <a:r>
              <a:rPr lang="en-US" altLang="zh-CN"/>
              <a:t>02</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项目架构</a:t>
            </a:r>
            <a:endParaRPr lang="zh-CN" altLang="en-US"/>
          </a:p>
        </p:txBody>
      </p:sp>
      <p:sp>
        <p:nvSpPr>
          <p:cNvPr id="3" name="文本占位符 2"/>
          <p:cNvSpPr>
            <a:spLocks noGrp="1"/>
          </p:cNvSpPr>
          <p:nvPr>
            <p:ph type="body" sz="quarter" idx="10"/>
          </p:nvPr>
        </p:nvSpPr>
        <p:spPr/>
        <p:txBody>
          <a:bodyPr/>
          <a:p>
            <a:r>
              <a:rPr lang="zh-CN" altLang="en-US"/>
              <a:t>整体设计架构</a:t>
            </a:r>
            <a:endParaRPr lang="zh-CN" altLang="en-US"/>
          </a:p>
        </p:txBody>
      </p:sp>
      <p:sp>
        <p:nvSpPr>
          <p:cNvPr id="4" name="文本占位符 3"/>
          <p:cNvSpPr>
            <a:spLocks noGrp="1"/>
          </p:cNvSpPr>
          <p:nvPr>
            <p:ph type="body" sz="quarter" idx="11"/>
          </p:nvPr>
        </p:nvSpPr>
        <p:spPr/>
        <p:txBody>
          <a:bodyPr/>
          <a:p>
            <a:pPr marL="285750" indent="-285750">
              <a:buFont typeface="Wingdings" panose="05000000000000000000" charset="0"/>
              <a:buChar char="l"/>
            </a:pPr>
            <a:r>
              <a:rPr lang="zh-CN" altLang="en-US"/>
              <a:t>项目设计架构：分别从数据来源、数据采集、数据存储、数据分析、可视化来阐述。</a:t>
            </a:r>
            <a:endParaRPr lang="zh-CN" altLang="en-US"/>
          </a:p>
          <a:p>
            <a:r>
              <a:rPr lang="zh-CN" altLang="en-US"/>
              <a:t>        一站制造项目，把业务系统中存储在oracle的数据通过sqoop导入到hdfs上，以大数据离线数建设存储到hive中，通过sparksql引擎对数据进行清洗，过滤、存储，根据主题指标进行数据分析统计，任务调度采用</a:t>
            </a:r>
            <a:r>
              <a:rPr lang="en-US" altLang="zh-CN"/>
              <a:t>airflow</a:t>
            </a:r>
            <a:r>
              <a:rPr lang="zh-CN" altLang="en-US"/>
              <a:t>，可视化使用帆软BI，开发环境基于单台docker容器部署，生产环境基于7(7+)台docker集群服务器部署。</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126365" y="1851025"/>
            <a:ext cx="11838940" cy="4805680"/>
            <a:chOff x="228" y="1636"/>
            <a:chExt cx="18644" cy="7568"/>
          </a:xfrm>
        </p:grpSpPr>
        <p:sp>
          <p:nvSpPr>
            <p:cNvPr id="65" name="矩形 64"/>
            <p:cNvSpPr/>
            <p:nvPr/>
          </p:nvSpPr>
          <p:spPr>
            <a:xfrm>
              <a:off x="15920" y="2829"/>
              <a:ext cx="2952" cy="62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sz="2400"/>
            </a:p>
          </p:txBody>
        </p:sp>
        <p:sp>
          <p:nvSpPr>
            <p:cNvPr id="4" name="五边形 3"/>
            <p:cNvSpPr/>
            <p:nvPr/>
          </p:nvSpPr>
          <p:spPr>
            <a:xfrm>
              <a:off x="228" y="1636"/>
              <a:ext cx="3252" cy="589"/>
            </a:xfrm>
            <a:prstGeom prst="homePlate">
              <a:avLst/>
            </a:prstGeom>
            <a:effectLst>
              <a:outerShdw blurRad="50800" dist="38100" dir="5400000" algn="t"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p>
              <a:pPr algn="ctr"/>
              <a:r>
                <a:rPr lang="zh-CN" altLang="en-US">
                  <a:latin typeface="阿里巴巴普惠体" panose="00020600040101010101" pitchFamily="18" charset="-122"/>
                  <a:ea typeface="阿里巴巴普惠体" panose="00020600040101010101" pitchFamily="18" charset="-122"/>
                </a:rPr>
                <a:t>数据源</a:t>
              </a:r>
              <a:endParaRPr lang="zh-CN" altLang="en-US">
                <a:latin typeface="阿里巴巴普惠体" panose="00020600040101010101" pitchFamily="18" charset="-122"/>
                <a:ea typeface="阿里巴巴普惠体" panose="00020600040101010101" pitchFamily="18" charset="-122"/>
              </a:endParaRPr>
            </a:p>
          </p:txBody>
        </p:sp>
        <p:grpSp>
          <p:nvGrpSpPr>
            <p:cNvPr id="49" name="组合 48"/>
            <p:cNvGrpSpPr/>
            <p:nvPr/>
          </p:nvGrpSpPr>
          <p:grpSpPr>
            <a:xfrm>
              <a:off x="332" y="2837"/>
              <a:ext cx="3024" cy="6367"/>
              <a:chOff x="952" y="2128"/>
              <a:chExt cx="2268" cy="4775"/>
            </a:xfrm>
          </p:grpSpPr>
          <p:sp>
            <p:nvSpPr>
              <p:cNvPr id="5" name="流程图: 过程 4"/>
              <p:cNvSpPr/>
              <p:nvPr/>
            </p:nvSpPr>
            <p:spPr>
              <a:xfrm>
                <a:off x="952" y="2128"/>
                <a:ext cx="2268" cy="4775"/>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865">
                    <a:solidFill>
                      <a:schemeClr val="bg1">
                        <a:lumMod val="65000"/>
                      </a:schemeClr>
                    </a:solidFill>
                    <a:sym typeface="+mn-ea"/>
                  </a:rPr>
                  <a:t>数据源</a:t>
                </a:r>
                <a:endParaRPr lang="zh-CN" altLang="en-US" sz="1865">
                  <a:solidFill>
                    <a:schemeClr val="bg1">
                      <a:lumMod val="65000"/>
                    </a:schemeClr>
                  </a:solidFill>
                  <a:sym typeface="+mn-ea"/>
                </a:endParaRPr>
              </a:p>
            </p:txBody>
          </p:sp>
          <p:sp>
            <p:nvSpPr>
              <p:cNvPr id="7" name="圆角矩形 6"/>
              <p:cNvSpPr/>
              <p:nvPr/>
            </p:nvSpPr>
            <p:spPr>
              <a:xfrm>
                <a:off x="1310" y="3116"/>
                <a:ext cx="1597" cy="79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a:latin typeface="阿里巴巴普惠体" panose="00020600040101010101" pitchFamily="18" charset="-122"/>
                    <a:ea typeface="阿里巴巴普惠体" panose="00020600040101010101" pitchFamily="18" charset="-122"/>
                  </a:rPr>
                  <a:t>业务系统数据库</a:t>
                </a:r>
                <a:endParaRPr lang="zh-CN" altLang="en-US">
                  <a:latin typeface="阿里巴巴普惠体" panose="00020600040101010101" pitchFamily="18" charset="-122"/>
                  <a:ea typeface="阿里巴巴普惠体" panose="00020600040101010101" pitchFamily="18" charset="-122"/>
                </a:endParaRPr>
              </a:p>
            </p:txBody>
          </p:sp>
        </p:grpSp>
        <p:sp>
          <p:nvSpPr>
            <p:cNvPr id="17" name="矩形 16"/>
            <p:cNvSpPr/>
            <p:nvPr/>
          </p:nvSpPr>
          <p:spPr>
            <a:xfrm>
              <a:off x="5780" y="3132"/>
              <a:ext cx="1316" cy="6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200"/>
            </a:p>
          </p:txBody>
        </p:sp>
        <p:sp>
          <p:nvSpPr>
            <p:cNvPr id="12" name="五边形 11"/>
            <p:cNvSpPr/>
            <p:nvPr/>
          </p:nvSpPr>
          <p:spPr>
            <a:xfrm>
              <a:off x="3844" y="1636"/>
              <a:ext cx="3252" cy="589"/>
            </a:xfrm>
            <a:prstGeom prst="homePlate">
              <a:avLst/>
            </a:prstGeom>
            <a:effectLst>
              <a:outerShdw blurRad="50800" dist="38100" dir="5400000" algn="t"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p>
              <a:pPr algn="ctr"/>
              <a:r>
                <a:rPr lang="zh-CN" altLang="en-US">
                  <a:latin typeface="阿里巴巴普惠体" panose="00020600040101010101" pitchFamily="18" charset="-122"/>
                  <a:ea typeface="阿里巴巴普惠体" panose="00020600040101010101" pitchFamily="18" charset="-122"/>
                </a:rPr>
                <a:t>数据采集</a:t>
              </a:r>
              <a:endParaRPr lang="zh-CN" altLang="en-US">
                <a:latin typeface="阿里巴巴普惠体" panose="00020600040101010101" pitchFamily="18" charset="-122"/>
                <a:ea typeface="阿里巴巴普惠体" panose="00020600040101010101" pitchFamily="18" charset="-122"/>
              </a:endParaRPr>
            </a:p>
          </p:txBody>
        </p:sp>
        <p:sp>
          <p:nvSpPr>
            <p:cNvPr id="13" name="流程图: 过程 12"/>
            <p:cNvSpPr/>
            <p:nvPr/>
          </p:nvSpPr>
          <p:spPr>
            <a:xfrm>
              <a:off x="4072" y="2837"/>
              <a:ext cx="3024" cy="6367"/>
            </a:xfrm>
            <a:prstGeom prst="flowChartProcess">
              <a:avLst/>
            </a:prstGeom>
            <a:ln w="19050"/>
          </p:spPr>
          <p:style>
            <a:lnRef idx="1">
              <a:schemeClr val="dk1"/>
            </a:lnRef>
            <a:fillRef idx="2">
              <a:schemeClr val="dk1"/>
            </a:fillRef>
            <a:effectRef idx="1">
              <a:schemeClr val="dk1"/>
            </a:effectRef>
            <a:fontRef idx="minor">
              <a:schemeClr val="dk1"/>
            </a:fontRef>
          </p:style>
          <p:txBody>
            <a:bodyPr rtlCol="0" anchor="ctr"/>
            <a:p>
              <a:pPr algn="ctr"/>
              <a:endParaRPr lang="zh-CN" altLang="en-US" sz="1865">
                <a:solidFill>
                  <a:schemeClr val="bg1">
                    <a:lumMod val="65000"/>
                  </a:schemeClr>
                </a:solidFill>
                <a:sym typeface="+mn-ea"/>
              </a:endParaRPr>
            </a:p>
          </p:txBody>
        </p:sp>
        <p:sp>
          <p:nvSpPr>
            <p:cNvPr id="14" name="矩形 13"/>
            <p:cNvSpPr/>
            <p:nvPr/>
          </p:nvSpPr>
          <p:spPr>
            <a:xfrm>
              <a:off x="4272" y="2931"/>
              <a:ext cx="1216" cy="2789"/>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zh-CN" altLang="en-US" sz="1200">
                  <a:latin typeface="阿里巴巴普惠体" panose="00020600040101010101" pitchFamily="18" charset="-122"/>
                  <a:ea typeface="阿里巴巴普惠体" panose="00020600040101010101" pitchFamily="18" charset="-122"/>
                </a:rPr>
                <a:t>离线数据</a:t>
              </a:r>
              <a:endParaRPr lang="zh-CN" altLang="en-US" sz="1200">
                <a:latin typeface="阿里巴巴普惠体" panose="00020600040101010101" pitchFamily="18" charset="-122"/>
                <a:ea typeface="阿里巴巴普惠体" panose="00020600040101010101" pitchFamily="18" charset="-122"/>
              </a:endParaRPr>
            </a:p>
          </p:txBody>
        </p:sp>
        <p:sp>
          <p:nvSpPr>
            <p:cNvPr id="18" name="文本框 17"/>
            <p:cNvSpPr txBox="1"/>
            <p:nvPr/>
          </p:nvSpPr>
          <p:spPr>
            <a:xfrm>
              <a:off x="5636" y="5780"/>
              <a:ext cx="1460" cy="434"/>
            </a:xfrm>
            <a:prstGeom prst="rect">
              <a:avLst/>
            </a:prstGeom>
            <a:noFill/>
          </p:spPr>
          <p:txBody>
            <a:bodyPr wrap="square">
              <a:spAutoFit/>
            </a:bodyPr>
            <a:p>
              <a:pPr fontAlgn="auto">
                <a:spcBef>
                  <a:spcPts val="0"/>
                </a:spcBef>
                <a:spcAft>
                  <a:spcPts val="0"/>
                </a:spcAft>
              </a:pPr>
              <a:r>
                <a:rPr lang="zh-CN" altLang="en-US" sz="1200" dirty="0">
                  <a:solidFill>
                    <a:schemeClr val="accent6"/>
                  </a:solidFill>
                  <a:latin typeface="阿里巴巴普惠体" panose="00020600040101010101" pitchFamily="18" charset="-122"/>
                  <a:ea typeface="阿里巴巴普惠体" panose="00020600040101010101" pitchFamily="18" charset="-122"/>
                </a:rPr>
                <a:t>数据存储</a:t>
              </a:r>
              <a:endParaRPr lang="zh-CN" altLang="en-US" sz="1200" dirty="0">
                <a:solidFill>
                  <a:schemeClr val="accent6"/>
                </a:solidFill>
                <a:latin typeface="阿里巴巴普惠体" panose="00020600040101010101" pitchFamily="18" charset="-122"/>
                <a:ea typeface="阿里巴巴普惠体" panose="00020600040101010101" pitchFamily="18" charset="-122"/>
              </a:endParaRPr>
            </a:p>
          </p:txBody>
        </p:sp>
        <p:sp>
          <p:nvSpPr>
            <p:cNvPr id="19" name="矩形 18"/>
            <p:cNvSpPr/>
            <p:nvPr/>
          </p:nvSpPr>
          <p:spPr>
            <a:xfrm>
              <a:off x="5780" y="6241"/>
              <a:ext cx="1179" cy="2755"/>
            </a:xfrm>
            <a:prstGeom prst="rect">
              <a:avLst/>
            </a:prstGeom>
          </p:spPr>
          <p:style>
            <a:lnRef idx="0">
              <a:schemeClr val="accent3"/>
            </a:lnRef>
            <a:fillRef idx="3">
              <a:schemeClr val="accent3"/>
            </a:fillRef>
            <a:effectRef idx="3">
              <a:schemeClr val="accent3"/>
            </a:effectRef>
            <a:fontRef idx="minor">
              <a:schemeClr val="lt1"/>
            </a:fontRef>
          </p:style>
          <p:txBody>
            <a:bodyPr rtlCol="0" anchor="ctr"/>
            <a:p>
              <a:pPr algn="ctr"/>
              <a:r>
                <a:rPr lang="en-US" altLang="zh-CN" sz="1200">
                  <a:latin typeface="阿里巴巴普惠体" panose="00020600040101010101" pitchFamily="18" charset="-122"/>
                  <a:ea typeface="阿里巴巴普惠体" panose="00020600040101010101" pitchFamily="18" charset="-122"/>
                  <a:cs typeface="阿里巴巴普惠体" panose="00020600040101010101" pitchFamily="18" charset="-122"/>
                </a:rPr>
                <a:t>Kafka</a:t>
              </a:r>
              <a:r>
                <a:rPr lang="zh-CN" altLang="en-US" sz="1200">
                  <a:latin typeface="阿里巴巴普惠体" panose="00020600040101010101" pitchFamily="18" charset="-122"/>
                  <a:ea typeface="阿里巴巴普惠体" panose="00020600040101010101" pitchFamily="18" charset="-122"/>
                  <a:cs typeface="阿里巴巴普惠体" panose="00020600040101010101" pitchFamily="18" charset="-122"/>
                </a:rPr>
                <a:t>消息队列</a:t>
              </a:r>
              <a:endParaRPr lang="zh-CN" altLang="en-US" sz="12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五边形 19"/>
            <p:cNvSpPr/>
            <p:nvPr/>
          </p:nvSpPr>
          <p:spPr>
            <a:xfrm>
              <a:off x="12443" y="1636"/>
              <a:ext cx="2941" cy="589"/>
            </a:xfrm>
            <a:prstGeom prst="homePlate">
              <a:avLst/>
            </a:prstGeom>
            <a:effectLst>
              <a:outerShdw blurRad="50800" dist="38100" dir="5400000" algn="t"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p>
              <a:pPr algn="ctr"/>
              <a:r>
                <a:rPr lang="zh-CN" altLang="en-US">
                  <a:latin typeface="阿里巴巴普惠体" panose="00020600040101010101" pitchFamily="18" charset="-122"/>
                  <a:ea typeface="阿里巴巴普惠体" panose="00020600040101010101" pitchFamily="18" charset="-122"/>
                </a:rPr>
                <a:t>数据分析</a:t>
              </a:r>
              <a:endParaRPr lang="en-US" altLang="zh-CN">
                <a:latin typeface="阿里巴巴普惠体" panose="00020600040101010101" pitchFamily="18" charset="-122"/>
                <a:ea typeface="阿里巴巴普惠体" panose="00020600040101010101" pitchFamily="18" charset="-122"/>
              </a:endParaRPr>
            </a:p>
          </p:txBody>
        </p:sp>
        <p:grpSp>
          <p:nvGrpSpPr>
            <p:cNvPr id="47" name="组合 46"/>
            <p:cNvGrpSpPr/>
            <p:nvPr/>
          </p:nvGrpSpPr>
          <p:grpSpPr>
            <a:xfrm>
              <a:off x="7595" y="6472"/>
              <a:ext cx="4511" cy="2423"/>
              <a:chOff x="6617" y="2264"/>
              <a:chExt cx="3401" cy="1937"/>
            </a:xfrm>
          </p:grpSpPr>
          <p:grpSp>
            <p:nvGrpSpPr>
              <p:cNvPr id="35" name="组合 34"/>
              <p:cNvGrpSpPr/>
              <p:nvPr/>
            </p:nvGrpSpPr>
            <p:grpSpPr>
              <a:xfrm>
                <a:off x="6617" y="2264"/>
                <a:ext cx="3401" cy="1937"/>
                <a:chOff x="6739" y="2194"/>
                <a:chExt cx="3674" cy="1937"/>
              </a:xfrm>
            </p:grpSpPr>
            <p:sp>
              <p:nvSpPr>
                <p:cNvPr id="21" name="矩形 20"/>
                <p:cNvSpPr/>
                <p:nvPr/>
              </p:nvSpPr>
              <p:spPr>
                <a:xfrm>
                  <a:off x="6739" y="2194"/>
                  <a:ext cx="3674" cy="1937"/>
                </a:xfrm>
                <a:prstGeom prst="rect">
                  <a:avLst/>
                </a:prstGeom>
                <a:solidFill>
                  <a:schemeClr val="bg1">
                    <a:lumMod val="65000"/>
                  </a:schemeClr>
                </a:solidFill>
                <a:ln w="19050">
                  <a:prstDash val="dash"/>
                </a:ln>
              </p:spPr>
              <p:style>
                <a:lnRef idx="1">
                  <a:schemeClr val="dk1"/>
                </a:lnRef>
                <a:fillRef idx="2">
                  <a:schemeClr val="dk1"/>
                </a:fillRef>
                <a:effectRef idx="1">
                  <a:schemeClr val="dk1"/>
                </a:effectRef>
                <a:fontRef idx="minor">
                  <a:schemeClr val="dk1"/>
                </a:fontRef>
              </p:style>
              <p:txBody>
                <a:bodyPr rtlCol="0" anchor="ctr"/>
                <a:p>
                  <a:pPr algn="ctr"/>
                  <a:endParaRPr lang="zh-CN" altLang="en-US" sz="2400"/>
                </a:p>
              </p:txBody>
            </p:sp>
            <p:sp>
              <p:nvSpPr>
                <p:cNvPr id="23" name="矩形 22"/>
                <p:cNvSpPr/>
                <p:nvPr/>
              </p:nvSpPr>
              <p:spPr>
                <a:xfrm>
                  <a:off x="6809" y="2677"/>
                  <a:ext cx="1083" cy="663"/>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zh-CN" altLang="en-US" sz="1200"/>
                    <a:t>数据清洗</a:t>
                  </a:r>
                  <a:endParaRPr lang="zh-CN" altLang="en-US" sz="1200"/>
                </a:p>
              </p:txBody>
            </p:sp>
            <p:sp>
              <p:nvSpPr>
                <p:cNvPr id="24" name="矩形 23"/>
                <p:cNvSpPr/>
                <p:nvPr/>
              </p:nvSpPr>
              <p:spPr>
                <a:xfrm>
                  <a:off x="8024" y="2624"/>
                  <a:ext cx="1083" cy="663"/>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zh-CN" altLang="en-US" sz="1200">
                      <a:latin typeface="阿里巴巴普惠体" panose="00020600040101010101" pitchFamily="18" charset="-122"/>
                      <a:ea typeface="阿里巴巴普惠体" panose="00020600040101010101" pitchFamily="18" charset="-122"/>
                    </a:rPr>
                    <a:t>数据转换</a:t>
                  </a:r>
                  <a:endParaRPr lang="zh-CN" altLang="en-US" sz="1200">
                    <a:latin typeface="阿里巴巴普惠体" panose="00020600040101010101" pitchFamily="18" charset="-122"/>
                    <a:ea typeface="阿里巴巴普惠体" panose="00020600040101010101" pitchFamily="18" charset="-122"/>
                  </a:endParaRPr>
                </a:p>
              </p:txBody>
            </p:sp>
            <p:sp>
              <p:nvSpPr>
                <p:cNvPr id="25" name="矩形 24"/>
                <p:cNvSpPr/>
                <p:nvPr/>
              </p:nvSpPr>
              <p:spPr>
                <a:xfrm>
                  <a:off x="9220" y="2618"/>
                  <a:ext cx="1083" cy="663"/>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zh-CN" altLang="en-US" sz="1200">
                      <a:latin typeface="阿里巴巴普惠体" panose="00020600040101010101" pitchFamily="18" charset="-122"/>
                      <a:ea typeface="阿里巴巴普惠体" panose="00020600040101010101" pitchFamily="18" charset="-122"/>
                    </a:rPr>
                    <a:t>数据加工</a:t>
                  </a:r>
                  <a:endParaRPr lang="zh-CN" altLang="en-US" sz="1200">
                    <a:latin typeface="阿里巴巴普惠体" panose="00020600040101010101" pitchFamily="18" charset="-122"/>
                    <a:ea typeface="阿里巴巴普惠体" panose="00020600040101010101" pitchFamily="18" charset="-122"/>
                  </a:endParaRPr>
                </a:p>
              </p:txBody>
            </p:sp>
            <p:sp>
              <p:nvSpPr>
                <p:cNvPr id="26" name="矩形 25"/>
                <p:cNvSpPr/>
                <p:nvPr/>
              </p:nvSpPr>
              <p:spPr>
                <a:xfrm>
                  <a:off x="6855" y="3476"/>
                  <a:ext cx="1083" cy="589"/>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zh-CN" altLang="en-US" sz="1200">
                      <a:latin typeface="阿里巴巴普惠体" panose="00020600040101010101" pitchFamily="18" charset="-122"/>
                      <a:ea typeface="阿里巴巴普惠体" panose="00020600040101010101" pitchFamily="18" charset="-122"/>
                    </a:rPr>
                    <a:t>业务主题</a:t>
                  </a:r>
                  <a:endParaRPr lang="en-US" altLang="zh-CN" sz="1200">
                    <a:latin typeface="阿里巴巴普惠体" panose="00020600040101010101" pitchFamily="18" charset="-122"/>
                    <a:ea typeface="阿里巴巴普惠体" panose="00020600040101010101" pitchFamily="18" charset="-122"/>
                  </a:endParaRPr>
                </a:p>
              </p:txBody>
            </p:sp>
            <p:sp>
              <p:nvSpPr>
                <p:cNvPr id="27" name="矩形 26"/>
                <p:cNvSpPr/>
                <p:nvPr/>
              </p:nvSpPr>
              <p:spPr>
                <a:xfrm>
                  <a:off x="8021" y="3476"/>
                  <a:ext cx="1083" cy="590"/>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zh-CN" altLang="en-US" sz="1200">
                      <a:latin typeface="阿里巴巴普惠体" panose="00020600040101010101" pitchFamily="18" charset="-122"/>
                      <a:ea typeface="阿里巴巴普惠体" panose="00020600040101010101" pitchFamily="18" charset="-122"/>
                      <a:sym typeface="+mn-ea"/>
                    </a:rPr>
                    <a:t>业务主题</a:t>
                  </a:r>
                  <a:endParaRPr lang="zh-CN" altLang="en-US" sz="1200">
                    <a:latin typeface="阿里巴巴普惠体" panose="00020600040101010101" pitchFamily="18" charset="-122"/>
                    <a:ea typeface="阿里巴巴普惠体" panose="00020600040101010101" pitchFamily="18" charset="-122"/>
                  </a:endParaRPr>
                </a:p>
              </p:txBody>
            </p:sp>
            <p:sp>
              <p:nvSpPr>
                <p:cNvPr id="28" name="矩形 27"/>
                <p:cNvSpPr/>
                <p:nvPr/>
              </p:nvSpPr>
              <p:spPr>
                <a:xfrm>
                  <a:off x="9215" y="3476"/>
                  <a:ext cx="1083" cy="590"/>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zh-CN" altLang="en-US" sz="1200">
                      <a:latin typeface="阿里巴巴普惠体" panose="00020600040101010101" pitchFamily="18" charset="-122"/>
                      <a:ea typeface="阿里巴巴普惠体" panose="00020600040101010101" pitchFamily="18" charset="-122"/>
                      <a:sym typeface="+mn-ea"/>
                    </a:rPr>
                    <a:t>业务主题</a:t>
                  </a:r>
                  <a:endParaRPr lang="zh-CN" altLang="en-US" sz="1200">
                    <a:latin typeface="阿里巴巴普惠体" panose="00020600040101010101" pitchFamily="18" charset="-122"/>
                    <a:ea typeface="阿里巴巴普惠体" panose="00020600040101010101" pitchFamily="18" charset="-122"/>
                  </a:endParaRPr>
                </a:p>
              </p:txBody>
            </p:sp>
          </p:grpSp>
          <p:sp>
            <p:nvSpPr>
              <p:cNvPr id="44" name="文本框 43"/>
              <p:cNvSpPr txBox="1"/>
              <p:nvPr/>
            </p:nvSpPr>
            <p:spPr>
              <a:xfrm>
                <a:off x="6617" y="2264"/>
                <a:ext cx="1933" cy="386"/>
              </a:xfrm>
              <a:prstGeom prst="rect">
                <a:avLst/>
              </a:prstGeom>
              <a:noFill/>
            </p:spPr>
            <p:txBody>
              <a:bodyPr wrap="square">
                <a:spAutoFit/>
              </a:bodyPr>
              <a:p>
                <a:pPr fontAlgn="auto">
                  <a:spcBef>
                    <a:spcPts val="0"/>
                  </a:spcBef>
                  <a:spcAft>
                    <a:spcPts val="0"/>
                  </a:spcAft>
                </a:pPr>
                <a:r>
                  <a:rPr lang="zh-CN" altLang="en-US" sz="1400" dirty="0">
                    <a:solidFill>
                      <a:schemeClr val="tx1">
                        <a:lumMod val="65000"/>
                        <a:lumOff val="35000"/>
                      </a:schemeClr>
                    </a:solidFill>
                    <a:latin typeface="阿里巴巴普惠体" panose="00020600040101010101" pitchFamily="18" charset="-122"/>
                    <a:ea typeface="阿里巴巴普惠体" panose="00020600040101010101" pitchFamily="18" charset="-122"/>
                  </a:rPr>
                  <a:t>实时数仓</a:t>
                </a:r>
                <a:endParaRPr lang="zh-CN" altLang="en-US" sz="14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grpSp>
        <p:grpSp>
          <p:nvGrpSpPr>
            <p:cNvPr id="53" name="组合 52"/>
            <p:cNvGrpSpPr/>
            <p:nvPr/>
          </p:nvGrpSpPr>
          <p:grpSpPr>
            <a:xfrm>
              <a:off x="7569" y="3132"/>
              <a:ext cx="4536" cy="2480"/>
              <a:chOff x="6718" y="5007"/>
              <a:chExt cx="3401" cy="1824"/>
            </a:xfrm>
          </p:grpSpPr>
          <p:grpSp>
            <p:nvGrpSpPr>
              <p:cNvPr id="36" name="组合 35"/>
              <p:cNvGrpSpPr/>
              <p:nvPr/>
            </p:nvGrpSpPr>
            <p:grpSpPr>
              <a:xfrm>
                <a:off x="6718" y="5007"/>
                <a:ext cx="3401" cy="1824"/>
                <a:chOff x="6848" y="2208"/>
                <a:chExt cx="3674" cy="1937"/>
              </a:xfrm>
            </p:grpSpPr>
            <p:sp>
              <p:nvSpPr>
                <p:cNvPr id="37" name="矩形 36"/>
                <p:cNvSpPr/>
                <p:nvPr/>
              </p:nvSpPr>
              <p:spPr>
                <a:xfrm>
                  <a:off x="6848" y="2208"/>
                  <a:ext cx="3674" cy="1937"/>
                </a:xfrm>
                <a:prstGeom prst="rect">
                  <a:avLst/>
                </a:prstGeom>
                <a:solidFill>
                  <a:schemeClr val="bg1">
                    <a:lumMod val="65000"/>
                  </a:schemeClr>
                </a:solidFill>
                <a:ln w="19050">
                  <a:prstDash val="dash"/>
                </a:ln>
              </p:spPr>
              <p:style>
                <a:lnRef idx="1">
                  <a:schemeClr val="dk1"/>
                </a:lnRef>
                <a:fillRef idx="2">
                  <a:schemeClr val="dk1"/>
                </a:fillRef>
                <a:effectRef idx="1">
                  <a:schemeClr val="dk1"/>
                </a:effectRef>
                <a:fontRef idx="minor">
                  <a:schemeClr val="dk1"/>
                </a:fontRef>
              </p:style>
              <p:txBody>
                <a:bodyPr rtlCol="0" anchor="ctr"/>
                <a:p>
                  <a:pPr algn="ctr"/>
                  <a:endParaRPr lang="zh-CN" altLang="en-US" sz="2400"/>
                </a:p>
              </p:txBody>
            </p:sp>
            <p:sp>
              <p:nvSpPr>
                <p:cNvPr id="38" name="矩形 37"/>
                <p:cNvSpPr/>
                <p:nvPr/>
              </p:nvSpPr>
              <p:spPr>
                <a:xfrm>
                  <a:off x="6988" y="2715"/>
                  <a:ext cx="1083" cy="549"/>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US" altLang="zh-CN" sz="1200">
                      <a:latin typeface="阿里巴巴普惠体" panose="00020600040101010101" pitchFamily="18" charset="-122"/>
                      <a:ea typeface="阿里巴巴普惠体" panose="00020600040101010101" pitchFamily="18" charset="-122"/>
                    </a:rPr>
                    <a:t>ODS</a:t>
                  </a:r>
                  <a:endParaRPr lang="en-US" altLang="zh-CN" sz="1200">
                    <a:latin typeface="阿里巴巴普惠体" panose="00020600040101010101" pitchFamily="18" charset="-122"/>
                    <a:ea typeface="阿里巴巴普惠体" panose="00020600040101010101" pitchFamily="18" charset="-122"/>
                  </a:endParaRPr>
                </a:p>
              </p:txBody>
            </p:sp>
            <p:sp>
              <p:nvSpPr>
                <p:cNvPr id="39" name="矩形 38"/>
                <p:cNvSpPr/>
                <p:nvPr/>
              </p:nvSpPr>
              <p:spPr>
                <a:xfrm>
                  <a:off x="8146" y="2715"/>
                  <a:ext cx="1083" cy="549"/>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US" altLang="zh-CN" sz="1200">
                      <a:latin typeface="阿里巴巴普惠体" panose="00020600040101010101" pitchFamily="18" charset="-122"/>
                      <a:ea typeface="阿里巴巴普惠体" panose="00020600040101010101" pitchFamily="18" charset="-122"/>
                    </a:rPr>
                    <a:t>DWD</a:t>
                  </a:r>
                  <a:endParaRPr lang="en-US" altLang="zh-CN" sz="1200">
                    <a:latin typeface="阿里巴巴普惠体" panose="00020600040101010101" pitchFamily="18" charset="-122"/>
                    <a:ea typeface="阿里巴巴普惠体" panose="00020600040101010101" pitchFamily="18" charset="-122"/>
                  </a:endParaRPr>
                </a:p>
              </p:txBody>
            </p:sp>
            <p:sp>
              <p:nvSpPr>
                <p:cNvPr id="40" name="矩形 39"/>
                <p:cNvSpPr/>
                <p:nvPr/>
              </p:nvSpPr>
              <p:spPr>
                <a:xfrm>
                  <a:off x="9330" y="2716"/>
                  <a:ext cx="1083" cy="548"/>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US" altLang="zh-CN" sz="1200">
                      <a:latin typeface="阿里巴巴普惠体" panose="00020600040101010101" pitchFamily="18" charset="-122"/>
                      <a:ea typeface="阿里巴巴普惠体" panose="00020600040101010101" pitchFamily="18" charset="-122"/>
                    </a:rPr>
                    <a:t>DWS</a:t>
                  </a:r>
                  <a:endParaRPr lang="en-US" altLang="zh-CN" sz="1200">
                    <a:latin typeface="阿里巴巴普惠体" panose="00020600040101010101" pitchFamily="18" charset="-122"/>
                    <a:ea typeface="阿里巴巴普惠体" panose="00020600040101010101" pitchFamily="18" charset="-122"/>
                  </a:endParaRPr>
                </a:p>
              </p:txBody>
            </p:sp>
            <p:sp>
              <p:nvSpPr>
                <p:cNvPr id="41" name="矩形 40"/>
                <p:cNvSpPr/>
                <p:nvPr/>
              </p:nvSpPr>
              <p:spPr>
                <a:xfrm>
                  <a:off x="6988" y="3474"/>
                  <a:ext cx="1083" cy="530"/>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US" altLang="zh-CN" sz="1200">
                      <a:latin typeface="阿里巴巴普惠体" panose="00020600040101010101" pitchFamily="18" charset="-122"/>
                      <a:ea typeface="阿里巴巴普惠体" panose="00020600040101010101" pitchFamily="18" charset="-122"/>
                    </a:rPr>
                    <a:t>DWB</a:t>
                  </a:r>
                  <a:endParaRPr lang="en-US" altLang="zh-CN" sz="1200">
                    <a:latin typeface="阿里巴巴普惠体" panose="00020600040101010101" pitchFamily="18" charset="-122"/>
                    <a:ea typeface="阿里巴巴普惠体" panose="00020600040101010101" pitchFamily="18" charset="-122"/>
                  </a:endParaRPr>
                </a:p>
              </p:txBody>
            </p:sp>
            <p:sp>
              <p:nvSpPr>
                <p:cNvPr id="42" name="矩形 41"/>
                <p:cNvSpPr/>
                <p:nvPr/>
              </p:nvSpPr>
              <p:spPr>
                <a:xfrm>
                  <a:off x="8144" y="3476"/>
                  <a:ext cx="1083" cy="528"/>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US" altLang="zh-CN" sz="1200">
                      <a:latin typeface="阿里巴巴普惠体" panose="00020600040101010101" pitchFamily="18" charset="-122"/>
                      <a:ea typeface="阿里巴巴普惠体" panose="00020600040101010101" pitchFamily="18" charset="-122"/>
                    </a:rPr>
                    <a:t>ST</a:t>
                  </a:r>
                  <a:endParaRPr lang="en-US" altLang="zh-CN" sz="1200">
                    <a:latin typeface="阿里巴巴普惠体" panose="00020600040101010101" pitchFamily="18" charset="-122"/>
                    <a:ea typeface="阿里巴巴普惠体" panose="00020600040101010101" pitchFamily="18" charset="-122"/>
                  </a:endParaRPr>
                </a:p>
              </p:txBody>
            </p:sp>
            <p:sp>
              <p:nvSpPr>
                <p:cNvPr id="43" name="矩形 42"/>
                <p:cNvSpPr/>
                <p:nvPr/>
              </p:nvSpPr>
              <p:spPr>
                <a:xfrm>
                  <a:off x="9325" y="3477"/>
                  <a:ext cx="1083" cy="527"/>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US" altLang="zh-CN" sz="1200">
                      <a:latin typeface="阿里巴巴普惠体" panose="00020600040101010101" pitchFamily="18" charset="-122"/>
                      <a:ea typeface="阿里巴巴普惠体" panose="00020600040101010101" pitchFamily="18" charset="-122"/>
                    </a:rPr>
                    <a:t>DM</a:t>
                  </a:r>
                  <a:endParaRPr lang="en-US" altLang="zh-CN" sz="1200">
                    <a:latin typeface="阿里巴巴普惠体" panose="00020600040101010101" pitchFamily="18" charset="-122"/>
                    <a:ea typeface="阿里巴巴普惠体" panose="00020600040101010101" pitchFamily="18" charset="-122"/>
                  </a:endParaRPr>
                </a:p>
              </p:txBody>
            </p:sp>
          </p:grpSp>
          <p:sp>
            <p:nvSpPr>
              <p:cNvPr id="45" name="文本框 44"/>
              <p:cNvSpPr txBox="1"/>
              <p:nvPr/>
            </p:nvSpPr>
            <p:spPr>
              <a:xfrm>
                <a:off x="6801" y="5094"/>
                <a:ext cx="2798" cy="355"/>
              </a:xfrm>
              <a:prstGeom prst="rect">
                <a:avLst/>
              </a:prstGeom>
              <a:noFill/>
            </p:spPr>
            <p:txBody>
              <a:bodyPr wrap="square">
                <a:spAutoFit/>
              </a:bodyPr>
              <a:p>
                <a:pPr fontAlgn="auto">
                  <a:spcBef>
                    <a:spcPts val="0"/>
                  </a:spcBef>
                  <a:spcAft>
                    <a:spcPts val="0"/>
                  </a:spcAft>
                </a:pPr>
                <a:r>
                  <a:rPr lang="zh-CN" sz="1400" dirty="0">
                    <a:solidFill>
                      <a:schemeClr val="tx1">
                        <a:lumMod val="65000"/>
                        <a:lumOff val="35000"/>
                      </a:schemeClr>
                    </a:solidFill>
                    <a:latin typeface="阿里巴巴普惠体" panose="00020600040101010101" pitchFamily="18" charset="-122"/>
                    <a:ea typeface="阿里巴巴普惠体" panose="00020600040101010101" pitchFamily="18" charset="-122"/>
                  </a:rPr>
                  <a:t>数仓分层</a:t>
                </a:r>
                <a:endParaRPr lang="zh-CN" sz="14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grpSp>
        <p:sp>
          <p:nvSpPr>
            <p:cNvPr id="46" name="五边形 45"/>
            <p:cNvSpPr/>
            <p:nvPr/>
          </p:nvSpPr>
          <p:spPr>
            <a:xfrm>
              <a:off x="7549" y="1636"/>
              <a:ext cx="4652" cy="589"/>
            </a:xfrm>
            <a:prstGeom prst="homePlate">
              <a:avLst/>
            </a:prstGeom>
            <a:effectLst>
              <a:outerShdw blurRad="50800" dist="38100" dir="5400000" algn="t"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p>
              <a:pPr algn="ctr"/>
              <a:r>
                <a:rPr lang="zh-CN">
                  <a:latin typeface="阿里巴巴普惠体" panose="00020600040101010101" pitchFamily="18" charset="-122"/>
                  <a:ea typeface="阿里巴巴普惠体" panose="00020600040101010101" pitchFamily="18" charset="-122"/>
                </a:rPr>
                <a:t>数仓建设</a:t>
              </a:r>
              <a:endParaRPr lang="zh-CN" altLang="zh-CN">
                <a:latin typeface="阿里巴巴普惠体" panose="00020600040101010101" pitchFamily="18" charset="-122"/>
                <a:ea typeface="阿里巴巴普惠体" panose="00020600040101010101" pitchFamily="18" charset="-122"/>
              </a:endParaRPr>
            </a:p>
          </p:txBody>
        </p:sp>
        <p:grpSp>
          <p:nvGrpSpPr>
            <p:cNvPr id="74" name="组合 73"/>
            <p:cNvGrpSpPr/>
            <p:nvPr/>
          </p:nvGrpSpPr>
          <p:grpSpPr>
            <a:xfrm>
              <a:off x="12441" y="2829"/>
              <a:ext cx="2941" cy="6284"/>
              <a:chOff x="9635" y="2122"/>
              <a:chExt cx="2214" cy="4713"/>
            </a:xfrm>
          </p:grpSpPr>
          <p:sp>
            <p:nvSpPr>
              <p:cNvPr id="54" name="矩形 53"/>
              <p:cNvSpPr/>
              <p:nvPr/>
            </p:nvSpPr>
            <p:spPr>
              <a:xfrm>
                <a:off x="9635" y="2122"/>
                <a:ext cx="2214" cy="47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sz="2400"/>
              </a:p>
            </p:txBody>
          </p:sp>
          <p:sp>
            <p:nvSpPr>
              <p:cNvPr id="58" name="圆柱形 57"/>
              <p:cNvSpPr/>
              <p:nvPr/>
            </p:nvSpPr>
            <p:spPr>
              <a:xfrm>
                <a:off x="9819" y="2599"/>
                <a:ext cx="1768" cy="604"/>
              </a:xfrm>
              <a:prstGeom prst="ca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latin typeface="阿里巴巴普惠体" panose="00020600040101010101" pitchFamily="18" charset="-122"/>
                    <a:ea typeface="阿里巴巴普惠体" panose="00020600040101010101" pitchFamily="18" charset="-122"/>
                  </a:rPr>
                  <a:t>sparksql</a:t>
                </a:r>
                <a:endParaRPr lang="en-US" altLang="zh-CN" sz="2000">
                  <a:latin typeface="阿里巴巴普惠体" panose="00020600040101010101" pitchFamily="18" charset="-122"/>
                  <a:ea typeface="阿里巴巴普惠体" panose="00020600040101010101" pitchFamily="18" charset="-122"/>
                </a:endParaRPr>
              </a:p>
            </p:txBody>
          </p:sp>
          <p:sp>
            <p:nvSpPr>
              <p:cNvPr id="59" name="圆柱形 58"/>
              <p:cNvSpPr/>
              <p:nvPr/>
            </p:nvSpPr>
            <p:spPr>
              <a:xfrm>
                <a:off x="9820" y="3384"/>
                <a:ext cx="1767" cy="527"/>
              </a:xfrm>
              <a:prstGeom prst="ca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latin typeface="阿里巴巴普惠体" panose="00020600040101010101" pitchFamily="18" charset="-122"/>
                    <a:ea typeface="阿里巴巴普惠体" panose="00020600040101010101" pitchFamily="18" charset="-122"/>
                  </a:rPr>
                  <a:t>hive</a:t>
                </a:r>
                <a:endParaRPr lang="en-US" altLang="zh-CN" sz="2000">
                  <a:latin typeface="阿里巴巴普惠体" panose="00020600040101010101" pitchFamily="18" charset="-122"/>
                  <a:ea typeface="阿里巴巴普惠体" panose="00020600040101010101" pitchFamily="18" charset="-122"/>
                </a:endParaRPr>
              </a:p>
            </p:txBody>
          </p:sp>
          <p:sp>
            <p:nvSpPr>
              <p:cNvPr id="61" name="文本框 60"/>
              <p:cNvSpPr txBox="1"/>
              <p:nvPr/>
            </p:nvSpPr>
            <p:spPr>
              <a:xfrm>
                <a:off x="9636" y="2128"/>
                <a:ext cx="1906" cy="362"/>
              </a:xfrm>
              <a:prstGeom prst="rect">
                <a:avLst/>
              </a:prstGeom>
              <a:noFill/>
            </p:spPr>
            <p:txBody>
              <a:bodyPr wrap="square">
                <a:spAutoFit/>
              </a:bodyPr>
              <a:p>
                <a:pPr fontAlgn="auto">
                  <a:spcBef>
                    <a:spcPts val="0"/>
                  </a:spcBef>
                  <a:spcAft>
                    <a:spcPts val="0"/>
                  </a:spcAft>
                </a:pPr>
                <a:r>
                  <a:rPr lang="zh-CN" altLang="en-US" sz="1400" dirty="0">
                    <a:solidFill>
                      <a:schemeClr val="tx1">
                        <a:lumMod val="65000"/>
                        <a:lumOff val="35000"/>
                      </a:schemeClr>
                    </a:solidFill>
                    <a:latin typeface="阿里巴巴普惠体" panose="00020600040101010101" pitchFamily="18" charset="-122"/>
                    <a:ea typeface="阿里巴巴普惠体" panose="00020600040101010101" pitchFamily="18" charset="-122"/>
                  </a:rPr>
                  <a:t>分析计算引擎</a:t>
                </a:r>
                <a:endParaRPr lang="zh-CN" altLang="en-US" sz="14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grpSp>
        <p:sp>
          <p:nvSpPr>
            <p:cNvPr id="64" name="五边形 63"/>
            <p:cNvSpPr/>
            <p:nvPr/>
          </p:nvSpPr>
          <p:spPr>
            <a:xfrm>
              <a:off x="15920" y="1636"/>
              <a:ext cx="2581" cy="589"/>
            </a:xfrm>
            <a:prstGeom prst="homePlate">
              <a:avLst/>
            </a:prstGeom>
            <a:effectLst>
              <a:outerShdw blurRad="50800" dist="38100" dir="5400000" algn="t"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p>
              <a:pPr algn="ctr"/>
              <a:r>
                <a:rPr lang="zh-CN">
                  <a:latin typeface="阿里巴巴普惠体" panose="00020600040101010101" pitchFamily="18" charset="-122"/>
                  <a:ea typeface="阿里巴巴普惠体" panose="00020600040101010101" pitchFamily="18" charset="-122"/>
                </a:rPr>
                <a:t>可视化</a:t>
              </a:r>
              <a:endParaRPr lang="zh-CN">
                <a:latin typeface="阿里巴巴普惠体" panose="00020600040101010101" pitchFamily="18" charset="-122"/>
                <a:ea typeface="阿里巴巴普惠体" panose="00020600040101010101" pitchFamily="18" charset="-122"/>
              </a:endParaRPr>
            </a:p>
          </p:txBody>
        </p:sp>
        <p:sp>
          <p:nvSpPr>
            <p:cNvPr id="78" name="流程图: 卡片 77"/>
            <p:cNvSpPr/>
            <p:nvPr/>
          </p:nvSpPr>
          <p:spPr>
            <a:xfrm>
              <a:off x="16059" y="3897"/>
              <a:ext cx="2357" cy="1317"/>
            </a:xfrm>
            <a:prstGeom prst="flowChartPunchedCar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latin typeface="阿里巴巴普惠体" panose="00020600040101010101" pitchFamily="18" charset="-122"/>
                  <a:ea typeface="阿里巴巴普惠体" panose="00020600040101010101" pitchFamily="18" charset="-122"/>
                  <a:cs typeface="阿里巴巴普惠体" panose="00020600040101010101" pitchFamily="18" charset="-122"/>
                </a:rPr>
                <a:t>BI</a:t>
              </a:r>
              <a:r>
                <a:rPr lang="zh-CN" altLang="en-US" sz="2400">
                  <a:latin typeface="阿里巴巴普惠体" panose="00020600040101010101" pitchFamily="18" charset="-122"/>
                  <a:ea typeface="阿里巴巴普惠体" panose="00020600040101010101" pitchFamily="18" charset="-122"/>
                  <a:cs typeface="阿里巴巴普惠体" panose="00020600040101010101" pitchFamily="18" charset="-122"/>
                </a:rPr>
                <a:t>报表</a:t>
              </a:r>
              <a:endParaRPr lang="zh-CN" altLang="en-US" sz="24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2" name="上箭头标注 81"/>
            <p:cNvSpPr/>
            <p:nvPr/>
          </p:nvSpPr>
          <p:spPr>
            <a:xfrm>
              <a:off x="16277" y="5215"/>
              <a:ext cx="2140" cy="3680"/>
            </a:xfrm>
            <a:prstGeom prst="upArrowCallout">
              <a:avLst>
                <a:gd name="adj1" fmla="val 25000"/>
                <a:gd name="adj2" fmla="val 25000"/>
                <a:gd name="adj3" fmla="val 25000"/>
                <a:gd name="adj4" fmla="val 23405"/>
              </a:avLst>
            </a:prstGeom>
            <a:solidFill>
              <a:srgbClr val="36C9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latin typeface="阿里巴巴普惠体" panose="00020600040101010101" pitchFamily="18" charset="-122"/>
                  <a:ea typeface="阿里巴巴普惠体" panose="00020600040101010101" pitchFamily="18" charset="-122"/>
                </a:rPr>
                <a:t>数据服务接口</a:t>
              </a:r>
              <a:endParaRPr lang="zh-CN" altLang="en-US" sz="1600">
                <a:latin typeface="阿里巴巴普惠体" panose="00020600040101010101" pitchFamily="18" charset="-122"/>
                <a:ea typeface="阿里巴巴普惠体" panose="00020600040101010101" pitchFamily="18" charset="-122"/>
              </a:endParaRPr>
            </a:p>
          </p:txBody>
        </p:sp>
        <p:sp>
          <p:nvSpPr>
            <p:cNvPr id="79" name="流程图: 卡片 78"/>
            <p:cNvSpPr/>
            <p:nvPr/>
          </p:nvSpPr>
          <p:spPr>
            <a:xfrm>
              <a:off x="16059" y="5965"/>
              <a:ext cx="2357" cy="1259"/>
            </a:xfrm>
            <a:prstGeom prst="flowChartPunchedCar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latin typeface="阿里巴巴普惠体" panose="00020600040101010101" pitchFamily="18" charset="-122"/>
                  <a:ea typeface="阿里巴巴普惠体" panose="00020600040101010101" pitchFamily="18" charset="-122"/>
                  <a:cs typeface="阿里巴巴普惠体" panose="00020600040101010101" pitchFamily="18" charset="-122"/>
                </a:rPr>
                <a:t>Web</a:t>
              </a:r>
              <a:r>
                <a:rPr lang="zh-CN" altLang="en-US" sz="2400">
                  <a:latin typeface="阿里巴巴普惠体" panose="00020600040101010101" pitchFamily="18" charset="-122"/>
                  <a:ea typeface="阿里巴巴普惠体" panose="00020600040101010101" pitchFamily="18" charset="-122"/>
                  <a:cs typeface="阿里巴巴普惠体" panose="00020600040101010101" pitchFamily="18" charset="-122"/>
                </a:rPr>
                <a:t>页面</a:t>
              </a:r>
              <a:endParaRPr lang="zh-CN" altLang="en-US" sz="24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4" name="右箭头 83"/>
            <p:cNvSpPr/>
            <p:nvPr/>
          </p:nvSpPr>
          <p:spPr>
            <a:xfrm>
              <a:off x="3356" y="5701"/>
              <a:ext cx="2477" cy="520"/>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85" name="右箭头 84"/>
            <p:cNvSpPr/>
            <p:nvPr/>
          </p:nvSpPr>
          <p:spPr>
            <a:xfrm>
              <a:off x="7053" y="4152"/>
              <a:ext cx="541" cy="520"/>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86" name="右箭头 85"/>
            <p:cNvSpPr/>
            <p:nvPr/>
          </p:nvSpPr>
          <p:spPr>
            <a:xfrm>
              <a:off x="7096" y="7367"/>
              <a:ext cx="541" cy="520"/>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87" name="右箭头 86"/>
            <p:cNvSpPr/>
            <p:nvPr/>
          </p:nvSpPr>
          <p:spPr>
            <a:xfrm flipH="1">
              <a:off x="11971" y="4127"/>
              <a:ext cx="715" cy="569"/>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88" name="右箭头 87"/>
            <p:cNvSpPr/>
            <p:nvPr/>
          </p:nvSpPr>
          <p:spPr>
            <a:xfrm flipH="1">
              <a:off x="11971" y="7132"/>
              <a:ext cx="712" cy="569"/>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89" name="右箭头 88"/>
            <p:cNvSpPr/>
            <p:nvPr/>
          </p:nvSpPr>
          <p:spPr>
            <a:xfrm>
              <a:off x="15272" y="7132"/>
              <a:ext cx="787" cy="569"/>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91" name="右箭头 90"/>
            <p:cNvSpPr/>
            <p:nvPr/>
          </p:nvSpPr>
          <p:spPr>
            <a:xfrm>
              <a:off x="15271" y="4128"/>
              <a:ext cx="787" cy="569"/>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3" name="圆角矩形 2"/>
            <p:cNvSpPr/>
            <p:nvPr/>
          </p:nvSpPr>
          <p:spPr>
            <a:xfrm>
              <a:off x="779" y="6828"/>
              <a:ext cx="2160" cy="137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a:latin typeface="阿里巴巴普惠体" panose="00020600040101010101" pitchFamily="18" charset="-122"/>
                  <a:ea typeface="阿里巴巴普惠体" panose="00020600040101010101" pitchFamily="18" charset="-122"/>
                </a:rPr>
                <a:t>业务系统实时上传数据</a:t>
              </a:r>
              <a:endParaRPr lang="zh-CN" altLang="en-US">
                <a:latin typeface="阿里巴巴普惠体" panose="00020600040101010101" pitchFamily="18" charset="-122"/>
                <a:ea typeface="阿里巴巴普惠体" panose="00020600040101010101" pitchFamily="18" charset="-122"/>
              </a:endParaRPr>
            </a:p>
          </p:txBody>
        </p:sp>
        <p:sp>
          <p:nvSpPr>
            <p:cNvPr id="6" name="矩形 5"/>
            <p:cNvSpPr/>
            <p:nvPr/>
          </p:nvSpPr>
          <p:spPr>
            <a:xfrm>
              <a:off x="4272" y="6207"/>
              <a:ext cx="1216" cy="2789"/>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zh-CN" altLang="en-US" sz="1200">
                  <a:latin typeface="阿里巴巴普惠体" panose="00020600040101010101" pitchFamily="18" charset="-122"/>
                  <a:ea typeface="阿里巴巴普惠体" panose="00020600040101010101" pitchFamily="18" charset="-122"/>
                </a:rPr>
                <a:t>实时数据</a:t>
              </a:r>
              <a:endParaRPr lang="zh-CN" altLang="en-US" sz="1200">
                <a:latin typeface="阿里巴巴普惠体" panose="00020600040101010101" pitchFamily="18" charset="-122"/>
                <a:ea typeface="阿里巴巴普惠体" panose="00020600040101010101" pitchFamily="18" charset="-122"/>
              </a:endParaRPr>
            </a:p>
          </p:txBody>
        </p:sp>
        <p:sp>
          <p:nvSpPr>
            <p:cNvPr id="22" name="矩形 21"/>
            <p:cNvSpPr/>
            <p:nvPr/>
          </p:nvSpPr>
          <p:spPr>
            <a:xfrm>
              <a:off x="5780" y="2948"/>
              <a:ext cx="1179" cy="2755"/>
            </a:xfrm>
            <a:prstGeom prst="rect">
              <a:avLst/>
            </a:prstGeom>
          </p:spPr>
          <p:style>
            <a:lnRef idx="0">
              <a:schemeClr val="accent3"/>
            </a:lnRef>
            <a:fillRef idx="3">
              <a:schemeClr val="accent3"/>
            </a:fillRef>
            <a:effectRef idx="3">
              <a:schemeClr val="accent3"/>
            </a:effectRef>
            <a:fontRef idx="minor">
              <a:schemeClr val="lt1"/>
            </a:fontRef>
          </p:style>
          <p:txBody>
            <a:bodyPr rtlCol="0" anchor="ctr"/>
            <a:p>
              <a:pPr algn="ctr"/>
              <a:r>
                <a:rPr lang="en-US" sz="1200">
                  <a:latin typeface="阿里巴巴普惠体" panose="00020600040101010101" pitchFamily="18" charset="-122"/>
                  <a:ea typeface="阿里巴巴普惠体" panose="00020600040101010101" pitchFamily="18" charset="-122"/>
                  <a:cs typeface="阿里巴巴普惠体" panose="00020600040101010101" pitchFamily="18" charset="-122"/>
                </a:rPr>
                <a:t>Sqoop</a:t>
              </a:r>
              <a:r>
                <a:rPr lang="zh-CN" altLang="en-US" sz="1200">
                  <a:latin typeface="阿里巴巴普惠体" panose="00020600040101010101" pitchFamily="18" charset="-122"/>
                  <a:ea typeface="阿里巴巴普惠体" panose="00020600040101010101" pitchFamily="18" charset="-122"/>
                  <a:cs typeface="阿里巴巴普惠体" panose="00020600040101010101" pitchFamily="18" charset="-122"/>
                </a:rPr>
                <a:t>导数据</a:t>
              </a:r>
              <a:endParaRPr lang="en-US" altLang="zh-CN" sz="12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9" name="矩形 68"/>
            <p:cNvSpPr/>
            <p:nvPr/>
          </p:nvSpPr>
          <p:spPr>
            <a:xfrm>
              <a:off x="7724" y="7009"/>
              <a:ext cx="1358" cy="829"/>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zh-CN" altLang="en-US" sz="1200">
                  <a:latin typeface="阿里巴巴普惠体" panose="00020600040101010101" pitchFamily="18" charset="-122"/>
                  <a:ea typeface="阿里巴巴普惠体" panose="00020600040101010101" pitchFamily="18" charset="-122"/>
                </a:rPr>
                <a:t>数据清洗</a:t>
              </a:r>
              <a:endParaRPr lang="zh-CN" altLang="en-US" sz="1200">
                <a:latin typeface="阿里巴巴普惠体" panose="00020600040101010101" pitchFamily="18" charset="-122"/>
                <a:ea typeface="阿里巴巴普惠体" panose="00020600040101010101" pitchFamily="18" charset="-122"/>
              </a:endParaRPr>
            </a:p>
          </p:txBody>
        </p:sp>
        <p:sp>
          <p:nvSpPr>
            <p:cNvPr id="72" name="圆柱形 71"/>
            <p:cNvSpPr/>
            <p:nvPr/>
          </p:nvSpPr>
          <p:spPr>
            <a:xfrm>
              <a:off x="12687" y="6608"/>
              <a:ext cx="2584" cy="1468"/>
            </a:xfrm>
            <a:prstGeom prst="ca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latin typeface="阿里巴巴普惠体" panose="00020600040101010101" pitchFamily="18" charset="-122"/>
                  <a:ea typeface="阿里巴巴普惠体" panose="00020600040101010101" pitchFamily="18" charset="-122"/>
                </a:rPr>
                <a:t>spark</a:t>
              </a:r>
              <a:endParaRPr lang="en-US" altLang="zh-CN" sz="2000">
                <a:latin typeface="阿里巴巴普惠体" panose="00020600040101010101" pitchFamily="18" charset="-122"/>
                <a:ea typeface="阿里巴巴普惠体" panose="00020600040101010101" pitchFamily="18" charset="-122"/>
              </a:endParaRPr>
            </a:p>
            <a:p>
              <a:pPr algn="ctr"/>
              <a:r>
                <a:rPr lang="en-US" altLang="zh-CN" sz="2000">
                  <a:latin typeface="阿里巴巴普惠体" panose="00020600040101010101" pitchFamily="18" charset="-122"/>
                  <a:ea typeface="阿里巴巴普惠体" panose="00020600040101010101" pitchFamily="18" charset="-122"/>
                </a:rPr>
                <a:t>streaming</a:t>
              </a:r>
              <a:endParaRPr lang="en-US" altLang="zh-CN" sz="2000">
                <a:latin typeface="阿里巴巴普惠体" panose="00020600040101010101" pitchFamily="18" charset="-122"/>
                <a:ea typeface="阿里巴巴普惠体" panose="00020600040101010101" pitchFamily="18" charset="-122"/>
              </a:endParaRPr>
            </a:p>
          </p:txBody>
        </p:sp>
      </p:grpSp>
      <p:sp>
        <p:nvSpPr>
          <p:cNvPr id="8" name="标题 1"/>
          <p:cNvSpPr>
            <a:spLocks noGrp="1"/>
          </p:cNvSpPr>
          <p:nvPr/>
        </p:nvSpPr>
        <p:spPr>
          <a:xfrm>
            <a:off x="265110" y="277844"/>
            <a:ext cx="8771021" cy="517190"/>
          </a:xfrm>
          <a:prstGeom prst="rect">
            <a:avLst/>
          </a:prstGeom>
        </p:spPr>
        <p:txBody>
          <a:bodyPr anchor="ctr" anchorCtr="0"/>
          <a:lstStyle>
            <a:lvl1pPr algn="l" rtl="0" eaLnBrk="0" fontAlgn="base" hangingPunct="0">
              <a:spcBef>
                <a:spcPct val="0"/>
              </a:spcBef>
              <a:spcAft>
                <a:spcPct val="0"/>
              </a:spcAft>
              <a:defRPr sz="2400" b="1" i="0" kern="1200">
                <a:solidFill>
                  <a:schemeClr val="tx1">
                    <a:lumMod val="65000"/>
                    <a:lumOff val="35000"/>
                  </a:schemeClr>
                </a:solidFill>
                <a:latin typeface="Alibaba PuHuiTi B" pitchFamily="18" charset="-122"/>
                <a:ea typeface="Alibaba PuHuiTi B" pitchFamily="18" charset="-122"/>
                <a:cs typeface="Alibaba PuHuiTi B" pitchFamily="18" charset="-122"/>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a:lstStyle>
          <a:p>
            <a:r>
              <a:rPr lang="zh-CN" altLang="en-US"/>
              <a:t>项目架构</a:t>
            </a:r>
            <a:endParaRPr lang="zh-CN" altLang="en-US"/>
          </a:p>
        </p:txBody>
      </p:sp>
      <p:sp>
        <p:nvSpPr>
          <p:cNvPr id="11" name="文本占位符 2"/>
          <p:cNvSpPr>
            <a:spLocks noGrp="1"/>
          </p:cNvSpPr>
          <p:nvPr/>
        </p:nvSpPr>
        <p:spPr>
          <a:xfrm>
            <a:off x="269555" y="985801"/>
            <a:ext cx="10698800"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a:t>整体设计架构图</a:t>
            </a:r>
            <a:endParaRPr lang="zh-CN" altLang="en-US"/>
          </a:p>
        </p:txBody>
      </p:sp>
      <p:sp>
        <p:nvSpPr>
          <p:cNvPr id="15" name="文本占位符 3"/>
          <p:cNvSpPr>
            <a:spLocks noGrp="1"/>
          </p:cNvSpPr>
          <p:nvPr/>
        </p:nvSpPr>
        <p:spPr>
          <a:xfrm>
            <a:off x="1903410" y="-80"/>
            <a:ext cx="10698800" cy="421957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en-US" altLang="zh-CN"/>
              <a:t>    </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nvSpPr>
        <p:spPr>
          <a:xfrm>
            <a:off x="364805" y="287369"/>
            <a:ext cx="8771021" cy="517190"/>
          </a:xfrm>
          <a:prstGeom prst="rect">
            <a:avLst/>
          </a:prstGeom>
        </p:spPr>
        <p:txBody>
          <a:bodyPr anchor="ctr" anchorCtr="0"/>
          <a:lstStyle>
            <a:lvl1pPr algn="l" rtl="0" eaLnBrk="0" fontAlgn="base" hangingPunct="0">
              <a:spcBef>
                <a:spcPct val="0"/>
              </a:spcBef>
              <a:spcAft>
                <a:spcPct val="0"/>
              </a:spcAft>
              <a:defRPr sz="2400" b="1" i="0" kern="1200">
                <a:solidFill>
                  <a:schemeClr val="tx1">
                    <a:lumMod val="65000"/>
                    <a:lumOff val="35000"/>
                  </a:schemeClr>
                </a:solidFill>
                <a:latin typeface="Alibaba PuHuiTi B" pitchFamily="18" charset="-122"/>
                <a:ea typeface="Alibaba PuHuiTi B" pitchFamily="18" charset="-122"/>
                <a:cs typeface="Alibaba PuHuiTi B" pitchFamily="18" charset="-122"/>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a:lstStyle>
          <a:p>
            <a:r>
              <a:rPr lang="zh-CN" altLang="en-US"/>
              <a:t>项目架构</a:t>
            </a:r>
            <a:endParaRPr lang="zh-CN" altLang="en-US"/>
          </a:p>
        </p:txBody>
      </p:sp>
      <p:sp>
        <p:nvSpPr>
          <p:cNvPr id="6" name="文本占位符 2"/>
          <p:cNvSpPr>
            <a:spLocks noGrp="1"/>
          </p:cNvSpPr>
          <p:nvPr/>
        </p:nvSpPr>
        <p:spPr>
          <a:xfrm>
            <a:off x="364805" y="940081"/>
            <a:ext cx="10698800"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a:t>技术架构</a:t>
            </a:r>
            <a:endParaRPr lang="zh-CN" altLang="en-US"/>
          </a:p>
        </p:txBody>
      </p:sp>
      <p:sp>
        <p:nvSpPr>
          <p:cNvPr id="7" name="文本占位符 3"/>
          <p:cNvSpPr>
            <a:spLocks noGrp="1"/>
          </p:cNvSpPr>
          <p:nvPr/>
        </p:nvSpPr>
        <p:spPr>
          <a:xfrm>
            <a:off x="428625" y="1456690"/>
            <a:ext cx="3489960" cy="421957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285750" indent="-285750">
              <a:buFont typeface="Arial" panose="020B0604020202020204" pitchFamily="34" charset="0"/>
              <a:buChar char="•"/>
            </a:pPr>
            <a:r>
              <a:rPr lang="zh-CN" altLang="en-US"/>
              <a:t>spark2.4+hive2.1+hadoop2.7+sqoop1.4+</a:t>
            </a:r>
            <a:r>
              <a:rPr lang="en-US" altLang="zh-CN"/>
              <a:t>airflow2</a:t>
            </a:r>
            <a:r>
              <a:rPr lang="zh-CN" altLang="en-US"/>
              <a:t>.</a:t>
            </a:r>
            <a:r>
              <a:rPr lang="en-US" altLang="zh-CN"/>
              <a:t>0</a:t>
            </a:r>
            <a:r>
              <a:rPr lang="zh-CN" altLang="en-US"/>
              <a:t>.1+mysql5.7</a:t>
            </a:r>
            <a:endParaRPr lang="zh-CN" altLang="en-US"/>
          </a:p>
          <a:p>
            <a:pPr marL="285750" indent="-285750">
              <a:buFont typeface="Arial" panose="020B0604020202020204" pitchFamily="34" charset="0"/>
              <a:buChar char="•"/>
            </a:pPr>
            <a:r>
              <a:rPr lang="zh-CN" altLang="en-US"/>
              <a:t>主要以数仓建设和离线分析为主，围绕数据导入、数仓建设、指标分析展开</a:t>
            </a:r>
            <a:endParaRPr lang="zh-CN" altLang="en-US"/>
          </a:p>
          <a:p>
            <a:endParaRPr lang="zh-CN" altLang="en-US"/>
          </a:p>
        </p:txBody>
      </p:sp>
      <p:pic>
        <p:nvPicPr>
          <p:cNvPr id="3" name="图片 2"/>
          <p:cNvPicPr>
            <a:picLocks noChangeAspect="1"/>
          </p:cNvPicPr>
          <p:nvPr>
            <p:custDataLst>
              <p:tags r:id="rId1"/>
            </p:custDataLst>
          </p:nvPr>
        </p:nvPicPr>
        <p:blipFill>
          <a:blip r:embed="rId2"/>
          <a:stretch>
            <a:fillRect/>
          </a:stretch>
        </p:blipFill>
        <p:spPr>
          <a:xfrm>
            <a:off x="4222750" y="939800"/>
            <a:ext cx="7014210" cy="56114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fontScale="90000"/>
          </a:bodyPr>
          <a:p>
            <a:r>
              <a:rPr lang="zh-CN" altLang="en-US"/>
              <a:t>容器环境部署</a:t>
            </a:r>
            <a:endParaRPr lang="zh-CN" altLang="en-US"/>
          </a:p>
        </p:txBody>
      </p:sp>
      <p:sp>
        <p:nvSpPr>
          <p:cNvPr id="3" name="文本占位符 2"/>
          <p:cNvSpPr>
            <a:spLocks noGrp="1"/>
          </p:cNvSpPr>
          <p:nvPr>
            <p:ph type="body" idx="10"/>
          </p:nvPr>
        </p:nvSpPr>
        <p:spPr/>
        <p:txBody>
          <a:bodyPr/>
          <a:p>
            <a:r>
              <a:rPr lang="en-US" altLang="zh-CN"/>
              <a:t>docker</a:t>
            </a:r>
            <a:r>
              <a:rPr lang="zh-CN" altLang="en-US"/>
              <a:t>简介</a:t>
            </a:r>
            <a:endParaRPr lang="zh-CN" altLang="en-US"/>
          </a:p>
          <a:p>
            <a:r>
              <a:rPr lang="en-US" altLang="zh-CN"/>
              <a:t>docker</a:t>
            </a:r>
            <a:r>
              <a:rPr lang="zh-CN" altLang="en-US"/>
              <a:t>服务器安装</a:t>
            </a:r>
            <a:endParaRPr lang="zh-CN" altLang="en-US"/>
          </a:p>
        </p:txBody>
      </p:sp>
      <p:sp>
        <p:nvSpPr>
          <p:cNvPr id="4" name="文本占位符 3"/>
          <p:cNvSpPr>
            <a:spLocks noGrp="1"/>
          </p:cNvSpPr>
          <p:nvPr>
            <p:ph type="body" sz="quarter" idx="11"/>
          </p:nvPr>
        </p:nvSpPr>
        <p:spPr/>
        <p:txBody>
          <a:bodyPr/>
          <a:p>
            <a:r>
              <a:rPr lang="en-US" altLang="zh-CN"/>
              <a:t>03</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809808" y="1070610"/>
            <a:ext cx="5973761" cy="4256405"/>
          </a:xfrm>
        </p:spPr>
        <p:txBody>
          <a:bodyPr/>
          <a:lstStyle/>
          <a:p>
            <a:r>
              <a:rPr lang="zh-CN" altLang="en-US" dirty="0">
                <a:solidFill>
                  <a:srgbClr val="AD2B26"/>
                </a:solidFill>
              </a:rPr>
              <a:t>一站制造项目基石与前瞻</a:t>
            </a:r>
            <a:endParaRPr lang="en-US" altLang="zh-CN" dirty="0">
              <a:solidFill>
                <a:srgbClr val="AD2B26"/>
              </a:solidFill>
            </a:endParaRPr>
          </a:p>
          <a:p>
            <a:r>
              <a:rPr lang="zh-CN" altLang="en-US" dirty="0"/>
              <a:t>项目业务介绍</a:t>
            </a:r>
            <a:endParaRPr lang="en-US" altLang="zh-CN" dirty="0"/>
          </a:p>
          <a:p>
            <a:r>
              <a:rPr lang="zh-CN" altLang="en-US" dirty="0"/>
              <a:t>系统设计架构</a:t>
            </a:r>
            <a:endParaRPr lang="en-US" altLang="zh-CN" dirty="0"/>
          </a:p>
          <a:p>
            <a:r>
              <a:rPr lang="zh-CN" altLang="en-US" dirty="0"/>
              <a:t>容器环境部署</a:t>
            </a:r>
            <a:endParaRPr lang="en-US" altLang="zh-CN" dirty="0"/>
          </a:p>
          <a:p>
            <a:r>
              <a:rPr lang="zh-CN" altLang="en-US" dirty="0"/>
              <a:t>配置</a:t>
            </a:r>
            <a:r>
              <a:rPr lang="en-US" altLang="zh-CN" dirty="0"/>
              <a:t>docker</a:t>
            </a:r>
            <a:r>
              <a:rPr lang="zh-CN" altLang="en-US" dirty="0"/>
              <a:t>网络</a:t>
            </a:r>
            <a:endParaRPr lang="en-US" altLang="zh-CN" dirty="0"/>
          </a:p>
          <a:p>
            <a:r>
              <a:rPr lang="zh-CN" altLang="en-US" dirty="0"/>
              <a:t>数据库</a:t>
            </a:r>
            <a:r>
              <a:rPr lang="en-US" altLang="zh-CN" dirty="0"/>
              <a:t>docker</a:t>
            </a:r>
            <a:r>
              <a:rPr lang="zh-CN" altLang="en-US" dirty="0"/>
              <a:t>部署</a:t>
            </a:r>
            <a:endParaRPr lang="zh-CN" altLang="en-US" dirty="0"/>
          </a:p>
          <a:p>
            <a:r>
              <a:rPr lang="zh-CN" altLang="en-US" dirty="0"/>
              <a:t>大数据</a:t>
            </a:r>
            <a:r>
              <a:rPr lang="en-US" altLang="zh-CN" dirty="0"/>
              <a:t>docker</a:t>
            </a:r>
            <a:r>
              <a:rPr lang="zh-CN" altLang="en-US" dirty="0"/>
              <a:t>部署</a:t>
            </a:r>
            <a:endParaRPr lang="zh-CN" altLang="en-US" dirty="0"/>
          </a:p>
          <a:p>
            <a:endParaRPr kumimoji="1"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容器环境部署</a:t>
            </a:r>
            <a:endParaRPr lang="zh-CN" altLang="en-US"/>
          </a:p>
        </p:txBody>
      </p:sp>
      <p:sp>
        <p:nvSpPr>
          <p:cNvPr id="3" name="文本占位符 2"/>
          <p:cNvSpPr>
            <a:spLocks noGrp="1"/>
          </p:cNvSpPr>
          <p:nvPr>
            <p:ph type="body" sz="quarter" idx="10"/>
          </p:nvPr>
        </p:nvSpPr>
        <p:spPr/>
        <p:txBody>
          <a:bodyPr/>
          <a:p>
            <a:r>
              <a:rPr lang="en-US" altLang="zh-CN"/>
              <a:t>docker</a:t>
            </a:r>
            <a:r>
              <a:t>简介</a:t>
            </a:r>
          </a:p>
        </p:txBody>
      </p:sp>
      <p:sp>
        <p:nvSpPr>
          <p:cNvPr id="4" name="文本占位符 3"/>
          <p:cNvSpPr>
            <a:spLocks noGrp="1"/>
          </p:cNvSpPr>
          <p:nvPr>
            <p:ph type="body" sz="quarter" idx="11"/>
          </p:nvPr>
        </p:nvSpPr>
        <p:spPr/>
        <p:txBody>
          <a:bodyPr/>
          <a:p>
            <a:r>
              <a:rPr lang="en-US" altLang="zh-CN"/>
              <a:t>    </a:t>
            </a:r>
            <a:r>
              <a:rPr lang="zh-CN" altLang="en-US"/>
              <a:t>Docker是一个开源的应用容器引擎，让开发者可以打包他们的应用以及依赖包到一个可移植的容器中,然后发布到任何流行的Linux机器或Windows 机器上,也可以实现虚拟化,容器是完全使用沙箱机制,相互之间不会有任何接口。</a:t>
            </a:r>
            <a:endParaRPr lang="zh-CN" altLang="en-US"/>
          </a:p>
          <a:p>
            <a:pPr marL="285750" indent="-285750">
              <a:buFont typeface="Arial" panose="020B0604020202020204" pitchFamily="34" charset="0"/>
              <a:buChar char="•"/>
            </a:pPr>
            <a:r>
              <a:rPr lang="zh-CN" altLang="en-US"/>
              <a:t>一个完整的Docker有以下几个部分组成：</a:t>
            </a:r>
            <a:endParaRPr lang="zh-CN" altLang="en-US"/>
          </a:p>
          <a:p>
            <a:pPr marL="742950" lvl="1" indent="-285750">
              <a:buFont typeface="Arial" panose="020B0604020202020204" pitchFamily="34" charset="0"/>
              <a:buChar char="•"/>
            </a:pPr>
            <a:r>
              <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rPr>
              <a:t>DockerClient客户端</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buFont typeface="Arial" panose="020B0604020202020204" pitchFamily="34" charset="0"/>
              <a:buChar char="•"/>
            </a:pPr>
            <a:r>
              <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rPr>
              <a:t>Docker Daemon守护进程</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buFont typeface="Arial" panose="020B0604020202020204" pitchFamily="34" charset="0"/>
              <a:buChar char="•"/>
            </a:pPr>
            <a:r>
              <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rPr>
              <a:t>Docker Image镜像</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buFont typeface="Arial" panose="020B0604020202020204" pitchFamily="34" charset="0"/>
              <a:buChar char="•"/>
            </a:pPr>
            <a:r>
              <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rPr>
              <a:t>DockerContainer容器</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5" name="图片 4"/>
          <p:cNvPicPr>
            <a:picLocks noChangeAspect="1"/>
          </p:cNvPicPr>
          <p:nvPr/>
        </p:nvPicPr>
        <p:blipFill>
          <a:blip r:embed="rId1"/>
          <a:stretch>
            <a:fillRect/>
          </a:stretch>
        </p:blipFill>
        <p:spPr>
          <a:xfrm>
            <a:off x="1283335" y="4194810"/>
            <a:ext cx="2349500" cy="73215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容器环境部署</a:t>
            </a:r>
            <a:endParaRPr lang="zh-CN" altLang="en-US"/>
          </a:p>
        </p:txBody>
      </p:sp>
      <p:sp>
        <p:nvSpPr>
          <p:cNvPr id="3" name="文本占位符 2"/>
          <p:cNvSpPr>
            <a:spLocks noGrp="1"/>
          </p:cNvSpPr>
          <p:nvPr>
            <p:ph type="body" sz="quarter" idx="10"/>
          </p:nvPr>
        </p:nvSpPr>
        <p:spPr/>
        <p:txBody>
          <a:bodyPr/>
          <a:p>
            <a:r>
              <a:rPr lang="zh-CN" altLang="en-US"/>
              <a:t>安装</a:t>
            </a:r>
            <a:r>
              <a:rPr lang="en-US" altLang="zh-CN"/>
              <a:t>docker</a:t>
            </a:r>
            <a:r>
              <a:t>服务器</a:t>
            </a:r>
          </a:p>
        </p:txBody>
      </p:sp>
      <p:sp>
        <p:nvSpPr>
          <p:cNvPr id="4" name="文本占位符 3"/>
          <p:cNvSpPr>
            <a:spLocks noGrp="1"/>
          </p:cNvSpPr>
          <p:nvPr>
            <p:ph type="body" sz="quarter" idx="11"/>
          </p:nvPr>
        </p:nvSpPr>
        <p:spPr/>
        <p:txBody>
          <a:bodyPr/>
          <a:p>
            <a:pPr marL="342900" indent="-342900">
              <a:buFont typeface="+mj-lt"/>
              <a:buAutoNum type="arabicPeriod"/>
            </a:pPr>
            <a:r>
              <a:rPr lang="zh-CN" altLang="en-US"/>
              <a:t>配置CentOS7阿里云yum源</a:t>
            </a:r>
            <a:endParaRPr lang="zh-CN" altLang="en-US"/>
          </a:p>
          <a:p>
            <a:pPr marL="342900" indent="-342900">
              <a:buFont typeface="+mj-lt"/>
              <a:buAutoNum type="arabicPeriod"/>
            </a:pPr>
            <a:r>
              <a:rPr lang="en-US" altLang="zh-CN"/>
              <a:t>yum</a:t>
            </a:r>
            <a:r>
              <a:rPr lang="zh-CN" altLang="en-US"/>
              <a:t>源更新</a:t>
            </a:r>
            <a:endParaRPr lang="zh-CN" altLang="en-US"/>
          </a:p>
          <a:p>
            <a:pPr marL="342900" indent="-342900">
              <a:buFont typeface="+mj-lt"/>
              <a:buAutoNum type="arabicPeriod"/>
            </a:pPr>
            <a:r>
              <a:rPr lang="zh-CN" altLang="en-US"/>
              <a:t>安装Docker所需依赖包</a:t>
            </a:r>
            <a:endParaRPr lang="zh-CN" altLang="en-US"/>
          </a:p>
          <a:p>
            <a:pPr marL="342900" indent="-342900">
              <a:buFont typeface="+mj-lt"/>
              <a:buAutoNum type="arabicPeriod"/>
            </a:pPr>
            <a:r>
              <a:rPr lang="zh-CN" altLang="en-US"/>
              <a:t>配置阿里云Docker yum源</a:t>
            </a:r>
            <a:endParaRPr lang="zh-CN" altLang="en-US"/>
          </a:p>
          <a:p>
            <a:pPr marL="342900" indent="-342900">
              <a:buFont typeface="+mj-lt"/>
              <a:buAutoNum type="arabicPeriod"/>
            </a:pPr>
            <a:r>
              <a:rPr lang="zh-CN" altLang="en-US"/>
              <a:t>查看Docker版本</a:t>
            </a:r>
            <a:endParaRPr lang="zh-CN" altLang="en-US"/>
          </a:p>
          <a:p>
            <a:pPr marL="342900" indent="-342900">
              <a:buFont typeface="+mj-lt"/>
              <a:buAutoNum type="arabicPeriod"/>
            </a:pPr>
            <a:r>
              <a:rPr lang="zh-CN" altLang="en-US"/>
              <a:t>安装Docker 18.03.0版本</a:t>
            </a:r>
            <a:endParaRPr lang="zh-CN" altLang="en-US"/>
          </a:p>
          <a:p>
            <a:pPr marL="342900" indent="-342900">
              <a:buFont typeface="+mj-lt"/>
              <a:buAutoNum type="arabicPeriod"/>
            </a:pPr>
            <a:r>
              <a:rPr lang="zh-CN" altLang="en-US"/>
              <a:t>启动Docker服务</a:t>
            </a:r>
            <a:endParaRPr lang="zh-CN" altLang="en-US"/>
          </a:p>
          <a:p>
            <a:pPr>
              <a:buFont typeface="+mj-lt"/>
            </a:pPr>
            <a:endParaRPr lang="zh-CN" altLang="en-US"/>
          </a:p>
          <a:p>
            <a:pPr>
              <a:buFont typeface="+mj-lt"/>
            </a:pPr>
            <a:r>
              <a:rPr lang="zh-CN" altLang="en-US"/>
              <a:t>具体操作文档：</a:t>
            </a:r>
            <a:r>
              <a:rPr lang="zh-CN" altLang="en-US">
                <a:hlinkClick r:id="rId1" action="ppaction://hlinkfile"/>
              </a:rPr>
              <a:t>讲义关联资料\安装docker服务器.md</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fontScale="90000"/>
          </a:bodyPr>
          <a:p>
            <a:r>
              <a:rPr lang="en-US" altLang="zh-CN"/>
              <a:t>docker</a:t>
            </a:r>
            <a:r>
              <a:rPr lang="zh-CN" altLang="en-US"/>
              <a:t>虚拟网络</a:t>
            </a:r>
            <a:endParaRPr lang="zh-CN" altLang="en-US"/>
          </a:p>
        </p:txBody>
      </p:sp>
      <p:sp>
        <p:nvSpPr>
          <p:cNvPr id="3" name="文本占位符 2"/>
          <p:cNvSpPr>
            <a:spLocks noGrp="1"/>
          </p:cNvSpPr>
          <p:nvPr>
            <p:ph type="body" idx="10"/>
          </p:nvPr>
        </p:nvSpPr>
        <p:spPr/>
        <p:txBody>
          <a:bodyPr/>
          <a:p>
            <a:r>
              <a:rPr lang="en-US" altLang="zh-CN"/>
              <a:t>linux</a:t>
            </a:r>
            <a:r>
              <a:rPr lang="zh-CN" altLang="en-US"/>
              <a:t>命名空间</a:t>
            </a:r>
            <a:endParaRPr lang="zh-CN" altLang="en-US"/>
          </a:p>
          <a:p>
            <a:r>
              <a:rPr lang="en-US" altLang="zh-CN"/>
              <a:t>docker</a:t>
            </a:r>
            <a:r>
              <a:rPr lang="zh-CN" altLang="en-US"/>
              <a:t>虚拟网络</a:t>
            </a:r>
            <a:endParaRPr lang="zh-CN" altLang="en-US"/>
          </a:p>
        </p:txBody>
      </p:sp>
      <p:sp>
        <p:nvSpPr>
          <p:cNvPr id="4" name="文本占位符 3"/>
          <p:cNvSpPr>
            <a:spLocks noGrp="1"/>
          </p:cNvSpPr>
          <p:nvPr>
            <p:ph type="body" sz="quarter" idx="11"/>
          </p:nvPr>
        </p:nvSpPr>
        <p:spPr/>
        <p:txBody>
          <a:bodyPr/>
          <a:p>
            <a:r>
              <a:rPr lang="en-US" altLang="zh-CN"/>
              <a:t>04</a:t>
            </a:r>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docker</a:t>
            </a:r>
            <a:r>
              <a:rPr lang="zh-CN" altLang="en-US"/>
              <a:t>虚拟网络</a:t>
            </a:r>
            <a:endParaRPr lang="zh-CN" altLang="en-US"/>
          </a:p>
        </p:txBody>
      </p:sp>
      <p:sp>
        <p:nvSpPr>
          <p:cNvPr id="3" name="文本占位符 2"/>
          <p:cNvSpPr>
            <a:spLocks noGrp="1"/>
          </p:cNvSpPr>
          <p:nvPr>
            <p:ph type="body" sz="quarter" idx="10"/>
          </p:nvPr>
        </p:nvSpPr>
        <p:spPr/>
        <p:txBody>
          <a:bodyPr/>
          <a:p>
            <a:r>
              <a:rPr lang="en-US" altLang="zh-CN"/>
              <a:t>linux</a:t>
            </a:r>
            <a:r>
              <a:t>命名空间</a:t>
            </a:r>
          </a:p>
        </p:txBody>
      </p:sp>
      <p:sp>
        <p:nvSpPr>
          <p:cNvPr id="4" name="文本占位符 3"/>
          <p:cNvSpPr>
            <a:spLocks noGrp="1"/>
          </p:cNvSpPr>
          <p:nvPr>
            <p:ph type="body" sz="quarter" idx="11"/>
          </p:nvPr>
        </p:nvSpPr>
        <p:spPr/>
        <p:txBody>
          <a:bodyPr/>
          <a:p>
            <a:r>
              <a:rPr lang="en-US" altLang="zh-CN" sz="1400"/>
              <a:t>    </a:t>
            </a:r>
            <a:r>
              <a:rPr lang="zh-CN" altLang="en-US" sz="1400"/>
              <a:t>命名空间是Linux内核的重要特性，它让容器虚拟化变得很简单。利用Linux命名空间的特性，每个容器都可以有自己的命名空间，运行在容器中的程序就像独立运行在Linux操作系统的程序一样，它可以保证容器互相隔离、互不影响。</a:t>
            </a:r>
            <a:endParaRPr lang="zh-CN" altLang="en-US" sz="1400"/>
          </a:p>
          <a:p>
            <a:r>
              <a:rPr lang="zh-CN" altLang="en-US" sz="1400"/>
              <a:t>    在操作系统中，包含了内核、文件系统、网络、进程、用户、进程间通信（IPC）等资源，这些资源可以对所有Linux系统上运行的程序共享。要实现虚拟化，就要实现对内存、CPU、网络IO、磁盘IO进行限制，还需要将文件系统、网络、进程、用户、IPC相互隔离。而Docker容器启动时，需要对Linux各个命名空间进行设置。</a:t>
            </a:r>
            <a:endParaRPr lang="zh-CN" altLang="en-US" sz="1400"/>
          </a:p>
          <a:p>
            <a:pPr marL="285750" indent="-285750">
              <a:buFont typeface="Arial" panose="020B0604020202020204" pitchFamily="34" charset="0"/>
              <a:buChar char="•"/>
            </a:pPr>
            <a:r>
              <a:rPr lang="zh-CN" altLang="en-US" sz="1400"/>
              <a:t>进程命名空间</a:t>
            </a:r>
            <a:endParaRPr lang="zh-CN" altLang="en-US" sz="1400"/>
          </a:p>
          <a:p>
            <a:r>
              <a:rPr lang="zh-CN" altLang="en-US" sz="1200"/>
              <a:t>     Linux中中通过命名空间来实现进程ID的隔离。在不同的命名空间中，进程号是不相同的。</a:t>
            </a:r>
            <a:endParaRPr lang="zh-CN" altLang="en-US" sz="1200"/>
          </a:p>
          <a:p>
            <a:pPr marL="285750" indent="-285750">
              <a:buFont typeface="Arial" panose="020B0604020202020204" pitchFamily="34" charset="0"/>
              <a:buChar char="•"/>
            </a:pPr>
            <a:r>
              <a:rPr lang="zh-CN" altLang="en-US" sz="1400"/>
              <a:t>IPC命名空间</a:t>
            </a:r>
            <a:endParaRPr lang="zh-CN" altLang="en-US" sz="1400"/>
          </a:p>
          <a:p>
            <a:r>
              <a:rPr lang="zh-CN" altLang="en-US" sz="1200"/>
              <a:t>    容器中的进程通信依然还是基于Linux的IPC来进行通信，包括信号、消息队列和共享内存等方式。如果在一个IPC命名空间，进程是可以彼此连接的，不同地命名空间的进程是无法交互的。</a:t>
            </a:r>
            <a:endParaRPr lang="zh-CN" altLang="en-US" sz="1200"/>
          </a:p>
          <a:p>
            <a:pPr marL="285750" indent="-285750">
              <a:buFont typeface="Arial" panose="020B0604020202020204" pitchFamily="34" charset="0"/>
              <a:buChar char="•"/>
            </a:pPr>
            <a:r>
              <a:rPr lang="zh-CN" altLang="en-US" sz="1400"/>
              <a:t>网络命名空间</a:t>
            </a:r>
            <a:endParaRPr lang="zh-CN" altLang="en-US" sz="1400"/>
          </a:p>
          <a:p>
            <a:r>
              <a:rPr lang="zh-CN" altLang="en-US" sz="1200"/>
              <a:t>    通过网络命名空间，可以实现Docker网络隔离。一个网络命名空间提供了一个完全独立的网络视图。包括网络设备接口、IPV4、IPV6、路由表、防火墙、socket等，这样可以将容器隔离出来。</a:t>
            </a:r>
            <a:endParaRPr lang="zh-CN" altLang="en-US" sz="1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docker</a:t>
            </a:r>
            <a:r>
              <a:rPr lang="zh-CN" altLang="en-US"/>
              <a:t>虚拟网络</a:t>
            </a:r>
            <a:endParaRPr lang="zh-CN" altLang="en-US"/>
          </a:p>
        </p:txBody>
      </p:sp>
      <p:sp>
        <p:nvSpPr>
          <p:cNvPr id="3" name="文本占位符 2"/>
          <p:cNvSpPr>
            <a:spLocks noGrp="1"/>
          </p:cNvSpPr>
          <p:nvPr>
            <p:ph type="body" sz="quarter" idx="10"/>
          </p:nvPr>
        </p:nvSpPr>
        <p:spPr/>
        <p:txBody>
          <a:bodyPr/>
          <a:p>
            <a:r>
              <a:rPr lang="zh-CN" altLang="en-US"/>
              <a:t>虚拟网桥与虚拟网卡</a:t>
            </a:r>
            <a:endParaRPr lang="zh-CN" altLang="en-US"/>
          </a:p>
        </p:txBody>
      </p:sp>
      <p:sp>
        <p:nvSpPr>
          <p:cNvPr id="4" name="文本占位符 3"/>
          <p:cNvSpPr>
            <a:spLocks noGrp="1"/>
          </p:cNvSpPr>
          <p:nvPr>
            <p:ph type="body" sz="quarter" idx="11"/>
          </p:nvPr>
        </p:nvSpPr>
        <p:spPr>
          <a:xfrm>
            <a:off x="710565" y="1656080"/>
            <a:ext cx="10699115" cy="5012055"/>
          </a:xfrm>
        </p:spPr>
        <p:txBody>
          <a:bodyPr/>
          <a:p>
            <a:r>
              <a:rPr lang="en-US" altLang="zh-CN"/>
              <a:t>    </a:t>
            </a:r>
            <a:r>
              <a:rPr lang="zh-CN" altLang="en-US"/>
              <a:t>Docker采用虚拟网络设备（Virtual Network Device VND）的方式，将不同命名空间的网络设备连接到一起，默认情况下，Docker在宿主机上可以创建多个虚拟网桥（默认网桥docker0），容器中的虚拟网卡通过网桥进行连接。</a:t>
            </a:r>
            <a:endParaRPr lang="zh-CN" altLang="en-US"/>
          </a:p>
        </p:txBody>
      </p:sp>
      <p:grpSp>
        <p:nvGrpSpPr>
          <p:cNvPr id="34" name="组合 33"/>
          <p:cNvGrpSpPr/>
          <p:nvPr/>
        </p:nvGrpSpPr>
        <p:grpSpPr>
          <a:xfrm>
            <a:off x="1146810" y="2625725"/>
            <a:ext cx="5247005" cy="2602230"/>
            <a:chOff x="1806" y="3953"/>
            <a:chExt cx="14917" cy="3654"/>
          </a:xfrm>
        </p:grpSpPr>
        <p:sp>
          <p:nvSpPr>
            <p:cNvPr id="5" name="矩形 4"/>
            <p:cNvSpPr/>
            <p:nvPr/>
          </p:nvSpPr>
          <p:spPr>
            <a:xfrm>
              <a:off x="7318" y="4852"/>
              <a:ext cx="3953" cy="197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网桥</a:t>
              </a:r>
              <a:endParaRPr lang="en-US" altLang="zh-CN" sz="240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en-US" altLang="zh-CN" sz="2400">
                  <a:latin typeface="阿里巴巴普惠体" panose="00020600040101010101" pitchFamily="18" charset="-122"/>
                  <a:ea typeface="阿里巴巴普惠体" panose="00020600040101010101" pitchFamily="18" charset="-122"/>
                  <a:cs typeface="阿里巴巴普惠体" panose="00020600040101010101" pitchFamily="18" charset="-122"/>
                </a:rPr>
                <a:t>docker0</a:t>
              </a:r>
              <a:endParaRPr lang="en-US" altLang="zh-CN" sz="24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矩形 5"/>
            <p:cNvSpPr/>
            <p:nvPr/>
          </p:nvSpPr>
          <p:spPr>
            <a:xfrm>
              <a:off x="1826" y="4033"/>
              <a:ext cx="3235" cy="1439"/>
            </a:xfrm>
            <a:prstGeom prst="rect">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en-US" altLang="zh-CN" sz="2000">
                  <a:latin typeface="阿里巴巴普惠体" panose="00020600040101010101" pitchFamily="18" charset="-122"/>
                  <a:ea typeface="阿里巴巴普惠体" panose="00020600040101010101" pitchFamily="18" charset="-122"/>
                  <a:cs typeface="阿里巴巴普惠体" panose="00020600040101010101" pitchFamily="18" charset="-122"/>
                </a:rPr>
                <a:t>docker</a:t>
              </a:r>
              <a:r>
                <a:rPr lang="zh-CN" altLang="en-US" sz="2000">
                  <a:latin typeface="阿里巴巴普惠体" panose="00020600040101010101" pitchFamily="18" charset="-122"/>
                  <a:ea typeface="阿里巴巴普惠体" panose="00020600040101010101" pitchFamily="18" charset="-122"/>
                  <a:cs typeface="阿里巴巴普惠体" panose="00020600040101010101" pitchFamily="18" charset="-122"/>
                </a:rPr>
                <a:t>容器</a:t>
              </a:r>
              <a:r>
                <a:rPr lang="en-US" altLang="zh-CN" sz="2000">
                  <a:latin typeface="阿里巴巴普惠体" panose="00020600040101010101" pitchFamily="18" charset="-122"/>
                  <a:ea typeface="阿里巴巴普惠体" panose="00020600040101010101" pitchFamily="18" charset="-122"/>
                  <a:cs typeface="阿里巴巴普惠体" panose="00020600040101010101" pitchFamily="18" charset="-122"/>
                </a:rPr>
                <a:t>1</a:t>
              </a:r>
              <a:endParaRPr lang="en-US" altLang="zh-CN" sz="20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矩形 6"/>
            <p:cNvSpPr/>
            <p:nvPr/>
          </p:nvSpPr>
          <p:spPr>
            <a:xfrm>
              <a:off x="1806" y="6169"/>
              <a:ext cx="3235" cy="1439"/>
            </a:xfrm>
            <a:prstGeom prst="rect">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en-US" altLang="zh-CN" sz="2000">
                  <a:latin typeface="阿里巴巴普惠体" panose="00020600040101010101" pitchFamily="18" charset="-122"/>
                  <a:ea typeface="阿里巴巴普惠体" panose="00020600040101010101" pitchFamily="18" charset="-122"/>
                  <a:cs typeface="阿里巴巴普惠体" panose="00020600040101010101" pitchFamily="18" charset="-122"/>
                </a:rPr>
                <a:t>docker</a:t>
              </a:r>
              <a:r>
                <a:rPr lang="zh-CN" altLang="en-US" sz="2000">
                  <a:latin typeface="阿里巴巴普惠体" panose="00020600040101010101" pitchFamily="18" charset="-122"/>
                  <a:ea typeface="阿里巴巴普惠体" panose="00020600040101010101" pitchFamily="18" charset="-122"/>
                  <a:cs typeface="阿里巴巴普惠体" panose="00020600040101010101" pitchFamily="18" charset="-122"/>
                </a:rPr>
                <a:t>容器</a:t>
              </a:r>
              <a:r>
                <a:rPr lang="en-US" altLang="zh-CN" sz="2000">
                  <a:latin typeface="阿里巴巴普惠体" panose="00020600040101010101" pitchFamily="18" charset="-122"/>
                  <a:ea typeface="阿里巴巴普惠体" panose="00020600040101010101" pitchFamily="18" charset="-122"/>
                  <a:cs typeface="阿里巴巴普惠体" panose="00020600040101010101" pitchFamily="18" charset="-122"/>
                </a:rPr>
                <a:t>2</a:t>
              </a:r>
              <a:endParaRPr lang="en-US" altLang="zh-CN" sz="20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矩形 7"/>
            <p:cNvSpPr/>
            <p:nvPr/>
          </p:nvSpPr>
          <p:spPr>
            <a:xfrm>
              <a:off x="13489" y="3953"/>
              <a:ext cx="3235" cy="1439"/>
            </a:xfrm>
            <a:prstGeom prst="rect">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en-US" altLang="zh-CN" sz="2000">
                  <a:latin typeface="阿里巴巴普惠体" panose="00020600040101010101" pitchFamily="18" charset="-122"/>
                  <a:ea typeface="阿里巴巴普惠体" panose="00020600040101010101" pitchFamily="18" charset="-122"/>
                  <a:cs typeface="阿里巴巴普惠体" panose="00020600040101010101" pitchFamily="18" charset="-122"/>
                </a:rPr>
                <a:t>docker</a:t>
              </a:r>
              <a:r>
                <a:rPr lang="zh-CN" altLang="en-US" sz="2000">
                  <a:latin typeface="阿里巴巴普惠体" panose="00020600040101010101" pitchFamily="18" charset="-122"/>
                  <a:ea typeface="阿里巴巴普惠体" panose="00020600040101010101" pitchFamily="18" charset="-122"/>
                  <a:cs typeface="阿里巴巴普惠体" panose="00020600040101010101" pitchFamily="18" charset="-122"/>
                </a:rPr>
                <a:t>容器</a:t>
              </a:r>
              <a:r>
                <a:rPr lang="en-US" altLang="zh-CN" sz="2000">
                  <a:latin typeface="阿里巴巴普惠体" panose="00020600040101010101" pitchFamily="18" charset="-122"/>
                  <a:ea typeface="阿里巴巴普惠体" panose="00020600040101010101" pitchFamily="18" charset="-122"/>
                  <a:cs typeface="阿里巴巴普惠体" panose="00020600040101010101" pitchFamily="18" charset="-122"/>
                </a:rPr>
                <a:t>3</a:t>
              </a:r>
              <a:endParaRPr lang="en-US" altLang="zh-CN" sz="20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 name="矩形 8"/>
            <p:cNvSpPr/>
            <p:nvPr/>
          </p:nvSpPr>
          <p:spPr>
            <a:xfrm>
              <a:off x="13469" y="6089"/>
              <a:ext cx="3235" cy="1439"/>
            </a:xfrm>
            <a:prstGeom prst="rect">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en-US" altLang="zh-CN" sz="2000">
                  <a:latin typeface="阿里巴巴普惠体" panose="00020600040101010101" pitchFamily="18" charset="-122"/>
                  <a:ea typeface="阿里巴巴普惠体" panose="00020600040101010101" pitchFamily="18" charset="-122"/>
                  <a:cs typeface="阿里巴巴普惠体" panose="00020600040101010101" pitchFamily="18" charset="-122"/>
                </a:rPr>
                <a:t>docker</a:t>
              </a:r>
              <a:r>
                <a:rPr lang="zh-CN" altLang="en-US" sz="2000">
                  <a:latin typeface="阿里巴巴普惠体" panose="00020600040101010101" pitchFamily="18" charset="-122"/>
                  <a:ea typeface="阿里巴巴普惠体" panose="00020600040101010101" pitchFamily="18" charset="-122"/>
                  <a:cs typeface="阿里巴巴普惠体" panose="00020600040101010101" pitchFamily="18" charset="-122"/>
                </a:rPr>
                <a:t>容器</a:t>
              </a:r>
              <a:r>
                <a:rPr lang="en-US" altLang="zh-CN" sz="2000">
                  <a:latin typeface="阿里巴巴普惠体" panose="00020600040101010101" pitchFamily="18" charset="-122"/>
                  <a:ea typeface="阿里巴巴普惠体" panose="00020600040101010101" pitchFamily="18" charset="-122"/>
                  <a:cs typeface="阿里巴巴普惠体" panose="00020600040101010101" pitchFamily="18" charset="-122"/>
                </a:rPr>
                <a:t>4</a:t>
              </a:r>
              <a:endParaRPr lang="en-US" altLang="zh-CN" sz="20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11" name="肘形连接符 10"/>
            <p:cNvCxnSpPr>
              <a:stCxn id="7" idx="3"/>
              <a:endCxn id="5" idx="1"/>
            </p:cNvCxnSpPr>
            <p:nvPr/>
          </p:nvCxnSpPr>
          <p:spPr>
            <a:xfrm flipV="1">
              <a:off x="5041" y="5841"/>
              <a:ext cx="2277" cy="1048"/>
            </a:xfrm>
            <a:prstGeom prst="bentConnector3">
              <a:avLst>
                <a:gd name="adj1" fmla="val 5002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6" idx="3"/>
              <a:endCxn id="5" idx="1"/>
            </p:cNvCxnSpPr>
            <p:nvPr/>
          </p:nvCxnSpPr>
          <p:spPr>
            <a:xfrm>
              <a:off x="5061" y="4753"/>
              <a:ext cx="2257" cy="1088"/>
            </a:xfrm>
            <a:prstGeom prst="bentConnector3">
              <a:avLst>
                <a:gd name="adj1" fmla="val 5002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8" idx="1"/>
              <a:endCxn id="5" idx="3"/>
            </p:cNvCxnSpPr>
            <p:nvPr/>
          </p:nvCxnSpPr>
          <p:spPr>
            <a:xfrm rot="10800000" flipV="1">
              <a:off x="11271" y="4673"/>
              <a:ext cx="2218" cy="11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9" idx="1"/>
              <a:endCxn id="5" idx="3"/>
            </p:cNvCxnSpPr>
            <p:nvPr/>
          </p:nvCxnSpPr>
          <p:spPr>
            <a:xfrm rot="10800000">
              <a:off x="11271" y="5841"/>
              <a:ext cx="2198" cy="9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graphicFrame>
        <p:nvGraphicFramePr>
          <p:cNvPr id="10" name="表格 9"/>
          <p:cNvGraphicFramePr/>
          <p:nvPr/>
        </p:nvGraphicFramePr>
        <p:xfrm>
          <a:off x="1146810" y="5443855"/>
          <a:ext cx="10262870" cy="1123950"/>
        </p:xfrm>
        <a:graphic>
          <a:graphicData uri="http://schemas.openxmlformats.org/drawingml/2006/table">
            <a:tbl>
              <a:tblPr firstRow="1" bandRow="1">
                <a:tableStyleId>{5940675A-B579-460E-94D1-54222C63F5DA}</a:tableStyleId>
              </a:tblPr>
              <a:tblGrid>
                <a:gridCol w="10262870"/>
              </a:tblGrid>
              <a:tr h="1123950">
                <a:tc>
                  <a:txBody>
                    <a:bodyPr/>
                    <a:p>
                      <a:pPr indent="0">
                        <a:lnSpc>
                          <a:spcPct val="130000"/>
                        </a:lnSpc>
                        <a:buNone/>
                      </a:pPr>
                      <a:r>
                        <a:rPr 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rPr>
                        <a:t>虚拟网桥设备：在Linux中，通过软件模拟出来一个交换机。在虚拟网络中，网卡总是成对出现。当我们创建一个容器，如果该容器使用了网桥，那么在宿主机服务器上会多出来一块虚拟网卡，这个网卡绑定在虚拟网桥上，而另一个网卡是在Docker的容器中，刚好是一对。</a:t>
                      </a:r>
                      <a:endParaRPr 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indent="0">
                        <a:lnSpc>
                          <a:spcPct val="130000"/>
                        </a:lnSpc>
                        <a:buNone/>
                      </a:pPr>
                      <a:r>
                        <a:rPr lang="zh-CN" altLang="en-US" sz="140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查看网桥信息：</a:t>
                      </a:r>
                      <a:r>
                        <a:rPr lang="zh-CN" altLang="en-US" sz="140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hlinkClick r:id="rId1" action="ppaction://hlinkfile"/>
                        </a:rPr>
                        <a:t>讲义关联资料\服务器上查看网卡网桥信息.md</a:t>
                      </a:r>
                      <a:endParaRPr lang="en-US"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68580" marR="68580" marT="0" marB="0" vert="horz" anchor="t">
                    <a:lnL w="28575" cap="flat" cmpd="sng">
                      <a:solidFill>
                        <a:srgbClr val="42B983"/>
                      </a:solidFill>
                      <a:prstDash val="solid"/>
                      <a:headEnd type="none" w="med" len="med"/>
                      <a:tailEnd type="none" w="med" len="med"/>
                    </a:lnL>
                    <a:lnR cap="flat">
                      <a:noFill/>
                    </a:lnR>
                    <a:lnT cap="flat">
                      <a:noFill/>
                    </a:lnT>
                    <a:lnB cap="flat">
                      <a:noFill/>
                    </a:lnB>
                    <a:lnTlToBr>
                      <a:noFill/>
                    </a:lnTlToBr>
                    <a:lnBlToTr>
                      <a:noFill/>
                    </a:lnBlToTr>
                    <a:solidFill>
                      <a:srgbClr val="ECF8F2"/>
                    </a:solidFill>
                  </a:tcPr>
                </a:tc>
              </a:tr>
            </a:tbl>
          </a:graphicData>
        </a:graphic>
      </p:graphicFrame>
      <p:grpSp>
        <p:nvGrpSpPr>
          <p:cNvPr id="26" name="组合 25"/>
          <p:cNvGrpSpPr/>
          <p:nvPr/>
        </p:nvGrpSpPr>
        <p:grpSpPr>
          <a:xfrm>
            <a:off x="6732270" y="2553335"/>
            <a:ext cx="4677410" cy="2674620"/>
            <a:chOff x="2104" y="2532"/>
            <a:chExt cx="13756" cy="6568"/>
          </a:xfrm>
        </p:grpSpPr>
        <p:sp>
          <p:nvSpPr>
            <p:cNvPr id="27" name="矩形 26"/>
            <p:cNvSpPr/>
            <p:nvPr/>
          </p:nvSpPr>
          <p:spPr>
            <a:xfrm>
              <a:off x="2104" y="2532"/>
              <a:ext cx="13756" cy="6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n-US" altLang="zh-CN">
                  <a:latin typeface="阿里巴巴普惠体" panose="00020600040101010101" pitchFamily="18" charset="-122"/>
                  <a:ea typeface="阿里巴巴普惠体" panose="00020600040101010101" pitchFamily="18" charset="-122"/>
                  <a:cs typeface="阿里巴巴普惠体" panose="00020600040101010101" pitchFamily="18" charset="-122"/>
                </a:rPr>
                <a:t>Linux</a:t>
              </a:r>
              <a:r>
                <a:rPr lang="zh-CN" altLang="en-US">
                  <a:latin typeface="阿里巴巴普惠体" panose="00020600040101010101" pitchFamily="18" charset="-122"/>
                  <a:ea typeface="阿里巴巴普惠体" panose="00020600040101010101" pitchFamily="18" charset="-122"/>
                  <a:cs typeface="阿里巴巴普惠体" panose="00020600040101010101" pitchFamily="18" charset="-122"/>
                </a:rPr>
                <a:t>宿主机</a:t>
              </a:r>
              <a:endParaRPr lang="zh-CN" altLang="en-US">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8" name="矩形 27"/>
            <p:cNvSpPr/>
            <p:nvPr/>
          </p:nvSpPr>
          <p:spPr>
            <a:xfrm>
              <a:off x="5351" y="4800"/>
              <a:ext cx="2396" cy="119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阿里巴巴普惠体" panose="00020600040101010101" pitchFamily="18" charset="-122"/>
                  <a:ea typeface="阿里巴巴普惠体" panose="00020600040101010101" pitchFamily="18" charset="-122"/>
                </a:rPr>
                <a:t>虚拟网桥</a:t>
              </a:r>
              <a:endParaRPr lang="zh-CN" altLang="en-US" sz="1400">
                <a:latin typeface="阿里巴巴普惠体" panose="00020600040101010101" pitchFamily="18" charset="-122"/>
                <a:ea typeface="阿里巴巴普惠体" panose="00020600040101010101" pitchFamily="18" charset="-122"/>
              </a:endParaRPr>
            </a:p>
          </p:txBody>
        </p:sp>
        <p:sp>
          <p:nvSpPr>
            <p:cNvPr id="29" name="矩形 28"/>
            <p:cNvSpPr/>
            <p:nvPr/>
          </p:nvSpPr>
          <p:spPr>
            <a:xfrm>
              <a:off x="9481" y="3480"/>
              <a:ext cx="3415" cy="467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n-US" altLang="zh-CN" sz="1400">
                  <a:latin typeface="阿里巴巴普惠体" panose="00020600040101010101" pitchFamily="18" charset="-122"/>
                  <a:ea typeface="阿里巴巴普惠体" panose="00020600040101010101" pitchFamily="18" charset="-122"/>
                  <a:cs typeface="阿里巴巴普惠体" panose="00020600040101010101" pitchFamily="18" charset="-122"/>
                </a:rPr>
                <a:t>docker</a:t>
              </a:r>
              <a:r>
                <a:rPr lang="zh-CN" altLang="en-US" sz="1400">
                  <a:latin typeface="阿里巴巴普惠体" panose="00020600040101010101" pitchFamily="18" charset="-122"/>
                  <a:ea typeface="阿里巴巴普惠体" panose="00020600040101010101" pitchFamily="18" charset="-122"/>
                  <a:cs typeface="阿里巴巴普惠体" panose="00020600040101010101" pitchFamily="18" charset="-122"/>
                </a:rPr>
                <a:t>容器</a:t>
              </a:r>
              <a:endParaRPr lang="zh-CN" altLang="en-US" sz="14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0" name="矩形 29"/>
            <p:cNvSpPr/>
            <p:nvPr/>
          </p:nvSpPr>
          <p:spPr>
            <a:xfrm>
              <a:off x="5351" y="6597"/>
              <a:ext cx="2396" cy="10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altLang="en-US" sz="1400">
                  <a:latin typeface="阿里巴巴普惠体" panose="00020600040101010101" pitchFamily="18" charset="-122"/>
                  <a:ea typeface="阿里巴巴普惠体" panose="00020600040101010101" pitchFamily="18" charset="-122"/>
                </a:rPr>
                <a:t>虚拟网卡</a:t>
              </a:r>
              <a:endParaRPr lang="en-US" altLang="zh-CN" sz="1400">
                <a:latin typeface="阿里巴巴普惠体" panose="00020600040101010101" pitchFamily="18" charset="-122"/>
                <a:ea typeface="阿里巴巴普惠体" panose="00020600040101010101" pitchFamily="18" charset="-122"/>
              </a:endParaRPr>
            </a:p>
          </p:txBody>
        </p:sp>
        <p:sp>
          <p:nvSpPr>
            <p:cNvPr id="31" name="矩形 30"/>
            <p:cNvSpPr/>
            <p:nvPr/>
          </p:nvSpPr>
          <p:spPr>
            <a:xfrm>
              <a:off x="9935" y="4795"/>
              <a:ext cx="2505" cy="120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altLang="en-US" sz="1400">
                  <a:latin typeface="阿里巴巴普惠体" panose="00020600040101010101" pitchFamily="18" charset="-122"/>
                  <a:ea typeface="阿里巴巴普惠体" panose="00020600040101010101" pitchFamily="18" charset="-122"/>
                </a:rPr>
                <a:t>网卡</a:t>
              </a:r>
              <a:endParaRPr lang="en-US" altLang="zh-CN" sz="1400">
                <a:latin typeface="阿里巴巴普惠体" panose="00020600040101010101" pitchFamily="18" charset="-122"/>
                <a:ea typeface="阿里巴巴普惠体" panose="00020600040101010101" pitchFamily="18" charset="-122"/>
              </a:endParaRPr>
            </a:p>
          </p:txBody>
        </p:sp>
        <p:cxnSp>
          <p:nvCxnSpPr>
            <p:cNvPr id="32" name="肘形连接符 31"/>
            <p:cNvCxnSpPr>
              <a:stCxn id="31" idx="0"/>
              <a:endCxn id="28" idx="0"/>
            </p:cNvCxnSpPr>
            <p:nvPr/>
          </p:nvCxnSpPr>
          <p:spPr>
            <a:xfrm rot="16200000" flipH="1" flipV="1">
              <a:off x="8866" y="2478"/>
              <a:ext cx="5" cy="4639"/>
            </a:xfrm>
            <a:prstGeom prst="bentConnector3">
              <a:avLst>
                <a:gd name="adj1" fmla="val -1250000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3" name="直接箭头连接符 32"/>
            <p:cNvCxnSpPr>
              <a:stCxn id="30" idx="0"/>
              <a:endCxn id="28" idx="2"/>
            </p:cNvCxnSpPr>
            <p:nvPr/>
          </p:nvCxnSpPr>
          <p:spPr>
            <a:xfrm flipV="1">
              <a:off x="6549" y="5999"/>
              <a:ext cx="0" cy="599"/>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docker</a:t>
            </a:r>
            <a:r>
              <a:rPr lang="zh-CN" altLang="en-US"/>
              <a:t>虚拟网络</a:t>
            </a:r>
            <a:endParaRPr lang="zh-CN" altLang="en-US"/>
          </a:p>
        </p:txBody>
      </p:sp>
      <p:sp>
        <p:nvSpPr>
          <p:cNvPr id="3" name="文本占位符 2"/>
          <p:cNvSpPr>
            <a:spLocks noGrp="1"/>
          </p:cNvSpPr>
          <p:nvPr>
            <p:ph type="body" sz="quarter" idx="10"/>
          </p:nvPr>
        </p:nvSpPr>
        <p:spPr/>
        <p:txBody>
          <a:bodyPr/>
          <a:p>
            <a:r>
              <a:rPr lang="en-US" altLang="zh-CN"/>
              <a:t>docker</a:t>
            </a:r>
            <a:r>
              <a:t>四种网络模式</a:t>
            </a:r>
          </a:p>
        </p:txBody>
      </p:sp>
      <p:sp>
        <p:nvSpPr>
          <p:cNvPr id="4" name="文本占位符 3"/>
          <p:cNvSpPr>
            <a:spLocks noGrp="1"/>
          </p:cNvSpPr>
          <p:nvPr>
            <p:ph type="body" sz="quarter" idx="11"/>
          </p:nvPr>
        </p:nvSpPr>
        <p:spPr>
          <a:xfrm>
            <a:off x="710565" y="1656080"/>
            <a:ext cx="10699115" cy="4449445"/>
          </a:xfrm>
        </p:spPr>
        <p:txBody>
          <a:bodyPr/>
          <a:p>
            <a:r>
              <a:rPr lang="en-US" altLang="zh-CN"/>
              <a:t>    </a:t>
            </a:r>
            <a:r>
              <a:rPr lang="zh-CN" altLang="en-US"/>
              <a:t>Docker启动一个容器时候，会根据Docker虚拟网桥的网段分配给容器一个IP地址，这个后续我们称为Container IP，Docker虚拟网桥则是每个容器的默认网关。因为在同一个Linux宿主机内的容器都是连接到一个虚拟网桥中，所以，容器彼此之间是可以通过Container IP直接通信的。</a:t>
            </a:r>
            <a:endParaRPr lang="zh-CN" altLang="en-US"/>
          </a:p>
          <a:p>
            <a:pPr marL="285750" indent="-285750">
              <a:buFont typeface="Arial" panose="020B0604020202020204" pitchFamily="34" charset="0"/>
              <a:buChar char="•"/>
            </a:pPr>
            <a:r>
              <a:rPr lang="zh-CN" altLang="en-US"/>
              <a:t>Docker中有四种网络模式，默认的网络模式是桥接模式。</a:t>
            </a:r>
            <a:endParaRPr lang="zh-CN" altLang="en-US"/>
          </a:p>
          <a:p>
            <a:pPr marL="742950" lvl="1" indent="-285750">
              <a:buFont typeface="Wingdings" panose="05000000000000000000" charset="0"/>
              <a:buChar char="n"/>
            </a:pPr>
            <a:r>
              <a:rPr lang="zh-CN" altLang="en-US" sz="1400">
                <a:latin typeface="阿里巴巴普惠体" panose="00020600040101010101" pitchFamily="18" charset="-122"/>
                <a:ea typeface="阿里巴巴普惠体" panose="00020600040101010101" pitchFamily="18" charset="-122"/>
                <a:cs typeface="阿里巴巴普惠体" panose="00020600040101010101" pitchFamily="18" charset="-122"/>
              </a:rPr>
              <a:t>1.host模式</a:t>
            </a:r>
            <a:endParaRPr lang="zh-CN" altLang="en-US" sz="140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buFont typeface="Wingdings" panose="05000000000000000000" charset="0"/>
              <a:buChar char="n"/>
            </a:pPr>
            <a:r>
              <a:rPr lang="zh-CN" altLang="en-US" sz="1400">
                <a:latin typeface="阿里巴巴普惠体" panose="00020600040101010101" pitchFamily="18" charset="-122"/>
                <a:ea typeface="阿里巴巴普惠体" panose="00020600040101010101" pitchFamily="18" charset="-122"/>
                <a:cs typeface="阿里巴巴普惠体" panose="00020600040101010101" pitchFamily="18" charset="-122"/>
              </a:rPr>
              <a:t>2.container模式</a:t>
            </a:r>
            <a:endParaRPr lang="zh-CN" altLang="en-US" sz="140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buFont typeface="Wingdings" panose="05000000000000000000" charset="0"/>
              <a:buChar char="n"/>
            </a:pPr>
            <a:r>
              <a:rPr lang="zh-CN" altLang="en-US" sz="1400">
                <a:latin typeface="阿里巴巴普惠体" panose="00020600040101010101" pitchFamily="18" charset="-122"/>
                <a:ea typeface="阿里巴巴普惠体" panose="00020600040101010101" pitchFamily="18" charset="-122"/>
                <a:cs typeface="阿里巴巴普惠体" panose="00020600040101010101" pitchFamily="18" charset="-122"/>
              </a:rPr>
              <a:t>3.none模式</a:t>
            </a:r>
            <a:endParaRPr lang="zh-CN" altLang="en-US" sz="140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buFont typeface="Wingdings" panose="05000000000000000000" charset="0"/>
              <a:buChar char="n"/>
            </a:pPr>
            <a:r>
              <a:rPr lang="zh-CN" altLang="en-US" sz="1400">
                <a:latin typeface="阿里巴巴普惠体" panose="00020600040101010101" pitchFamily="18" charset="-122"/>
                <a:ea typeface="阿里巴巴普惠体" panose="00020600040101010101" pitchFamily="18" charset="-122"/>
                <a:cs typeface="阿里巴巴普惠体" panose="00020600040101010101" pitchFamily="18" charset="-122"/>
              </a:rPr>
              <a:t>4.bridge模式</a:t>
            </a:r>
            <a:endParaRPr lang="zh-CN" altLang="en-US" sz="140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buFont typeface="Arial" panose="020B0604020202020204" pitchFamily="34" charset="0"/>
              <a:buChar char="•"/>
            </a:pPr>
            <a:r>
              <a:rPr lang="zh-CN" altLang="en-US"/>
              <a:t>查看到当前我们的docker服务器有这几种网络模式的支持。</a:t>
            </a:r>
            <a:endParaRPr lang="zh-CN" altLang="en-US"/>
          </a:p>
          <a:p>
            <a:pPr>
              <a:buFont typeface="Arial" panose="020B0604020202020204" pitchFamily="34" charset="0"/>
            </a:pPr>
            <a:endParaRPr lang="zh-CN" altLang="en-US"/>
          </a:p>
        </p:txBody>
      </p:sp>
      <p:graphicFrame>
        <p:nvGraphicFramePr>
          <p:cNvPr id="5" name="表格 4"/>
          <p:cNvGraphicFramePr/>
          <p:nvPr/>
        </p:nvGraphicFramePr>
        <p:xfrm>
          <a:off x="948055" y="4722495"/>
          <a:ext cx="8533765" cy="381000"/>
        </p:xfrm>
        <a:graphic>
          <a:graphicData uri="http://schemas.openxmlformats.org/drawingml/2006/table">
            <a:tbl>
              <a:tblPr firstRow="1" bandRow="1">
                <a:tableStyleId>{5C22544A-7EE6-4342-B048-85BDC9FD1C3A}</a:tableStyleId>
              </a:tblPr>
              <a:tblGrid>
                <a:gridCol w="8533765"/>
              </a:tblGrid>
              <a:tr h="381000">
                <a:tc>
                  <a:txBody>
                    <a:bodyPr/>
                    <a:p>
                      <a:pPr>
                        <a:buNone/>
                      </a:pPr>
                      <a:r>
                        <a:rPr lang="zh-CN" altLang="en-US" sz="1400" b="0">
                          <a:latin typeface="阿里巴巴普惠体" panose="00020600040101010101" pitchFamily="18" charset="-122"/>
                          <a:ea typeface="阿里巴巴普惠体" panose="00020600040101010101" pitchFamily="18" charset="-122"/>
                        </a:rPr>
                        <a:t>[root@node1 ~]# docker network ls</a:t>
                      </a:r>
                      <a:endParaRPr lang="zh-CN" altLang="en-US" sz="1400" b="0">
                        <a:latin typeface="阿里巴巴普惠体" panose="00020600040101010101" pitchFamily="18" charset="-122"/>
                        <a:ea typeface="阿里巴巴普惠体" panose="00020600040101010101" pitchFamily="18" charset="-122"/>
                      </a:endParaRPr>
                    </a:p>
                    <a:p>
                      <a:pPr>
                        <a:buNone/>
                      </a:pPr>
                      <a:r>
                        <a:rPr lang="zh-CN" altLang="en-US" sz="1400" b="0">
                          <a:latin typeface="阿里巴巴普惠体" panose="00020600040101010101" pitchFamily="18" charset="-122"/>
                          <a:ea typeface="阿里巴巴普惠体" panose="00020600040101010101" pitchFamily="18" charset="-122"/>
                        </a:rPr>
                        <a:t>NETWORK ID          NAME                DRIVER              SCOPE</a:t>
                      </a:r>
                      <a:endParaRPr lang="zh-CN" altLang="en-US" sz="1400" b="0">
                        <a:latin typeface="阿里巴巴普惠体" panose="00020600040101010101" pitchFamily="18" charset="-122"/>
                        <a:ea typeface="阿里巴巴普惠体" panose="00020600040101010101" pitchFamily="18" charset="-122"/>
                      </a:endParaRPr>
                    </a:p>
                    <a:p>
                      <a:pPr>
                        <a:buNone/>
                      </a:pPr>
                      <a:r>
                        <a:rPr lang="zh-CN" altLang="en-US" sz="1400" b="0">
                          <a:latin typeface="阿里巴巴普惠体" panose="00020600040101010101" pitchFamily="18" charset="-122"/>
                          <a:ea typeface="阿里巴巴普惠体" panose="00020600040101010101" pitchFamily="18" charset="-122"/>
                        </a:rPr>
                        <a:t>90b73e4fb1b9        bridge              bridge              local</a:t>
                      </a:r>
                      <a:endParaRPr lang="zh-CN" altLang="en-US" sz="1400" b="0">
                        <a:latin typeface="阿里巴巴普惠体" panose="00020600040101010101" pitchFamily="18" charset="-122"/>
                        <a:ea typeface="阿里巴巴普惠体" panose="00020600040101010101" pitchFamily="18" charset="-122"/>
                      </a:endParaRPr>
                    </a:p>
                    <a:p>
                      <a:pPr>
                        <a:buNone/>
                      </a:pPr>
                      <a:r>
                        <a:rPr lang="zh-CN" altLang="en-US" sz="1400" b="0">
                          <a:latin typeface="阿里巴巴普惠体" panose="00020600040101010101" pitchFamily="18" charset="-122"/>
                          <a:ea typeface="阿里巴巴普惠体" panose="00020600040101010101" pitchFamily="18" charset="-122"/>
                        </a:rPr>
                        <a:t>7a34806cba32        host                host                local</a:t>
                      </a:r>
                      <a:endParaRPr lang="zh-CN" altLang="en-US" sz="1400" b="0">
                        <a:latin typeface="阿里巴巴普惠体" panose="00020600040101010101" pitchFamily="18" charset="-122"/>
                        <a:ea typeface="阿里巴巴普惠体" panose="00020600040101010101" pitchFamily="18" charset="-122"/>
                      </a:endParaRPr>
                    </a:p>
                    <a:p>
                      <a:pPr>
                        <a:buNone/>
                      </a:pPr>
                      <a:r>
                        <a:rPr lang="zh-CN" altLang="en-US" sz="1400" b="0">
                          <a:latin typeface="阿里巴巴普惠体" panose="00020600040101010101" pitchFamily="18" charset="-122"/>
                          <a:ea typeface="阿里巴巴普惠体" panose="00020600040101010101" pitchFamily="18" charset="-122"/>
                        </a:rPr>
                        <a:t>cb988867d5e1        none                null                local</a:t>
                      </a:r>
                      <a:endParaRPr lang="zh-CN" altLang="en-US" sz="1400" b="0">
                        <a:latin typeface="阿里巴巴普惠体" panose="00020600040101010101" pitchFamily="18" charset="-122"/>
                        <a:ea typeface="阿里巴巴普惠体" panose="00020600040101010101" pitchFamily="18" charset="-122"/>
                      </a:endParaRPr>
                    </a:p>
                  </a:txBody>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docker</a:t>
            </a:r>
            <a:r>
              <a:rPr lang="zh-CN" altLang="en-US"/>
              <a:t>虚拟网络</a:t>
            </a:r>
            <a:endParaRPr lang="zh-CN" altLang="en-US"/>
          </a:p>
        </p:txBody>
      </p:sp>
      <p:sp>
        <p:nvSpPr>
          <p:cNvPr id="3" name="文本占位符 2"/>
          <p:cNvSpPr>
            <a:spLocks noGrp="1"/>
          </p:cNvSpPr>
          <p:nvPr>
            <p:ph type="body" sz="quarter" idx="10"/>
          </p:nvPr>
        </p:nvSpPr>
        <p:spPr/>
        <p:txBody>
          <a:bodyPr/>
          <a:p>
            <a:r>
              <a:rPr lang="en-US" altLang="zh-CN">
                <a:sym typeface="+mn-ea"/>
              </a:rPr>
              <a:t>docker</a:t>
            </a:r>
            <a:r>
              <a:rPr>
                <a:sym typeface="+mn-ea"/>
              </a:rPr>
              <a:t>四种网络模式（</a:t>
            </a:r>
            <a:r>
              <a:rPr lang="en-US" altLang="zh-CN">
                <a:sym typeface="+mn-ea"/>
              </a:rPr>
              <a:t>host</a:t>
            </a:r>
            <a:r>
              <a:rPr>
                <a:sym typeface="+mn-ea"/>
              </a:rPr>
              <a:t>模式</a:t>
            </a:r>
            <a:r>
              <a:rPr>
                <a:sym typeface="+mn-ea"/>
              </a:rPr>
              <a:t>）</a:t>
            </a:r>
            <a:endParaRPr lang="zh-CN" altLang="en-US"/>
          </a:p>
        </p:txBody>
      </p:sp>
      <p:sp>
        <p:nvSpPr>
          <p:cNvPr id="4" name="文本占位符 3"/>
          <p:cNvSpPr>
            <a:spLocks noGrp="1"/>
          </p:cNvSpPr>
          <p:nvPr>
            <p:ph type="body" sz="quarter" idx="11"/>
          </p:nvPr>
        </p:nvSpPr>
        <p:spPr/>
        <p:txBody>
          <a:bodyPr/>
          <a:p>
            <a:r>
              <a:rPr lang="en-US" altLang="zh-CN" sz="1400"/>
              <a:t>        </a:t>
            </a:r>
            <a:r>
              <a:rPr lang="zh-CN" altLang="en-US" sz="1400"/>
              <a:t>当使用host模式时，容器不会获得一个独立的Network namespace，而是和宿主机共用一个Network namespace。这也意味着容器并不会虚拟自己的网卡、配置自己的IP等，而是直接使用宿主机的IP和端口。host模式最大的特点，就是可以直接使用宿主机的IP地址与外界通信，容器的端口号也是直接使用宿主机的端口，不需要进行NAT。它最大的优势是网络通信的性能好，但因为端口都是共享的，所以只要宿主机已经使用的端口，容器就不能再使用的，网络的隔离性不好。</a:t>
            </a:r>
            <a:endParaRPr lang="zh-CN" altLang="en-US" sz="1400"/>
          </a:p>
        </p:txBody>
      </p:sp>
      <p:grpSp>
        <p:nvGrpSpPr>
          <p:cNvPr id="15" name="组合 14"/>
          <p:cNvGrpSpPr/>
          <p:nvPr/>
        </p:nvGrpSpPr>
        <p:grpSpPr>
          <a:xfrm>
            <a:off x="1002030" y="3181985"/>
            <a:ext cx="5477686" cy="2867660"/>
            <a:chOff x="3116" y="2372"/>
            <a:chExt cx="13501" cy="7549"/>
          </a:xfrm>
        </p:grpSpPr>
        <p:sp>
          <p:nvSpPr>
            <p:cNvPr id="6" name="矩形 5"/>
            <p:cNvSpPr/>
            <p:nvPr/>
          </p:nvSpPr>
          <p:spPr>
            <a:xfrm>
              <a:off x="3116" y="2372"/>
              <a:ext cx="5053" cy="227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sz="1600">
                  <a:latin typeface="微软雅黑" panose="020B0503020204020204" pitchFamily="34" charset="-122"/>
                  <a:ea typeface="微软雅黑" panose="020B0503020204020204" pitchFamily="34" charset="-122"/>
                  <a:cs typeface="微软雅黑" panose="020B0503020204020204" pitchFamily="34" charset="-122"/>
                </a:rPr>
                <a:t>容器</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1</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a:p>
              <a:pPr algn="ctr"/>
              <a:r>
                <a:rPr lang="en-US" altLang="zh-CN" sz="1600">
                  <a:latin typeface="微软雅黑" panose="020B0503020204020204" pitchFamily="34" charset="-122"/>
                  <a:ea typeface="微软雅黑" panose="020B0503020204020204" pitchFamily="34" charset="-122"/>
                  <a:cs typeface="微软雅黑" panose="020B0503020204020204" pitchFamily="34" charset="-122"/>
                </a:rPr>
                <a:t>192.168.10.100:80</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矩形 8"/>
            <p:cNvSpPr/>
            <p:nvPr/>
          </p:nvSpPr>
          <p:spPr>
            <a:xfrm>
              <a:off x="11051" y="2372"/>
              <a:ext cx="5566" cy="227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sz="1600">
                  <a:latin typeface="微软雅黑" panose="020B0503020204020204" pitchFamily="34" charset="-122"/>
                  <a:ea typeface="微软雅黑" panose="020B0503020204020204" pitchFamily="34" charset="-122"/>
                  <a:cs typeface="微软雅黑" panose="020B0503020204020204" pitchFamily="34" charset="-122"/>
                </a:rPr>
                <a:t>容器</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2</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a:p>
              <a:pPr algn="ctr"/>
              <a:r>
                <a:rPr lang="en-US" altLang="zh-CN" sz="1600">
                  <a:latin typeface="微软雅黑" panose="020B0503020204020204" pitchFamily="34" charset="-122"/>
                  <a:ea typeface="微软雅黑" panose="020B0503020204020204" pitchFamily="34" charset="-122"/>
                  <a:cs typeface="微软雅黑" panose="020B0503020204020204" pitchFamily="34" charset="-122"/>
                </a:rPr>
                <a:t>192.168.10.100:8080</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 name="组合 9"/>
            <p:cNvGrpSpPr/>
            <p:nvPr/>
          </p:nvGrpSpPr>
          <p:grpSpPr>
            <a:xfrm>
              <a:off x="5644" y="4635"/>
              <a:ext cx="6998" cy="5286"/>
              <a:chOff x="5644" y="4650"/>
              <a:chExt cx="6998" cy="5286"/>
            </a:xfrm>
          </p:grpSpPr>
          <p:sp>
            <p:nvSpPr>
              <p:cNvPr id="12" name="矩形 11"/>
              <p:cNvSpPr/>
              <p:nvPr/>
            </p:nvSpPr>
            <p:spPr>
              <a:xfrm>
                <a:off x="7589" y="7659"/>
                <a:ext cx="5053" cy="227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latin typeface="微软雅黑" panose="020B0503020204020204" pitchFamily="34" charset="-122"/>
                    <a:ea typeface="微软雅黑" panose="020B0503020204020204" pitchFamily="34" charset="-122"/>
                    <a:cs typeface="微软雅黑" panose="020B0503020204020204" pitchFamily="34" charset="-122"/>
                  </a:rPr>
                  <a:t>Linux</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宿主机</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algn="ctr"/>
                <a:r>
                  <a:rPr lang="en-US" altLang="zh-CN" sz="1600">
                    <a:latin typeface="微软雅黑" panose="020B0503020204020204" pitchFamily="34" charset="-122"/>
                    <a:ea typeface="微软雅黑" panose="020B0503020204020204" pitchFamily="34" charset="-122"/>
                    <a:cs typeface="微软雅黑" panose="020B0503020204020204" pitchFamily="34" charset="-122"/>
                  </a:rPr>
                  <a:t>192.168.10.100</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3" name="肘形连接符 12"/>
              <p:cNvCxnSpPr>
                <a:stCxn id="6" idx="2"/>
                <a:endCxn id="12" idx="0"/>
              </p:cNvCxnSpPr>
              <p:nvPr/>
            </p:nvCxnSpPr>
            <p:spPr>
              <a:xfrm rot="5400000" flipV="1">
                <a:off x="6375" y="3918"/>
                <a:ext cx="3010" cy="4473"/>
              </a:xfrm>
              <a:prstGeom prst="bentConnector3">
                <a:avLst>
                  <a:gd name="adj1" fmla="val 49983"/>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4" name="肘形连接符 13"/>
            <p:cNvCxnSpPr>
              <a:stCxn id="9" idx="2"/>
              <a:endCxn id="12" idx="0"/>
            </p:cNvCxnSpPr>
            <p:nvPr/>
          </p:nvCxnSpPr>
          <p:spPr>
            <a:xfrm rot="5400000">
              <a:off x="10477" y="4288"/>
              <a:ext cx="2996" cy="3717"/>
            </a:xfrm>
            <a:prstGeom prst="bentConnector3">
              <a:avLst>
                <a:gd name="adj1" fmla="val 49972"/>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5" name="文本框 4"/>
          <p:cNvSpPr txBox="1"/>
          <p:nvPr/>
        </p:nvSpPr>
        <p:spPr>
          <a:xfrm>
            <a:off x="6859270" y="4416425"/>
            <a:ext cx="3241675" cy="398780"/>
          </a:xfrm>
          <a:prstGeom prst="rect">
            <a:avLst/>
          </a:prstGeom>
          <a:noFill/>
        </p:spPr>
        <p:txBody>
          <a:bodyPr wrap="square">
            <a:spAutoFit/>
          </a:bodyPr>
          <a:p>
            <a:pPr fontAlgn="auto">
              <a:spcBef>
                <a:spcPts val="0"/>
              </a:spcBef>
              <a:spcAft>
                <a:spcPts val="0"/>
              </a:spcAft>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IP地址容器与宿主机共享</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docker</a:t>
            </a:r>
            <a:r>
              <a:rPr lang="zh-CN" altLang="en-US">
                <a:sym typeface="+mn-ea"/>
              </a:rPr>
              <a:t>虚拟网络</a:t>
            </a:r>
            <a:endParaRPr lang="zh-CN" altLang="en-US"/>
          </a:p>
        </p:txBody>
      </p:sp>
      <p:sp>
        <p:nvSpPr>
          <p:cNvPr id="3" name="文本占位符 2"/>
          <p:cNvSpPr>
            <a:spLocks noGrp="1"/>
          </p:cNvSpPr>
          <p:nvPr>
            <p:ph type="body" sz="quarter" idx="10"/>
          </p:nvPr>
        </p:nvSpPr>
        <p:spPr/>
        <p:txBody>
          <a:bodyPr/>
          <a:p>
            <a:r>
              <a:rPr lang="en-US" altLang="zh-CN">
                <a:sym typeface="+mn-ea"/>
              </a:rPr>
              <a:t>docker</a:t>
            </a:r>
            <a:r>
              <a:rPr>
                <a:sym typeface="+mn-ea"/>
              </a:rPr>
              <a:t>四种网络模式（</a:t>
            </a:r>
            <a:r>
              <a:rPr lang="en-US" altLang="zh-CN">
                <a:sym typeface="+mn-ea"/>
              </a:rPr>
              <a:t>container</a:t>
            </a:r>
            <a:r>
              <a:rPr>
                <a:sym typeface="+mn-ea"/>
              </a:rPr>
              <a:t>模式）</a:t>
            </a:r>
            <a:endParaRPr lang="zh-CN" altLang="en-US"/>
          </a:p>
        </p:txBody>
      </p:sp>
      <p:sp>
        <p:nvSpPr>
          <p:cNvPr id="4" name="文本占位符 3"/>
          <p:cNvSpPr>
            <a:spLocks noGrp="1"/>
          </p:cNvSpPr>
          <p:nvPr>
            <p:ph type="body" sz="quarter" idx="11"/>
          </p:nvPr>
        </p:nvSpPr>
        <p:spPr/>
        <p:txBody>
          <a:bodyPr/>
          <a:p>
            <a:r>
              <a:rPr lang="en-US" altLang="zh-CN"/>
              <a:t>    </a:t>
            </a:r>
            <a:r>
              <a:rPr lang="zh-CN" altLang="en-US"/>
              <a:t>Container模式与Host模式不一样，host模式是容器和宿主机共用Network namespace，而Container模式是新创建的容器和已有的容器共享一个Network Namespace。也就是说，Container模式的IP地址是和已经存在的容器IP地址是一样的，它也没有自己的网卡。</a:t>
            </a:r>
            <a:endParaRPr lang="zh-CN" altLang="en-US"/>
          </a:p>
        </p:txBody>
      </p:sp>
      <p:grpSp>
        <p:nvGrpSpPr>
          <p:cNvPr id="14" name="组合 13"/>
          <p:cNvGrpSpPr/>
          <p:nvPr/>
        </p:nvGrpSpPr>
        <p:grpSpPr>
          <a:xfrm>
            <a:off x="894715" y="2997200"/>
            <a:ext cx="6873240" cy="3234055"/>
            <a:chOff x="3446" y="2568"/>
            <a:chExt cx="10435" cy="5763"/>
          </a:xfrm>
        </p:grpSpPr>
        <p:sp>
          <p:nvSpPr>
            <p:cNvPr id="5" name="矩形 4"/>
            <p:cNvSpPr/>
            <p:nvPr/>
          </p:nvSpPr>
          <p:spPr>
            <a:xfrm>
              <a:off x="3560" y="7025"/>
              <a:ext cx="4192" cy="1306"/>
            </a:xfrm>
            <a:prstGeom prst="rect">
              <a:avLst/>
            </a:prstGeom>
            <a:solidFill>
              <a:schemeClr val="accent1">
                <a:lumMod val="75000"/>
              </a:schemeClr>
            </a:solidFill>
          </p:spPr>
          <p:style>
            <a:lnRef idx="0">
              <a:schemeClr val="accent1"/>
            </a:lnRef>
            <a:fillRef idx="3">
              <a:schemeClr val="accent1"/>
            </a:fillRef>
            <a:effectRef idx="3">
              <a:schemeClr val="accent1"/>
            </a:effectRef>
            <a:fontRef idx="minor">
              <a:schemeClr val="lt1"/>
            </a:fontRef>
          </p:style>
          <p:txBody>
            <a:bodyPr rtlCol="0" anchor="ctr"/>
            <a:p>
              <a:pPr algn="ctr"/>
              <a:r>
                <a:rPr lang="en-US" altLang="zh-CN" sz="1600">
                  <a:latin typeface="微软雅黑" panose="020B0503020204020204" pitchFamily="34" charset="-122"/>
                  <a:ea typeface="微软雅黑" panose="020B0503020204020204" pitchFamily="34" charset="-122"/>
                  <a:cs typeface="微软雅黑" panose="020B0503020204020204" pitchFamily="34" charset="-122"/>
                </a:rPr>
                <a:t>Linux</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宿主机</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algn="ctr"/>
              <a:r>
                <a:rPr lang="en-US" altLang="zh-CN" sz="1600">
                  <a:latin typeface="微软雅黑" panose="020B0503020204020204" pitchFamily="34" charset="-122"/>
                  <a:ea typeface="微软雅黑" panose="020B0503020204020204" pitchFamily="34" charset="-122"/>
                  <a:cs typeface="微软雅黑" panose="020B0503020204020204" pitchFamily="34" charset="-122"/>
                </a:rPr>
                <a:t>192.168.10.100</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矩形 5"/>
            <p:cNvSpPr/>
            <p:nvPr/>
          </p:nvSpPr>
          <p:spPr>
            <a:xfrm>
              <a:off x="3446" y="3513"/>
              <a:ext cx="4481" cy="1197"/>
            </a:xfrm>
            <a:prstGeom prst="rect">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zh-CN" sz="1600">
                  <a:latin typeface="微软雅黑" panose="020B0503020204020204" pitchFamily="34" charset="-122"/>
                  <a:ea typeface="微软雅黑" panose="020B0503020204020204" pitchFamily="34" charset="-122"/>
                  <a:cs typeface="微软雅黑" panose="020B0503020204020204" pitchFamily="34" charset="-122"/>
                </a:rPr>
                <a:t>容器</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1</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a:p>
              <a:pPr algn="ctr"/>
              <a:r>
                <a:rPr lang="en-US" altLang="zh-CN" sz="1600">
                  <a:latin typeface="微软雅黑" panose="020B0503020204020204" pitchFamily="34" charset="-122"/>
                  <a:ea typeface="微软雅黑" panose="020B0503020204020204" pitchFamily="34" charset="-122"/>
                  <a:cs typeface="微软雅黑" panose="020B0503020204020204" pitchFamily="34" charset="-122"/>
                </a:rPr>
                <a:t>192.168.10.101:80</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矩形 6"/>
            <p:cNvSpPr/>
            <p:nvPr/>
          </p:nvSpPr>
          <p:spPr>
            <a:xfrm>
              <a:off x="9887" y="4745"/>
              <a:ext cx="3995" cy="854"/>
            </a:xfrm>
            <a:prstGeom prst="rect">
              <a:avLst/>
            </a:prstGeom>
          </p:spPr>
          <p:style>
            <a:lnRef idx="0">
              <a:schemeClr val="accent6"/>
            </a:lnRef>
            <a:fillRef idx="3">
              <a:schemeClr val="accent6"/>
            </a:fillRef>
            <a:effectRef idx="3">
              <a:schemeClr val="accent6"/>
            </a:effectRef>
            <a:fontRef idx="minor">
              <a:schemeClr val="lt1"/>
            </a:fontRef>
          </p:style>
          <p:txBody>
            <a:bodyPr rtlCol="0" anchor="ctr"/>
            <a:p>
              <a:pPr algn="ctr"/>
              <a:r>
                <a:rPr lang="zh-CN" sz="1600">
                  <a:latin typeface="微软雅黑" panose="020B0503020204020204" pitchFamily="34" charset="-122"/>
                  <a:ea typeface="微软雅黑" panose="020B0503020204020204" pitchFamily="34" charset="-122"/>
                  <a:cs typeface="微软雅黑" panose="020B0503020204020204" pitchFamily="34" charset="-122"/>
                </a:rPr>
                <a:t>容器</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2</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a:p>
              <a:pPr algn="ctr"/>
              <a:r>
                <a:rPr lang="en-US" altLang="zh-CN" sz="1600">
                  <a:latin typeface="微软雅黑" panose="020B0503020204020204" pitchFamily="34" charset="-122"/>
                  <a:ea typeface="微软雅黑" panose="020B0503020204020204" pitchFamily="34" charset="-122"/>
                  <a:cs typeface="微软雅黑" panose="020B0503020204020204" pitchFamily="34" charset="-122"/>
                </a:rPr>
                <a:t>192.168.10.101:8080</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矩形 7"/>
            <p:cNvSpPr/>
            <p:nvPr/>
          </p:nvSpPr>
          <p:spPr>
            <a:xfrm>
              <a:off x="9887" y="2568"/>
              <a:ext cx="3995" cy="945"/>
            </a:xfrm>
            <a:prstGeom prst="rect">
              <a:avLst/>
            </a:prstGeom>
          </p:spPr>
          <p:style>
            <a:lnRef idx="0">
              <a:schemeClr val="accent6"/>
            </a:lnRef>
            <a:fillRef idx="3">
              <a:schemeClr val="accent6"/>
            </a:fillRef>
            <a:effectRef idx="3">
              <a:schemeClr val="accent6"/>
            </a:effectRef>
            <a:fontRef idx="minor">
              <a:schemeClr val="lt1"/>
            </a:fontRef>
          </p:style>
          <p:txBody>
            <a:bodyPr rtlCol="0" anchor="ctr"/>
            <a:p>
              <a:pPr algn="ctr"/>
              <a:r>
                <a:rPr lang="zh-CN" sz="1600">
                  <a:latin typeface="微软雅黑" panose="020B0503020204020204" pitchFamily="34" charset="-122"/>
                  <a:ea typeface="微软雅黑" panose="020B0503020204020204" pitchFamily="34" charset="-122"/>
                  <a:cs typeface="微软雅黑" panose="020B0503020204020204" pitchFamily="34" charset="-122"/>
                </a:rPr>
                <a:t>容器</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2</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a:p>
              <a:pPr algn="ctr"/>
              <a:r>
                <a:rPr lang="en-US" altLang="zh-CN" sz="1600">
                  <a:latin typeface="微软雅黑" panose="020B0503020204020204" pitchFamily="34" charset="-122"/>
                  <a:ea typeface="微软雅黑" panose="020B0503020204020204" pitchFamily="34" charset="-122"/>
                  <a:cs typeface="微软雅黑" panose="020B0503020204020204" pitchFamily="34" charset="-122"/>
                </a:rPr>
                <a:t>192.168.10.101:8088</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9" name="肘形连接符 8"/>
            <p:cNvCxnSpPr>
              <a:stCxn id="7" idx="1"/>
              <a:endCxn id="6" idx="3"/>
            </p:cNvCxnSpPr>
            <p:nvPr/>
          </p:nvCxnSpPr>
          <p:spPr>
            <a:xfrm rot="10800000">
              <a:off x="7927" y="4112"/>
              <a:ext cx="1960" cy="106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肘形连接符 9"/>
            <p:cNvCxnSpPr>
              <a:stCxn id="8" idx="1"/>
              <a:endCxn id="6" idx="3"/>
            </p:cNvCxnSpPr>
            <p:nvPr/>
          </p:nvCxnSpPr>
          <p:spPr>
            <a:xfrm rot="10800000" flipV="1">
              <a:off x="7927" y="3041"/>
              <a:ext cx="1960" cy="107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4276" y="6367"/>
              <a:ext cx="2736" cy="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latin typeface="微软雅黑" panose="020B0503020204020204" pitchFamily="34" charset="-122"/>
                  <a:ea typeface="微软雅黑" panose="020B0503020204020204" pitchFamily="34" charset="-122"/>
                </a:rPr>
                <a:t>docker0</a:t>
              </a:r>
              <a:endParaRPr lang="en-US" altLang="zh-CN" sz="1600">
                <a:latin typeface="微软雅黑" panose="020B0503020204020204" pitchFamily="34" charset="-122"/>
                <a:ea typeface="微软雅黑" panose="020B0503020204020204" pitchFamily="34" charset="-122"/>
              </a:endParaRPr>
            </a:p>
          </p:txBody>
        </p:sp>
        <p:cxnSp>
          <p:nvCxnSpPr>
            <p:cNvPr id="12" name="直接箭头连接符 11"/>
            <p:cNvCxnSpPr>
              <a:endCxn id="11" idx="0"/>
            </p:cNvCxnSpPr>
            <p:nvPr/>
          </p:nvCxnSpPr>
          <p:spPr>
            <a:xfrm flipH="1">
              <a:off x="5644" y="4745"/>
              <a:ext cx="4" cy="16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5" name="文本框 14"/>
          <p:cNvSpPr txBox="1"/>
          <p:nvPr/>
        </p:nvSpPr>
        <p:spPr>
          <a:xfrm>
            <a:off x="8432165" y="4730115"/>
            <a:ext cx="2003425" cy="398780"/>
          </a:xfrm>
          <a:prstGeom prst="rect">
            <a:avLst/>
          </a:prstGeom>
          <a:noFill/>
        </p:spPr>
        <p:txBody>
          <a:bodyPr wrap="square">
            <a:spAutoFit/>
          </a:bodyPr>
          <a:p>
            <a:pPr fontAlgn="auto">
              <a:spcBef>
                <a:spcPts val="0"/>
              </a:spcBef>
              <a:spcAft>
                <a:spcPts val="0"/>
              </a:spcAft>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网卡容器共享</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docker</a:t>
            </a:r>
            <a:r>
              <a:rPr lang="zh-CN" altLang="en-US">
                <a:sym typeface="+mn-ea"/>
              </a:rPr>
              <a:t>虚拟网络</a:t>
            </a:r>
            <a:endParaRPr lang="zh-CN" altLang="en-US"/>
          </a:p>
        </p:txBody>
      </p:sp>
      <p:sp>
        <p:nvSpPr>
          <p:cNvPr id="3" name="文本占位符 2"/>
          <p:cNvSpPr>
            <a:spLocks noGrp="1"/>
          </p:cNvSpPr>
          <p:nvPr>
            <p:ph type="body" sz="quarter" idx="10"/>
          </p:nvPr>
        </p:nvSpPr>
        <p:spPr/>
        <p:txBody>
          <a:bodyPr/>
          <a:p>
            <a:r>
              <a:rPr lang="en-US" altLang="zh-CN">
                <a:sym typeface="+mn-ea"/>
              </a:rPr>
              <a:t>docker</a:t>
            </a:r>
            <a:r>
              <a:rPr>
                <a:sym typeface="+mn-ea"/>
              </a:rPr>
              <a:t>四种网络模式（</a:t>
            </a:r>
            <a:r>
              <a:rPr lang="en-US" altLang="zh-CN">
                <a:sym typeface="+mn-ea"/>
              </a:rPr>
              <a:t>none</a:t>
            </a:r>
            <a:r>
              <a:rPr>
                <a:sym typeface="+mn-ea"/>
              </a:rPr>
              <a:t>模式）</a:t>
            </a:r>
            <a:endParaRPr lang="zh-CN" altLang="en-US"/>
          </a:p>
        </p:txBody>
      </p:sp>
      <p:sp>
        <p:nvSpPr>
          <p:cNvPr id="4" name="文本占位符 3"/>
          <p:cNvSpPr>
            <a:spLocks noGrp="1"/>
          </p:cNvSpPr>
          <p:nvPr>
            <p:ph type="body" sz="quarter" idx="11"/>
          </p:nvPr>
        </p:nvSpPr>
        <p:spPr/>
        <p:txBody>
          <a:bodyPr/>
          <a:p>
            <a:r>
              <a:rPr lang="en-US" altLang="zh-CN"/>
              <a:t>    </a:t>
            </a:r>
            <a:r>
              <a:rPr lang="zh-CN" altLang="en-US"/>
              <a:t>这种模式每个容器有自己的Network namespace，但这些容器没有网卡、没有IP、路由等。需要我们自己为Docker容器来添加网卡、配置IP。这种类型的网络没有办法联网，可以保证容器的安全性。</a:t>
            </a:r>
            <a:endParaRPr lang="zh-CN" altLang="en-US"/>
          </a:p>
        </p:txBody>
      </p:sp>
      <p:grpSp>
        <p:nvGrpSpPr>
          <p:cNvPr id="6" name="组合 5"/>
          <p:cNvGrpSpPr/>
          <p:nvPr/>
        </p:nvGrpSpPr>
        <p:grpSpPr>
          <a:xfrm>
            <a:off x="1380490" y="2910205"/>
            <a:ext cx="6843395" cy="2754630"/>
            <a:chOff x="2002" y="3364"/>
            <a:chExt cx="10070" cy="3981"/>
          </a:xfrm>
        </p:grpSpPr>
        <p:sp>
          <p:nvSpPr>
            <p:cNvPr id="5" name="矩形 4"/>
            <p:cNvSpPr/>
            <p:nvPr/>
          </p:nvSpPr>
          <p:spPr>
            <a:xfrm>
              <a:off x="5377" y="5887"/>
              <a:ext cx="3099" cy="1458"/>
            </a:xfrm>
            <a:prstGeom prst="rect">
              <a:avLst/>
            </a:prstGeom>
            <a:solidFill>
              <a:schemeClr val="accent1">
                <a:lumMod val="75000"/>
              </a:schemeClr>
            </a:solidFill>
          </p:spPr>
          <p:style>
            <a:lnRef idx="0">
              <a:schemeClr val="accent1"/>
            </a:lnRef>
            <a:fillRef idx="3">
              <a:schemeClr val="accent1"/>
            </a:fillRef>
            <a:effectRef idx="3">
              <a:schemeClr val="accent1"/>
            </a:effectRef>
            <a:fontRef idx="minor">
              <a:schemeClr val="lt1"/>
            </a:fontRef>
          </p:style>
          <p:txBody>
            <a:bodyPr rtlCol="0" anchor="ctr"/>
            <a:p>
              <a:pPr algn="ctr"/>
              <a:r>
                <a:rPr lang="en-US" altLang="zh-CN">
                  <a:latin typeface="微软雅黑" panose="020B0503020204020204" pitchFamily="34" charset="-122"/>
                  <a:ea typeface="微软雅黑" panose="020B0503020204020204" pitchFamily="34" charset="-122"/>
                  <a:cs typeface="微软雅黑" panose="020B0503020204020204" pitchFamily="34" charset="-122"/>
                </a:rPr>
                <a:t>Linux</a:t>
              </a: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altLang="en-US">
                  <a:latin typeface="微软雅黑" panose="020B0503020204020204" pitchFamily="34" charset="-122"/>
                  <a:ea typeface="微软雅黑" panose="020B0503020204020204" pitchFamily="34" charset="-122"/>
                  <a:cs typeface="微软雅黑" panose="020B0503020204020204" pitchFamily="34" charset="-122"/>
                </a:rPr>
                <a:t>宿主机</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gn="ctr"/>
              <a:r>
                <a:rPr lang="en-US" altLang="zh-CN">
                  <a:latin typeface="微软雅黑" panose="020B0503020204020204" pitchFamily="34" charset="-122"/>
                  <a:ea typeface="微软雅黑" panose="020B0503020204020204" pitchFamily="34" charset="-122"/>
                  <a:cs typeface="微软雅黑" panose="020B0503020204020204" pitchFamily="34" charset="-122"/>
                </a:rPr>
                <a:t>192.168.10.100</a:t>
              </a: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矩形 6"/>
            <p:cNvSpPr/>
            <p:nvPr/>
          </p:nvSpPr>
          <p:spPr>
            <a:xfrm>
              <a:off x="2002" y="3365"/>
              <a:ext cx="2360" cy="739"/>
            </a:xfrm>
            <a:prstGeom prst="rect">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zh-CN">
                  <a:latin typeface="微软雅黑" panose="020B0503020204020204" pitchFamily="34" charset="-122"/>
                  <a:ea typeface="微软雅黑" panose="020B0503020204020204" pitchFamily="34" charset="-122"/>
                  <a:cs typeface="微软雅黑" panose="020B0503020204020204" pitchFamily="34" charset="-122"/>
                </a:rPr>
                <a:t>容器</a:t>
              </a:r>
              <a:r>
                <a:rPr lang="en-US" altLang="zh-CN">
                  <a:latin typeface="微软雅黑" panose="020B0503020204020204" pitchFamily="34" charset="-122"/>
                  <a:ea typeface="微软雅黑" panose="020B0503020204020204" pitchFamily="34" charset="-122"/>
                  <a:cs typeface="微软雅黑" panose="020B0503020204020204" pitchFamily="34" charset="-122"/>
                </a:rPr>
                <a:t>1</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矩形 7"/>
            <p:cNvSpPr/>
            <p:nvPr/>
          </p:nvSpPr>
          <p:spPr>
            <a:xfrm>
              <a:off x="9496" y="3364"/>
              <a:ext cx="2577" cy="740"/>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zh-CN">
                  <a:latin typeface="微软雅黑" panose="020B0503020204020204" pitchFamily="34" charset="-122"/>
                  <a:ea typeface="微软雅黑" panose="020B0503020204020204" pitchFamily="34" charset="-122"/>
                  <a:cs typeface="微软雅黑" panose="020B0503020204020204" pitchFamily="34" charset="-122"/>
                </a:rPr>
                <a:t>容器</a:t>
              </a:r>
              <a:r>
                <a:rPr lang="en-US">
                  <a:latin typeface="微软雅黑" panose="020B0503020204020204" pitchFamily="34" charset="-122"/>
                  <a:ea typeface="微软雅黑" panose="020B0503020204020204" pitchFamily="34" charset="-122"/>
                  <a:cs typeface="微软雅黑" panose="020B0503020204020204" pitchFamily="34" charset="-122"/>
                </a:rPr>
                <a:t>3</a:t>
              </a:r>
              <a:endParaRPr 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矩形 8"/>
            <p:cNvSpPr/>
            <p:nvPr/>
          </p:nvSpPr>
          <p:spPr>
            <a:xfrm>
              <a:off x="5788" y="3365"/>
              <a:ext cx="2276" cy="739"/>
            </a:xfrm>
            <a:prstGeom prst="rect">
              <a:avLst/>
            </a:prstGeom>
          </p:spPr>
          <p:style>
            <a:lnRef idx="0">
              <a:schemeClr val="accent6"/>
            </a:lnRef>
            <a:fillRef idx="3">
              <a:schemeClr val="accent6"/>
            </a:fillRef>
            <a:effectRef idx="3">
              <a:schemeClr val="accent6"/>
            </a:effectRef>
            <a:fontRef idx="minor">
              <a:schemeClr val="lt1"/>
            </a:fontRef>
          </p:style>
          <p:txBody>
            <a:bodyPr rtlCol="0" anchor="ctr"/>
            <a:p>
              <a:pPr algn="ctr"/>
              <a:r>
                <a:rPr lang="zh-CN">
                  <a:latin typeface="微软雅黑" panose="020B0503020204020204" pitchFamily="34" charset="-122"/>
                  <a:ea typeface="微软雅黑" panose="020B0503020204020204" pitchFamily="34" charset="-122"/>
                  <a:cs typeface="微软雅黑" panose="020B0503020204020204" pitchFamily="34" charset="-122"/>
                </a:rPr>
                <a:t>容器</a:t>
              </a:r>
              <a:r>
                <a:rPr lang="en-US" altLang="zh-CN">
                  <a:latin typeface="微软雅黑" panose="020B0503020204020204" pitchFamily="34" charset="-122"/>
                  <a:ea typeface="微软雅黑" panose="020B0503020204020204" pitchFamily="34" charset="-122"/>
                  <a:cs typeface="微软雅黑" panose="020B0503020204020204" pitchFamily="34" charset="-122"/>
                </a:rPr>
                <a:t>2</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docker</a:t>
            </a:r>
            <a:r>
              <a:rPr lang="zh-CN" altLang="en-US">
                <a:sym typeface="+mn-ea"/>
              </a:rPr>
              <a:t>虚拟网络</a:t>
            </a:r>
            <a:endParaRPr lang="zh-CN" altLang="en-US"/>
          </a:p>
        </p:txBody>
      </p:sp>
      <p:sp>
        <p:nvSpPr>
          <p:cNvPr id="3" name="文本占位符 2"/>
          <p:cNvSpPr>
            <a:spLocks noGrp="1"/>
          </p:cNvSpPr>
          <p:nvPr>
            <p:ph type="body" sz="quarter" idx="10"/>
          </p:nvPr>
        </p:nvSpPr>
        <p:spPr/>
        <p:txBody>
          <a:bodyPr/>
          <a:p>
            <a:r>
              <a:rPr lang="en-US" altLang="zh-CN">
                <a:sym typeface="+mn-ea"/>
              </a:rPr>
              <a:t>docker</a:t>
            </a:r>
            <a:r>
              <a:rPr>
                <a:sym typeface="+mn-ea"/>
              </a:rPr>
              <a:t>四种网络模式（</a:t>
            </a:r>
            <a:r>
              <a:rPr lang="en-US" altLang="zh-CN">
                <a:sym typeface="+mn-ea"/>
              </a:rPr>
              <a:t>bridge</a:t>
            </a:r>
            <a:r>
              <a:rPr>
                <a:sym typeface="+mn-ea"/>
              </a:rPr>
              <a:t>模式）</a:t>
            </a:r>
            <a:endParaRPr lang="zh-CN" altLang="en-US"/>
          </a:p>
        </p:txBody>
      </p:sp>
      <p:sp>
        <p:nvSpPr>
          <p:cNvPr id="4" name="文本占位符 3"/>
          <p:cNvSpPr>
            <a:spLocks noGrp="1"/>
          </p:cNvSpPr>
          <p:nvPr>
            <p:ph type="body" sz="quarter" idx="11"/>
          </p:nvPr>
        </p:nvSpPr>
        <p:spPr>
          <a:xfrm>
            <a:off x="746440" y="1395015"/>
            <a:ext cx="10698800" cy="4219575"/>
          </a:xfrm>
        </p:spPr>
        <p:txBody>
          <a:bodyPr/>
          <a:p>
            <a:r>
              <a:rPr lang="zh-CN" altLang="en-US"/>
              <a:t>Docker服务器启动时，会在Linux宿主机上创建docker0虚拟网桥，其他启动的容器会连接到这个虚拟网桥。相当于所有的容器连接到了一个交换机。每一个容器都会有独立的IP地址，容器默认的网站就是docker0的IP地址。并且每个容器都会在宿主机上创建一对虚拟网卡，在容器中，虚拟网卡为eth0，在宿主机中以veth命名，并将该虚拟网卡添加到docker0虚拟网桥中。（备注）</a:t>
            </a:r>
            <a:endParaRPr lang="zh-CN" altLang="en-US"/>
          </a:p>
          <a:p>
            <a:endParaRPr lang="zh-CN" altLang="en-US"/>
          </a:p>
        </p:txBody>
      </p:sp>
      <p:grpSp>
        <p:nvGrpSpPr>
          <p:cNvPr id="6" name="组合 5"/>
          <p:cNvGrpSpPr/>
          <p:nvPr/>
        </p:nvGrpSpPr>
        <p:grpSpPr>
          <a:xfrm>
            <a:off x="2096135" y="3025775"/>
            <a:ext cx="8183245" cy="3475355"/>
            <a:chOff x="1779" y="2581"/>
            <a:chExt cx="15236" cy="7546"/>
          </a:xfrm>
        </p:grpSpPr>
        <p:sp>
          <p:nvSpPr>
            <p:cNvPr id="7" name="矩形 6"/>
            <p:cNvSpPr/>
            <p:nvPr/>
          </p:nvSpPr>
          <p:spPr>
            <a:xfrm>
              <a:off x="12566" y="2584"/>
              <a:ext cx="4449" cy="2591"/>
            </a:xfrm>
            <a:prstGeom prst="rect">
              <a:avLst/>
            </a:prstGeom>
          </p:spPr>
          <p:style>
            <a:lnRef idx="0">
              <a:schemeClr val="accent1"/>
            </a:lnRef>
            <a:fillRef idx="3">
              <a:schemeClr val="accent1"/>
            </a:fillRef>
            <a:effectRef idx="3">
              <a:schemeClr val="accent1"/>
            </a:effectRef>
            <a:fontRef idx="minor">
              <a:schemeClr val="lt1"/>
            </a:fontRef>
          </p:style>
          <p:txBody>
            <a:bodyPr rtlCol="0" anchor="t" anchorCtr="0"/>
            <a:p>
              <a:pPr algn="ctr"/>
              <a:endParaRPr lang="zh-CN" sz="2400"/>
            </a:p>
            <a:p>
              <a:pPr algn="ctr"/>
              <a:endParaRPr lang="zh-CN" sz="2400"/>
            </a:p>
            <a:p>
              <a:pPr algn="ctr"/>
              <a:endParaRPr lang="en-US" altLang="zh-CN" sz="20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矩形 7"/>
            <p:cNvSpPr/>
            <p:nvPr/>
          </p:nvSpPr>
          <p:spPr>
            <a:xfrm>
              <a:off x="7060" y="2582"/>
              <a:ext cx="4449" cy="25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p>
              <a:pPr algn="ctr"/>
              <a:endParaRPr lang="zh-CN" sz="2400"/>
            </a:p>
            <a:p>
              <a:pPr algn="ctr"/>
              <a:endParaRPr lang="zh-CN" sz="2400"/>
            </a:p>
            <a:p>
              <a:pPr algn="ctr"/>
              <a:endParaRPr lang="en-US" altLang="zh-CN" sz="20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矩形 8"/>
            <p:cNvSpPr/>
            <p:nvPr/>
          </p:nvSpPr>
          <p:spPr>
            <a:xfrm>
              <a:off x="7060" y="8355"/>
              <a:ext cx="4448" cy="1772"/>
            </a:xfrm>
            <a:prstGeom prst="rect">
              <a:avLst/>
            </a:prstGeom>
            <a:solidFill>
              <a:schemeClr val="accent1">
                <a:lumMod val="75000"/>
              </a:schemeClr>
            </a:solidFill>
          </p:spPr>
          <p:style>
            <a:lnRef idx="0">
              <a:schemeClr val="accent1"/>
            </a:lnRef>
            <a:fillRef idx="3">
              <a:schemeClr val="accent1"/>
            </a:fillRef>
            <a:effectRef idx="3">
              <a:schemeClr val="accent1"/>
            </a:effectRef>
            <a:fontRef idx="minor">
              <a:schemeClr val="lt1"/>
            </a:fontRef>
          </p:style>
          <p:txBody>
            <a:bodyPr rtlCol="0" anchor="ctr"/>
            <a:p>
              <a:pPr algn="ctr"/>
              <a:r>
                <a:rPr lang="en-US" altLang="zh-CN" sz="2000">
                  <a:latin typeface="微软雅黑" panose="020B0503020204020204" pitchFamily="34" charset="-122"/>
                  <a:ea typeface="微软雅黑" panose="020B0503020204020204" pitchFamily="34" charset="-122"/>
                  <a:cs typeface="微软雅黑" panose="020B0503020204020204" pitchFamily="34" charset="-122"/>
                </a:rPr>
                <a:t>Linux</a:t>
              </a:r>
              <a:endParaRPr lang="en-US" altLang="zh-CN" sz="2000">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宿主机</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gn="ctr"/>
              <a:r>
                <a:rPr lang="en-US" altLang="zh-CN">
                  <a:latin typeface="微软雅黑" panose="020B0503020204020204" pitchFamily="34" charset="-122"/>
                  <a:ea typeface="微软雅黑" panose="020B0503020204020204" pitchFamily="34" charset="-122"/>
                </a:rPr>
                <a:t>192.168.10.100</a:t>
              </a:r>
              <a:endParaRPr lang="en-US" altLang="zh-CN">
                <a:latin typeface="微软雅黑" panose="020B0503020204020204" pitchFamily="34" charset="-122"/>
                <a:ea typeface="微软雅黑" panose="020B0503020204020204" pitchFamily="34" charset="-122"/>
              </a:endParaRPr>
            </a:p>
          </p:txBody>
        </p:sp>
        <p:sp>
          <p:nvSpPr>
            <p:cNvPr id="10" name="矩形 9"/>
            <p:cNvSpPr/>
            <p:nvPr/>
          </p:nvSpPr>
          <p:spPr>
            <a:xfrm>
              <a:off x="1779" y="2581"/>
              <a:ext cx="4449" cy="2595"/>
            </a:xfrm>
            <a:prstGeom prst="rect">
              <a:avLst/>
            </a:prstGeom>
          </p:spPr>
          <p:style>
            <a:lnRef idx="0">
              <a:schemeClr val="accent4"/>
            </a:lnRef>
            <a:fillRef idx="3">
              <a:schemeClr val="accent4"/>
            </a:fillRef>
            <a:effectRef idx="3">
              <a:schemeClr val="accent4"/>
            </a:effectRef>
            <a:fontRef idx="minor">
              <a:schemeClr val="lt1"/>
            </a:fontRef>
          </p:style>
          <p:txBody>
            <a:bodyPr rtlCol="0" anchor="t" anchorCtr="0"/>
            <a:p>
              <a:pPr algn="ctr"/>
              <a:endParaRPr lang="zh-CN" sz="2400"/>
            </a:p>
            <a:p>
              <a:pPr algn="ctr"/>
              <a:endParaRPr lang="zh-CN" sz="2400"/>
            </a:p>
            <a:p>
              <a:pPr algn="ct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矩形 10"/>
            <p:cNvSpPr/>
            <p:nvPr/>
          </p:nvSpPr>
          <p:spPr>
            <a:xfrm>
              <a:off x="3311" y="4263"/>
              <a:ext cx="1381" cy="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latin typeface="微软雅黑" panose="020B0503020204020204" pitchFamily="34" charset="-122"/>
                  <a:ea typeface="微软雅黑" panose="020B0503020204020204" pitchFamily="34" charset="-122"/>
                </a:rPr>
                <a:t>eth0</a:t>
              </a:r>
              <a:endParaRPr lang="en-US" altLang="zh-CN">
                <a:latin typeface="微软雅黑" panose="020B0503020204020204" pitchFamily="34" charset="-122"/>
                <a:ea typeface="微软雅黑" panose="020B0503020204020204" pitchFamily="34" charset="-122"/>
              </a:endParaRPr>
            </a:p>
          </p:txBody>
        </p:sp>
        <p:sp>
          <p:nvSpPr>
            <p:cNvPr id="12" name="矩形 11"/>
            <p:cNvSpPr/>
            <p:nvPr/>
          </p:nvSpPr>
          <p:spPr>
            <a:xfrm>
              <a:off x="8592" y="4264"/>
              <a:ext cx="1381" cy="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latin typeface="微软雅黑" panose="020B0503020204020204" pitchFamily="34" charset="-122"/>
                  <a:ea typeface="微软雅黑" panose="020B0503020204020204" pitchFamily="34" charset="-122"/>
                </a:rPr>
                <a:t>eth0</a:t>
              </a:r>
              <a:endParaRPr lang="en-US" altLang="zh-CN">
                <a:latin typeface="微软雅黑" panose="020B0503020204020204" pitchFamily="34" charset="-122"/>
                <a:ea typeface="微软雅黑" panose="020B0503020204020204" pitchFamily="34" charset="-122"/>
              </a:endParaRPr>
            </a:p>
          </p:txBody>
        </p:sp>
        <p:sp>
          <p:nvSpPr>
            <p:cNvPr id="13" name="矩形 12"/>
            <p:cNvSpPr/>
            <p:nvPr/>
          </p:nvSpPr>
          <p:spPr>
            <a:xfrm>
              <a:off x="14100" y="4264"/>
              <a:ext cx="1381" cy="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latin typeface="微软雅黑" panose="020B0503020204020204" pitchFamily="34" charset="-122"/>
                  <a:ea typeface="微软雅黑" panose="020B0503020204020204" pitchFamily="34" charset="-122"/>
                </a:rPr>
                <a:t>eth0</a:t>
              </a:r>
              <a:endParaRPr lang="en-US" altLang="zh-CN">
                <a:latin typeface="微软雅黑" panose="020B0503020204020204" pitchFamily="34" charset="-122"/>
                <a:ea typeface="微软雅黑" panose="020B0503020204020204" pitchFamily="34" charset="-122"/>
              </a:endParaRPr>
            </a:p>
          </p:txBody>
        </p:sp>
        <p:sp>
          <p:nvSpPr>
            <p:cNvPr id="14" name="文本框 13"/>
            <p:cNvSpPr txBox="1"/>
            <p:nvPr/>
          </p:nvSpPr>
          <p:spPr>
            <a:xfrm>
              <a:off x="2878" y="3662"/>
              <a:ext cx="2682" cy="800"/>
            </a:xfrm>
            <a:prstGeom prst="rect">
              <a:avLst/>
            </a:prstGeom>
            <a:noFill/>
          </p:spPr>
          <p:txBody>
            <a:bodyPr wrap="square" rtlCol="0">
              <a:spAutoFit/>
            </a:bodyPr>
            <a:p>
              <a:r>
                <a:rPr lang="en-US" altLang="zh-CN">
                  <a:latin typeface="微软雅黑" panose="020B0503020204020204" pitchFamily="34" charset="-122"/>
                  <a:ea typeface="微软雅黑" panose="020B0503020204020204" pitchFamily="34" charset="-122"/>
                </a:rPr>
                <a:t>172.17.0.2</a:t>
              </a:r>
              <a:endParaRPr lang="en-US" altLang="zh-CN">
                <a:latin typeface="微软雅黑" panose="020B0503020204020204" pitchFamily="34" charset="-122"/>
                <a:ea typeface="微软雅黑" panose="020B0503020204020204" pitchFamily="34" charset="-122"/>
              </a:endParaRPr>
            </a:p>
          </p:txBody>
        </p:sp>
        <p:sp>
          <p:nvSpPr>
            <p:cNvPr id="15" name="文本框 14"/>
            <p:cNvSpPr txBox="1"/>
            <p:nvPr/>
          </p:nvSpPr>
          <p:spPr>
            <a:xfrm>
              <a:off x="7997" y="3662"/>
              <a:ext cx="2682" cy="800"/>
            </a:xfrm>
            <a:prstGeom prst="rect">
              <a:avLst/>
            </a:prstGeom>
            <a:noFill/>
          </p:spPr>
          <p:txBody>
            <a:bodyPr wrap="square" rtlCol="0">
              <a:spAutoFit/>
            </a:bodyPr>
            <a:p>
              <a:r>
                <a:rPr lang="en-US" altLang="zh-CN">
                  <a:latin typeface="微软雅黑" panose="020B0503020204020204" pitchFamily="34" charset="-122"/>
                  <a:ea typeface="微软雅黑" panose="020B0503020204020204" pitchFamily="34" charset="-122"/>
                </a:rPr>
                <a:t>172.17.0.3</a:t>
              </a:r>
              <a:endParaRPr lang="en-US" altLang="zh-CN">
                <a:latin typeface="微软雅黑" panose="020B0503020204020204" pitchFamily="34" charset="-122"/>
                <a:ea typeface="微软雅黑" panose="020B0503020204020204" pitchFamily="34" charset="-122"/>
              </a:endParaRPr>
            </a:p>
          </p:txBody>
        </p:sp>
        <p:sp>
          <p:nvSpPr>
            <p:cNvPr id="16" name="文本框 15"/>
            <p:cNvSpPr txBox="1"/>
            <p:nvPr/>
          </p:nvSpPr>
          <p:spPr>
            <a:xfrm>
              <a:off x="13505" y="3662"/>
              <a:ext cx="2588" cy="800"/>
            </a:xfrm>
            <a:prstGeom prst="rect">
              <a:avLst/>
            </a:prstGeom>
            <a:noFill/>
          </p:spPr>
          <p:txBody>
            <a:bodyPr wrap="square" rtlCol="0">
              <a:spAutoFit/>
            </a:bodyPr>
            <a:p>
              <a:r>
                <a:rPr lang="en-US" altLang="zh-CN">
                  <a:latin typeface="微软雅黑" panose="020B0503020204020204" pitchFamily="34" charset="-122"/>
                  <a:ea typeface="微软雅黑" panose="020B0503020204020204" pitchFamily="34" charset="-122"/>
                </a:rPr>
                <a:t>172.17.0.4</a:t>
              </a:r>
              <a:endParaRPr lang="en-US" altLang="zh-CN">
                <a:latin typeface="微软雅黑" panose="020B0503020204020204" pitchFamily="34" charset="-122"/>
                <a:ea typeface="微软雅黑" panose="020B0503020204020204" pitchFamily="34" charset="-122"/>
              </a:endParaRPr>
            </a:p>
          </p:txBody>
        </p:sp>
        <p:sp>
          <p:nvSpPr>
            <p:cNvPr id="19" name="矩形 18"/>
            <p:cNvSpPr/>
            <p:nvPr/>
          </p:nvSpPr>
          <p:spPr>
            <a:xfrm>
              <a:off x="5037" y="6673"/>
              <a:ext cx="8466" cy="1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latin typeface="微软雅黑" panose="020B0503020204020204" pitchFamily="34" charset="-122"/>
                  <a:ea typeface="微软雅黑" panose="020B0503020204020204" pitchFamily="34" charset="-122"/>
                  <a:cs typeface="微软雅黑" panose="020B0503020204020204" pitchFamily="34" charset="-122"/>
                </a:rPr>
                <a:t>docker0</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bridge</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a:latin typeface="微软雅黑" panose="020B0503020204020204" pitchFamily="34" charset="-122"/>
                <a:ea typeface="微软雅黑" panose="020B0503020204020204" pitchFamily="34" charset="-122"/>
                <a:cs typeface="微软雅黑" panose="020B0503020204020204" pitchFamily="34" charset="-122"/>
              </a:endParaRPr>
            </a:p>
            <a:p>
              <a:pPr algn="ctr"/>
              <a:r>
                <a:rPr lang="en-US" altLang="zh-CN" sz="2000">
                  <a:latin typeface="微软雅黑" panose="020B0503020204020204" pitchFamily="34" charset="-122"/>
                  <a:ea typeface="微软雅黑" panose="020B0503020204020204" pitchFamily="34" charset="-122"/>
                </a:rPr>
                <a:t>172.17.0.1</a:t>
              </a:r>
              <a:endParaRPr lang="en-US" altLang="zh-CN" sz="2000">
                <a:latin typeface="微软雅黑" panose="020B0503020204020204" pitchFamily="34" charset="-122"/>
                <a:ea typeface="微软雅黑" panose="020B0503020204020204" pitchFamily="34" charset="-122"/>
              </a:endParaRPr>
            </a:p>
          </p:txBody>
        </p:sp>
        <p:cxnSp>
          <p:nvCxnSpPr>
            <p:cNvPr id="20" name="肘形连接符 19"/>
            <p:cNvCxnSpPr>
              <a:stCxn id="11" idx="2"/>
              <a:endCxn id="19" idx="0"/>
            </p:cNvCxnSpPr>
            <p:nvPr/>
          </p:nvCxnSpPr>
          <p:spPr>
            <a:xfrm rot="5400000" flipV="1">
              <a:off x="5886" y="3288"/>
              <a:ext cx="1501" cy="5269"/>
            </a:xfrm>
            <a:prstGeom prst="bentConnector3">
              <a:avLst>
                <a:gd name="adj1" fmla="val 50046"/>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12" idx="2"/>
              <a:endCxn id="19" idx="0"/>
            </p:cNvCxnSpPr>
            <p:nvPr/>
          </p:nvCxnSpPr>
          <p:spPr>
            <a:xfrm rot="5400000">
              <a:off x="8513" y="5903"/>
              <a:ext cx="1529" cy="12"/>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肘形连接符 33"/>
            <p:cNvCxnSpPr/>
            <p:nvPr/>
          </p:nvCxnSpPr>
          <p:spPr>
            <a:xfrm rot="5400000">
              <a:off x="11289" y="3171"/>
              <a:ext cx="1501" cy="5508"/>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9" idx="2"/>
              <a:endCxn id="9" idx="0"/>
            </p:cNvCxnSpPr>
            <p:nvPr/>
          </p:nvCxnSpPr>
          <p:spPr>
            <a:xfrm>
              <a:off x="9271" y="7878"/>
              <a:ext cx="13" cy="477"/>
            </a:xfrm>
            <a:prstGeom prst="line">
              <a:avLst/>
            </a:prstGeom>
          </p:spPr>
          <p:style>
            <a:lnRef idx="1">
              <a:schemeClr val="accent1"/>
            </a:lnRef>
            <a:fillRef idx="0">
              <a:schemeClr val="accent1"/>
            </a:fillRef>
            <a:effectRef idx="0">
              <a:schemeClr val="accent1"/>
            </a:effectRef>
            <a:fontRef idx="minor">
              <a:schemeClr val="tx1"/>
            </a:fontRef>
          </p:style>
        </p:cxnSp>
      </p:grpSp>
      <p:sp>
        <p:nvSpPr>
          <p:cNvPr id="36" name="文本框 35"/>
          <p:cNvSpPr txBox="1"/>
          <p:nvPr/>
        </p:nvSpPr>
        <p:spPr>
          <a:xfrm>
            <a:off x="192405" y="6163945"/>
            <a:ext cx="4293235" cy="337185"/>
          </a:xfrm>
          <a:prstGeom prst="rect">
            <a:avLst/>
          </a:prstGeom>
          <a:noFill/>
        </p:spPr>
        <p:txBody>
          <a:bodyPr wrap="square">
            <a:spAutoFit/>
          </a:bodyPr>
          <a:p>
            <a:pPr fontAlgn="auto">
              <a:spcBef>
                <a:spcPts val="0"/>
              </a:spcBef>
              <a:spcAft>
                <a:spcPts val="0"/>
              </a:spcAft>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查看容器</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IP:</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hlinkClick r:id="rId1" action="ppaction://hlinkfile"/>
              </a:rPr>
              <a:t>讲义关联资料\查看容器ip.md</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4767263" y="468630"/>
            <a:ext cx="6298881" cy="4855845"/>
          </a:xfrm>
        </p:spPr>
        <p:txBody>
          <a:bodyPr/>
          <a:lstStyle/>
          <a:p>
            <a:r>
              <a:rPr lang="zh-CN" altLang="en-US" dirty="0">
                <a:solidFill>
                  <a:schemeClr val="tx1"/>
                </a:solidFill>
              </a:rPr>
              <a:t>了解核心业务流程</a:t>
            </a:r>
            <a:endParaRPr lang="zh-CN" altLang="en-US" dirty="0">
              <a:solidFill>
                <a:schemeClr val="tx1"/>
              </a:solidFill>
            </a:endParaRPr>
          </a:p>
          <a:p>
            <a:r>
              <a:rPr lang="zh-CN" altLang="en-US" dirty="0">
                <a:solidFill>
                  <a:schemeClr val="tx1"/>
                </a:solidFill>
              </a:rPr>
              <a:t>了解项目架构</a:t>
            </a:r>
            <a:endParaRPr lang="zh-CN" altLang="en-US" dirty="0">
              <a:solidFill>
                <a:schemeClr val="tx1"/>
              </a:solidFill>
            </a:endParaRPr>
          </a:p>
          <a:p>
            <a:r>
              <a:rPr lang="zh-CN" altLang="en-US" dirty="0">
                <a:solidFill>
                  <a:schemeClr val="tx1"/>
                </a:solidFill>
              </a:rPr>
              <a:t>了解技术架构</a:t>
            </a:r>
            <a:endParaRPr lang="zh-CN" altLang="en-US" dirty="0">
              <a:solidFill>
                <a:schemeClr val="tx1"/>
              </a:solidFill>
            </a:endParaRPr>
          </a:p>
          <a:p>
            <a:r>
              <a:rPr lang="zh-CN" altLang="en-US" dirty="0">
                <a:solidFill>
                  <a:srgbClr val="AD2B26"/>
                </a:solidFill>
              </a:rPr>
              <a:t>掌握docker环境部署</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fontScale="90000"/>
          </a:bodyPr>
          <a:p>
            <a:r>
              <a:rPr lang="zh-CN" altLang="en-US"/>
              <a:t>数据库</a:t>
            </a:r>
            <a:r>
              <a:rPr lang="en-US" altLang="zh-CN"/>
              <a:t>docker</a:t>
            </a:r>
            <a:r>
              <a:rPr lang="zh-CN" altLang="en-US"/>
              <a:t>部署</a:t>
            </a:r>
            <a:endParaRPr lang="zh-CN" altLang="en-US"/>
          </a:p>
        </p:txBody>
      </p:sp>
      <p:sp>
        <p:nvSpPr>
          <p:cNvPr id="3" name="文本占位符 2"/>
          <p:cNvSpPr>
            <a:spLocks noGrp="1"/>
          </p:cNvSpPr>
          <p:nvPr>
            <p:ph type="body" idx="10"/>
          </p:nvPr>
        </p:nvSpPr>
        <p:spPr>
          <a:xfrm>
            <a:off x="5273040" y="3068955"/>
            <a:ext cx="5466080" cy="2989580"/>
          </a:xfrm>
        </p:spPr>
        <p:txBody>
          <a:bodyPr/>
          <a:p>
            <a:r>
              <a:rPr lang="zh-CN" altLang="en-US"/>
              <a:t>宿主机环境准备</a:t>
            </a:r>
            <a:endParaRPr lang="zh-CN" altLang="en-US"/>
          </a:p>
          <a:p>
            <a:r>
              <a:rPr lang="zh-CN" altLang="en-US"/>
              <a:t>环境对应规划</a:t>
            </a:r>
            <a:endParaRPr lang="zh-CN" altLang="en-US"/>
          </a:p>
          <a:p>
            <a:r>
              <a:rPr lang="zh-CN" altLang="en-US"/>
              <a:t>在宿主机配置域名映射</a:t>
            </a:r>
            <a:endParaRPr lang="zh-CN" altLang="en-US"/>
          </a:p>
          <a:p>
            <a:r>
              <a:rPr lang="zh-CN" altLang="en-US"/>
              <a:t>基于Docker安装Oracle数据库服务器</a:t>
            </a:r>
            <a:endParaRPr lang="zh-CN" altLang="en-US"/>
          </a:p>
          <a:p>
            <a:r>
              <a:rPr lang="zh-CN" altLang="en-US"/>
              <a:t>安装</a:t>
            </a:r>
            <a:r>
              <a:rPr lang="en-US" altLang="zh-CN"/>
              <a:t>Oracle</a:t>
            </a:r>
            <a:r>
              <a:rPr lang="zh-CN" altLang="en-US"/>
              <a:t>的客户端</a:t>
            </a:r>
            <a:endParaRPr lang="zh-CN" altLang="en-US"/>
          </a:p>
          <a:p>
            <a:r>
              <a:rPr lang="zh-CN" altLang="en-US"/>
              <a:t>创建</a:t>
            </a:r>
            <a:r>
              <a:rPr lang="en-US" altLang="zh-CN"/>
              <a:t>M</a:t>
            </a:r>
            <a:r>
              <a:rPr lang="en-US" altLang="zh-CN"/>
              <a:t>ysql</a:t>
            </a:r>
            <a:r>
              <a:rPr lang="zh-CN" altLang="en-US"/>
              <a:t>服务容器</a:t>
            </a:r>
            <a:endParaRPr lang="zh-CN" altLang="en-US"/>
          </a:p>
        </p:txBody>
      </p:sp>
      <p:sp>
        <p:nvSpPr>
          <p:cNvPr id="4" name="文本占位符 3"/>
          <p:cNvSpPr>
            <a:spLocks noGrp="1"/>
          </p:cNvSpPr>
          <p:nvPr>
            <p:ph type="body" sz="quarter" idx="11"/>
          </p:nvPr>
        </p:nvSpPr>
        <p:spPr/>
        <p:txBody>
          <a:bodyPr/>
          <a:p>
            <a:r>
              <a:rPr lang="en-US" altLang="zh-CN"/>
              <a:t>05</a:t>
            </a:r>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数据库</a:t>
            </a:r>
            <a:r>
              <a:rPr lang="en-US" altLang="zh-CN">
                <a:sym typeface="+mn-ea"/>
              </a:rPr>
              <a:t>docker</a:t>
            </a:r>
            <a:r>
              <a:rPr lang="zh-CN" altLang="en-US">
                <a:sym typeface="+mn-ea"/>
              </a:rPr>
              <a:t>部署</a:t>
            </a:r>
            <a:endParaRPr lang="zh-CN" altLang="en-US"/>
          </a:p>
        </p:txBody>
      </p:sp>
      <p:sp>
        <p:nvSpPr>
          <p:cNvPr id="3" name="文本占位符 2"/>
          <p:cNvSpPr>
            <a:spLocks noGrp="1"/>
          </p:cNvSpPr>
          <p:nvPr>
            <p:ph type="body" sz="quarter" idx="10"/>
          </p:nvPr>
        </p:nvSpPr>
        <p:spPr/>
        <p:txBody>
          <a:bodyPr/>
          <a:p>
            <a:r>
              <a:rPr>
                <a:sym typeface="+mn-ea"/>
              </a:rPr>
              <a:t>宿主机环境准备</a:t>
            </a:r>
            <a:endParaRPr lang="zh-CN" altLang="en-US"/>
          </a:p>
        </p:txBody>
      </p:sp>
      <p:sp>
        <p:nvSpPr>
          <p:cNvPr id="4" name="文本占位符 3"/>
          <p:cNvSpPr>
            <a:spLocks noGrp="1"/>
          </p:cNvSpPr>
          <p:nvPr>
            <p:ph type="body" sz="quarter" idx="11"/>
          </p:nvPr>
        </p:nvSpPr>
        <p:spPr/>
        <p:txBody>
          <a:bodyPr/>
          <a:p>
            <a:pPr marL="342900" indent="-342900">
              <a:buFont typeface="+mj-lt"/>
              <a:buAutoNum type="arabicPeriod"/>
            </a:pPr>
            <a:r>
              <a:rPr lang="zh-CN" altLang="en-US"/>
              <a:t>关闭安全服务</a:t>
            </a:r>
            <a:endParaRPr lang="zh-CN" altLang="en-US"/>
          </a:p>
          <a:p>
            <a:pPr marL="342900" indent="-342900">
              <a:buFont typeface="+mj-lt"/>
              <a:buAutoNum type="arabicPeriod"/>
            </a:pPr>
            <a:r>
              <a:rPr lang="zh-CN" altLang="en-US"/>
              <a:t>创建</a:t>
            </a:r>
            <a:r>
              <a:rPr lang="en-US" altLang="zh-CN"/>
              <a:t>docker</a:t>
            </a:r>
            <a:r>
              <a:rPr lang="zh-CN" altLang="en-US"/>
              <a:t>网络</a:t>
            </a:r>
            <a:endParaRPr lang="zh-CN" altLang="en-US"/>
          </a:p>
          <a:p>
            <a:pPr marL="342900" indent="-342900">
              <a:buFont typeface="+mj-lt"/>
              <a:buAutoNum type="arabicPeriod"/>
            </a:pPr>
            <a:r>
              <a:rPr lang="zh-CN" altLang="en-US"/>
              <a:t>创建与容器共享目录</a:t>
            </a:r>
            <a:endParaRPr lang="zh-CN" altLang="en-US"/>
          </a:p>
          <a:p>
            <a:pPr>
              <a:buFont typeface="+mj-lt"/>
            </a:pPr>
            <a:r>
              <a:rPr lang="zh-CN" altLang="en-US"/>
              <a:t>实际操作：</a:t>
            </a:r>
            <a:r>
              <a:rPr lang="zh-CN" altLang="en-US">
                <a:hlinkClick r:id="rId1" action="ppaction://hlinkfile"/>
              </a:rPr>
              <a:t>讲义关联资料\宿主机环境准备.md</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数据库</a:t>
            </a:r>
            <a:r>
              <a:rPr lang="en-US" altLang="zh-CN">
                <a:sym typeface="+mn-ea"/>
              </a:rPr>
              <a:t>docker</a:t>
            </a:r>
            <a:r>
              <a:rPr lang="zh-CN" altLang="en-US">
                <a:sym typeface="+mn-ea"/>
              </a:rPr>
              <a:t>部署</a:t>
            </a:r>
            <a:endParaRPr lang="zh-CN" altLang="en-US"/>
          </a:p>
        </p:txBody>
      </p:sp>
      <p:sp>
        <p:nvSpPr>
          <p:cNvPr id="3" name="文本占位符 2"/>
          <p:cNvSpPr>
            <a:spLocks noGrp="1"/>
          </p:cNvSpPr>
          <p:nvPr>
            <p:ph type="body" sz="quarter" idx="10"/>
          </p:nvPr>
        </p:nvSpPr>
        <p:spPr/>
        <p:txBody>
          <a:bodyPr/>
          <a:p>
            <a:r>
              <a:rPr>
                <a:sym typeface="+mn-ea"/>
              </a:rPr>
              <a:t>环境对应规划</a:t>
            </a:r>
            <a:endParaRPr lang="zh-CN" altLang="en-US"/>
          </a:p>
        </p:txBody>
      </p:sp>
      <p:graphicFrame>
        <p:nvGraphicFramePr>
          <p:cNvPr id="6" name="表格 5"/>
          <p:cNvGraphicFramePr/>
          <p:nvPr>
            <p:custDataLst>
              <p:tags r:id="rId1"/>
            </p:custDataLst>
          </p:nvPr>
        </p:nvGraphicFramePr>
        <p:xfrm>
          <a:off x="788035" y="1465580"/>
          <a:ext cx="9909175" cy="5005705"/>
        </p:xfrm>
        <a:graphic>
          <a:graphicData uri="http://schemas.openxmlformats.org/drawingml/2006/table">
            <a:tbl>
              <a:tblPr firstRow="1" bandRow="1">
                <a:tableStyleId>{5940675A-B579-460E-94D1-54222C63F5DA}</a:tableStyleId>
              </a:tblPr>
              <a:tblGrid>
                <a:gridCol w="1981835"/>
                <a:gridCol w="3018155"/>
                <a:gridCol w="4909185"/>
              </a:tblGrid>
              <a:tr h="316865">
                <a:tc>
                  <a:txBody>
                    <a:bodyPr/>
                    <a:p>
                      <a:pPr indent="0">
                        <a:lnSpc>
                          <a:spcPct val="130000"/>
                        </a:lnSpc>
                        <a:buNone/>
                      </a:pPr>
                      <a:r>
                        <a:rPr lang="en-US" sz="1600" b="0">
                          <a:latin typeface="阿里巴巴普惠体" panose="00020600040101010101" pitchFamily="18" charset="-122"/>
                          <a:ea typeface="阿里巴巴普惠体" panose="00020600040101010101" pitchFamily="18" charset="-122"/>
                          <a:cs typeface="微软雅黑 Light" panose="020B0502040204020203" pitchFamily="34" charset="-122"/>
                        </a:rPr>
                        <a:t>软件框架</a:t>
                      </a:r>
                      <a:endParaRPr lang="en-US" altLang="en-US" sz="1600" b="0">
                        <a:latin typeface="阿里巴巴普惠体" panose="00020600040101010101" pitchFamily="18" charset="-122"/>
                        <a:ea typeface="阿里巴巴普惠体" panose="00020600040101010101" pitchFamily="18" charset="-122"/>
                        <a:cs typeface="微软雅黑 Light" panose="020B0502040204020203" pitchFamily="34" charset="-122"/>
                      </a:endParaRPr>
                    </a:p>
                  </a:txBody>
                  <a:tcPr marL="68580" marR="68580" marT="0" marB="0"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tc>
                  <a:txBody>
                    <a:bodyPr/>
                    <a:p>
                      <a:pPr indent="0">
                        <a:lnSpc>
                          <a:spcPct val="130000"/>
                        </a:lnSpc>
                        <a:buNone/>
                      </a:pPr>
                      <a:r>
                        <a:rPr lang="en-US" sz="1600" b="0">
                          <a:latin typeface="阿里巴巴普惠体" panose="00020600040101010101" pitchFamily="18" charset="-122"/>
                          <a:ea typeface="阿里巴巴普惠体" panose="00020600040101010101" pitchFamily="18" charset="-122"/>
                          <a:cs typeface="阿里巴巴普惠体" panose="00020600040101010101" pitchFamily="18" charset="-122"/>
                        </a:rPr>
                        <a:t>ip地址</a:t>
                      </a:r>
                      <a:endParaRPr lang="en-US" altLang="en-US" sz="16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68580" marR="68580" marT="0" marB="0"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tc>
                  <a:txBody>
                    <a:bodyPr/>
                    <a:p>
                      <a:pPr indent="0">
                        <a:lnSpc>
                          <a:spcPct val="130000"/>
                        </a:lnSpc>
                        <a:buNone/>
                      </a:pPr>
                      <a:r>
                        <a:rPr lang="en-US" sz="1600" b="0">
                          <a:latin typeface="阿里巴巴普惠体" panose="00020600040101010101" pitchFamily="18" charset="-122"/>
                          <a:ea typeface="阿里巴巴普惠体" panose="00020600040101010101" pitchFamily="18" charset="-122"/>
                          <a:cs typeface="微软雅黑 Light" panose="020B0502040204020203" pitchFamily="34" charset="-122"/>
                        </a:rPr>
                        <a:t>说明</a:t>
                      </a:r>
                      <a:endParaRPr lang="en-US" altLang="en-US" sz="1600" b="0">
                        <a:latin typeface="阿里巴巴普惠体" panose="00020600040101010101" pitchFamily="18" charset="-122"/>
                        <a:ea typeface="阿里巴巴普惠体" panose="00020600040101010101" pitchFamily="18" charset="-122"/>
                        <a:cs typeface="微软雅黑 Light" panose="020B0502040204020203" pitchFamily="34" charset="-122"/>
                      </a:endParaRPr>
                    </a:p>
                  </a:txBody>
                  <a:tcPr marL="68580" marR="68580" marT="0" marB="0"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tr>
              <a:tr h="276860">
                <a:tc gridSpan="3">
                  <a:txBody>
                    <a:bodyPr/>
                    <a:p>
                      <a:pPr indent="0">
                        <a:lnSpc>
                          <a:spcPct val="130000"/>
                        </a:lnSpc>
                        <a:buNone/>
                      </a:pPr>
                      <a:r>
                        <a:rPr lang="en-US" sz="1400" b="1">
                          <a:latin typeface="阿里巴巴普惠体" panose="00020600040101010101" pitchFamily="18" charset="-122"/>
                          <a:ea typeface="阿里巴巴普惠体" panose="00020600040101010101" pitchFamily="18" charset="-122"/>
                          <a:cs typeface="微软雅黑" panose="020B0503020204020204" pitchFamily="34" charset="-122"/>
                        </a:rPr>
                        <a:t>通用平台</a:t>
                      </a:r>
                      <a:endParaRPr lang="en-US" altLang="en-US" sz="1400" b="1">
                        <a:latin typeface="阿里巴巴普惠体" panose="00020600040101010101" pitchFamily="18" charset="-122"/>
                        <a:ea typeface="阿里巴巴普惠体" panose="00020600040101010101" pitchFamily="18" charset="-122"/>
                        <a:cs typeface="微软雅黑" panose="020B0503020204020204" pitchFamily="34" charset="-122"/>
                      </a:endParaRPr>
                    </a:p>
                  </a:txBody>
                  <a:tcPr marL="68580" marR="68580" marT="0" marB="0"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tc hMerge="1">
                  <a:tcP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tcPr>
                </a:tc>
                <a:tc hMerge="1">
                  <a:tcP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tcPr>
                </a:tc>
              </a:tr>
              <a:tr h="298450">
                <a:tc>
                  <a:txBody>
                    <a:bodyPr/>
                    <a:p>
                      <a:pPr indent="0">
                        <a:lnSpc>
                          <a:spcPct val="130000"/>
                        </a:lnSpc>
                        <a:buNone/>
                      </a:pPr>
                      <a:r>
                        <a:rPr lang="en-US" sz="1200" b="0">
                          <a:latin typeface="阿里巴巴普惠体" panose="00020600040101010101" pitchFamily="18" charset="-122"/>
                          <a:ea typeface="阿里巴巴普惠体" panose="00020600040101010101" pitchFamily="18" charset="-122"/>
                          <a:cs typeface="阿里巴巴普惠体" panose="00020600040101010101" pitchFamily="18" charset="-122"/>
                        </a:rPr>
                        <a:t>dns服务器</a:t>
                      </a:r>
                      <a:endParaRPr lang="en-US" altLang="en-US" sz="12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68580" marR="68580" marT="0" marB="0"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tc>
                  <a:txBody>
                    <a:bodyPr/>
                    <a:p>
                      <a:pPr indent="0">
                        <a:lnSpc>
                          <a:spcPct val="130000"/>
                        </a:lnSpc>
                        <a:buNone/>
                      </a:pPr>
                      <a:r>
                        <a:rPr lang="en-US" sz="1200" b="0">
                          <a:latin typeface="阿里巴巴普惠体" panose="00020600040101010101" pitchFamily="18" charset="-122"/>
                          <a:ea typeface="阿里巴巴普惠体" panose="00020600040101010101" pitchFamily="18" charset="-122"/>
                          <a:cs typeface="微软雅黑 Light" panose="020B0502040204020203" pitchFamily="34" charset="-122"/>
                        </a:rPr>
                        <a:t>172.33.0.10</a:t>
                      </a:r>
                      <a:endParaRPr lang="en-US" altLang="en-US" sz="1200" b="0">
                        <a:latin typeface="阿里巴巴普惠体" panose="00020600040101010101" pitchFamily="18" charset="-122"/>
                        <a:ea typeface="阿里巴巴普惠体" panose="00020600040101010101" pitchFamily="18" charset="-122"/>
                        <a:cs typeface="微软雅黑 Light" panose="020B0502040204020203" pitchFamily="34" charset="-122"/>
                      </a:endParaRPr>
                    </a:p>
                  </a:txBody>
                  <a:tcPr marL="68580" marR="68580" marT="0" marB="0"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tc>
                  <a:txBody>
                    <a:bodyPr/>
                    <a:p>
                      <a:pPr indent="0">
                        <a:lnSpc>
                          <a:spcPct val="130000"/>
                        </a:lnSpc>
                        <a:buNone/>
                      </a:pPr>
                      <a:r>
                        <a:rPr lang="en-US" sz="1200" b="0">
                          <a:latin typeface="阿里巴巴普惠体" panose="00020600040101010101" pitchFamily="18" charset="-122"/>
                          <a:ea typeface="阿里巴巴普惠体" panose="00020600040101010101" pitchFamily="18" charset="-122"/>
                          <a:cs typeface="阿里巴巴普惠体" panose="00020600040101010101" pitchFamily="18" charset="-122"/>
                        </a:rPr>
                        <a:t>用于docker环境内部使用的dns服务器，负责将域名解析为ip地址</a:t>
                      </a:r>
                      <a:endParaRPr lang="en-US" altLang="en-US" sz="12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68580" marR="68580" marT="0" marB="0"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tr>
              <a:tr h="276860">
                <a:tc gridSpan="3">
                  <a:txBody>
                    <a:bodyPr/>
                    <a:p>
                      <a:pPr indent="0">
                        <a:lnSpc>
                          <a:spcPct val="130000"/>
                        </a:lnSpc>
                        <a:buNone/>
                      </a:pPr>
                      <a:r>
                        <a:rPr lang="en-US" sz="1400" b="1">
                          <a:latin typeface="阿里巴巴普惠体" panose="00020600040101010101" pitchFamily="18" charset="-122"/>
                          <a:ea typeface="阿里巴巴普惠体" panose="00020600040101010101" pitchFamily="18" charset="-122"/>
                          <a:cs typeface="微软雅黑" panose="020B0503020204020204" pitchFamily="34" charset="-122"/>
                        </a:rPr>
                        <a:t>关系型数据库容器</a:t>
                      </a:r>
                      <a:endParaRPr lang="en-US" altLang="en-US" sz="1400" b="1">
                        <a:latin typeface="阿里巴巴普惠体" panose="00020600040101010101" pitchFamily="18" charset="-122"/>
                        <a:ea typeface="阿里巴巴普惠体" panose="00020600040101010101" pitchFamily="18" charset="-122"/>
                        <a:cs typeface="微软雅黑" panose="020B0503020204020204" pitchFamily="34" charset="-122"/>
                      </a:endParaRPr>
                    </a:p>
                  </a:txBody>
                  <a:tcPr marL="68580" marR="68580" marT="0" marB="0"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tc hMerge="1">
                  <a:tcP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tcPr>
                </a:tc>
                <a:tc hMerge="1">
                  <a:tcP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tcPr>
                </a:tc>
              </a:tr>
              <a:tr h="247650">
                <a:tc>
                  <a:txBody>
                    <a:bodyPr/>
                    <a:p>
                      <a:pPr indent="0">
                        <a:lnSpc>
                          <a:spcPct val="130000"/>
                        </a:lnSpc>
                        <a:buNone/>
                      </a:pPr>
                      <a:r>
                        <a:rPr lang="en-US" sz="1200" b="0">
                          <a:latin typeface="阿里巴巴普惠体" panose="00020600040101010101" pitchFamily="18" charset="-122"/>
                          <a:ea typeface="阿里巴巴普惠体" panose="00020600040101010101" pitchFamily="18" charset="-122"/>
                          <a:cs typeface="微软雅黑 Light" panose="020B0502040204020203" pitchFamily="34" charset="-122"/>
                        </a:rPr>
                        <a:t>oracle</a:t>
                      </a:r>
                      <a:endParaRPr lang="en-US" altLang="en-US" sz="1200" b="0">
                        <a:latin typeface="阿里巴巴普惠体" panose="00020600040101010101" pitchFamily="18" charset="-122"/>
                        <a:ea typeface="阿里巴巴普惠体" panose="00020600040101010101" pitchFamily="18" charset="-122"/>
                        <a:cs typeface="微软雅黑 Light" panose="020B0502040204020203" pitchFamily="34" charset="-122"/>
                      </a:endParaRPr>
                    </a:p>
                  </a:txBody>
                  <a:tcPr marL="68580" marR="68580" marT="0" marB="0"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tc>
                  <a:txBody>
                    <a:bodyPr/>
                    <a:p>
                      <a:pPr indent="0">
                        <a:lnSpc>
                          <a:spcPct val="130000"/>
                        </a:lnSpc>
                        <a:buNone/>
                      </a:pPr>
                      <a:r>
                        <a:rPr lang="en-US" sz="1200" b="0">
                          <a:latin typeface="阿里巴巴普惠体" panose="00020600040101010101" pitchFamily="18" charset="-122"/>
                          <a:ea typeface="阿里巴巴普惠体" panose="00020600040101010101" pitchFamily="18" charset="-122"/>
                          <a:cs typeface="微软雅黑 Light" panose="020B0502040204020203" pitchFamily="34" charset="-122"/>
                        </a:rPr>
                        <a:t>172.33.0.100</a:t>
                      </a:r>
                      <a:endParaRPr lang="en-US" altLang="en-US" sz="1200" b="0">
                        <a:latin typeface="阿里巴巴普惠体" panose="00020600040101010101" pitchFamily="18" charset="-122"/>
                        <a:ea typeface="阿里巴巴普惠体" panose="00020600040101010101" pitchFamily="18" charset="-122"/>
                        <a:cs typeface="微软雅黑 Light" panose="020B0502040204020203" pitchFamily="34" charset="-122"/>
                      </a:endParaRPr>
                    </a:p>
                  </a:txBody>
                  <a:tcPr marL="68580" marR="68580" marT="0" marB="0"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tc>
                  <a:txBody>
                    <a:bodyPr/>
                    <a:p>
                      <a:pPr indent="0">
                        <a:lnSpc>
                          <a:spcPct val="130000"/>
                        </a:lnSpc>
                        <a:buNone/>
                      </a:pPr>
                      <a:r>
                        <a:rPr lang="en-US" sz="1200" b="0">
                          <a:latin typeface="阿里巴巴普惠体" panose="00020600040101010101" pitchFamily="18" charset="-122"/>
                          <a:ea typeface="阿里巴巴普惠体" panose="00020600040101010101" pitchFamily="18" charset="-122"/>
                          <a:cs typeface="微软雅黑 Light" panose="020B0502040204020203" pitchFamily="34" charset="-122"/>
                        </a:rPr>
                        <a:t>业务系统数据库</a:t>
                      </a:r>
                      <a:endParaRPr lang="en-US" altLang="en-US" sz="1200" b="0">
                        <a:latin typeface="阿里巴巴普惠体" panose="00020600040101010101" pitchFamily="18" charset="-122"/>
                        <a:ea typeface="阿里巴巴普惠体" panose="00020600040101010101" pitchFamily="18" charset="-122"/>
                        <a:cs typeface="微软雅黑 Light" panose="020B0502040204020203" pitchFamily="34" charset="-122"/>
                      </a:endParaRPr>
                    </a:p>
                  </a:txBody>
                  <a:tcPr marL="68580" marR="68580" marT="0" marB="0"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tr>
              <a:tr h="247650">
                <a:tc>
                  <a:txBody>
                    <a:bodyPr/>
                    <a:p>
                      <a:pPr indent="0">
                        <a:lnSpc>
                          <a:spcPct val="130000"/>
                        </a:lnSpc>
                        <a:buNone/>
                      </a:pPr>
                      <a:r>
                        <a:rPr lang="en-US" sz="1200" b="0">
                          <a:latin typeface="阿里巴巴普惠体" panose="00020600040101010101" pitchFamily="18" charset="-122"/>
                          <a:ea typeface="阿里巴巴普惠体" panose="00020600040101010101" pitchFamily="18" charset="-122"/>
                          <a:cs typeface="微软雅黑 Light" panose="020B0502040204020203" pitchFamily="34" charset="-122"/>
                        </a:rPr>
                        <a:t>mysql</a:t>
                      </a:r>
                      <a:endParaRPr lang="en-US" altLang="en-US" sz="1200" b="0">
                        <a:latin typeface="阿里巴巴普惠体" panose="00020600040101010101" pitchFamily="18" charset="-122"/>
                        <a:ea typeface="阿里巴巴普惠体" panose="00020600040101010101" pitchFamily="18" charset="-122"/>
                        <a:cs typeface="微软雅黑 Light" panose="020B0502040204020203" pitchFamily="34" charset="-122"/>
                      </a:endParaRPr>
                    </a:p>
                  </a:txBody>
                  <a:tcPr marL="68580" marR="68580" marT="0" marB="0"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tc>
                  <a:txBody>
                    <a:bodyPr/>
                    <a:p>
                      <a:pPr indent="0">
                        <a:lnSpc>
                          <a:spcPct val="130000"/>
                        </a:lnSpc>
                        <a:buNone/>
                      </a:pPr>
                      <a:r>
                        <a:rPr lang="en-US" sz="1200" b="0">
                          <a:latin typeface="阿里巴巴普惠体" panose="00020600040101010101" pitchFamily="18" charset="-122"/>
                          <a:ea typeface="阿里巴巴普惠体" panose="00020600040101010101" pitchFamily="18" charset="-122"/>
                          <a:cs typeface="微软雅黑 Light" panose="020B0502040204020203" pitchFamily="34" charset="-122"/>
                        </a:rPr>
                        <a:t>172.33.0.101</a:t>
                      </a:r>
                      <a:endParaRPr lang="en-US" altLang="en-US" sz="1200" b="0">
                        <a:latin typeface="阿里巴巴普惠体" panose="00020600040101010101" pitchFamily="18" charset="-122"/>
                        <a:ea typeface="阿里巴巴普惠体" panose="00020600040101010101" pitchFamily="18" charset="-122"/>
                        <a:cs typeface="微软雅黑 Light" panose="020B0502040204020203" pitchFamily="34" charset="-122"/>
                      </a:endParaRPr>
                    </a:p>
                  </a:txBody>
                  <a:tcPr marL="68580" marR="68580" marT="0" marB="0"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tc>
                  <a:txBody>
                    <a:bodyPr/>
                    <a:p>
                      <a:pPr indent="0">
                        <a:lnSpc>
                          <a:spcPct val="130000"/>
                        </a:lnSpc>
                        <a:buNone/>
                      </a:pPr>
                      <a:r>
                        <a:rPr lang="en-US" sz="1200" b="0">
                          <a:latin typeface="阿里巴巴普惠体" panose="00020600040101010101" pitchFamily="18" charset="-122"/>
                          <a:ea typeface="阿里巴巴普惠体" panose="00020600040101010101" pitchFamily="18" charset="-122"/>
                          <a:cs typeface="阿里巴巴普惠体" panose="00020600040101010101" pitchFamily="18" charset="-122"/>
                        </a:rPr>
                        <a:t>mysql元数据库</a:t>
                      </a:r>
                      <a:endParaRPr lang="en-US" altLang="en-US" sz="12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68580" marR="68580" marT="0" marB="0"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tr>
              <a:tr h="237490">
                <a:tc gridSpan="3">
                  <a:txBody>
                    <a:bodyPr/>
                    <a:p>
                      <a:pPr indent="0">
                        <a:lnSpc>
                          <a:spcPct val="130000"/>
                        </a:lnSpc>
                        <a:buNone/>
                      </a:pPr>
                      <a:r>
                        <a:rPr lang="en-US" sz="1400" b="1">
                          <a:latin typeface="阿里巴巴普惠体" panose="00020600040101010101" pitchFamily="18" charset="-122"/>
                          <a:ea typeface="阿里巴巴普惠体" panose="00020600040101010101" pitchFamily="18" charset="-122"/>
                          <a:cs typeface="微软雅黑" panose="020B0503020204020204" pitchFamily="34" charset="-122"/>
                        </a:rPr>
                        <a:t>大数据工具容器</a:t>
                      </a:r>
                      <a:endParaRPr lang="en-US" altLang="en-US" sz="1400" b="1">
                        <a:latin typeface="阿里巴巴普惠体" panose="00020600040101010101" pitchFamily="18" charset="-122"/>
                        <a:ea typeface="阿里巴巴普惠体" panose="00020600040101010101" pitchFamily="18" charset="-122"/>
                        <a:cs typeface="微软雅黑" panose="020B0503020204020204" pitchFamily="34" charset="-122"/>
                      </a:endParaRPr>
                    </a:p>
                  </a:txBody>
                  <a:tcPr marL="68580" marR="68580" marT="0" marB="0" vert="horz" anchor="ctr">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tc hMerge="1">
                  <a:tcP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tcPr>
                </a:tc>
                <a:tc hMerge="1">
                  <a:tcP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tcPr>
                </a:tc>
              </a:tr>
              <a:tr h="330200">
                <a:tc>
                  <a:txBody>
                    <a:bodyPr/>
                    <a:p>
                      <a:pPr indent="0">
                        <a:lnSpc>
                          <a:spcPct val="130000"/>
                        </a:lnSpc>
                        <a:buNone/>
                      </a:pPr>
                      <a:r>
                        <a:rPr lang="en-US" sz="1200" b="0">
                          <a:latin typeface="阿里巴巴普惠体" panose="00020600040101010101" pitchFamily="18" charset="-122"/>
                          <a:ea typeface="阿里巴巴普惠体" panose="00020600040101010101" pitchFamily="18" charset="-122"/>
                          <a:cs typeface="微软雅黑 Light" panose="020B0502040204020203" pitchFamily="34" charset="-122"/>
                        </a:rPr>
                        <a:t>sqoop</a:t>
                      </a:r>
                      <a:endParaRPr lang="en-US" altLang="en-US" sz="1200" b="0">
                        <a:latin typeface="阿里巴巴普惠体" panose="00020600040101010101" pitchFamily="18" charset="-122"/>
                        <a:ea typeface="阿里巴巴普惠体" panose="00020600040101010101" pitchFamily="18" charset="-122"/>
                        <a:cs typeface="微软雅黑 Light" panose="020B0502040204020203" pitchFamily="34" charset="-122"/>
                      </a:endParaRPr>
                    </a:p>
                  </a:txBody>
                  <a:tcPr marL="68580" marR="68580" marT="0" marB="0"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tc>
                  <a:txBody>
                    <a:bodyPr/>
                    <a:p>
                      <a:pPr indent="0">
                        <a:lnSpc>
                          <a:spcPct val="130000"/>
                        </a:lnSpc>
                        <a:buNone/>
                      </a:pPr>
                      <a:r>
                        <a:rPr lang="en-US" sz="1200" b="0">
                          <a:latin typeface="阿里巴巴普惠体" panose="00020600040101010101" pitchFamily="18" charset="-122"/>
                          <a:ea typeface="阿里巴巴普惠体" panose="00020600040101010101" pitchFamily="18" charset="-122"/>
                          <a:cs typeface="微软雅黑 Light" panose="020B0502040204020203" pitchFamily="34" charset="-122"/>
                        </a:rPr>
                        <a:t>172.33.0.110</a:t>
                      </a:r>
                      <a:endParaRPr lang="en-US" altLang="en-US" sz="1200" b="0">
                        <a:latin typeface="阿里巴巴普惠体" panose="00020600040101010101" pitchFamily="18" charset="-122"/>
                        <a:ea typeface="阿里巴巴普惠体" panose="00020600040101010101" pitchFamily="18" charset="-122"/>
                        <a:cs typeface="微软雅黑 Light" panose="020B0502040204020203" pitchFamily="34" charset="-122"/>
                      </a:endParaRPr>
                    </a:p>
                  </a:txBody>
                  <a:tcPr marL="68580" marR="68580" marT="0" marB="0"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tc>
                  <a:txBody>
                    <a:bodyPr/>
                    <a:p>
                      <a:pPr indent="0">
                        <a:lnSpc>
                          <a:spcPct val="130000"/>
                        </a:lnSpc>
                        <a:buNone/>
                      </a:pPr>
                      <a:r>
                        <a:rPr lang="en-US" sz="1200" b="0">
                          <a:latin typeface="阿里巴巴普惠体" panose="00020600040101010101" pitchFamily="18" charset="-122"/>
                          <a:ea typeface="阿里巴巴普惠体" panose="00020600040101010101" pitchFamily="18" charset="-122"/>
                          <a:cs typeface="微软雅黑 Light" panose="020B0502040204020203" pitchFamily="34" charset="-122"/>
                        </a:rPr>
                        <a:t>关系型数据库导入导出工具</a:t>
                      </a:r>
                      <a:endParaRPr lang="en-US" altLang="en-US" sz="1200" b="0">
                        <a:latin typeface="阿里巴巴普惠体" panose="00020600040101010101" pitchFamily="18" charset="-122"/>
                        <a:ea typeface="阿里巴巴普惠体" panose="00020600040101010101" pitchFamily="18" charset="-122"/>
                        <a:cs typeface="微软雅黑 Light" panose="020B0502040204020203" pitchFamily="34" charset="-122"/>
                      </a:endParaRPr>
                    </a:p>
                  </a:txBody>
                  <a:tcPr marL="68580" marR="68580" marT="0" marB="0"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tr>
              <a:tr h="247650">
                <a:tc>
                  <a:txBody>
                    <a:bodyPr/>
                    <a:p>
                      <a:pPr indent="0">
                        <a:lnSpc>
                          <a:spcPct val="130000"/>
                        </a:lnSpc>
                        <a:buNone/>
                      </a:pPr>
                      <a:r>
                        <a:rPr lang="en-US" sz="1200" b="0">
                          <a:latin typeface="阿里巴巴普惠体" panose="00020600040101010101" pitchFamily="18" charset="-122"/>
                          <a:ea typeface="阿里巴巴普惠体" panose="00020600040101010101" pitchFamily="18" charset="-122"/>
                          <a:cs typeface="微软雅黑 Light" panose="020B0502040204020203" pitchFamily="34" charset="-122"/>
                        </a:rPr>
                        <a:t>flume</a:t>
                      </a:r>
                      <a:endParaRPr lang="en-US" altLang="en-US" sz="1200" b="0">
                        <a:latin typeface="阿里巴巴普惠体" panose="00020600040101010101" pitchFamily="18" charset="-122"/>
                        <a:ea typeface="阿里巴巴普惠体" panose="00020600040101010101" pitchFamily="18" charset="-122"/>
                        <a:cs typeface="微软雅黑 Light" panose="020B0502040204020203" pitchFamily="34" charset="-122"/>
                      </a:endParaRPr>
                    </a:p>
                  </a:txBody>
                  <a:tcPr marL="68580" marR="68580" marT="0" marB="0"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tc>
                  <a:txBody>
                    <a:bodyPr/>
                    <a:p>
                      <a:pPr indent="0">
                        <a:lnSpc>
                          <a:spcPct val="130000"/>
                        </a:lnSpc>
                        <a:buNone/>
                      </a:pPr>
                      <a:r>
                        <a:rPr lang="en-US" sz="1200" b="0">
                          <a:latin typeface="阿里巴巴普惠体" panose="00020600040101010101" pitchFamily="18" charset="-122"/>
                          <a:ea typeface="阿里巴巴普惠体" panose="00020600040101010101" pitchFamily="18" charset="-122"/>
                          <a:cs typeface="微软雅黑 Light" panose="020B0502040204020203" pitchFamily="34" charset="-122"/>
                        </a:rPr>
                        <a:t>172.33.0.111</a:t>
                      </a:r>
                      <a:endParaRPr lang="en-US" altLang="en-US" sz="1200" b="0">
                        <a:latin typeface="阿里巴巴普惠体" panose="00020600040101010101" pitchFamily="18" charset="-122"/>
                        <a:ea typeface="阿里巴巴普惠体" panose="00020600040101010101" pitchFamily="18" charset="-122"/>
                        <a:cs typeface="微软雅黑 Light" panose="020B0502040204020203" pitchFamily="34" charset="-122"/>
                      </a:endParaRPr>
                    </a:p>
                  </a:txBody>
                  <a:tcPr marL="68580" marR="68580" marT="0" marB="0"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tc>
                  <a:txBody>
                    <a:bodyPr/>
                    <a:p>
                      <a:pPr indent="0">
                        <a:lnSpc>
                          <a:spcPct val="130000"/>
                        </a:lnSpc>
                        <a:buNone/>
                      </a:pPr>
                      <a:r>
                        <a:rPr lang="en-US" sz="1200" b="0">
                          <a:latin typeface="阿里巴巴普惠体" panose="00020600040101010101" pitchFamily="18" charset="-122"/>
                          <a:ea typeface="阿里巴巴普惠体" panose="00020600040101010101" pitchFamily="18" charset="-122"/>
                          <a:cs typeface="微软雅黑 Light" panose="020B0502040204020203" pitchFamily="34" charset="-122"/>
                        </a:rPr>
                        <a:t>负责实时数据采集</a:t>
                      </a:r>
                      <a:endParaRPr lang="en-US" altLang="en-US" sz="1200" b="0">
                        <a:latin typeface="阿里巴巴普惠体" panose="00020600040101010101" pitchFamily="18" charset="-122"/>
                        <a:ea typeface="阿里巴巴普惠体" panose="00020600040101010101" pitchFamily="18" charset="-122"/>
                        <a:cs typeface="微软雅黑 Light" panose="020B0502040204020203" pitchFamily="34" charset="-122"/>
                      </a:endParaRPr>
                    </a:p>
                  </a:txBody>
                  <a:tcPr marL="68580" marR="68580" marT="0" marB="0"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tr>
              <a:tr h="441325">
                <a:tc>
                  <a:txBody>
                    <a:bodyPr/>
                    <a:p>
                      <a:pPr indent="0">
                        <a:lnSpc>
                          <a:spcPct val="130000"/>
                        </a:lnSpc>
                        <a:buNone/>
                      </a:pPr>
                      <a:r>
                        <a:rPr lang="en-US" sz="1200" b="0">
                          <a:latin typeface="阿里巴巴普惠体" panose="00020600040101010101" pitchFamily="18" charset="-122"/>
                          <a:ea typeface="阿里巴巴普惠体" panose="00020600040101010101" pitchFamily="18" charset="-122"/>
                          <a:cs typeface="微软雅黑 Light" panose="020B0502040204020203" pitchFamily="34" charset="-122"/>
                        </a:rPr>
                        <a:t>airflow</a:t>
                      </a:r>
                      <a:endParaRPr lang="en-US" altLang="en-US" sz="1200" b="0">
                        <a:latin typeface="阿里巴巴普惠体" panose="00020600040101010101" pitchFamily="18" charset="-122"/>
                        <a:ea typeface="阿里巴巴普惠体" panose="00020600040101010101" pitchFamily="18" charset="-122"/>
                        <a:cs typeface="微软雅黑 Light" panose="020B0502040204020203" pitchFamily="34" charset="-122"/>
                      </a:endParaRPr>
                    </a:p>
                  </a:txBody>
                  <a:tcPr marL="68580" marR="68580" marT="0" marB="0"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tc>
                  <a:txBody>
                    <a:bodyPr/>
                    <a:p>
                      <a:pPr indent="0">
                        <a:lnSpc>
                          <a:spcPct val="130000"/>
                        </a:lnSpc>
                        <a:buNone/>
                      </a:pPr>
                      <a:r>
                        <a:rPr lang="en-US" sz="1200" b="0">
                          <a:latin typeface="阿里巴巴普惠体" panose="00020600040101010101" pitchFamily="18" charset="-122"/>
                          <a:ea typeface="阿里巴巴普惠体" panose="00020600040101010101" pitchFamily="18" charset="-122"/>
                          <a:cs typeface="微软雅黑 Light" panose="020B0502040204020203" pitchFamily="34" charset="-122"/>
                        </a:rPr>
                        <a:t>172.33.0.112</a:t>
                      </a:r>
                      <a:endParaRPr lang="en-US" altLang="en-US" sz="1200" b="0">
                        <a:latin typeface="阿里巴巴普惠体" panose="00020600040101010101" pitchFamily="18" charset="-122"/>
                        <a:ea typeface="阿里巴巴普惠体" panose="00020600040101010101" pitchFamily="18" charset="-122"/>
                        <a:cs typeface="微软雅黑 Light" panose="020B0502040204020203" pitchFamily="34" charset="-122"/>
                      </a:endParaRPr>
                    </a:p>
                  </a:txBody>
                  <a:tcPr marL="68580" marR="68580" marT="0" marB="0"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tc>
                  <a:txBody>
                    <a:bodyPr/>
                    <a:p>
                      <a:pPr indent="0">
                        <a:lnSpc>
                          <a:spcPct val="130000"/>
                        </a:lnSpc>
                        <a:buNone/>
                      </a:pPr>
                      <a:r>
                        <a:rPr lang="en-US" sz="1200" b="0">
                          <a:latin typeface="阿里巴巴普惠体" panose="00020600040101010101" pitchFamily="18" charset="-122"/>
                          <a:ea typeface="阿里巴巴普惠体" panose="00020600040101010101" pitchFamily="18" charset="-122"/>
                          <a:cs typeface="微软雅黑 Light" panose="020B0502040204020203" pitchFamily="34" charset="-122"/>
                        </a:rPr>
                        <a:t>负责任务调度</a:t>
                      </a:r>
                      <a:endParaRPr lang="en-US" altLang="en-US" sz="1200" b="0">
                        <a:latin typeface="阿里巴巴普惠体" panose="00020600040101010101" pitchFamily="18" charset="-122"/>
                        <a:ea typeface="阿里巴巴普惠体" panose="00020600040101010101" pitchFamily="18" charset="-122"/>
                        <a:cs typeface="微软雅黑 Light" panose="020B0502040204020203" pitchFamily="34" charset="-122"/>
                      </a:endParaRPr>
                    </a:p>
                  </a:txBody>
                  <a:tcPr marL="68580" marR="68580" marT="0" marB="0"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tr>
              <a:tr h="237490">
                <a:tc gridSpan="3">
                  <a:txBody>
                    <a:bodyPr/>
                    <a:p>
                      <a:pPr indent="0">
                        <a:lnSpc>
                          <a:spcPct val="130000"/>
                        </a:lnSpc>
                        <a:buNone/>
                      </a:pPr>
                      <a:r>
                        <a:rPr lang="en-US" sz="1400" b="1">
                          <a:latin typeface="阿里巴巴普惠体" panose="00020600040101010101" pitchFamily="18" charset="-122"/>
                          <a:ea typeface="阿里巴巴普惠体" panose="00020600040101010101" pitchFamily="18" charset="-122"/>
                          <a:cs typeface="微软雅黑" panose="020B0503020204020204" pitchFamily="34" charset="-122"/>
                        </a:rPr>
                        <a:t>大数据存储容器</a:t>
                      </a:r>
                      <a:endParaRPr lang="en-US" altLang="en-US" sz="1400" b="1">
                        <a:latin typeface="阿里巴巴普惠体" panose="00020600040101010101" pitchFamily="18" charset="-122"/>
                        <a:ea typeface="阿里巴巴普惠体" panose="00020600040101010101" pitchFamily="18" charset="-122"/>
                        <a:cs typeface="微软雅黑" panose="020B0503020204020204" pitchFamily="34" charset="-122"/>
                      </a:endParaRPr>
                    </a:p>
                  </a:txBody>
                  <a:tcPr marL="68580" marR="68580" marT="0" marB="0" vert="horz" anchor="ctr">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tc hMerge="1">
                  <a:tcP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tcPr>
                </a:tc>
                <a:tc hMerge="1">
                  <a:tcP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tcPr>
                </a:tc>
              </a:tr>
              <a:tr h="247650">
                <a:tc>
                  <a:txBody>
                    <a:bodyPr/>
                    <a:p>
                      <a:pPr indent="0">
                        <a:lnSpc>
                          <a:spcPct val="130000"/>
                        </a:lnSpc>
                        <a:buNone/>
                      </a:pPr>
                      <a:r>
                        <a:rPr lang="en-US" sz="1200" b="0">
                          <a:latin typeface="阿里巴巴普惠体" panose="00020600040101010101" pitchFamily="18" charset="-122"/>
                          <a:ea typeface="阿里巴巴普惠体" panose="00020600040101010101" pitchFamily="18" charset="-122"/>
                          <a:cs typeface="微软雅黑 Light" panose="020B0502040204020203" pitchFamily="34" charset="-122"/>
                        </a:rPr>
                        <a:t>zookeeper</a:t>
                      </a:r>
                      <a:endParaRPr lang="en-US" altLang="en-US" sz="1200" b="0">
                        <a:latin typeface="阿里巴巴普惠体" panose="00020600040101010101" pitchFamily="18" charset="-122"/>
                        <a:ea typeface="阿里巴巴普惠体" panose="00020600040101010101" pitchFamily="18" charset="-122"/>
                        <a:cs typeface="微软雅黑 Light" panose="020B0502040204020203" pitchFamily="34" charset="-122"/>
                      </a:endParaRPr>
                    </a:p>
                  </a:txBody>
                  <a:tcPr marL="68580" marR="68580" marT="0" marB="0"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tc>
                  <a:txBody>
                    <a:bodyPr/>
                    <a:p>
                      <a:pPr indent="0">
                        <a:lnSpc>
                          <a:spcPct val="130000"/>
                        </a:lnSpc>
                        <a:buNone/>
                      </a:pPr>
                      <a:r>
                        <a:rPr lang="en-US" sz="1200" b="0">
                          <a:latin typeface="阿里巴巴普惠体" panose="00020600040101010101" pitchFamily="18" charset="-122"/>
                          <a:ea typeface="阿里巴巴普惠体" panose="00020600040101010101" pitchFamily="18" charset="-122"/>
                          <a:cs typeface="微软雅黑 Light" panose="020B0502040204020203" pitchFamily="34" charset="-122"/>
                        </a:rPr>
                        <a:t>172.33.0.120</a:t>
                      </a:r>
                      <a:endParaRPr lang="en-US" altLang="en-US" sz="1200" b="0">
                        <a:latin typeface="阿里巴巴普惠体" panose="00020600040101010101" pitchFamily="18" charset="-122"/>
                        <a:ea typeface="阿里巴巴普惠体" panose="00020600040101010101" pitchFamily="18" charset="-122"/>
                        <a:cs typeface="微软雅黑 Light" panose="020B0502040204020203" pitchFamily="34" charset="-122"/>
                      </a:endParaRPr>
                    </a:p>
                  </a:txBody>
                  <a:tcPr marL="68580" marR="68580" marT="0" marB="0"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tc>
                  <a:txBody>
                    <a:bodyPr/>
                    <a:p>
                      <a:pPr indent="0">
                        <a:lnSpc>
                          <a:spcPct val="130000"/>
                        </a:lnSpc>
                        <a:buNone/>
                      </a:pPr>
                      <a:r>
                        <a:rPr lang="en-US" sz="1200" b="0">
                          <a:latin typeface="阿里巴巴普惠体" panose="00020600040101010101" pitchFamily="18" charset="-122"/>
                          <a:ea typeface="阿里巴巴普惠体" panose="00020600040101010101" pitchFamily="18" charset="-122"/>
                          <a:cs typeface="微软雅黑 Light" panose="020B0502040204020203" pitchFamily="34" charset="-122"/>
                        </a:rPr>
                        <a:t>分布式服务协调框架</a:t>
                      </a:r>
                      <a:endParaRPr lang="en-US" altLang="en-US" sz="1200" b="0">
                        <a:latin typeface="阿里巴巴普惠体" panose="00020600040101010101" pitchFamily="18" charset="-122"/>
                        <a:ea typeface="阿里巴巴普惠体" panose="00020600040101010101" pitchFamily="18" charset="-122"/>
                        <a:cs typeface="微软雅黑 Light" panose="020B0502040204020203" pitchFamily="34" charset="-122"/>
                      </a:endParaRPr>
                    </a:p>
                  </a:txBody>
                  <a:tcPr marL="68580" marR="68580" marT="0" marB="0"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tr>
              <a:tr h="247650">
                <a:tc>
                  <a:txBody>
                    <a:bodyPr/>
                    <a:p>
                      <a:pPr indent="0">
                        <a:lnSpc>
                          <a:spcPct val="130000"/>
                        </a:lnSpc>
                        <a:buNone/>
                      </a:pPr>
                      <a:r>
                        <a:rPr lang="en-US" sz="1200" b="0">
                          <a:latin typeface="阿里巴巴普惠体" panose="00020600040101010101" pitchFamily="18" charset="-122"/>
                          <a:ea typeface="阿里巴巴普惠体" panose="00020600040101010101" pitchFamily="18" charset="-122"/>
                          <a:cs typeface="微软雅黑 Light" panose="020B0502040204020203" pitchFamily="34" charset="-122"/>
                        </a:rPr>
                        <a:t>hadoop</a:t>
                      </a:r>
                      <a:endParaRPr lang="en-US" altLang="en-US" sz="1200" b="0">
                        <a:latin typeface="阿里巴巴普惠体" panose="00020600040101010101" pitchFamily="18" charset="-122"/>
                        <a:ea typeface="阿里巴巴普惠体" panose="00020600040101010101" pitchFamily="18" charset="-122"/>
                        <a:cs typeface="微软雅黑 Light" panose="020B0502040204020203" pitchFamily="34" charset="-122"/>
                      </a:endParaRPr>
                    </a:p>
                  </a:txBody>
                  <a:tcPr marL="68580" marR="68580" marT="0" marB="0"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tc>
                  <a:txBody>
                    <a:bodyPr/>
                    <a:p>
                      <a:pPr indent="0">
                        <a:lnSpc>
                          <a:spcPct val="130000"/>
                        </a:lnSpc>
                        <a:buNone/>
                      </a:pPr>
                      <a:r>
                        <a:rPr lang="en-US" sz="1200" b="0">
                          <a:latin typeface="阿里巴巴普惠体" panose="00020600040101010101" pitchFamily="18" charset="-122"/>
                          <a:ea typeface="阿里巴巴普惠体" panose="00020600040101010101" pitchFamily="18" charset="-122"/>
                          <a:cs typeface="微软雅黑 Light" panose="020B0502040204020203" pitchFamily="34" charset="-122"/>
                        </a:rPr>
                        <a:t>172.33.0.121</a:t>
                      </a:r>
                      <a:endParaRPr lang="en-US" altLang="en-US" sz="1200" b="0">
                        <a:latin typeface="阿里巴巴普惠体" panose="00020600040101010101" pitchFamily="18" charset="-122"/>
                        <a:ea typeface="阿里巴巴普惠体" panose="00020600040101010101" pitchFamily="18" charset="-122"/>
                        <a:cs typeface="微软雅黑 Light" panose="020B0502040204020203" pitchFamily="34" charset="-122"/>
                      </a:endParaRPr>
                    </a:p>
                  </a:txBody>
                  <a:tcPr marL="68580" marR="68580" marT="0" marB="0"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tc>
                  <a:txBody>
                    <a:bodyPr/>
                    <a:p>
                      <a:pPr indent="0">
                        <a:lnSpc>
                          <a:spcPct val="130000"/>
                        </a:lnSpc>
                        <a:buNone/>
                      </a:pPr>
                      <a:r>
                        <a:rPr lang="en-US" sz="1200" b="0">
                          <a:latin typeface="阿里巴巴普惠体" panose="00020600040101010101" pitchFamily="18" charset="-122"/>
                          <a:ea typeface="阿里巴巴普惠体" panose="00020600040101010101" pitchFamily="18" charset="-122"/>
                          <a:cs typeface="阿里巴巴普惠体" panose="00020600040101010101" pitchFamily="18" charset="-122"/>
                        </a:rPr>
                        <a:t>HDFS和YARN</a:t>
                      </a:r>
                      <a:endParaRPr lang="en-US" altLang="en-US" sz="12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68580" marR="68580" marT="0" marB="0"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tr>
              <a:tr h="250190">
                <a:tc>
                  <a:txBody>
                    <a:bodyPr/>
                    <a:p>
                      <a:pPr indent="0">
                        <a:lnSpc>
                          <a:spcPct val="130000"/>
                        </a:lnSpc>
                        <a:buNone/>
                      </a:pPr>
                      <a:r>
                        <a:rPr lang="en-US" sz="1200" b="0">
                          <a:latin typeface="阿里巴巴普惠体" panose="00020600040101010101" pitchFamily="18" charset="-122"/>
                          <a:ea typeface="阿里巴巴普惠体" panose="00020600040101010101" pitchFamily="18" charset="-122"/>
                          <a:cs typeface="微软雅黑 Light" panose="020B0502040204020203" pitchFamily="34" charset="-122"/>
                        </a:rPr>
                        <a:t>kafka</a:t>
                      </a:r>
                      <a:endParaRPr lang="en-US" altLang="en-US" sz="1200" b="0">
                        <a:latin typeface="阿里巴巴普惠体" panose="00020600040101010101" pitchFamily="18" charset="-122"/>
                        <a:ea typeface="阿里巴巴普惠体" panose="00020600040101010101" pitchFamily="18" charset="-122"/>
                        <a:cs typeface="微软雅黑 Light" panose="020B0502040204020203" pitchFamily="34" charset="-122"/>
                      </a:endParaRPr>
                    </a:p>
                  </a:txBody>
                  <a:tcPr marL="68580" marR="68580" marT="0" marB="0"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tc>
                  <a:txBody>
                    <a:bodyPr/>
                    <a:p>
                      <a:pPr indent="0">
                        <a:lnSpc>
                          <a:spcPct val="130000"/>
                        </a:lnSpc>
                        <a:buNone/>
                      </a:pPr>
                      <a:r>
                        <a:rPr lang="en-US" sz="1200" b="0">
                          <a:latin typeface="阿里巴巴普惠体" panose="00020600040101010101" pitchFamily="18" charset="-122"/>
                          <a:ea typeface="阿里巴巴普惠体" panose="00020600040101010101" pitchFamily="18" charset="-122"/>
                          <a:cs typeface="微软雅黑 Light" panose="020B0502040204020203" pitchFamily="34" charset="-122"/>
                        </a:rPr>
                        <a:t>172.33.0.122</a:t>
                      </a:r>
                      <a:endParaRPr lang="en-US" altLang="en-US" sz="1200" b="0">
                        <a:latin typeface="阿里巴巴普惠体" panose="00020600040101010101" pitchFamily="18" charset="-122"/>
                        <a:ea typeface="阿里巴巴普惠体" panose="00020600040101010101" pitchFamily="18" charset="-122"/>
                        <a:cs typeface="微软雅黑 Light" panose="020B0502040204020203" pitchFamily="34" charset="-122"/>
                      </a:endParaRPr>
                    </a:p>
                  </a:txBody>
                  <a:tcPr marL="68580" marR="68580" marT="0" marB="0"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tc>
                  <a:txBody>
                    <a:bodyPr/>
                    <a:p>
                      <a:pPr indent="0">
                        <a:lnSpc>
                          <a:spcPct val="130000"/>
                        </a:lnSpc>
                        <a:buNone/>
                      </a:pPr>
                      <a:r>
                        <a:rPr lang="en-US" sz="1200" b="0">
                          <a:latin typeface="阿里巴巴普惠体" panose="00020600040101010101" pitchFamily="18" charset="-122"/>
                          <a:ea typeface="阿里巴巴普惠体" panose="00020600040101010101" pitchFamily="18" charset="-122"/>
                          <a:cs typeface="微软雅黑 Light" panose="020B0502040204020203" pitchFamily="34" charset="-122"/>
                        </a:rPr>
                        <a:t>消息队列</a:t>
                      </a:r>
                      <a:endParaRPr lang="en-US" altLang="en-US" sz="1200" b="0">
                        <a:latin typeface="阿里巴巴普惠体" panose="00020600040101010101" pitchFamily="18" charset="-122"/>
                        <a:ea typeface="阿里巴巴普惠体" panose="00020600040101010101" pitchFamily="18" charset="-122"/>
                        <a:cs typeface="微软雅黑 Light" panose="020B0502040204020203" pitchFamily="34" charset="-122"/>
                      </a:endParaRPr>
                    </a:p>
                  </a:txBody>
                  <a:tcPr marL="68580" marR="68580" marT="0" marB="0"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tr>
              <a:tr h="356870">
                <a:tc>
                  <a:txBody>
                    <a:bodyPr/>
                    <a:p>
                      <a:pPr indent="0">
                        <a:lnSpc>
                          <a:spcPct val="130000"/>
                        </a:lnSpc>
                        <a:buNone/>
                      </a:pPr>
                      <a:r>
                        <a:rPr lang="en-US" sz="1200" b="0">
                          <a:latin typeface="阿里巴巴普惠体" panose="00020600040101010101" pitchFamily="18" charset="-122"/>
                          <a:ea typeface="阿里巴巴普惠体" panose="00020600040101010101" pitchFamily="18" charset="-122"/>
                          <a:cs typeface="微软雅黑 Light" panose="020B0502040204020203" pitchFamily="34" charset="-122"/>
                        </a:rPr>
                        <a:t>hbase</a:t>
                      </a:r>
                      <a:endParaRPr lang="en-US" altLang="en-US" sz="1200" b="0">
                        <a:latin typeface="阿里巴巴普惠体" panose="00020600040101010101" pitchFamily="18" charset="-122"/>
                        <a:ea typeface="阿里巴巴普惠体" panose="00020600040101010101" pitchFamily="18" charset="-122"/>
                        <a:cs typeface="微软雅黑 Light" panose="020B0502040204020203" pitchFamily="34" charset="-122"/>
                      </a:endParaRPr>
                    </a:p>
                  </a:txBody>
                  <a:tcPr marL="68580" marR="68580" marT="0" marB="0"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tc>
                  <a:txBody>
                    <a:bodyPr/>
                    <a:p>
                      <a:pPr indent="0">
                        <a:lnSpc>
                          <a:spcPct val="130000"/>
                        </a:lnSpc>
                        <a:buNone/>
                      </a:pPr>
                      <a:r>
                        <a:rPr lang="en-US" sz="1200" b="0">
                          <a:latin typeface="阿里巴巴普惠体" panose="00020600040101010101" pitchFamily="18" charset="-122"/>
                          <a:ea typeface="阿里巴巴普惠体" panose="00020600040101010101" pitchFamily="18" charset="-122"/>
                          <a:cs typeface="微软雅黑 Light" panose="020B0502040204020203" pitchFamily="34" charset="-122"/>
                        </a:rPr>
                        <a:t>172.33.0.123</a:t>
                      </a:r>
                      <a:endParaRPr lang="en-US" altLang="en-US" sz="1200" b="0">
                        <a:latin typeface="阿里巴巴普惠体" panose="00020600040101010101" pitchFamily="18" charset="-122"/>
                        <a:ea typeface="阿里巴巴普惠体" panose="00020600040101010101" pitchFamily="18" charset="-122"/>
                        <a:cs typeface="微软雅黑 Light" panose="020B0502040204020203" pitchFamily="34" charset="-122"/>
                      </a:endParaRPr>
                    </a:p>
                  </a:txBody>
                  <a:tcPr marL="68580" marR="68580" marT="0" marB="0"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tc>
                  <a:txBody>
                    <a:bodyPr/>
                    <a:p>
                      <a:pPr indent="0">
                        <a:lnSpc>
                          <a:spcPct val="130000"/>
                        </a:lnSpc>
                        <a:buNone/>
                      </a:pPr>
                      <a:r>
                        <a:rPr lang="en-US" sz="1200" b="0">
                          <a:latin typeface="阿里巴巴普惠体" panose="00020600040101010101" pitchFamily="18" charset="-122"/>
                          <a:ea typeface="阿里巴巴普惠体" panose="00020600040101010101" pitchFamily="18" charset="-122"/>
                          <a:cs typeface="微软雅黑 Light" panose="020B0502040204020203" pitchFamily="34" charset="-122"/>
                        </a:rPr>
                        <a:t>负责存储海量低延迟操作数据</a:t>
                      </a:r>
                      <a:endParaRPr lang="en-US" altLang="en-US" sz="1200" b="0">
                        <a:latin typeface="阿里巴巴普惠体" panose="00020600040101010101" pitchFamily="18" charset="-122"/>
                        <a:ea typeface="阿里巴巴普惠体" panose="00020600040101010101" pitchFamily="18" charset="-122"/>
                        <a:cs typeface="微软雅黑 Light" panose="020B0502040204020203" pitchFamily="34" charset="-122"/>
                      </a:endParaRPr>
                    </a:p>
                  </a:txBody>
                  <a:tcPr marL="68580" marR="68580" marT="0" marB="0"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tr>
              <a:tr h="248285">
                <a:tc gridSpan="3">
                  <a:txBody>
                    <a:bodyPr/>
                    <a:p>
                      <a:pPr indent="0">
                        <a:lnSpc>
                          <a:spcPct val="130000"/>
                        </a:lnSpc>
                        <a:buNone/>
                      </a:pPr>
                      <a:r>
                        <a:rPr lang="en-US" sz="1400" b="1">
                          <a:latin typeface="阿里巴巴普惠体" panose="00020600040101010101" pitchFamily="18" charset="-122"/>
                          <a:ea typeface="阿里巴巴普惠体" panose="00020600040101010101" pitchFamily="18" charset="-122"/>
                          <a:cs typeface="微软雅黑" panose="020B0503020204020204" pitchFamily="34" charset="-122"/>
                        </a:rPr>
                        <a:t>计算引擎与数仓工具</a:t>
                      </a:r>
                      <a:endParaRPr lang="en-US" altLang="en-US" sz="1400" b="1">
                        <a:latin typeface="阿里巴巴普惠体" panose="00020600040101010101" pitchFamily="18" charset="-122"/>
                        <a:ea typeface="阿里巴巴普惠体" panose="00020600040101010101" pitchFamily="18" charset="-122"/>
                        <a:cs typeface="微软雅黑" panose="020B0503020204020204" pitchFamily="34" charset="-122"/>
                      </a:endParaRPr>
                    </a:p>
                  </a:txBody>
                  <a:tcPr marL="68580" marR="68580" marT="0" marB="0" vert="horz" anchor="ctr">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tc hMerge="1">
                  <a:tcP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tcPr>
                </a:tc>
                <a:tc hMerge="1">
                  <a:tcP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tcPr>
                </a:tc>
              </a:tr>
              <a:tr h="249555">
                <a:tc>
                  <a:txBody>
                    <a:bodyPr/>
                    <a:p>
                      <a:pPr indent="0">
                        <a:lnSpc>
                          <a:spcPct val="130000"/>
                        </a:lnSpc>
                        <a:buNone/>
                      </a:pPr>
                      <a:r>
                        <a:rPr lang="en-US" sz="1200" b="0">
                          <a:latin typeface="阿里巴巴普惠体" panose="00020600040101010101" pitchFamily="18" charset="-122"/>
                          <a:ea typeface="阿里巴巴普惠体" panose="00020600040101010101" pitchFamily="18" charset="-122"/>
                          <a:cs typeface="微软雅黑 Light" panose="020B0502040204020203" pitchFamily="34" charset="-122"/>
                        </a:rPr>
                        <a:t>hive</a:t>
                      </a:r>
                      <a:endParaRPr lang="en-US" altLang="en-US" sz="1200" b="0">
                        <a:latin typeface="阿里巴巴普惠体" panose="00020600040101010101" pitchFamily="18" charset="-122"/>
                        <a:ea typeface="阿里巴巴普惠体" panose="00020600040101010101" pitchFamily="18" charset="-122"/>
                        <a:cs typeface="微软雅黑 Light" panose="020B0502040204020203" pitchFamily="34" charset="-122"/>
                      </a:endParaRPr>
                    </a:p>
                  </a:txBody>
                  <a:tcPr marL="68580" marR="68580" marT="0" marB="0" vert="horz" anchor="ctr">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tc>
                  <a:txBody>
                    <a:bodyPr/>
                    <a:p>
                      <a:pPr indent="0">
                        <a:lnSpc>
                          <a:spcPct val="130000"/>
                        </a:lnSpc>
                        <a:buNone/>
                      </a:pPr>
                      <a:r>
                        <a:rPr lang="en-US" sz="1200" b="0">
                          <a:latin typeface="阿里巴巴普惠体" panose="00020600040101010101" pitchFamily="18" charset="-122"/>
                          <a:ea typeface="阿里巴巴普惠体" panose="00020600040101010101" pitchFamily="18" charset="-122"/>
                          <a:cs typeface="微软雅黑 Light" panose="020B0502040204020203" pitchFamily="34" charset="-122"/>
                        </a:rPr>
                        <a:t>172.33.0.131</a:t>
                      </a:r>
                      <a:endParaRPr lang="en-US" altLang="en-US" sz="1200" b="0">
                        <a:latin typeface="阿里巴巴普惠体" panose="00020600040101010101" pitchFamily="18" charset="-122"/>
                        <a:ea typeface="阿里巴巴普惠体" panose="00020600040101010101" pitchFamily="18" charset="-122"/>
                        <a:cs typeface="微软雅黑 Light" panose="020B0502040204020203" pitchFamily="34" charset="-122"/>
                      </a:endParaRPr>
                    </a:p>
                  </a:txBody>
                  <a:tcPr marL="68580" marR="68580" marT="0" marB="0" vert="horz" anchor="ctr">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tc>
                  <a:txBody>
                    <a:bodyPr/>
                    <a:p>
                      <a:pPr indent="0">
                        <a:lnSpc>
                          <a:spcPct val="130000"/>
                        </a:lnSpc>
                        <a:buNone/>
                      </a:pPr>
                      <a:r>
                        <a:rPr lang="en-US" sz="1200" b="0">
                          <a:latin typeface="阿里巴巴普惠体" panose="00020600040101010101" pitchFamily="18" charset="-122"/>
                          <a:ea typeface="阿里巴巴普惠体" panose="00020600040101010101" pitchFamily="18" charset="-122"/>
                          <a:cs typeface="微软雅黑 Light" panose="020B0502040204020203" pitchFamily="34" charset="-122"/>
                        </a:rPr>
                        <a:t>数据仓库工具</a:t>
                      </a:r>
                      <a:endParaRPr lang="en-US" altLang="en-US" sz="1200" b="0">
                        <a:latin typeface="阿里巴巴普惠体" panose="00020600040101010101" pitchFamily="18" charset="-122"/>
                        <a:ea typeface="阿里巴巴普惠体" panose="00020600040101010101" pitchFamily="18" charset="-122"/>
                        <a:cs typeface="微软雅黑 Light" panose="020B0502040204020203" pitchFamily="34" charset="-122"/>
                      </a:endParaRPr>
                    </a:p>
                  </a:txBody>
                  <a:tcPr marL="68580" marR="68580" marT="0" marB="0" vert="horz" anchor="ctr">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tr>
              <a:tr h="247015">
                <a:tc>
                  <a:txBody>
                    <a:bodyPr/>
                    <a:p>
                      <a:pPr indent="0">
                        <a:lnSpc>
                          <a:spcPct val="130000"/>
                        </a:lnSpc>
                        <a:buNone/>
                      </a:pPr>
                      <a:r>
                        <a:rPr lang="en-US" sz="1200" b="0">
                          <a:latin typeface="阿里巴巴普惠体" panose="00020600040101010101" pitchFamily="18" charset="-122"/>
                          <a:ea typeface="阿里巴巴普惠体" panose="00020600040101010101" pitchFamily="18" charset="-122"/>
                          <a:cs typeface="微软雅黑 Light" panose="020B0502040204020203" pitchFamily="34" charset="-122"/>
                        </a:rPr>
                        <a:t>spark</a:t>
                      </a:r>
                      <a:endParaRPr lang="en-US" altLang="en-US" sz="1200" b="0">
                        <a:latin typeface="阿里巴巴普惠体" panose="00020600040101010101" pitchFamily="18" charset="-122"/>
                        <a:ea typeface="阿里巴巴普惠体" panose="00020600040101010101" pitchFamily="18" charset="-122"/>
                        <a:cs typeface="微软雅黑 Light" panose="020B0502040204020203" pitchFamily="34" charset="-122"/>
                      </a:endParaRPr>
                    </a:p>
                  </a:txBody>
                  <a:tcPr marL="68580" marR="68580" marT="0" marB="0" vert="horz" anchor="ctr">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tc>
                  <a:txBody>
                    <a:bodyPr/>
                    <a:p>
                      <a:pPr indent="0">
                        <a:lnSpc>
                          <a:spcPct val="130000"/>
                        </a:lnSpc>
                        <a:buNone/>
                      </a:pPr>
                      <a:r>
                        <a:rPr lang="en-US" sz="1200" b="0">
                          <a:latin typeface="阿里巴巴普惠体" panose="00020600040101010101" pitchFamily="18" charset="-122"/>
                          <a:ea typeface="阿里巴巴普惠体" panose="00020600040101010101" pitchFamily="18" charset="-122"/>
                          <a:cs typeface="微软雅黑 Light" panose="020B0502040204020203" pitchFamily="34" charset="-122"/>
                        </a:rPr>
                        <a:t>172.33.0.133</a:t>
                      </a:r>
                      <a:endParaRPr lang="en-US" altLang="en-US" sz="1200" b="0">
                        <a:latin typeface="阿里巴巴普惠体" panose="00020600040101010101" pitchFamily="18" charset="-122"/>
                        <a:ea typeface="阿里巴巴普惠体" panose="00020600040101010101" pitchFamily="18" charset="-122"/>
                        <a:cs typeface="微软雅黑 Light" panose="020B0502040204020203" pitchFamily="34" charset="-122"/>
                      </a:endParaRPr>
                    </a:p>
                  </a:txBody>
                  <a:tcPr marL="68580" marR="68580" marT="0" marB="0" vert="horz" anchor="ctr">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tc>
                  <a:txBody>
                    <a:bodyPr/>
                    <a:p>
                      <a:pPr indent="0">
                        <a:lnSpc>
                          <a:spcPct val="130000"/>
                        </a:lnSpc>
                        <a:buNone/>
                      </a:pPr>
                      <a:r>
                        <a:rPr lang="en-US" sz="1200" b="0">
                          <a:latin typeface="阿里巴巴普惠体" panose="00020600040101010101" pitchFamily="18" charset="-122"/>
                          <a:ea typeface="阿里巴巴普惠体" panose="00020600040101010101" pitchFamily="18" charset="-122"/>
                          <a:cs typeface="阿里巴巴普惠体" panose="00020600040101010101" pitchFamily="18" charset="-122"/>
                        </a:rPr>
                        <a:t>spark计算引擎</a:t>
                      </a:r>
                      <a:endParaRPr lang="en-US" altLang="en-US" sz="12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68580" marR="68580" marT="0" marB="0" vert="horz" anchor="ctr">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数据库</a:t>
            </a:r>
            <a:r>
              <a:rPr lang="en-US" altLang="zh-CN">
                <a:sym typeface="+mn-ea"/>
              </a:rPr>
              <a:t>docker</a:t>
            </a:r>
            <a:r>
              <a:rPr lang="zh-CN" altLang="en-US">
                <a:sym typeface="+mn-ea"/>
              </a:rPr>
              <a:t>部署</a:t>
            </a:r>
            <a:endParaRPr lang="zh-CN" altLang="en-US"/>
          </a:p>
        </p:txBody>
      </p:sp>
      <p:sp>
        <p:nvSpPr>
          <p:cNvPr id="3" name="文本占位符 2"/>
          <p:cNvSpPr>
            <a:spLocks noGrp="1"/>
          </p:cNvSpPr>
          <p:nvPr>
            <p:ph type="body" sz="quarter" idx="10"/>
          </p:nvPr>
        </p:nvSpPr>
        <p:spPr/>
        <p:txBody>
          <a:bodyPr/>
          <a:p>
            <a:r>
              <a:rPr>
                <a:sym typeface="+mn-ea"/>
              </a:rPr>
              <a:t>在宿主机配置域名映射</a:t>
            </a:r>
            <a:endParaRPr lang="zh-CN" altLang="en-US"/>
          </a:p>
        </p:txBody>
      </p:sp>
      <p:sp>
        <p:nvSpPr>
          <p:cNvPr id="4" name="文本占位符 3"/>
          <p:cNvSpPr>
            <a:spLocks noGrp="1"/>
          </p:cNvSpPr>
          <p:nvPr>
            <p:ph type="body" sz="quarter" idx="11"/>
          </p:nvPr>
        </p:nvSpPr>
        <p:spPr>
          <a:xfrm>
            <a:off x="710565" y="1656080"/>
            <a:ext cx="10699115" cy="4498975"/>
          </a:xfrm>
        </p:spPr>
        <p:txBody>
          <a:bodyPr/>
          <a:p>
            <a:r>
              <a:rPr lang="zh-CN" altLang="en-US"/>
              <a:t>vim /etc/hosts</a:t>
            </a:r>
            <a:endParaRPr lang="zh-CN" altLang="en-US"/>
          </a:p>
        </p:txBody>
      </p:sp>
      <p:graphicFrame>
        <p:nvGraphicFramePr>
          <p:cNvPr id="5" name="表格 4"/>
          <p:cNvGraphicFramePr/>
          <p:nvPr/>
        </p:nvGraphicFramePr>
        <p:xfrm>
          <a:off x="812800" y="2185670"/>
          <a:ext cx="8808720" cy="3802380"/>
        </p:xfrm>
        <a:graphic>
          <a:graphicData uri="http://schemas.openxmlformats.org/drawingml/2006/table">
            <a:tbl>
              <a:tblPr firstRow="1" bandRow="1">
                <a:tableStyleId>{5940675A-B579-460E-94D1-54222C63F5DA}</a:tableStyleId>
              </a:tblPr>
              <a:tblGrid>
                <a:gridCol w="8808720"/>
              </a:tblGrid>
              <a:tr h="3802380">
                <a:tc>
                  <a:txBody>
                    <a:bodyPr/>
                    <a:p>
                      <a:pPr indent="0">
                        <a:lnSpc>
                          <a:spcPct val="130000"/>
                        </a:lnSpc>
                        <a:buNone/>
                      </a:pPr>
                      <a:r>
                        <a:rPr lang="en-US" sz="1600" b="0">
                          <a:latin typeface="微软雅黑" panose="020B0503020204020204" pitchFamily="34" charset="-122"/>
                          <a:ea typeface="微软雅黑" panose="020B0503020204020204" pitchFamily="34" charset="-122"/>
                          <a:cs typeface="Consolas" panose="020B0609020204030204" charset="0"/>
                        </a:rPr>
                        <a:t>172.33.0.10     dns.bigdata.cn</a:t>
                      </a:r>
                      <a:endParaRPr lang="en-US" sz="1600" b="0">
                        <a:latin typeface="微软雅黑" panose="020B0503020204020204" pitchFamily="34" charset="-122"/>
                        <a:ea typeface="微软雅黑" panose="020B0503020204020204" pitchFamily="34" charset="-122"/>
                        <a:cs typeface="Consolas" panose="020B0609020204030204" charset="0"/>
                      </a:endParaRPr>
                    </a:p>
                    <a:p>
                      <a:pPr indent="0">
                        <a:lnSpc>
                          <a:spcPct val="130000"/>
                        </a:lnSpc>
                        <a:buNone/>
                      </a:pPr>
                      <a:r>
                        <a:rPr lang="en-US" sz="1600" b="0">
                          <a:latin typeface="微软雅黑" panose="020B0503020204020204" pitchFamily="34" charset="-122"/>
                          <a:ea typeface="微软雅黑" panose="020B0503020204020204" pitchFamily="34" charset="-122"/>
                          <a:cs typeface="Consolas" panose="020B0609020204030204" charset="0"/>
                        </a:rPr>
                        <a:t>172.33.0.100    oracle.bigdata.cn</a:t>
                      </a:r>
                      <a:endParaRPr lang="en-US" sz="1600" b="0">
                        <a:latin typeface="微软雅黑" panose="020B0503020204020204" pitchFamily="34" charset="-122"/>
                        <a:ea typeface="微软雅黑" panose="020B0503020204020204" pitchFamily="34" charset="-122"/>
                        <a:cs typeface="Consolas" panose="020B0609020204030204" charset="0"/>
                      </a:endParaRPr>
                    </a:p>
                    <a:p>
                      <a:pPr indent="0">
                        <a:lnSpc>
                          <a:spcPct val="130000"/>
                        </a:lnSpc>
                        <a:buNone/>
                      </a:pPr>
                      <a:r>
                        <a:rPr lang="en-US" sz="1600" b="0">
                          <a:latin typeface="微软雅黑" panose="020B0503020204020204" pitchFamily="34" charset="-122"/>
                          <a:ea typeface="微软雅黑" panose="020B0503020204020204" pitchFamily="34" charset="-122"/>
                          <a:cs typeface="Consolas" panose="020B0609020204030204" charset="0"/>
                        </a:rPr>
                        <a:t>172.33.0.101    mysql.bigdata.cn</a:t>
                      </a:r>
                      <a:endParaRPr lang="en-US" sz="1600" b="0">
                        <a:latin typeface="微软雅黑" panose="020B0503020204020204" pitchFamily="34" charset="-122"/>
                        <a:ea typeface="微软雅黑" panose="020B0503020204020204" pitchFamily="34" charset="-122"/>
                        <a:cs typeface="Consolas" panose="020B0609020204030204" charset="0"/>
                      </a:endParaRPr>
                    </a:p>
                    <a:p>
                      <a:pPr indent="0">
                        <a:lnSpc>
                          <a:spcPct val="130000"/>
                        </a:lnSpc>
                        <a:buNone/>
                      </a:pPr>
                      <a:r>
                        <a:rPr lang="en-US" sz="1600" b="0">
                          <a:latin typeface="微软雅黑" panose="020B0503020204020204" pitchFamily="34" charset="-122"/>
                          <a:ea typeface="微软雅黑" panose="020B0503020204020204" pitchFamily="34" charset="-122"/>
                          <a:cs typeface="Consolas" panose="020B0609020204030204" charset="0"/>
                        </a:rPr>
                        <a:t>172.33.0.110    sqoop.bigdata.cn</a:t>
                      </a:r>
                      <a:endParaRPr lang="en-US" sz="1600" b="0">
                        <a:latin typeface="微软雅黑" panose="020B0503020204020204" pitchFamily="34" charset="-122"/>
                        <a:ea typeface="微软雅黑" panose="020B0503020204020204" pitchFamily="34" charset="-122"/>
                        <a:cs typeface="Consolas" panose="020B0609020204030204" charset="0"/>
                      </a:endParaRPr>
                    </a:p>
                    <a:p>
                      <a:pPr indent="0">
                        <a:lnSpc>
                          <a:spcPct val="130000"/>
                        </a:lnSpc>
                        <a:buNone/>
                      </a:pPr>
                      <a:r>
                        <a:rPr lang="en-US" sz="1600" b="0">
                          <a:latin typeface="微软雅黑" panose="020B0503020204020204" pitchFamily="34" charset="-122"/>
                          <a:ea typeface="微软雅黑" panose="020B0503020204020204" pitchFamily="34" charset="-122"/>
                          <a:cs typeface="Consolas" panose="020B0609020204030204" charset="0"/>
                        </a:rPr>
                        <a:t>172.33.0.111    flume.bigdata.cn</a:t>
                      </a:r>
                      <a:endParaRPr lang="en-US" sz="1600" b="0">
                        <a:latin typeface="微软雅黑" panose="020B0503020204020204" pitchFamily="34" charset="-122"/>
                        <a:ea typeface="微软雅黑" panose="020B0503020204020204" pitchFamily="34" charset="-122"/>
                        <a:cs typeface="Consolas" panose="020B0609020204030204" charset="0"/>
                      </a:endParaRPr>
                    </a:p>
                    <a:p>
                      <a:pPr indent="0">
                        <a:lnSpc>
                          <a:spcPct val="130000"/>
                        </a:lnSpc>
                        <a:buNone/>
                      </a:pPr>
                      <a:r>
                        <a:rPr lang="en-US" sz="1600" b="0">
                          <a:latin typeface="微软雅黑" panose="020B0503020204020204" pitchFamily="34" charset="-122"/>
                          <a:ea typeface="微软雅黑" panose="020B0503020204020204" pitchFamily="34" charset="-122"/>
                          <a:cs typeface="Consolas" panose="020B0609020204030204" charset="0"/>
                        </a:rPr>
                        <a:t>172.33.0.112    </a:t>
                      </a:r>
                      <a:r>
                        <a:rPr lang="en-US" sz="1600" b="0">
                          <a:latin typeface="微软雅黑" panose="020B0503020204020204" pitchFamily="34" charset="-122"/>
                          <a:ea typeface="微软雅黑" panose="020B0503020204020204" pitchFamily="34" charset="-122"/>
                          <a:cs typeface="微软雅黑 Light" panose="020B0502040204020203" pitchFamily="34" charset="-122"/>
                        </a:rPr>
                        <a:t>airflow</a:t>
                      </a:r>
                      <a:r>
                        <a:rPr lang="en-US" sz="1600" b="0">
                          <a:latin typeface="微软雅黑" panose="020B0503020204020204" pitchFamily="34" charset="-122"/>
                          <a:ea typeface="微软雅黑" panose="020B0503020204020204" pitchFamily="34" charset="-122"/>
                          <a:cs typeface="Consolas" panose="020B0609020204030204" charset="0"/>
                        </a:rPr>
                        <a:t>.bigdata.cn</a:t>
                      </a:r>
                      <a:endParaRPr lang="en-US" sz="1600" b="0">
                        <a:latin typeface="微软雅黑" panose="020B0503020204020204" pitchFamily="34" charset="-122"/>
                        <a:ea typeface="微软雅黑" panose="020B0503020204020204" pitchFamily="34" charset="-122"/>
                        <a:cs typeface="Consolas" panose="020B0609020204030204" charset="0"/>
                      </a:endParaRPr>
                    </a:p>
                    <a:p>
                      <a:pPr indent="0">
                        <a:lnSpc>
                          <a:spcPct val="130000"/>
                        </a:lnSpc>
                        <a:buNone/>
                      </a:pPr>
                      <a:r>
                        <a:rPr lang="en-US" sz="1600" b="0">
                          <a:latin typeface="微软雅黑" panose="020B0503020204020204" pitchFamily="34" charset="-122"/>
                          <a:ea typeface="微软雅黑" panose="020B0503020204020204" pitchFamily="34" charset="-122"/>
                          <a:cs typeface="Consolas" panose="020B0609020204030204" charset="0"/>
                        </a:rPr>
                        <a:t>172.33.0.120    zookeeper.bigdata.cn</a:t>
                      </a:r>
                      <a:endParaRPr lang="en-US" sz="1600" b="0">
                        <a:latin typeface="微软雅黑" panose="020B0503020204020204" pitchFamily="34" charset="-122"/>
                        <a:ea typeface="微软雅黑" panose="020B0503020204020204" pitchFamily="34" charset="-122"/>
                        <a:cs typeface="Consolas" panose="020B0609020204030204" charset="0"/>
                      </a:endParaRPr>
                    </a:p>
                    <a:p>
                      <a:pPr indent="0">
                        <a:lnSpc>
                          <a:spcPct val="130000"/>
                        </a:lnSpc>
                        <a:buNone/>
                      </a:pPr>
                      <a:r>
                        <a:rPr lang="en-US" sz="1600" b="0">
                          <a:latin typeface="微软雅黑" panose="020B0503020204020204" pitchFamily="34" charset="-122"/>
                          <a:ea typeface="微软雅黑" panose="020B0503020204020204" pitchFamily="34" charset="-122"/>
                          <a:cs typeface="Consolas" panose="020B0609020204030204" charset="0"/>
                        </a:rPr>
                        <a:t>172.33.0.121    hadoop.bigdata.cn</a:t>
                      </a:r>
                      <a:endParaRPr lang="en-US" sz="1600" b="0">
                        <a:latin typeface="微软雅黑" panose="020B0503020204020204" pitchFamily="34" charset="-122"/>
                        <a:ea typeface="微软雅黑" panose="020B0503020204020204" pitchFamily="34" charset="-122"/>
                        <a:cs typeface="Consolas" panose="020B0609020204030204" charset="0"/>
                      </a:endParaRPr>
                    </a:p>
                    <a:p>
                      <a:pPr indent="0">
                        <a:lnSpc>
                          <a:spcPct val="130000"/>
                        </a:lnSpc>
                        <a:buNone/>
                      </a:pPr>
                      <a:r>
                        <a:rPr lang="en-US" sz="1600" b="0">
                          <a:latin typeface="微软雅黑" panose="020B0503020204020204" pitchFamily="34" charset="-122"/>
                          <a:ea typeface="微软雅黑" panose="020B0503020204020204" pitchFamily="34" charset="-122"/>
                          <a:cs typeface="Consolas" panose="020B0609020204030204" charset="0"/>
                        </a:rPr>
                        <a:t>172.33.0.122    kafka.bigdata.cn</a:t>
                      </a:r>
                      <a:endParaRPr lang="en-US" sz="1600" b="0">
                        <a:latin typeface="微软雅黑" panose="020B0503020204020204" pitchFamily="34" charset="-122"/>
                        <a:ea typeface="微软雅黑" panose="020B0503020204020204" pitchFamily="34" charset="-122"/>
                        <a:cs typeface="Consolas" panose="020B0609020204030204" charset="0"/>
                      </a:endParaRPr>
                    </a:p>
                    <a:p>
                      <a:pPr indent="0">
                        <a:lnSpc>
                          <a:spcPct val="130000"/>
                        </a:lnSpc>
                        <a:buNone/>
                      </a:pPr>
                      <a:r>
                        <a:rPr lang="en-US" sz="1600" b="0">
                          <a:latin typeface="微软雅黑" panose="020B0503020204020204" pitchFamily="34" charset="-122"/>
                          <a:ea typeface="微软雅黑" panose="020B0503020204020204" pitchFamily="34" charset="-122"/>
                          <a:cs typeface="Consolas" panose="020B0609020204030204" charset="0"/>
                        </a:rPr>
                        <a:t>172.33.0.123    hbase.bigdata.cn</a:t>
                      </a:r>
                      <a:endParaRPr lang="en-US" sz="1600" b="0">
                        <a:latin typeface="微软雅黑" panose="020B0503020204020204" pitchFamily="34" charset="-122"/>
                        <a:ea typeface="微软雅黑" panose="020B0503020204020204" pitchFamily="34" charset="-122"/>
                        <a:cs typeface="Consolas" panose="020B0609020204030204" charset="0"/>
                      </a:endParaRPr>
                    </a:p>
                    <a:p>
                      <a:pPr indent="0">
                        <a:lnSpc>
                          <a:spcPct val="130000"/>
                        </a:lnSpc>
                        <a:buNone/>
                      </a:pPr>
                      <a:r>
                        <a:rPr lang="en-US" sz="1600" b="0">
                          <a:latin typeface="微软雅黑" panose="020B0503020204020204" pitchFamily="34" charset="-122"/>
                          <a:ea typeface="微软雅黑" panose="020B0503020204020204" pitchFamily="34" charset="-122"/>
                          <a:cs typeface="Consolas" panose="020B0609020204030204" charset="0"/>
                        </a:rPr>
                        <a:t>172.33.0.131    hive.bigdata.cn</a:t>
                      </a:r>
                      <a:endParaRPr lang="en-US" sz="1600" b="0">
                        <a:latin typeface="微软雅黑" panose="020B0503020204020204" pitchFamily="34" charset="-122"/>
                        <a:ea typeface="微软雅黑" panose="020B0503020204020204" pitchFamily="34" charset="-122"/>
                        <a:cs typeface="Consolas" panose="020B0609020204030204" charset="0"/>
                      </a:endParaRPr>
                    </a:p>
                    <a:p>
                      <a:pPr indent="0">
                        <a:lnSpc>
                          <a:spcPct val="130000"/>
                        </a:lnSpc>
                        <a:buNone/>
                      </a:pPr>
                      <a:r>
                        <a:rPr lang="en-US" sz="1600" b="0">
                          <a:latin typeface="微软雅黑" panose="020B0503020204020204" pitchFamily="34" charset="-122"/>
                          <a:ea typeface="微软雅黑" panose="020B0503020204020204" pitchFamily="34" charset="-122"/>
                          <a:cs typeface="Consolas" panose="020B0609020204030204" charset="0"/>
                        </a:rPr>
                        <a:t>172.33.0.133    spark.bigdata.cn</a:t>
                      </a:r>
                      <a:endParaRPr lang="en-US" altLang="en-US" sz="1600" b="0">
                        <a:latin typeface="微软雅黑" panose="020B0503020204020204" pitchFamily="34" charset="-122"/>
                        <a:ea typeface="微软雅黑" panose="020B0503020204020204" pitchFamily="34" charset="-122"/>
                        <a:cs typeface="Consolas" panose="020B0609020204030204" charset="0"/>
                      </a:endParaRPr>
                    </a:p>
                  </a:txBody>
                  <a:tcPr marL="68580" marR="68580" marT="0" marB="0"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数据库</a:t>
            </a:r>
            <a:r>
              <a:rPr lang="en-US" altLang="zh-CN">
                <a:sym typeface="+mn-ea"/>
              </a:rPr>
              <a:t>docker</a:t>
            </a:r>
            <a:r>
              <a:rPr lang="zh-CN" altLang="en-US">
                <a:sym typeface="+mn-ea"/>
              </a:rPr>
              <a:t>部署</a:t>
            </a:r>
            <a:endParaRPr lang="zh-CN" altLang="en-US"/>
          </a:p>
        </p:txBody>
      </p:sp>
      <p:sp>
        <p:nvSpPr>
          <p:cNvPr id="3" name="文本占位符 2"/>
          <p:cNvSpPr>
            <a:spLocks noGrp="1"/>
          </p:cNvSpPr>
          <p:nvPr>
            <p:ph type="body" sz="quarter" idx="10"/>
          </p:nvPr>
        </p:nvSpPr>
        <p:spPr/>
        <p:txBody>
          <a:bodyPr/>
          <a:p>
            <a:r>
              <a:rPr>
                <a:sym typeface="+mn-ea"/>
              </a:rPr>
              <a:t>基于Docker安装Oracle数据库服务器</a:t>
            </a:r>
            <a:endParaRPr lang="zh-CN" altLang="en-US"/>
          </a:p>
        </p:txBody>
      </p:sp>
      <p:sp>
        <p:nvSpPr>
          <p:cNvPr id="4" name="文本占位符 3"/>
          <p:cNvSpPr>
            <a:spLocks noGrp="1"/>
          </p:cNvSpPr>
          <p:nvPr>
            <p:ph type="body" sz="quarter" idx="11"/>
          </p:nvPr>
        </p:nvSpPr>
        <p:spPr/>
        <p:txBody>
          <a:bodyPr/>
          <a:p>
            <a:pPr marL="342900" indent="-342900">
              <a:buFont typeface="+mj-lt"/>
              <a:buAutoNum type="arabicPeriod"/>
            </a:pPr>
            <a:r>
              <a:rPr lang="zh-CN" altLang="en-US"/>
              <a:t>拉取</a:t>
            </a:r>
            <a:r>
              <a:rPr lang="en-US" altLang="zh-CN"/>
              <a:t>oracle 11g</a:t>
            </a:r>
            <a:r>
              <a:rPr lang="zh-CN" altLang="en-US"/>
              <a:t>镜像</a:t>
            </a:r>
            <a:endParaRPr lang="zh-CN" altLang="en-US"/>
          </a:p>
          <a:p>
            <a:pPr marL="342900" indent="-342900">
              <a:buFont typeface="+mj-lt"/>
              <a:buAutoNum type="arabicPeriod"/>
            </a:pPr>
            <a:r>
              <a:rPr lang="zh-CN" altLang="en-US"/>
              <a:t>创建</a:t>
            </a:r>
            <a:r>
              <a:rPr lang="en-US" altLang="zh-CN"/>
              <a:t>docker oracle</a:t>
            </a:r>
            <a:r>
              <a:rPr lang="zh-CN" altLang="en-US"/>
              <a:t>容器</a:t>
            </a:r>
            <a:endParaRPr lang="zh-CN" altLang="en-US"/>
          </a:p>
          <a:p>
            <a:pPr marL="342900" indent="-342900">
              <a:buFont typeface="+mj-lt"/>
              <a:buAutoNum type="arabicPeriod"/>
            </a:pPr>
            <a:r>
              <a:rPr lang="zh-CN" altLang="en-US"/>
              <a:t>查看</a:t>
            </a:r>
            <a:r>
              <a:rPr lang="en-US" altLang="zh-CN"/>
              <a:t>docker oracle</a:t>
            </a:r>
            <a:r>
              <a:rPr lang="zh-CN" altLang="en-US"/>
              <a:t>容器</a:t>
            </a:r>
            <a:endParaRPr lang="zh-CN" altLang="en-US"/>
          </a:p>
          <a:p>
            <a:pPr marL="342900" indent="-342900">
              <a:buFont typeface="+mj-lt"/>
              <a:buAutoNum type="arabicPeriod"/>
            </a:pPr>
            <a:r>
              <a:rPr lang="zh-CN" altLang="en-US"/>
              <a:t>配置</a:t>
            </a:r>
            <a:r>
              <a:rPr lang="en-US" altLang="zh-CN"/>
              <a:t>oracle</a:t>
            </a:r>
            <a:r>
              <a:rPr lang="zh-CN" altLang="en-US"/>
              <a:t>容器环境变量</a:t>
            </a:r>
            <a:endParaRPr lang="zh-CN" altLang="en-US"/>
          </a:p>
          <a:p>
            <a:pPr marL="342900" indent="-342900">
              <a:buFont typeface="+mj-lt"/>
              <a:buAutoNum type="arabicPeriod"/>
            </a:pPr>
            <a:r>
              <a:rPr lang="en-US" altLang="zh-CN"/>
              <a:t>oracle</a:t>
            </a:r>
            <a:r>
              <a:rPr lang="zh-CN" altLang="en-US"/>
              <a:t>命令连接数据库</a:t>
            </a:r>
            <a:endParaRPr lang="zh-CN" altLang="en-US"/>
          </a:p>
          <a:p>
            <a:pPr marL="342900" indent="-342900">
              <a:buFont typeface="+mj-lt"/>
              <a:buAutoNum type="arabicPeriod"/>
            </a:pPr>
            <a:r>
              <a:rPr lang="zh-CN" altLang="en-US"/>
              <a:t>配置</a:t>
            </a:r>
            <a:r>
              <a:rPr lang="en-US" altLang="zh-CN"/>
              <a:t>oracle</a:t>
            </a:r>
            <a:r>
              <a:rPr lang="zh-CN" altLang="en-US"/>
              <a:t>字符集</a:t>
            </a:r>
            <a:endParaRPr lang="zh-CN" altLang="en-US"/>
          </a:p>
          <a:p>
            <a:pPr marL="342900" indent="-342900">
              <a:buFont typeface="+mj-lt"/>
              <a:buAutoNum type="arabicPeriod"/>
            </a:pPr>
            <a:r>
              <a:rPr lang="zh-CN" altLang="en-US"/>
              <a:t>创建</a:t>
            </a:r>
            <a:r>
              <a:rPr lang="en-US" altLang="zh-CN"/>
              <a:t>ciss</a:t>
            </a:r>
            <a:r>
              <a:rPr lang="zh-CN" altLang="en-US"/>
              <a:t>用户并授权</a:t>
            </a:r>
            <a:endParaRPr lang="zh-CN" altLang="en-US"/>
          </a:p>
          <a:p>
            <a:pPr marL="342900" indent="-342900">
              <a:buFont typeface="+mj-lt"/>
              <a:buAutoNum type="arabicPeriod"/>
            </a:pPr>
            <a:r>
              <a:rPr lang="zh-CN" altLang="en-US"/>
              <a:t>导入数据到</a:t>
            </a:r>
            <a:r>
              <a:rPr lang="en-US" altLang="zh-CN"/>
              <a:t>oracle</a:t>
            </a:r>
            <a:r>
              <a:rPr lang="zh-CN" altLang="en-US"/>
              <a:t>中</a:t>
            </a:r>
            <a:endParaRPr lang="zh-CN" altLang="en-US"/>
          </a:p>
          <a:p>
            <a:pPr marL="342900" indent="-342900">
              <a:buFont typeface="+mj-lt"/>
              <a:buAutoNum type="arabicPeriod"/>
            </a:pPr>
            <a:r>
              <a:rPr lang="zh-CN" altLang="en-US"/>
              <a:t>查询数据测试</a:t>
            </a:r>
            <a:endParaRPr lang="zh-CN" altLang="en-US"/>
          </a:p>
          <a:p>
            <a:pPr>
              <a:buFont typeface="+mj-lt"/>
            </a:pPr>
            <a:r>
              <a:rPr lang="zh-CN" altLang="en-US"/>
              <a:t>操作文档：</a:t>
            </a:r>
            <a:r>
              <a:rPr lang="zh-CN" altLang="en-US">
                <a:hlinkClick r:id="rId1" action="ppaction://hlinkfile"/>
              </a:rPr>
              <a:t>讲义关联资料\基于Docker安装Oracle数据库服务器.md</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数据库</a:t>
            </a:r>
            <a:r>
              <a:rPr lang="en-US" altLang="zh-CN">
                <a:sym typeface="+mn-ea"/>
              </a:rPr>
              <a:t>docker</a:t>
            </a:r>
            <a:r>
              <a:rPr lang="zh-CN" altLang="en-US">
                <a:sym typeface="+mn-ea"/>
              </a:rPr>
              <a:t>部署</a:t>
            </a:r>
            <a:endParaRPr lang="zh-CN" altLang="en-US"/>
          </a:p>
        </p:txBody>
      </p:sp>
      <p:sp>
        <p:nvSpPr>
          <p:cNvPr id="3" name="文本占位符 2"/>
          <p:cNvSpPr>
            <a:spLocks noGrp="1"/>
          </p:cNvSpPr>
          <p:nvPr>
            <p:ph type="body" sz="quarter" idx="10"/>
          </p:nvPr>
        </p:nvSpPr>
        <p:spPr/>
        <p:txBody>
          <a:bodyPr/>
          <a:p>
            <a:r>
              <a:rPr>
                <a:sym typeface="+mn-ea"/>
              </a:rPr>
              <a:t>安装</a:t>
            </a:r>
            <a:r>
              <a:rPr lang="en-US" altLang="zh-CN">
                <a:sym typeface="+mn-ea"/>
              </a:rPr>
              <a:t>Oracle</a:t>
            </a:r>
            <a:r>
              <a:rPr>
                <a:sym typeface="+mn-ea"/>
              </a:rPr>
              <a:t>的客户端</a:t>
            </a:r>
            <a:endParaRPr lang="zh-CN" altLang="en-US"/>
          </a:p>
        </p:txBody>
      </p:sp>
      <p:sp>
        <p:nvSpPr>
          <p:cNvPr id="4" name="文本占位符 3"/>
          <p:cNvSpPr>
            <a:spLocks noGrp="1"/>
          </p:cNvSpPr>
          <p:nvPr>
            <p:ph type="body" sz="quarter" idx="11"/>
          </p:nvPr>
        </p:nvSpPr>
        <p:spPr>
          <a:xfrm>
            <a:off x="710565" y="1656080"/>
            <a:ext cx="10699115" cy="5038725"/>
          </a:xfrm>
        </p:spPr>
        <p:txBody>
          <a:bodyPr/>
          <a:p>
            <a:pPr marL="342900" indent="-342900">
              <a:buFont typeface="+mj-lt"/>
              <a:buAutoNum type="arabicPeriod"/>
            </a:pPr>
            <a:r>
              <a:rPr lang="zh-CN" altLang="en-US"/>
              <a:t>安装</a:t>
            </a:r>
            <a:r>
              <a:rPr lang="en-US" altLang="zh-CN"/>
              <a:t>DBeaver</a:t>
            </a:r>
            <a:endParaRPr lang="en-US" altLang="zh-CN"/>
          </a:p>
          <a:p>
            <a:pPr marL="457200" lvl="1" indent="0">
              <a:buFont typeface="+mj-lt"/>
              <a:buNone/>
            </a:pPr>
            <a:r>
              <a:rPr lang="en-US" altLang="zh-CN" sz="1200" b="0">
                <a:latin typeface="阿里巴巴普惠体" panose="00020600040101010101" pitchFamily="18" charset="-122"/>
                <a:ea typeface="阿里巴巴普惠体" panose="00020600040101010101" pitchFamily="18" charset="-122"/>
                <a:cs typeface="阿里巴巴普惠体" panose="00020600040101010101" pitchFamily="18" charset="-122"/>
              </a:rPr>
              <a:t>找到安装包中的exe文件，直接双击安装，然后启动DBeaver</a:t>
            </a:r>
            <a:endParaRPr lang="en-US" altLang="zh-CN" sz="120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buFont typeface="+mj-lt"/>
              <a:buAutoNum type="arabicPeriod"/>
            </a:pPr>
            <a:r>
              <a:rPr lang="zh-CN" altLang="en-US"/>
              <a:t>新建</a:t>
            </a:r>
            <a:r>
              <a:rPr lang="en-US" altLang="zh-CN"/>
              <a:t>oralce</a:t>
            </a:r>
            <a:r>
              <a:rPr lang="zh-CN" altLang="en-US"/>
              <a:t>连接</a:t>
            </a:r>
            <a:endParaRPr lang="zh-CN" altLang="en-US"/>
          </a:p>
          <a:p>
            <a:pPr marL="342900" indent="-342900">
              <a:buFont typeface="+mj-lt"/>
              <a:buAutoNum type="arabicPeriod"/>
            </a:pPr>
            <a:r>
              <a:rPr lang="zh-CN" altLang="en-US"/>
              <a:t>配置</a:t>
            </a:r>
            <a:r>
              <a:rPr lang="en-US" altLang="zh-CN"/>
              <a:t>oracle</a:t>
            </a:r>
            <a:r>
              <a:rPr lang="zh-CN" altLang="en-US"/>
              <a:t>驱动</a:t>
            </a:r>
            <a:endParaRPr lang="zh-CN" altLang="en-US"/>
          </a:p>
          <a:p>
            <a:pPr marL="342900" indent="-342900">
              <a:buFont typeface="+mj-lt"/>
              <a:buAutoNum type="arabicPeriod"/>
            </a:pPr>
            <a:r>
              <a:rPr lang="en-US" altLang="zh-CN"/>
              <a:t>点击「添加文件夹」将资料中解压出来的OJDBC-Full添加到驱动列表中</a:t>
            </a:r>
            <a:endParaRPr lang="zh-CN" altLang="en-US"/>
          </a:p>
          <a:p>
            <a:pPr marL="342900" indent="-342900">
              <a:buFont typeface="+mj-lt"/>
              <a:buAutoNum type="arabicPeriod"/>
            </a:pPr>
            <a:r>
              <a:rPr lang="en-US" altLang="zh-CN"/>
              <a:t>配置主机IP地址、配置用户名和密码</a:t>
            </a:r>
            <a:endParaRPr lang="en-US" altLang="zh-CN"/>
          </a:p>
          <a:p>
            <a:pPr marL="457200" lvl="1" indent="0">
              <a:buFont typeface="+mj-lt"/>
              <a:buNone/>
            </a:pPr>
            <a:r>
              <a:rPr lang="en-US" altLang="zh-CN" sz="1200">
                <a:latin typeface="阿里巴巴普惠体" panose="00020600040101010101" pitchFamily="18" charset="-122"/>
                <a:ea typeface="阿里巴巴普惠体" panose="00020600040101010101" pitchFamily="18" charset="-122"/>
                <a:cs typeface="阿里巴巴普惠体" panose="00020600040101010101" pitchFamily="18" charset="-122"/>
              </a:rPr>
              <a:t>ip地址：192.168.10.100</a:t>
            </a:r>
            <a:endParaRPr lang="en-US" altLang="zh-CN" sz="120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457200" lvl="1" indent="0">
              <a:buFont typeface="+mj-lt"/>
              <a:buNone/>
            </a:pPr>
            <a:r>
              <a:rPr lang="en-US" altLang="zh-CN" sz="1200">
                <a:latin typeface="阿里巴巴普惠体" panose="00020600040101010101" pitchFamily="18" charset="-122"/>
                <a:ea typeface="阿里巴巴普惠体" panose="00020600040101010101" pitchFamily="18" charset="-122"/>
                <a:cs typeface="阿里巴巴普惠体" panose="00020600040101010101" pitchFamily="18" charset="-122"/>
              </a:rPr>
              <a:t>Database：helowin</a:t>
            </a:r>
            <a:endParaRPr lang="en-US" altLang="zh-CN" sz="120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457200" lvl="1" indent="0">
              <a:buFont typeface="+mj-lt"/>
              <a:buNone/>
            </a:pPr>
            <a:r>
              <a:rPr lang="en-US" altLang="zh-CN" sz="1200">
                <a:latin typeface="阿里巴巴普惠体" panose="00020600040101010101" pitchFamily="18" charset="-122"/>
                <a:ea typeface="阿里巴巴普惠体" panose="00020600040101010101" pitchFamily="18" charset="-122"/>
                <a:cs typeface="阿里巴巴普惠体" panose="00020600040101010101" pitchFamily="18" charset="-122"/>
              </a:rPr>
              <a:t>用户名：ciss</a:t>
            </a:r>
            <a:endParaRPr lang="en-US" altLang="zh-CN" sz="120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457200" lvl="1" indent="0">
              <a:buFont typeface="+mj-lt"/>
              <a:buNone/>
            </a:pPr>
            <a:r>
              <a:rPr lang="en-US" altLang="zh-CN" sz="1200">
                <a:latin typeface="阿里巴巴普惠体" panose="00020600040101010101" pitchFamily="18" charset="-122"/>
                <a:ea typeface="阿里巴巴普惠体" panose="00020600040101010101" pitchFamily="18" charset="-122"/>
                <a:cs typeface="阿里巴巴普惠体" panose="00020600040101010101" pitchFamily="18" charset="-122"/>
              </a:rPr>
              <a:t>密码：123456</a:t>
            </a:r>
            <a:endParaRPr lang="en-US" altLang="zh-CN" sz="120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buFont typeface="+mj-lt"/>
              <a:buAutoNum type="arabicPeriod"/>
            </a:pPr>
            <a:r>
              <a:rPr lang="zh-CN" altLang="en-US"/>
              <a:t>点击测试连接</a:t>
            </a:r>
            <a:endParaRPr lang="zh-CN" altLang="en-US"/>
          </a:p>
          <a:p>
            <a:pPr marL="342900" indent="-342900">
              <a:buFont typeface="+mj-lt"/>
              <a:buAutoNum type="arabicPeriod"/>
            </a:pPr>
            <a:r>
              <a:rPr lang="en-US" altLang="zh-CN"/>
              <a:t>点击「确定」完成数据库配置</a:t>
            </a:r>
            <a:endParaRPr lang="en-US" altLang="zh-CN"/>
          </a:p>
          <a:p>
            <a:pPr>
              <a:buFont typeface="+mj-lt"/>
            </a:pPr>
            <a:endParaRPr lang="en-US" altLang="zh-CN"/>
          </a:p>
          <a:p>
            <a:pPr marL="342900" indent="-342900">
              <a:buFont typeface="+mj-lt"/>
              <a:buAutoNum type="arabicPeriod"/>
            </a:pPr>
            <a:endParaRPr lang="en-US" altLang="zh-CN"/>
          </a:p>
          <a:p>
            <a:pPr marL="342900" indent="-342900">
              <a:buFont typeface="+mj-lt"/>
              <a:buAutoNum type="arabicPeriod"/>
            </a:pPr>
            <a:endParaRPr lang="en-US" altLang="zh-CN"/>
          </a:p>
        </p:txBody>
      </p:sp>
      <p:pic>
        <p:nvPicPr>
          <p:cNvPr id="5" name="图片 1"/>
          <p:cNvPicPr>
            <a:picLocks noChangeAspect="1"/>
          </p:cNvPicPr>
          <p:nvPr/>
        </p:nvPicPr>
        <p:blipFill>
          <a:blip r:embed="rId1"/>
          <a:stretch>
            <a:fillRect/>
          </a:stretch>
        </p:blipFill>
        <p:spPr>
          <a:xfrm>
            <a:off x="776605" y="5773420"/>
            <a:ext cx="1316355" cy="720090"/>
          </a:xfrm>
          <a:prstGeom prst="rect">
            <a:avLst/>
          </a:prstGeom>
          <a:ln>
            <a:solidFill>
              <a:schemeClr val="bg1">
                <a:lumMod val="75000"/>
              </a:schemeClr>
            </a:solidFill>
          </a:ln>
        </p:spPr>
      </p:pic>
      <p:pic>
        <p:nvPicPr>
          <p:cNvPr id="6" name="图片 4"/>
          <p:cNvPicPr>
            <a:picLocks noChangeAspect="1"/>
          </p:cNvPicPr>
          <p:nvPr/>
        </p:nvPicPr>
        <p:blipFill>
          <a:blip r:embed="rId2"/>
          <a:stretch>
            <a:fillRect/>
          </a:stretch>
        </p:blipFill>
        <p:spPr>
          <a:xfrm>
            <a:off x="2647950" y="5733415"/>
            <a:ext cx="1099820" cy="734060"/>
          </a:xfrm>
          <a:prstGeom prst="rect">
            <a:avLst/>
          </a:prstGeom>
          <a:ln>
            <a:solidFill>
              <a:schemeClr val="bg1">
                <a:lumMod val="75000"/>
              </a:schemeClr>
            </a:solidFill>
          </a:ln>
        </p:spPr>
      </p:pic>
      <p:pic>
        <p:nvPicPr>
          <p:cNvPr id="7" name="图片 5"/>
          <p:cNvPicPr>
            <a:picLocks noChangeAspect="1"/>
          </p:cNvPicPr>
          <p:nvPr/>
        </p:nvPicPr>
        <p:blipFill>
          <a:blip r:embed="rId3"/>
          <a:stretch>
            <a:fillRect/>
          </a:stretch>
        </p:blipFill>
        <p:spPr>
          <a:xfrm>
            <a:off x="4306570" y="5733415"/>
            <a:ext cx="1265555" cy="732155"/>
          </a:xfrm>
          <a:prstGeom prst="rect">
            <a:avLst/>
          </a:prstGeom>
          <a:ln>
            <a:solidFill>
              <a:schemeClr val="bg1">
                <a:lumMod val="75000"/>
              </a:schemeClr>
            </a:solidFill>
          </a:ln>
        </p:spPr>
      </p:pic>
      <p:pic>
        <p:nvPicPr>
          <p:cNvPr id="8" name="图片 7"/>
          <p:cNvPicPr>
            <a:picLocks noChangeAspect="1"/>
          </p:cNvPicPr>
          <p:nvPr/>
        </p:nvPicPr>
        <p:blipFill>
          <a:blip r:embed="rId4"/>
          <a:stretch>
            <a:fillRect/>
          </a:stretch>
        </p:blipFill>
        <p:spPr>
          <a:xfrm>
            <a:off x="6124575" y="5733415"/>
            <a:ext cx="920115" cy="728980"/>
          </a:xfrm>
          <a:prstGeom prst="rect">
            <a:avLst/>
          </a:prstGeom>
          <a:ln>
            <a:solidFill>
              <a:schemeClr val="bg1">
                <a:lumMod val="75000"/>
              </a:schemeClr>
            </a:solidFill>
          </a:ln>
        </p:spPr>
      </p:pic>
      <p:pic>
        <p:nvPicPr>
          <p:cNvPr id="9" name="图片 6"/>
          <p:cNvPicPr>
            <a:picLocks noChangeAspect="1"/>
          </p:cNvPicPr>
          <p:nvPr/>
        </p:nvPicPr>
        <p:blipFill>
          <a:blip r:embed="rId5"/>
          <a:stretch>
            <a:fillRect/>
          </a:stretch>
        </p:blipFill>
        <p:spPr>
          <a:xfrm>
            <a:off x="7787005" y="5733415"/>
            <a:ext cx="1191895" cy="726440"/>
          </a:xfrm>
          <a:prstGeom prst="rect">
            <a:avLst/>
          </a:prstGeom>
        </p:spPr>
      </p:pic>
      <p:pic>
        <p:nvPicPr>
          <p:cNvPr id="10" name="图片 8"/>
          <p:cNvPicPr>
            <a:picLocks noChangeAspect="1"/>
          </p:cNvPicPr>
          <p:nvPr/>
        </p:nvPicPr>
        <p:blipFill>
          <a:blip r:embed="rId6"/>
          <a:stretch>
            <a:fillRect/>
          </a:stretch>
        </p:blipFill>
        <p:spPr>
          <a:xfrm>
            <a:off x="9718040" y="5723255"/>
            <a:ext cx="955040" cy="752475"/>
          </a:xfrm>
          <a:prstGeom prst="rect">
            <a:avLst/>
          </a:prstGeom>
          <a:ln>
            <a:solidFill>
              <a:schemeClr val="bg1">
                <a:lumMod val="75000"/>
              </a:schemeClr>
            </a:solid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数据库</a:t>
            </a:r>
            <a:r>
              <a:rPr lang="en-US" altLang="zh-CN">
                <a:sym typeface="+mn-ea"/>
              </a:rPr>
              <a:t>docker</a:t>
            </a:r>
            <a:r>
              <a:rPr lang="zh-CN" altLang="en-US">
                <a:sym typeface="+mn-ea"/>
              </a:rPr>
              <a:t>部署</a:t>
            </a:r>
            <a:endParaRPr lang="zh-CN" altLang="en-US"/>
          </a:p>
        </p:txBody>
      </p:sp>
      <p:sp>
        <p:nvSpPr>
          <p:cNvPr id="3" name="文本占位符 2"/>
          <p:cNvSpPr>
            <a:spLocks noGrp="1"/>
          </p:cNvSpPr>
          <p:nvPr>
            <p:ph type="body" sz="quarter" idx="10"/>
          </p:nvPr>
        </p:nvSpPr>
        <p:spPr/>
        <p:txBody>
          <a:bodyPr/>
          <a:p>
            <a:r>
              <a:rPr>
                <a:sym typeface="+mn-ea"/>
              </a:rPr>
              <a:t>创建</a:t>
            </a:r>
            <a:r>
              <a:rPr lang="en-US" altLang="zh-CN">
                <a:sym typeface="+mn-ea"/>
              </a:rPr>
              <a:t>Mysql</a:t>
            </a:r>
            <a:r>
              <a:rPr>
                <a:sym typeface="+mn-ea"/>
              </a:rPr>
              <a:t>服务容器</a:t>
            </a:r>
            <a:endParaRPr lang="zh-CN" altLang="en-US"/>
          </a:p>
        </p:txBody>
      </p:sp>
      <p:sp>
        <p:nvSpPr>
          <p:cNvPr id="4" name="文本占位符 3"/>
          <p:cNvSpPr>
            <a:spLocks noGrp="1"/>
          </p:cNvSpPr>
          <p:nvPr>
            <p:ph type="body" sz="quarter" idx="11"/>
          </p:nvPr>
        </p:nvSpPr>
        <p:spPr/>
        <p:txBody>
          <a:bodyPr/>
          <a:p>
            <a:pPr marL="342900" indent="-342900">
              <a:buFont typeface="+mj-lt"/>
              <a:buAutoNum type="arabicPeriod"/>
            </a:pPr>
            <a:r>
              <a:rPr lang="zh-CN" altLang="en-US"/>
              <a:t>拉取Mysql5.7镜像</a:t>
            </a:r>
            <a:endParaRPr lang="zh-CN" altLang="en-US"/>
          </a:p>
          <a:p>
            <a:pPr marL="342900" indent="-342900">
              <a:buFont typeface="+mj-lt"/>
              <a:buAutoNum type="arabicPeriod"/>
            </a:pPr>
            <a:r>
              <a:rPr lang="zh-CN" altLang="en-US"/>
              <a:t>创建docker mysql容器</a:t>
            </a:r>
            <a:endParaRPr lang="zh-CN" altLang="en-US"/>
          </a:p>
          <a:p>
            <a:pPr marL="342900" indent="-342900">
              <a:buFont typeface="+mj-lt"/>
              <a:buAutoNum type="arabicPeriod"/>
            </a:pPr>
            <a:r>
              <a:rPr lang="zh-CN" altLang="en-US"/>
              <a:t>配置UTF-8编码</a:t>
            </a:r>
            <a:endParaRPr lang="zh-CN" altLang="en-US"/>
          </a:p>
          <a:p>
            <a:pPr marL="342900" indent="-342900">
              <a:buFont typeface="+mj-lt"/>
              <a:buAutoNum type="arabicPeriod"/>
            </a:pPr>
            <a:r>
              <a:rPr lang="zh-CN" altLang="en-US"/>
              <a:t>重新启动mysql容器</a:t>
            </a:r>
            <a:endParaRPr lang="zh-CN" altLang="en-US"/>
          </a:p>
          <a:p>
            <a:pPr marL="342900" indent="-342900">
              <a:buFont typeface="+mj-lt"/>
              <a:buAutoNum type="arabicPeriod"/>
            </a:pPr>
            <a:r>
              <a:rPr lang="zh-CN" altLang="en-US"/>
              <a:t>使用DBeaver连接mysql</a:t>
            </a:r>
            <a:endParaRPr lang="zh-CN" altLang="en-US"/>
          </a:p>
        </p:txBody>
      </p:sp>
      <p:pic>
        <p:nvPicPr>
          <p:cNvPr id="18" name="图片 18"/>
          <p:cNvPicPr>
            <a:picLocks noChangeAspect="1"/>
          </p:cNvPicPr>
          <p:nvPr/>
        </p:nvPicPr>
        <p:blipFill>
          <a:blip r:embed="rId1"/>
          <a:stretch>
            <a:fillRect/>
          </a:stretch>
        </p:blipFill>
        <p:spPr>
          <a:xfrm>
            <a:off x="710565" y="4965700"/>
            <a:ext cx="2731135" cy="795655"/>
          </a:xfrm>
          <a:prstGeom prst="rect">
            <a:avLst/>
          </a:prstGeom>
          <a:ln>
            <a:solidFill>
              <a:schemeClr val="bg1">
                <a:lumMod val="75000"/>
              </a:schemeClr>
            </a:solidFill>
          </a:ln>
        </p:spPr>
      </p:pic>
      <p:pic>
        <p:nvPicPr>
          <p:cNvPr id="25" name="图片 25"/>
          <p:cNvPicPr>
            <a:picLocks noChangeAspect="1"/>
          </p:cNvPicPr>
          <p:nvPr/>
        </p:nvPicPr>
        <p:blipFill>
          <a:blip r:embed="rId2"/>
          <a:stretch>
            <a:fillRect/>
          </a:stretch>
        </p:blipFill>
        <p:spPr>
          <a:xfrm>
            <a:off x="4328795" y="4820920"/>
            <a:ext cx="1370330" cy="1085215"/>
          </a:xfrm>
          <a:prstGeom prst="rect">
            <a:avLst/>
          </a:prstGeom>
          <a:ln>
            <a:solidFill>
              <a:schemeClr val="bg1">
                <a:lumMod val="85000"/>
              </a:schemeClr>
            </a:solidFill>
          </a:ln>
        </p:spPr>
      </p:pic>
      <p:pic>
        <p:nvPicPr>
          <p:cNvPr id="20" name="图片 20"/>
          <p:cNvPicPr>
            <a:picLocks noChangeAspect="1"/>
          </p:cNvPicPr>
          <p:nvPr/>
        </p:nvPicPr>
        <p:blipFill>
          <a:blip r:embed="rId3"/>
          <a:stretch>
            <a:fillRect/>
          </a:stretch>
        </p:blipFill>
        <p:spPr>
          <a:xfrm>
            <a:off x="6958965" y="4821555"/>
            <a:ext cx="1174750" cy="1084580"/>
          </a:xfrm>
          <a:prstGeom prst="rect">
            <a:avLst/>
          </a:prstGeom>
        </p:spPr>
      </p:pic>
      <p:pic>
        <p:nvPicPr>
          <p:cNvPr id="21" name="图片 21"/>
          <p:cNvPicPr>
            <a:picLocks noChangeAspect="1"/>
          </p:cNvPicPr>
          <p:nvPr/>
        </p:nvPicPr>
        <p:blipFill>
          <a:blip r:embed="rId4"/>
          <a:stretch>
            <a:fillRect/>
          </a:stretch>
        </p:blipFill>
        <p:spPr>
          <a:xfrm>
            <a:off x="9384665" y="4788535"/>
            <a:ext cx="1177925" cy="1087120"/>
          </a:xfrm>
          <a:prstGeom prst="rect">
            <a:avLst/>
          </a:prstGeom>
          <a:ln>
            <a:solidFill>
              <a:schemeClr val="bg1">
                <a:lumMod val="75000"/>
              </a:schemeClr>
            </a:solid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fontScale="90000"/>
          </a:bodyPr>
          <a:p>
            <a:r>
              <a:rPr lang="zh-CN" altLang="en-US"/>
              <a:t>大数据</a:t>
            </a:r>
            <a:r>
              <a:rPr lang="en-US" altLang="zh-CN"/>
              <a:t>docker</a:t>
            </a:r>
            <a:r>
              <a:rPr lang="zh-CN" altLang="en-US"/>
              <a:t>部署</a:t>
            </a:r>
            <a:endParaRPr lang="zh-CN" altLang="en-US"/>
          </a:p>
        </p:txBody>
      </p:sp>
      <p:sp>
        <p:nvSpPr>
          <p:cNvPr id="3" name="文本占位符 2"/>
          <p:cNvSpPr>
            <a:spLocks noGrp="1"/>
          </p:cNvSpPr>
          <p:nvPr>
            <p:ph type="body" idx="10"/>
          </p:nvPr>
        </p:nvSpPr>
        <p:spPr>
          <a:xfrm>
            <a:off x="5273040" y="3068955"/>
            <a:ext cx="5466080" cy="2935605"/>
          </a:xfrm>
        </p:spPr>
        <p:txBody>
          <a:bodyPr/>
          <a:p>
            <a:r>
              <a:rPr lang="zh-CN" altLang="en-US"/>
              <a:t>创建</a:t>
            </a:r>
            <a:r>
              <a:rPr lang="en-US" altLang="zh-CN"/>
              <a:t>hadoop</a:t>
            </a:r>
            <a:r>
              <a:rPr lang="zh-CN" altLang="en-US"/>
              <a:t>容器</a:t>
            </a:r>
            <a:endParaRPr lang="zh-CN" altLang="en-US"/>
          </a:p>
          <a:p>
            <a:r>
              <a:rPr lang="zh-CN" altLang="en-US"/>
              <a:t>创建</a:t>
            </a:r>
            <a:r>
              <a:rPr lang="en-US" altLang="zh-CN"/>
              <a:t>hadoop</a:t>
            </a:r>
            <a:r>
              <a:rPr lang="zh-CN" altLang="en-US"/>
              <a:t>镜像</a:t>
            </a:r>
            <a:endParaRPr lang="zh-CN" altLang="en-US"/>
          </a:p>
          <a:p>
            <a:r>
              <a:rPr lang="zh-CN" altLang="en-US"/>
              <a:t>创建</a:t>
            </a:r>
            <a:r>
              <a:rPr lang="en-US" altLang="zh-CN"/>
              <a:t>hive</a:t>
            </a:r>
            <a:r>
              <a:rPr lang="zh-CN" altLang="en-US"/>
              <a:t>容器</a:t>
            </a:r>
            <a:endParaRPr lang="zh-CN" altLang="en-US"/>
          </a:p>
          <a:p>
            <a:r>
              <a:rPr lang="zh-CN" altLang="en-US"/>
              <a:t>创建</a:t>
            </a:r>
            <a:r>
              <a:rPr lang="en-US" altLang="zh-CN"/>
              <a:t>sqoop</a:t>
            </a:r>
            <a:r>
              <a:rPr lang="zh-CN" altLang="en-US"/>
              <a:t>容器</a:t>
            </a:r>
            <a:endParaRPr lang="zh-CN" altLang="en-US"/>
          </a:p>
          <a:p>
            <a:r>
              <a:rPr lang="zh-CN" altLang="en-US"/>
              <a:t>创建</a:t>
            </a:r>
            <a:r>
              <a:rPr lang="en-US" altLang="zh-CN"/>
              <a:t>spark</a:t>
            </a:r>
            <a:r>
              <a:rPr lang="zh-CN" altLang="en-US"/>
              <a:t>容器</a:t>
            </a:r>
            <a:endParaRPr lang="zh-CN" altLang="en-US"/>
          </a:p>
          <a:p>
            <a:r>
              <a:rPr lang="zh-CN" altLang="en-US"/>
              <a:t>创建</a:t>
            </a:r>
            <a:r>
              <a:rPr lang="en-US" altLang="zh-CN"/>
              <a:t>spark thrift server</a:t>
            </a:r>
            <a:endParaRPr lang="en-US" altLang="zh-CN"/>
          </a:p>
        </p:txBody>
      </p:sp>
      <p:sp>
        <p:nvSpPr>
          <p:cNvPr id="4" name="文本占位符 3"/>
          <p:cNvSpPr>
            <a:spLocks noGrp="1"/>
          </p:cNvSpPr>
          <p:nvPr>
            <p:ph type="body" sz="quarter" idx="11"/>
          </p:nvPr>
        </p:nvSpPr>
        <p:spPr/>
        <p:txBody>
          <a:bodyPr/>
          <a:p>
            <a:r>
              <a:rPr lang="en-US" altLang="zh-CN"/>
              <a:t>06</a:t>
            </a:r>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大数据</a:t>
            </a:r>
            <a:r>
              <a:rPr lang="en-US" altLang="zh-CN">
                <a:sym typeface="+mn-ea"/>
              </a:rPr>
              <a:t>docker</a:t>
            </a:r>
            <a:r>
              <a:rPr lang="zh-CN" altLang="en-US">
                <a:sym typeface="+mn-ea"/>
              </a:rPr>
              <a:t>部署</a:t>
            </a:r>
            <a:endParaRPr lang="zh-CN" altLang="en-US"/>
          </a:p>
        </p:txBody>
      </p:sp>
      <p:sp>
        <p:nvSpPr>
          <p:cNvPr id="3" name="文本占位符 2"/>
          <p:cNvSpPr>
            <a:spLocks noGrp="1"/>
          </p:cNvSpPr>
          <p:nvPr>
            <p:ph type="body" sz="quarter" idx="10"/>
          </p:nvPr>
        </p:nvSpPr>
        <p:spPr/>
        <p:txBody>
          <a:bodyPr/>
          <a:p>
            <a:r>
              <a:rPr>
                <a:sym typeface="+mn-ea"/>
              </a:rPr>
              <a:t>创建</a:t>
            </a:r>
            <a:r>
              <a:rPr lang="en-US" altLang="zh-CN">
                <a:sym typeface="+mn-ea"/>
              </a:rPr>
              <a:t>hadoop</a:t>
            </a:r>
            <a:r>
              <a:rPr>
                <a:sym typeface="+mn-ea"/>
              </a:rPr>
              <a:t>容器</a:t>
            </a:r>
            <a:endParaRPr lang="zh-CN" altLang="en-US"/>
          </a:p>
        </p:txBody>
      </p:sp>
      <p:sp>
        <p:nvSpPr>
          <p:cNvPr id="4" name="文本占位符 3"/>
          <p:cNvSpPr>
            <a:spLocks noGrp="1"/>
          </p:cNvSpPr>
          <p:nvPr>
            <p:ph type="body" sz="quarter" idx="11"/>
          </p:nvPr>
        </p:nvSpPr>
        <p:spPr/>
        <p:txBody>
          <a:bodyPr/>
          <a:p>
            <a:pPr marL="342900" indent="-342900">
              <a:buAutoNum type="arabicPeriod"/>
            </a:pPr>
            <a:r>
              <a:rPr lang="zh-CN" altLang="en-US"/>
              <a:t>宿主机环境准备</a:t>
            </a:r>
            <a:endParaRPr lang="zh-CN" altLang="en-US"/>
          </a:p>
          <a:p>
            <a:pPr marL="342900" indent="-342900">
              <a:buAutoNum type="arabicPeriod"/>
            </a:pPr>
            <a:r>
              <a:rPr lang="zh-CN" altLang="en-US"/>
              <a:t>容器环境准备</a:t>
            </a:r>
            <a:endParaRPr lang="zh-CN" altLang="en-US"/>
          </a:p>
          <a:p>
            <a:pPr marL="342900" indent="-342900">
              <a:buAutoNum type="arabicPeriod"/>
            </a:pPr>
            <a:r>
              <a:rPr lang="zh-CN" altLang="en-US"/>
              <a:t>配置本机免密登录</a:t>
            </a:r>
            <a:endParaRPr lang="zh-CN" altLang="en-US"/>
          </a:p>
          <a:p>
            <a:pPr marL="342900" indent="-342900">
              <a:buAutoNum type="arabicPeriod"/>
            </a:pPr>
            <a:r>
              <a:rPr lang="zh-CN" altLang="en-US"/>
              <a:t>配置</a:t>
            </a:r>
            <a:r>
              <a:rPr lang="en-US" altLang="zh-CN"/>
              <a:t>JDK</a:t>
            </a:r>
            <a:endParaRPr lang="en-US" altLang="zh-CN"/>
          </a:p>
          <a:p>
            <a:pPr marL="342900" indent="-342900">
              <a:buAutoNum type="arabicPeriod"/>
            </a:pPr>
            <a:r>
              <a:rPr lang="zh-CN" altLang="en-US"/>
              <a:t>配置</a:t>
            </a:r>
            <a:r>
              <a:rPr lang="en-US" altLang="zh-CN"/>
              <a:t>H</a:t>
            </a:r>
            <a:r>
              <a:rPr lang="en-US" altLang="zh-CN"/>
              <a:t>adoop</a:t>
            </a:r>
            <a:endParaRPr lang="en-US" altLang="zh-CN"/>
          </a:p>
          <a:p>
            <a:pPr marL="342900" indent="-342900">
              <a:buAutoNum type="arabicPeriod"/>
            </a:pPr>
            <a:r>
              <a:rPr lang="zh-CN" altLang="en-US"/>
              <a:t>初始化并启动</a:t>
            </a:r>
            <a:r>
              <a:rPr lang="en-US" altLang="zh-CN"/>
              <a:t>Hadoop</a:t>
            </a:r>
            <a:endParaRPr lang="en-US" altLang="zh-CN"/>
          </a:p>
          <a:p>
            <a:pPr marL="342900" indent="-342900">
              <a:buAutoNum type="arabicPeriod"/>
            </a:pPr>
            <a:r>
              <a:rPr lang="zh-CN" altLang="en-US"/>
              <a:t>配置开启容器启动</a:t>
            </a:r>
            <a:r>
              <a:rPr lang="en-US" altLang="zh-CN"/>
              <a:t>Hadoop</a:t>
            </a:r>
            <a:endParaRPr lang="en-US" altLang="zh-CN"/>
          </a:p>
          <a:p>
            <a:r>
              <a:rPr lang="zh-CN" altLang="en-US"/>
              <a:t>操作文档：</a:t>
            </a:r>
            <a:r>
              <a:rPr lang="zh-CN" altLang="en-US">
                <a:hlinkClick r:id="rId1" action="ppaction://hlinkfile"/>
              </a:rPr>
              <a:t>讲义关联资料\创建Hadoop容器.md</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大数据</a:t>
            </a:r>
            <a:r>
              <a:rPr lang="en-US" altLang="zh-CN">
                <a:sym typeface="+mn-ea"/>
              </a:rPr>
              <a:t>docker</a:t>
            </a:r>
            <a:r>
              <a:rPr lang="zh-CN" altLang="en-US">
                <a:sym typeface="+mn-ea"/>
              </a:rPr>
              <a:t>部署</a:t>
            </a:r>
            <a:endParaRPr lang="zh-CN" altLang="en-US"/>
          </a:p>
        </p:txBody>
      </p:sp>
      <p:sp>
        <p:nvSpPr>
          <p:cNvPr id="3" name="文本占位符 2"/>
          <p:cNvSpPr>
            <a:spLocks noGrp="1"/>
          </p:cNvSpPr>
          <p:nvPr>
            <p:ph type="body" sz="quarter" idx="10"/>
          </p:nvPr>
        </p:nvSpPr>
        <p:spPr/>
        <p:txBody>
          <a:bodyPr/>
          <a:p>
            <a:r>
              <a:rPr>
                <a:sym typeface="+mn-ea"/>
              </a:rPr>
              <a:t>创建</a:t>
            </a:r>
            <a:r>
              <a:rPr lang="en-US" altLang="zh-CN">
                <a:sym typeface="+mn-ea"/>
              </a:rPr>
              <a:t>hadoop</a:t>
            </a:r>
            <a:r>
              <a:rPr>
                <a:sym typeface="+mn-ea"/>
              </a:rPr>
              <a:t>镜像</a:t>
            </a:r>
            <a:endParaRPr lang="zh-CN" altLang="en-US"/>
          </a:p>
        </p:txBody>
      </p:sp>
      <p:sp>
        <p:nvSpPr>
          <p:cNvPr id="4" name="文本占位符 3"/>
          <p:cNvSpPr>
            <a:spLocks noGrp="1"/>
          </p:cNvSpPr>
          <p:nvPr>
            <p:ph type="body" sz="quarter" idx="11"/>
          </p:nvPr>
        </p:nvSpPr>
        <p:spPr/>
        <p:txBody>
          <a:bodyPr/>
          <a:p>
            <a:r>
              <a:rPr lang="en-US" altLang="zh-CN"/>
              <a:t>    </a:t>
            </a:r>
            <a:r>
              <a:rPr lang="zh-CN" altLang="en-US"/>
              <a:t>后续一些工具，例如：SQOOP容器、Hive容器都依赖于Hadoop环境，为了后续方便创建其他容器，我们先创建一个基于Hadoop的镜像，方便我们后续搭建其他依赖于Hadoop的环境。</a:t>
            </a:r>
            <a:endParaRPr lang="zh-CN" altLang="en-US"/>
          </a:p>
          <a:p>
            <a:pPr marL="285750" indent="-285750">
              <a:buFont typeface="Arial" panose="020B0604020202020204" pitchFamily="34" charset="0"/>
              <a:buChar char="•"/>
            </a:pPr>
            <a:r>
              <a:rPr lang="zh-CN" altLang="en-US"/>
              <a:t>提交镜像，方便后续部署使用</a:t>
            </a:r>
            <a:endParaRPr lang="zh-CN" altLang="en-US"/>
          </a:p>
          <a:p>
            <a:r>
              <a:rPr lang="zh-CN" altLang="en-US"/>
              <a:t>docker commit hadoop hadoop:2.7.0</a:t>
            </a:r>
            <a:endParaRPr lang="zh-CN" altLang="en-US"/>
          </a:p>
          <a:p>
            <a:pPr marL="285750" indent="-285750">
              <a:buFont typeface="Arial" panose="020B0604020202020204" pitchFamily="34" charset="0"/>
              <a:buChar char="•"/>
            </a:pPr>
            <a:r>
              <a:rPr lang="zh-CN" altLang="en-US"/>
              <a:t>查看镜像</a:t>
            </a:r>
            <a:endParaRPr lang="zh-CN" altLang="en-US"/>
          </a:p>
          <a:p>
            <a:pPr>
              <a:buFont typeface="Arial" panose="020B0604020202020204" pitchFamily="34" charset="0"/>
            </a:pPr>
            <a:r>
              <a:rPr lang="en-US" altLang="zh-CN"/>
              <a:t>docker images</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fontScale="90000"/>
          </a:bodyPr>
          <a:p>
            <a:r>
              <a:rPr lang="zh-CN" altLang="en-US"/>
              <a:t>一站制造业务介绍</a:t>
            </a:r>
            <a:endParaRPr lang="zh-CN" altLang="en-US"/>
          </a:p>
        </p:txBody>
      </p:sp>
      <p:sp>
        <p:nvSpPr>
          <p:cNvPr id="3" name="文本占位符 2"/>
          <p:cNvSpPr>
            <a:spLocks noGrp="1"/>
          </p:cNvSpPr>
          <p:nvPr>
            <p:ph type="body" idx="10"/>
          </p:nvPr>
        </p:nvSpPr>
        <p:spPr>
          <a:xfrm>
            <a:off x="5273040" y="3068955"/>
            <a:ext cx="5466080" cy="2494280"/>
          </a:xfrm>
        </p:spPr>
        <p:txBody>
          <a:bodyPr/>
          <a:p>
            <a:r>
              <a:rPr lang="zh-CN" altLang="en-US"/>
              <a:t>工业物联网</a:t>
            </a:r>
            <a:endParaRPr lang="zh-CN" altLang="en-US"/>
          </a:p>
          <a:p>
            <a:r>
              <a:rPr lang="zh-CN" altLang="en-US"/>
              <a:t>制造业</a:t>
            </a:r>
            <a:endParaRPr lang="zh-CN" altLang="en-US"/>
          </a:p>
          <a:p>
            <a:r>
              <a:rPr lang="zh-CN" altLang="en-US"/>
              <a:t>石油相关设施</a:t>
            </a:r>
            <a:endParaRPr lang="zh-CN" altLang="en-US"/>
          </a:p>
          <a:p>
            <a:r>
              <a:rPr lang="zh-CN" altLang="en-US"/>
              <a:t>大数据应用</a:t>
            </a:r>
            <a:endParaRPr lang="zh-CN" altLang="en-US"/>
          </a:p>
          <a:p>
            <a:r>
              <a:rPr lang="zh-CN" altLang="en-US"/>
              <a:t>项目介绍</a:t>
            </a:r>
            <a:endParaRPr lang="zh-CN" altLang="en-US"/>
          </a:p>
        </p:txBody>
      </p:sp>
      <p:sp>
        <p:nvSpPr>
          <p:cNvPr id="4" name="文本占位符 3"/>
          <p:cNvSpPr>
            <a:spLocks noGrp="1"/>
          </p:cNvSpPr>
          <p:nvPr>
            <p:ph type="body" sz="quarter" idx="11"/>
          </p:nvPr>
        </p:nvSpPr>
        <p:spPr/>
        <p:txBody>
          <a:bodyPr/>
          <a:p>
            <a:r>
              <a:rPr lang="en-US" altLang="zh-CN"/>
              <a:t>01</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大数据</a:t>
            </a:r>
            <a:r>
              <a:rPr lang="en-US" altLang="zh-CN">
                <a:sym typeface="+mn-ea"/>
              </a:rPr>
              <a:t>docker</a:t>
            </a:r>
            <a:r>
              <a:rPr lang="zh-CN" altLang="en-US">
                <a:sym typeface="+mn-ea"/>
              </a:rPr>
              <a:t>部署</a:t>
            </a:r>
            <a:endParaRPr lang="zh-CN" altLang="en-US"/>
          </a:p>
        </p:txBody>
      </p:sp>
      <p:sp>
        <p:nvSpPr>
          <p:cNvPr id="3" name="文本占位符 2"/>
          <p:cNvSpPr>
            <a:spLocks noGrp="1"/>
          </p:cNvSpPr>
          <p:nvPr>
            <p:ph type="body" sz="quarter" idx="10"/>
          </p:nvPr>
        </p:nvSpPr>
        <p:spPr/>
        <p:txBody>
          <a:bodyPr/>
          <a:p>
            <a:r>
              <a:rPr>
                <a:sym typeface="+mn-ea"/>
              </a:rPr>
              <a:t>创建</a:t>
            </a:r>
            <a:r>
              <a:rPr lang="en-US" altLang="zh-CN">
                <a:sym typeface="+mn-ea"/>
              </a:rPr>
              <a:t>hive</a:t>
            </a:r>
            <a:r>
              <a:rPr>
                <a:sym typeface="+mn-ea"/>
              </a:rPr>
              <a:t>容器</a:t>
            </a:r>
            <a:endParaRPr lang="zh-CN" altLang="en-US"/>
          </a:p>
        </p:txBody>
      </p:sp>
      <p:sp>
        <p:nvSpPr>
          <p:cNvPr id="4" name="文本占位符 3"/>
          <p:cNvSpPr>
            <a:spLocks noGrp="1"/>
          </p:cNvSpPr>
          <p:nvPr>
            <p:ph type="body" sz="quarter" idx="11"/>
          </p:nvPr>
        </p:nvSpPr>
        <p:spPr>
          <a:xfrm>
            <a:off x="710565" y="1656080"/>
            <a:ext cx="10699115" cy="4582795"/>
          </a:xfrm>
        </p:spPr>
        <p:txBody>
          <a:bodyPr/>
          <a:p>
            <a:pPr marL="342900" indent="-342900">
              <a:buFont typeface="+mj-lt"/>
              <a:buAutoNum type="arabicPeriod"/>
            </a:pPr>
            <a:r>
              <a:rPr lang="zh-CN" altLang="en-US"/>
              <a:t>宿主机上传</a:t>
            </a:r>
            <a:r>
              <a:rPr lang="en-US" altLang="zh-CN"/>
              <a:t>hive</a:t>
            </a:r>
            <a:r>
              <a:rPr lang="zh-CN" altLang="en-US"/>
              <a:t>安装包并解压</a:t>
            </a:r>
            <a:endParaRPr lang="zh-CN" altLang="en-US"/>
          </a:p>
          <a:p>
            <a:pPr marL="342900" indent="-342900">
              <a:buFont typeface="+mj-lt"/>
              <a:buAutoNum type="arabicPeriod"/>
            </a:pPr>
            <a:r>
              <a:rPr lang="zh-CN" altLang="en-US"/>
              <a:t>修改</a:t>
            </a:r>
            <a:r>
              <a:rPr lang="en-US" altLang="zh-CN"/>
              <a:t>hive</a:t>
            </a:r>
            <a:r>
              <a:rPr lang="zh-CN" altLang="en-US"/>
              <a:t>配置文件</a:t>
            </a:r>
            <a:endParaRPr lang="zh-CN" altLang="en-US"/>
          </a:p>
          <a:p>
            <a:pPr marL="342900" indent="-342900">
              <a:buFont typeface="+mj-lt"/>
              <a:buAutoNum type="arabicPeriod"/>
            </a:pPr>
            <a:r>
              <a:rPr lang="zh-CN" altLang="en-US"/>
              <a:t>上传配置</a:t>
            </a:r>
            <a:r>
              <a:rPr lang="en-US" altLang="zh-CN"/>
              <a:t>mysql</a:t>
            </a:r>
            <a:r>
              <a:rPr lang="zh-CN" altLang="en-US"/>
              <a:t>驱动</a:t>
            </a:r>
            <a:endParaRPr lang="zh-CN" altLang="en-US"/>
          </a:p>
          <a:p>
            <a:pPr marL="342900" indent="-342900">
              <a:buFont typeface="+mj-lt"/>
              <a:buAutoNum type="arabicPeriod"/>
            </a:pPr>
            <a:r>
              <a:rPr lang="zh-CN" altLang="en-US"/>
              <a:t>启动</a:t>
            </a:r>
            <a:r>
              <a:rPr lang="en-US" altLang="zh-CN"/>
              <a:t>mysql</a:t>
            </a:r>
            <a:r>
              <a:rPr lang="zh-CN" altLang="en-US"/>
              <a:t>和</a:t>
            </a:r>
            <a:r>
              <a:rPr lang="en-US" altLang="zh-CN"/>
              <a:t>hadoop</a:t>
            </a:r>
            <a:r>
              <a:rPr lang="zh-CN" altLang="en-US"/>
              <a:t>容器</a:t>
            </a:r>
            <a:endParaRPr lang="zh-CN" altLang="en-US"/>
          </a:p>
          <a:p>
            <a:pPr marL="342900" indent="-342900">
              <a:buFont typeface="+mj-lt"/>
              <a:buAutoNum type="arabicPeriod"/>
            </a:pPr>
            <a:r>
              <a:rPr lang="zh-CN" altLang="en-US"/>
              <a:t>创建</a:t>
            </a:r>
            <a:r>
              <a:rPr lang="en-US" altLang="zh-CN"/>
              <a:t>hive</a:t>
            </a:r>
            <a:r>
              <a:rPr lang="zh-CN" altLang="en-US"/>
              <a:t>容器</a:t>
            </a:r>
            <a:endParaRPr lang="zh-CN" altLang="en-US"/>
          </a:p>
          <a:p>
            <a:pPr marL="342900" indent="-342900">
              <a:buFont typeface="+mj-lt"/>
              <a:buAutoNum type="arabicPeriod"/>
            </a:pPr>
            <a:r>
              <a:rPr lang="zh-CN" altLang="en-US"/>
              <a:t>进入</a:t>
            </a:r>
            <a:r>
              <a:rPr lang="en-US" altLang="zh-CN"/>
              <a:t>hive</a:t>
            </a:r>
            <a:r>
              <a:rPr lang="zh-CN" altLang="en-US"/>
              <a:t>容器</a:t>
            </a:r>
            <a:endParaRPr lang="zh-CN" altLang="en-US"/>
          </a:p>
          <a:p>
            <a:pPr marL="342900" indent="-342900">
              <a:buFont typeface="+mj-lt"/>
              <a:buAutoNum type="arabicPeriod"/>
            </a:pPr>
            <a:r>
              <a:rPr lang="zh-CN" altLang="en-US"/>
              <a:t>配置</a:t>
            </a:r>
            <a:r>
              <a:rPr lang="en-US" altLang="zh-CN"/>
              <a:t>hive</a:t>
            </a:r>
            <a:r>
              <a:rPr lang="zh-CN" altLang="en-US"/>
              <a:t>环境变量</a:t>
            </a:r>
            <a:endParaRPr lang="zh-CN" altLang="en-US"/>
          </a:p>
          <a:p>
            <a:pPr marL="342900" indent="-342900">
              <a:buFont typeface="+mj-lt"/>
              <a:buAutoNum type="arabicPeriod"/>
            </a:pPr>
            <a:r>
              <a:rPr lang="zh-CN" altLang="en-US"/>
              <a:t>初始化</a:t>
            </a:r>
            <a:r>
              <a:rPr lang="en-US" altLang="zh-CN"/>
              <a:t>mysql</a:t>
            </a:r>
            <a:r>
              <a:rPr lang="zh-CN" altLang="en-US"/>
              <a:t>元数据</a:t>
            </a:r>
            <a:endParaRPr lang="zh-CN" altLang="en-US"/>
          </a:p>
          <a:p>
            <a:pPr marL="342900" indent="-342900">
              <a:buFont typeface="+mj-lt"/>
              <a:buAutoNum type="arabicPeriod"/>
            </a:pPr>
            <a:r>
              <a:rPr lang="zh-CN" altLang="en-US"/>
              <a:t>启动</a:t>
            </a:r>
            <a:r>
              <a:rPr lang="en-US" altLang="zh-CN"/>
              <a:t>hive</a:t>
            </a:r>
            <a:r>
              <a:rPr lang="zh-CN" altLang="en-US"/>
              <a:t>和使用</a:t>
            </a:r>
            <a:r>
              <a:rPr lang="en-US" altLang="zh-CN"/>
              <a:t>beeline</a:t>
            </a:r>
            <a:r>
              <a:rPr lang="zh-CN" altLang="en-US"/>
              <a:t>连接</a:t>
            </a:r>
            <a:r>
              <a:rPr lang="en-US" altLang="zh-CN"/>
              <a:t>hive</a:t>
            </a:r>
            <a:endParaRPr lang="en-US" altLang="zh-CN"/>
          </a:p>
          <a:p>
            <a:pPr marL="342900" indent="-342900">
              <a:buFont typeface="+mj-lt"/>
              <a:buAutoNum type="arabicPeriod"/>
            </a:pPr>
            <a:r>
              <a:rPr lang="zh-CN" altLang="en-US"/>
              <a:t>配置</a:t>
            </a:r>
            <a:r>
              <a:rPr lang="en-US" altLang="zh-CN"/>
              <a:t>hive</a:t>
            </a:r>
            <a:r>
              <a:rPr lang="zh-CN" altLang="en-US"/>
              <a:t>自动启动</a:t>
            </a:r>
            <a:endParaRPr lang="en-US" altLang="zh-CN"/>
          </a:p>
          <a:p>
            <a:pPr>
              <a:buFont typeface="+mj-lt"/>
            </a:pPr>
            <a:r>
              <a:rPr lang="zh-CN" altLang="en-US"/>
              <a:t>操作文档：</a:t>
            </a:r>
            <a:r>
              <a:rPr lang="zh-CN" altLang="en-US">
                <a:hlinkClick r:id="rId1" action="ppaction://hlinkfile"/>
              </a:rPr>
              <a:t>讲义关联资料\创建hive容器.md</a:t>
            </a:r>
            <a:endParaRPr lang="zh-CN" altLang="en-US"/>
          </a:p>
          <a:p>
            <a:pPr marL="342900" indent="-342900">
              <a:buFont typeface="+mj-lt"/>
              <a:buAutoNum type="arabicPeriod"/>
            </a:pPr>
            <a:endParaRPr lang="zh-CN" altLang="en-US"/>
          </a:p>
          <a:p>
            <a:pPr marL="342900" indent="-342900">
              <a:buFont typeface="+mj-lt"/>
              <a:buAutoNum type="arabicPeriod"/>
            </a:pP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大数据</a:t>
            </a:r>
            <a:r>
              <a:rPr lang="en-US" altLang="zh-CN">
                <a:sym typeface="+mn-ea"/>
              </a:rPr>
              <a:t>docker</a:t>
            </a:r>
            <a:r>
              <a:rPr lang="zh-CN" altLang="en-US">
                <a:sym typeface="+mn-ea"/>
              </a:rPr>
              <a:t>部署</a:t>
            </a:r>
            <a:endParaRPr lang="zh-CN" altLang="en-US"/>
          </a:p>
        </p:txBody>
      </p:sp>
      <p:sp>
        <p:nvSpPr>
          <p:cNvPr id="3" name="文本占位符 2"/>
          <p:cNvSpPr>
            <a:spLocks noGrp="1"/>
          </p:cNvSpPr>
          <p:nvPr>
            <p:ph type="body" sz="quarter" idx="10"/>
          </p:nvPr>
        </p:nvSpPr>
        <p:spPr/>
        <p:txBody>
          <a:bodyPr/>
          <a:p>
            <a:r>
              <a:rPr>
                <a:sym typeface="+mn-ea"/>
              </a:rPr>
              <a:t>创建</a:t>
            </a:r>
            <a:r>
              <a:rPr lang="en-US" altLang="zh-CN">
                <a:sym typeface="+mn-ea"/>
              </a:rPr>
              <a:t>sqoop</a:t>
            </a:r>
            <a:r>
              <a:rPr>
                <a:sym typeface="+mn-ea"/>
              </a:rPr>
              <a:t>容器</a:t>
            </a:r>
            <a:endParaRPr lang="zh-CN" altLang="en-US"/>
          </a:p>
        </p:txBody>
      </p:sp>
      <p:sp>
        <p:nvSpPr>
          <p:cNvPr id="4" name="文本占位符 3"/>
          <p:cNvSpPr>
            <a:spLocks noGrp="1"/>
          </p:cNvSpPr>
          <p:nvPr>
            <p:ph type="body" sz="quarter" idx="11"/>
          </p:nvPr>
        </p:nvSpPr>
        <p:spPr/>
        <p:txBody>
          <a:bodyPr/>
          <a:p>
            <a:pPr marL="342900" indent="-342900">
              <a:buAutoNum type="arabicPeriod"/>
            </a:pPr>
            <a:r>
              <a:rPr lang="zh-CN" altLang="en-US"/>
              <a:t>上传并解压</a:t>
            </a:r>
            <a:r>
              <a:rPr lang="en-US" altLang="zh-CN"/>
              <a:t>sqoop</a:t>
            </a:r>
            <a:r>
              <a:rPr lang="zh-CN" altLang="en-US"/>
              <a:t>安装包</a:t>
            </a:r>
            <a:endParaRPr lang="zh-CN" altLang="en-US"/>
          </a:p>
          <a:p>
            <a:pPr marL="342900" indent="-342900">
              <a:buAutoNum type="arabicPeriod"/>
            </a:pPr>
            <a:r>
              <a:rPr lang="zh-CN" altLang="en-US"/>
              <a:t>配置</a:t>
            </a:r>
            <a:r>
              <a:rPr lang="en-US" altLang="zh-CN"/>
              <a:t>oracle</a:t>
            </a:r>
            <a:r>
              <a:rPr lang="zh-CN" altLang="en-US"/>
              <a:t>驱动</a:t>
            </a:r>
            <a:endParaRPr lang="zh-CN" altLang="en-US"/>
          </a:p>
          <a:p>
            <a:pPr marL="342900" indent="-342900">
              <a:buAutoNum type="arabicPeriod"/>
            </a:pPr>
            <a:r>
              <a:rPr lang="zh-CN" altLang="en-US"/>
              <a:t>配置</a:t>
            </a:r>
            <a:r>
              <a:rPr lang="en-US" altLang="zh-CN"/>
              <a:t>sqoop</a:t>
            </a:r>
            <a:r>
              <a:rPr lang="zh-CN" altLang="en-US"/>
              <a:t>环境变量</a:t>
            </a:r>
            <a:endParaRPr lang="zh-CN" altLang="en-US"/>
          </a:p>
          <a:p>
            <a:pPr marL="342900" indent="-342900">
              <a:buAutoNum type="arabicPeriod"/>
            </a:pPr>
            <a:r>
              <a:rPr lang="zh-CN" altLang="en-US"/>
              <a:t>创建</a:t>
            </a:r>
            <a:r>
              <a:rPr lang="en-US" altLang="zh-CN"/>
              <a:t>sqoop</a:t>
            </a:r>
            <a:r>
              <a:rPr lang="zh-CN" altLang="en-US"/>
              <a:t>容器</a:t>
            </a:r>
            <a:endParaRPr lang="zh-CN" altLang="en-US"/>
          </a:p>
          <a:p>
            <a:pPr marL="342900" indent="-342900">
              <a:buAutoNum type="arabicPeriod"/>
            </a:pPr>
            <a:r>
              <a:rPr lang="zh-CN" altLang="en-US"/>
              <a:t>配置环境变量</a:t>
            </a:r>
            <a:endParaRPr lang="zh-CN" altLang="en-US"/>
          </a:p>
          <a:p>
            <a:pPr marL="342900" indent="-342900">
              <a:buAutoNum type="arabicPeriod"/>
            </a:pPr>
            <a:r>
              <a:rPr lang="zh-CN" altLang="en-US"/>
              <a:t>测试</a:t>
            </a:r>
            <a:r>
              <a:rPr lang="en-US" altLang="zh-CN"/>
              <a:t>sqoop</a:t>
            </a:r>
            <a:endParaRPr lang="en-US" altLang="zh-CN"/>
          </a:p>
          <a:p>
            <a:r>
              <a:rPr lang="zh-CN" altLang="en-US"/>
              <a:t>操作文档：</a:t>
            </a:r>
            <a:r>
              <a:rPr lang="zh-CN" altLang="en-US">
                <a:hlinkClick r:id="rId1" action="ppaction://hlinkfile"/>
              </a:rPr>
              <a:t>讲义关联资料\创建sqoop容器.md</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大数据</a:t>
            </a:r>
            <a:r>
              <a:rPr lang="en-US" altLang="zh-CN">
                <a:sym typeface="+mn-ea"/>
              </a:rPr>
              <a:t>docker</a:t>
            </a:r>
            <a:r>
              <a:rPr lang="zh-CN" altLang="en-US">
                <a:sym typeface="+mn-ea"/>
              </a:rPr>
              <a:t>部署</a:t>
            </a:r>
            <a:endParaRPr lang="zh-CN" altLang="en-US"/>
          </a:p>
        </p:txBody>
      </p:sp>
      <p:sp>
        <p:nvSpPr>
          <p:cNvPr id="3" name="文本占位符 2"/>
          <p:cNvSpPr>
            <a:spLocks noGrp="1"/>
          </p:cNvSpPr>
          <p:nvPr>
            <p:ph type="body" sz="quarter" idx="10"/>
          </p:nvPr>
        </p:nvSpPr>
        <p:spPr/>
        <p:txBody>
          <a:bodyPr/>
          <a:p>
            <a:r>
              <a:rPr>
                <a:sym typeface="+mn-ea"/>
              </a:rPr>
              <a:t>创建</a:t>
            </a:r>
            <a:r>
              <a:rPr lang="en-US" altLang="zh-CN">
                <a:sym typeface="+mn-ea"/>
              </a:rPr>
              <a:t>spark</a:t>
            </a:r>
            <a:r>
              <a:rPr>
                <a:sym typeface="+mn-ea"/>
              </a:rPr>
              <a:t>容器</a:t>
            </a:r>
            <a:endParaRPr lang="zh-CN" altLang="en-US"/>
          </a:p>
        </p:txBody>
      </p:sp>
      <p:sp>
        <p:nvSpPr>
          <p:cNvPr id="4" name="文本占位符 3"/>
          <p:cNvSpPr>
            <a:spLocks noGrp="1"/>
          </p:cNvSpPr>
          <p:nvPr>
            <p:ph type="body" sz="quarter" idx="11"/>
          </p:nvPr>
        </p:nvSpPr>
        <p:spPr/>
        <p:txBody>
          <a:bodyPr/>
          <a:p>
            <a:pPr marL="342900" indent="-342900">
              <a:buFont typeface="+mj-lt"/>
              <a:buAutoNum type="arabicPeriod"/>
            </a:pPr>
            <a:r>
              <a:rPr lang="zh-CN" altLang="en-US"/>
              <a:t>上传并解压</a:t>
            </a:r>
            <a:r>
              <a:rPr lang="en-US" altLang="zh-CN"/>
              <a:t>spark</a:t>
            </a:r>
            <a:r>
              <a:rPr lang="zh-CN" altLang="en-US"/>
              <a:t>压缩包</a:t>
            </a:r>
            <a:endParaRPr lang="zh-CN" altLang="en-US"/>
          </a:p>
          <a:p>
            <a:pPr marL="342900" indent="-342900">
              <a:buFont typeface="+mj-lt"/>
              <a:buAutoNum type="arabicPeriod"/>
            </a:pPr>
            <a:r>
              <a:rPr lang="zh-CN" altLang="en-US"/>
              <a:t>配置Spark HistoryServer</a:t>
            </a:r>
            <a:endParaRPr lang="zh-CN" altLang="en-US"/>
          </a:p>
          <a:p>
            <a:pPr marL="342900" indent="-342900">
              <a:buFont typeface="+mj-lt"/>
              <a:buAutoNum type="arabicPeriod"/>
            </a:pPr>
            <a:r>
              <a:rPr lang="zh-CN" altLang="en-US"/>
              <a:t>设置默认读取HDFS</a:t>
            </a:r>
            <a:endParaRPr lang="zh-CN" altLang="en-US"/>
          </a:p>
          <a:p>
            <a:pPr marL="342900" indent="-342900">
              <a:buFont typeface="+mj-lt"/>
              <a:buAutoNum type="arabicPeriod"/>
            </a:pPr>
            <a:r>
              <a:rPr lang="zh-CN" altLang="en-US"/>
              <a:t>配置集群节点</a:t>
            </a:r>
            <a:endParaRPr lang="zh-CN" altLang="en-US"/>
          </a:p>
          <a:p>
            <a:pPr marL="342900" indent="-342900">
              <a:buFont typeface="+mj-lt"/>
              <a:buAutoNum type="arabicPeriod"/>
            </a:pPr>
            <a:r>
              <a:rPr lang="zh-CN" altLang="en-US"/>
              <a:t>创建Spark容器</a:t>
            </a:r>
            <a:endParaRPr lang="zh-CN" altLang="en-US"/>
          </a:p>
          <a:p>
            <a:pPr marL="342900" indent="-342900">
              <a:buFont typeface="+mj-lt"/>
              <a:buAutoNum type="arabicPeriod"/>
            </a:pPr>
            <a:r>
              <a:rPr lang="zh-CN" altLang="en-US"/>
              <a:t>容器配置环境变量</a:t>
            </a:r>
            <a:endParaRPr lang="zh-CN" altLang="en-US"/>
          </a:p>
          <a:p>
            <a:pPr marL="342900" indent="-342900">
              <a:buFont typeface="+mj-lt"/>
              <a:buAutoNum type="arabicPeriod"/>
            </a:pPr>
            <a:r>
              <a:rPr lang="zh-CN" altLang="en-US"/>
              <a:t>启动</a:t>
            </a:r>
            <a:r>
              <a:rPr lang="en-US" altLang="zh-CN"/>
              <a:t>spark</a:t>
            </a:r>
            <a:endParaRPr lang="en-US" altLang="zh-CN"/>
          </a:p>
          <a:p>
            <a:pPr marL="342900" indent="-342900">
              <a:buFont typeface="+mj-lt"/>
              <a:buAutoNum type="arabicPeriod"/>
            </a:pPr>
            <a:r>
              <a:rPr lang="zh-CN" altLang="en-US"/>
              <a:t>查看</a:t>
            </a:r>
            <a:r>
              <a:rPr lang="en-US" altLang="zh-CN"/>
              <a:t>spark web ui</a:t>
            </a:r>
            <a:endParaRPr lang="en-US" altLang="zh-CN"/>
          </a:p>
          <a:p>
            <a:pPr>
              <a:buFont typeface="+mj-lt"/>
            </a:pPr>
            <a:r>
              <a:rPr lang="zh-CN" altLang="en-US"/>
              <a:t>操作文档：</a:t>
            </a:r>
            <a:r>
              <a:rPr lang="zh-CN" altLang="en-US">
                <a:hlinkClick r:id="rId1" action="ppaction://hlinkfile"/>
              </a:rPr>
              <a:t>讲义关联资料\创建spark容器.md</a:t>
            </a: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大数据</a:t>
            </a:r>
            <a:r>
              <a:rPr lang="en-US" altLang="zh-CN">
                <a:sym typeface="+mn-ea"/>
              </a:rPr>
              <a:t>docker</a:t>
            </a:r>
            <a:r>
              <a:rPr lang="zh-CN" altLang="en-US">
                <a:sym typeface="+mn-ea"/>
              </a:rPr>
              <a:t>部署</a:t>
            </a:r>
            <a:endParaRPr lang="zh-CN" altLang="en-US"/>
          </a:p>
        </p:txBody>
      </p:sp>
      <p:sp>
        <p:nvSpPr>
          <p:cNvPr id="3" name="文本占位符 2"/>
          <p:cNvSpPr>
            <a:spLocks noGrp="1"/>
          </p:cNvSpPr>
          <p:nvPr>
            <p:ph type="body" sz="quarter" idx="10"/>
          </p:nvPr>
        </p:nvSpPr>
        <p:spPr/>
        <p:txBody>
          <a:bodyPr/>
          <a:p>
            <a:r>
              <a:rPr>
                <a:sym typeface="+mn-ea"/>
              </a:rPr>
              <a:t>创建</a:t>
            </a:r>
            <a:r>
              <a:rPr lang="en-US" altLang="zh-CN">
                <a:sym typeface="+mn-ea"/>
              </a:rPr>
              <a:t>spark thrift server</a:t>
            </a:r>
            <a:endParaRPr lang="zh-CN" altLang="en-US"/>
          </a:p>
        </p:txBody>
      </p:sp>
      <p:sp>
        <p:nvSpPr>
          <p:cNvPr id="4" name="文本占位符 3"/>
          <p:cNvSpPr>
            <a:spLocks noGrp="1"/>
          </p:cNvSpPr>
          <p:nvPr>
            <p:ph type="body" sz="quarter" idx="11"/>
          </p:nvPr>
        </p:nvSpPr>
        <p:spPr/>
        <p:txBody>
          <a:bodyPr/>
          <a:p>
            <a:pPr marL="342900" indent="-342900">
              <a:buFont typeface="+mj-lt"/>
              <a:buAutoNum type="arabicPeriod"/>
            </a:pPr>
            <a:r>
              <a:rPr lang="zh-CN" altLang="en-US"/>
              <a:t>关闭</a:t>
            </a:r>
            <a:r>
              <a:rPr lang="en-US" altLang="zh-CN"/>
              <a:t>spark</a:t>
            </a:r>
            <a:r>
              <a:rPr lang="zh-CN" altLang="en-US"/>
              <a:t>独立集群</a:t>
            </a:r>
            <a:endParaRPr lang="zh-CN" altLang="en-US"/>
          </a:p>
          <a:p>
            <a:pPr marL="342900" indent="-342900">
              <a:buFont typeface="+mj-lt"/>
              <a:buAutoNum type="arabicPeriod"/>
            </a:pPr>
            <a:r>
              <a:rPr lang="zh-CN" altLang="en-US"/>
              <a:t>拷贝</a:t>
            </a:r>
            <a:r>
              <a:rPr lang="en-US" altLang="zh-CN"/>
              <a:t>hive</a:t>
            </a:r>
            <a:r>
              <a:rPr lang="zh-CN" altLang="en-US"/>
              <a:t>的</a:t>
            </a:r>
            <a:r>
              <a:rPr lang="en-US" altLang="zh-CN"/>
              <a:t>hive-site.xml</a:t>
            </a:r>
            <a:r>
              <a:rPr lang="zh-CN" altLang="en-US"/>
              <a:t>文件，修改参数</a:t>
            </a:r>
            <a:endParaRPr lang="zh-CN" altLang="en-US"/>
          </a:p>
          <a:p>
            <a:pPr marL="342900" indent="-342900">
              <a:buFont typeface="+mj-lt"/>
              <a:buAutoNum type="arabicPeriod"/>
            </a:pPr>
            <a:r>
              <a:rPr lang="zh-CN" altLang="en-US"/>
              <a:t>设置默认</a:t>
            </a:r>
            <a:r>
              <a:rPr lang="en-US" altLang="zh-CN"/>
              <a:t>spark</a:t>
            </a:r>
            <a:r>
              <a:rPr lang="zh-CN" altLang="en-US"/>
              <a:t>参数</a:t>
            </a:r>
            <a:endParaRPr lang="zh-CN" altLang="en-US"/>
          </a:p>
          <a:p>
            <a:pPr marL="342900" indent="-342900">
              <a:buFont typeface="+mj-lt"/>
              <a:buAutoNum type="arabicPeriod"/>
            </a:pPr>
            <a:r>
              <a:rPr lang="zh-CN" altLang="en-US"/>
              <a:t>给</a:t>
            </a:r>
            <a:r>
              <a:rPr lang="en-US" altLang="zh-CN"/>
              <a:t>spark</a:t>
            </a:r>
            <a:r>
              <a:rPr lang="zh-CN" altLang="en-US"/>
              <a:t>添加</a:t>
            </a:r>
            <a:r>
              <a:rPr lang="en-US" altLang="zh-CN"/>
              <a:t>mysql</a:t>
            </a:r>
            <a:r>
              <a:rPr lang="zh-CN" altLang="en-US"/>
              <a:t>驱动</a:t>
            </a:r>
            <a:endParaRPr lang="zh-CN" altLang="en-US"/>
          </a:p>
          <a:p>
            <a:pPr marL="342900" indent="-342900">
              <a:buFont typeface="+mj-lt"/>
              <a:buAutoNum type="arabicPeriod"/>
            </a:pPr>
            <a:r>
              <a:rPr lang="zh-CN" altLang="en-US"/>
              <a:t>启动</a:t>
            </a:r>
            <a:r>
              <a:rPr lang="en-US" altLang="zh-CN"/>
              <a:t>spark thrift server</a:t>
            </a:r>
            <a:endParaRPr lang="en-US" altLang="zh-CN"/>
          </a:p>
          <a:p>
            <a:pPr marL="342900" indent="-342900">
              <a:buFont typeface="+mj-lt"/>
              <a:buAutoNum type="arabicPeriod"/>
            </a:pPr>
            <a:r>
              <a:rPr lang="zh-CN" altLang="en-US"/>
              <a:t>使用</a:t>
            </a:r>
            <a:r>
              <a:rPr lang="en-US" altLang="zh-CN"/>
              <a:t>beeline</a:t>
            </a:r>
            <a:r>
              <a:rPr lang="zh-CN" altLang="en-US"/>
              <a:t>连接</a:t>
            </a:r>
            <a:r>
              <a:rPr lang="en-US" altLang="zh-CN"/>
              <a:t>ThriftServer2</a:t>
            </a:r>
            <a:endParaRPr lang="en-US" altLang="zh-CN"/>
          </a:p>
          <a:p>
            <a:pPr marL="342900" indent="-342900">
              <a:buFont typeface="+mj-lt"/>
              <a:buAutoNum type="arabicPeriod"/>
            </a:pPr>
            <a:r>
              <a:rPr lang="zh-CN" altLang="en-US"/>
              <a:t>配置</a:t>
            </a:r>
            <a:r>
              <a:rPr lang="en-US" altLang="zh-CN"/>
              <a:t>spark thrift server</a:t>
            </a:r>
            <a:r>
              <a:rPr lang="zh-CN" altLang="en-US"/>
              <a:t>自动启动</a:t>
            </a:r>
            <a:endParaRPr lang="zh-CN" altLang="en-US"/>
          </a:p>
          <a:p>
            <a:pPr>
              <a:buFont typeface="+mj-lt"/>
            </a:pPr>
            <a:r>
              <a:rPr lang="zh-CN" altLang="en-US"/>
              <a:t>操作文档：</a:t>
            </a:r>
            <a:r>
              <a:rPr lang="zh-CN" altLang="en-US">
                <a:hlinkClick r:id="rId1" action="ppaction://hlinkfile"/>
              </a:rPr>
              <a:t>讲义关联资料\创建spark thrift server.md</a:t>
            </a:r>
            <a:endParaRPr lang="zh-CN" altLang="en-US"/>
          </a:p>
          <a:p>
            <a:pPr marL="342900" indent="-342900">
              <a:buFont typeface="+mj-lt"/>
              <a:buAutoNum type="arabicPeriod"/>
            </a:pP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5126355" y="1353820"/>
            <a:ext cx="5760720" cy="5090795"/>
          </a:xfrm>
        </p:spPr>
        <p:txBody>
          <a:bodyPr/>
          <a:lstStyle/>
          <a:p>
            <a:r>
              <a:rPr lang="zh-CN" altLang="en-US" dirty="0"/>
              <a:t>项目背景</a:t>
            </a:r>
            <a:endParaRPr lang="en-US" altLang="zh-CN" dirty="0"/>
          </a:p>
          <a:p>
            <a:r>
              <a:rPr lang="zh-CN" altLang="en-US" dirty="0">
                <a:solidFill>
                  <a:srgbClr val="FF0000"/>
                </a:solidFill>
              </a:rPr>
              <a:t>项目架构与技术架构</a:t>
            </a:r>
            <a:endParaRPr lang="zh-CN" altLang="en-US" dirty="0">
              <a:solidFill>
                <a:srgbClr val="FF0000"/>
              </a:solidFill>
            </a:endParaRPr>
          </a:p>
          <a:p>
            <a:r>
              <a:rPr lang="zh-CN" altLang="en-US" dirty="0"/>
              <a:t>项目数据来源</a:t>
            </a:r>
            <a:endParaRPr lang="en-US" altLang="zh-CN" dirty="0"/>
          </a:p>
          <a:p>
            <a:r>
              <a:rPr lang="en-US" altLang="zh-CN" dirty="0">
                <a:solidFill>
                  <a:srgbClr val="FF0000"/>
                </a:solidFill>
              </a:rPr>
              <a:t>Docker</a:t>
            </a:r>
            <a:r>
              <a:rPr lang="zh-CN" altLang="en-US" dirty="0">
                <a:solidFill>
                  <a:srgbClr val="FF0000"/>
                </a:solidFill>
              </a:rPr>
              <a:t>容器部署环境</a:t>
            </a:r>
            <a:endParaRPr lang="zh-CN" altLang="en-US" dirty="0">
              <a:solidFill>
                <a:srgbClr val="FF0000"/>
              </a:solidFill>
            </a:endParaRPr>
          </a:p>
          <a:p>
            <a:r>
              <a:rPr lang="zh-CN" altLang="en-US" dirty="0"/>
              <a:t>整体环境演示</a:t>
            </a:r>
            <a:endParaRPr lang="zh-CN" altLang="en-US" dirty="0"/>
          </a:p>
          <a:p>
            <a:endParaRPr lang="zh-CN" altLang="en-US" dirty="0"/>
          </a:p>
          <a:p>
            <a:endParaRPr lang="en-US" altLang="zh-CN" dirty="0"/>
          </a:p>
          <a:p>
            <a:endParaRPr lang="zh-CN" altLang="en-US" dirty="0"/>
          </a:p>
        </p:txBody>
      </p:sp>
      <p:sp>
        <p:nvSpPr>
          <p:cNvPr id="4" name="标题 3"/>
          <p:cNvSpPr>
            <a:spLocks noGrp="1"/>
          </p:cNvSpPr>
          <p:nvPr>
            <p:ph type="title"/>
          </p:nvPr>
        </p:nvSpPr>
        <p:spPr/>
        <p:txBody>
          <a:bodyPr/>
          <a:lstStyle/>
          <a:p>
            <a:r>
              <a:rPr lang="zh-CN" altLang="en-US" b="0" dirty="0">
                <a:solidFill>
                  <a:srgbClr val="595959"/>
                </a:solidFill>
                <a:latin typeface="Alibaba PuHuiTi M" pitchFamily="18" charset="-122"/>
                <a:ea typeface="Alibaba PuHuiTi M" pitchFamily="18" charset="-122"/>
                <a:cs typeface="Alibaba PuHuiTi M" pitchFamily="18" charset="-122"/>
              </a:rPr>
              <a:t>一站制造基石与前瞻</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dirty="0"/>
              <a:t>熟悉项目背景</a:t>
            </a:r>
            <a:endParaRPr lang="en-US" altLang="zh-CN" dirty="0"/>
          </a:p>
          <a:p>
            <a:r>
              <a:rPr lang="zh-CN" altLang="en-US" dirty="0"/>
              <a:t>熟悉项目的架构</a:t>
            </a:r>
            <a:endParaRPr lang="en-US" altLang="zh-CN" dirty="0"/>
          </a:p>
          <a:p>
            <a:r>
              <a:rPr lang="zh-CN" altLang="en-US" dirty="0"/>
              <a:t>搭建好基于</a:t>
            </a:r>
            <a:r>
              <a:rPr lang="en-US" altLang="zh-CN" dirty="0"/>
              <a:t>docker</a:t>
            </a:r>
            <a:r>
              <a:rPr lang="zh-CN" altLang="en-US" dirty="0"/>
              <a:t>项目环境</a:t>
            </a:r>
            <a:endParaRPr lang="en-US" altLang="zh-CN" dirty="0"/>
          </a:p>
          <a:p>
            <a:endParaRPr lang="zh-CN" altLang="en-US" dirty="0"/>
          </a:p>
        </p:txBody>
      </p:sp>
      <p:sp>
        <p:nvSpPr>
          <p:cNvPr id="4" name="标题 3"/>
          <p:cNvSpPr>
            <a:spLocks noGrp="1"/>
          </p:cNvSpPr>
          <p:nvPr>
            <p:ph type="title"/>
          </p:nvPr>
        </p:nvSpPr>
        <p:spPr/>
        <p:txBody>
          <a:bodyPr/>
          <a:lstStyle/>
          <a:p>
            <a:r>
              <a:rPr b="0">
                <a:solidFill>
                  <a:srgbClr val="595959"/>
                </a:solidFill>
                <a:latin typeface="Alibaba PuHuiTi M" pitchFamily="18" charset="-122"/>
                <a:ea typeface="Alibaba PuHuiTi M" pitchFamily="18" charset="-122"/>
                <a:cs typeface="Alibaba PuHuiTi M" pitchFamily="18" charset="-122"/>
                <a:sym typeface="+mn-ea"/>
              </a:rPr>
              <a:t>一站制造基石与前瞻</a:t>
            </a:r>
            <a:endParaRPr lang="zh-CN" altLang="en-US" b="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工业物联网</a:t>
            </a:r>
            <a:endParaRPr lang="zh-CN" altLang="en-US"/>
          </a:p>
        </p:txBody>
      </p:sp>
      <p:sp>
        <p:nvSpPr>
          <p:cNvPr id="3" name="文本占位符 2"/>
          <p:cNvSpPr>
            <a:spLocks noGrp="1"/>
          </p:cNvSpPr>
          <p:nvPr>
            <p:ph type="body" sz="quarter" idx="10"/>
          </p:nvPr>
        </p:nvSpPr>
        <p:spPr/>
        <p:txBody>
          <a:bodyPr/>
          <a:p>
            <a:r>
              <a:rPr lang="zh-CN" altLang="en-US"/>
              <a:t>什么是物联网？</a:t>
            </a:r>
            <a:endParaRPr lang="zh-CN" altLang="en-US"/>
          </a:p>
        </p:txBody>
      </p:sp>
      <p:sp>
        <p:nvSpPr>
          <p:cNvPr id="4" name="文本占位符 3"/>
          <p:cNvSpPr>
            <a:spLocks noGrp="1"/>
          </p:cNvSpPr>
          <p:nvPr>
            <p:ph type="body" sz="quarter" idx="11"/>
          </p:nvPr>
        </p:nvSpPr>
        <p:spPr>
          <a:xfrm>
            <a:off x="710565" y="1656080"/>
            <a:ext cx="10699115" cy="4993640"/>
          </a:xfrm>
        </p:spPr>
        <p:txBody>
          <a:bodyPr/>
          <a:p>
            <a:r>
              <a:rPr lang="en-US" altLang="zh-CN"/>
              <a:t>    </a:t>
            </a:r>
            <a:r>
              <a:rPr lang="zh-CN" altLang="en-US"/>
              <a:t>物联网（Internet of Things，缩写IoT）</a:t>
            </a:r>
            <a:r>
              <a:rPr lang="zh-CN" altLang="en-US" b="1"/>
              <a:t>是互联网、传统电信网等信息承载体，让所有能行使独立功能的普通物体实现互联互通的网络</a:t>
            </a:r>
            <a:r>
              <a:rPr lang="zh-CN" altLang="en-US"/>
              <a:t>。</a:t>
            </a:r>
            <a:endParaRPr lang="zh-CN" altLang="en-US"/>
          </a:p>
          <a:p>
            <a:r>
              <a:rPr lang="zh-CN" altLang="en-US"/>
              <a:t>    物联网一般为无线网，在物联网上，每个人都可以应用电子标签将真实的物体上网联结，在物联网上都可以查出它们的具体位置。通过物联网可以用中心计算机对机器、设备、人员进行集中管理、控制，也可以对家庭设备、汽车进行遥控，以及搜索位置、防止物品被盗等，类似自动化操控系统，同时通过收集这些小事的数据，最后可以聚集成大数据，包含重新设计道路以减少车祸、都市更新、灾害预测与犯罪防治、流行病控制等等社会的重大改变，实现物和物相联。</a:t>
            </a:r>
            <a:endParaRPr lang="zh-CN" altLang="en-US"/>
          </a:p>
          <a:p>
            <a:pPr marL="285750" indent="-285750">
              <a:buFont typeface="Wingdings" panose="05000000000000000000" charset="0"/>
              <a:buChar char="l"/>
            </a:pPr>
            <a:r>
              <a:rPr lang="zh-CN" altLang="en-US"/>
              <a:t>特点：</a:t>
            </a:r>
            <a:endParaRPr lang="zh-CN" altLang="en-US"/>
          </a:p>
          <a:p>
            <a:pPr marL="742950" lvl="1" indent="-285750">
              <a:buFont typeface="Wingdings" panose="05000000000000000000" charset="0"/>
              <a:buChar char="n"/>
            </a:pPr>
            <a:r>
              <a:rPr lang="zh-CN" altLang="en-US" sz="1600">
                <a:solidFill>
                  <a:schemeClr val="tx1">
                    <a:lumMod val="85000"/>
                    <a:lumOff val="15000"/>
                  </a:schemeClr>
                </a:solidFill>
                <a:latin typeface="阿里巴巴普惠体" panose="00020600040101010101" pitchFamily="18" charset="-122"/>
                <a:ea typeface="阿里巴巴普惠体" panose="00020600040101010101" pitchFamily="18" charset="-122"/>
              </a:rPr>
              <a:t>物物相连</a:t>
            </a:r>
            <a:endParaRPr lang="zh-CN" altLang="en-US" sz="1600">
              <a:solidFill>
                <a:schemeClr val="tx1">
                  <a:lumMod val="85000"/>
                  <a:lumOff val="15000"/>
                </a:schemeClr>
              </a:solidFill>
              <a:latin typeface="阿里巴巴普惠体" panose="00020600040101010101" pitchFamily="18" charset="-122"/>
              <a:ea typeface="阿里巴巴普惠体" panose="00020600040101010101" pitchFamily="18" charset="-122"/>
            </a:endParaRPr>
          </a:p>
          <a:p>
            <a:pPr marL="742950" lvl="1" indent="-285750">
              <a:buFont typeface="Wingdings" panose="05000000000000000000" charset="0"/>
              <a:buChar char="n"/>
            </a:pPr>
            <a:r>
              <a:rPr lang="zh-CN" altLang="en-US" sz="1600">
                <a:solidFill>
                  <a:schemeClr val="tx1">
                    <a:lumMod val="85000"/>
                    <a:lumOff val="15000"/>
                  </a:schemeClr>
                </a:solidFill>
                <a:latin typeface="阿里巴巴普惠体" panose="00020600040101010101" pitchFamily="18" charset="-122"/>
                <a:ea typeface="阿里巴巴普惠体" panose="00020600040101010101" pitchFamily="18" charset="-122"/>
              </a:rPr>
              <a:t>远程监控和设备控制</a:t>
            </a:r>
            <a:endParaRPr lang="zh-CN" altLang="en-US" sz="1600">
              <a:solidFill>
                <a:schemeClr val="tx1">
                  <a:lumMod val="85000"/>
                  <a:lumOff val="15000"/>
                </a:schemeClr>
              </a:solidFill>
              <a:latin typeface="阿里巴巴普惠体" panose="00020600040101010101" pitchFamily="18" charset="-122"/>
              <a:ea typeface="阿里巴巴普惠体" panose="00020600040101010101" pitchFamily="18" charset="-122"/>
            </a:endParaRPr>
          </a:p>
          <a:p>
            <a:pPr marL="742950" lvl="1" indent="-285750">
              <a:buFont typeface="Wingdings" panose="05000000000000000000" charset="0"/>
              <a:buChar char="n"/>
            </a:pPr>
            <a:r>
              <a:rPr lang="zh-CN" altLang="en-US" sz="1600">
                <a:solidFill>
                  <a:schemeClr val="tx1">
                    <a:lumMod val="85000"/>
                    <a:lumOff val="15000"/>
                  </a:schemeClr>
                </a:solidFill>
                <a:latin typeface="阿里巴巴普惠体" panose="00020600040101010101" pitchFamily="18" charset="-122"/>
                <a:ea typeface="阿里巴巴普惠体" panose="00020600040101010101" pitchFamily="18" charset="-122"/>
              </a:rPr>
              <a:t>提升用户体验</a:t>
            </a:r>
            <a:endParaRPr lang="zh-CN" altLang="en-US" sz="1600">
              <a:solidFill>
                <a:schemeClr val="tx1">
                  <a:lumMod val="85000"/>
                  <a:lumOff val="15000"/>
                </a:schemeClr>
              </a:solidFill>
              <a:latin typeface="阿里巴巴普惠体" panose="00020600040101010101" pitchFamily="18" charset="-122"/>
              <a:ea typeface="阿里巴巴普惠体" panose="00020600040101010101" pitchFamily="18" charset="-122"/>
            </a:endParaRPr>
          </a:p>
          <a:p>
            <a:pPr marL="742950" lvl="1" indent="-285750">
              <a:buFont typeface="Wingdings" panose="05000000000000000000" charset="0"/>
              <a:buChar char="n"/>
            </a:pPr>
            <a:r>
              <a:rPr lang="zh-CN" altLang="en-US" sz="1600">
                <a:solidFill>
                  <a:schemeClr val="tx1">
                    <a:lumMod val="85000"/>
                    <a:lumOff val="15000"/>
                  </a:schemeClr>
                </a:solidFill>
                <a:latin typeface="阿里巴巴普惠体" panose="00020600040101010101" pitchFamily="18" charset="-122"/>
                <a:ea typeface="阿里巴巴普惠体" panose="00020600040101010101" pitchFamily="18" charset="-122"/>
              </a:rPr>
              <a:t>设备故障分析</a:t>
            </a:r>
            <a:endParaRPr lang="zh-CN" altLang="en-US" sz="1600">
              <a:solidFill>
                <a:schemeClr val="tx1">
                  <a:lumMod val="85000"/>
                  <a:lumOff val="15000"/>
                </a:schemeClr>
              </a:solidFill>
              <a:latin typeface="阿里巴巴普惠体" panose="00020600040101010101" pitchFamily="18" charset="-122"/>
              <a:ea typeface="阿里巴巴普惠体" panose="00020600040101010101" pitchFamily="18" charset="-122"/>
            </a:endParaRPr>
          </a:p>
        </p:txBody>
      </p:sp>
      <p:pic>
        <p:nvPicPr>
          <p:cNvPr id="28" name="图片 5"/>
          <p:cNvPicPr>
            <a:picLocks noChangeAspect="1"/>
          </p:cNvPicPr>
          <p:nvPr/>
        </p:nvPicPr>
        <p:blipFill>
          <a:blip r:embed="rId1"/>
          <a:stretch>
            <a:fillRect/>
          </a:stretch>
        </p:blipFill>
        <p:spPr>
          <a:xfrm>
            <a:off x="7769225" y="4711700"/>
            <a:ext cx="1612265" cy="880110"/>
          </a:xfrm>
          <a:prstGeom prst="rect">
            <a:avLst/>
          </a:prstGeom>
          <a:noFill/>
          <a:ln w="9525">
            <a:noFill/>
          </a:ln>
        </p:spPr>
      </p:pic>
      <p:pic>
        <p:nvPicPr>
          <p:cNvPr id="27" name="图片 3"/>
          <p:cNvPicPr>
            <a:picLocks noChangeAspect="1"/>
          </p:cNvPicPr>
          <p:nvPr/>
        </p:nvPicPr>
        <p:blipFill>
          <a:blip r:embed="rId2"/>
          <a:stretch>
            <a:fillRect/>
          </a:stretch>
        </p:blipFill>
        <p:spPr>
          <a:xfrm>
            <a:off x="3903980" y="4755515"/>
            <a:ext cx="1612265" cy="885825"/>
          </a:xfrm>
          <a:prstGeom prst="rect">
            <a:avLst/>
          </a:prstGeom>
          <a:noFill/>
          <a:ln w="9525">
            <a:noFill/>
          </a:ln>
        </p:spPr>
      </p:pic>
      <p:pic>
        <p:nvPicPr>
          <p:cNvPr id="26" name="图片 7"/>
          <p:cNvPicPr>
            <a:picLocks noChangeAspect="1"/>
          </p:cNvPicPr>
          <p:nvPr/>
        </p:nvPicPr>
        <p:blipFill>
          <a:blip r:embed="rId3"/>
          <a:stretch>
            <a:fillRect/>
          </a:stretch>
        </p:blipFill>
        <p:spPr>
          <a:xfrm>
            <a:off x="5865495" y="4755515"/>
            <a:ext cx="1547495" cy="850900"/>
          </a:xfrm>
          <a:prstGeom prst="rect">
            <a:avLst/>
          </a:prstGeom>
          <a:noFill/>
          <a:ln w="9525">
            <a:noFill/>
          </a:ln>
        </p:spPr>
      </p:pic>
      <p:pic>
        <p:nvPicPr>
          <p:cNvPr id="29" name="图片 8"/>
          <p:cNvPicPr>
            <a:picLocks noChangeAspect="1"/>
          </p:cNvPicPr>
          <p:nvPr/>
        </p:nvPicPr>
        <p:blipFill>
          <a:blip r:embed="rId4"/>
          <a:stretch>
            <a:fillRect/>
          </a:stretch>
        </p:blipFill>
        <p:spPr>
          <a:xfrm>
            <a:off x="9742805" y="4726305"/>
            <a:ext cx="1557655" cy="85090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工业物联网</a:t>
            </a:r>
            <a:endParaRPr lang="zh-CN" altLang="en-US"/>
          </a:p>
        </p:txBody>
      </p:sp>
      <p:sp>
        <p:nvSpPr>
          <p:cNvPr id="3" name="文本占位符 2"/>
          <p:cNvSpPr>
            <a:spLocks noGrp="1"/>
          </p:cNvSpPr>
          <p:nvPr>
            <p:ph type="body" sz="quarter" idx="10"/>
          </p:nvPr>
        </p:nvSpPr>
        <p:spPr/>
        <p:txBody>
          <a:bodyPr/>
          <a:p>
            <a:r>
              <a:rPr lang="zh-CN" altLang="en-US"/>
              <a:t>什么是工业物联网？</a:t>
            </a:r>
            <a:endParaRPr lang="zh-CN" altLang="en-US"/>
          </a:p>
        </p:txBody>
      </p:sp>
      <p:sp>
        <p:nvSpPr>
          <p:cNvPr id="4" name="文本占位符 3"/>
          <p:cNvSpPr>
            <a:spLocks noGrp="1"/>
          </p:cNvSpPr>
          <p:nvPr>
            <p:ph type="body" sz="quarter" idx="11"/>
          </p:nvPr>
        </p:nvSpPr>
        <p:spPr/>
        <p:txBody>
          <a:bodyPr/>
          <a:p>
            <a:r>
              <a:rPr lang="en-US" altLang="zh-CN"/>
              <a:t>        </a:t>
            </a:r>
            <a:r>
              <a:rPr lang="zh-CN" altLang="en-US"/>
              <a:t>工业物联网(Industrial Internet of Things，简称IIoT)是指</a:t>
            </a:r>
            <a:r>
              <a:rPr lang="zh-CN" altLang="en-US" b="1"/>
              <a:t>数以亿计的工业设备，不论是工厂里的机器还是飞机上的发动机，在这些设备上装置传感器，连接到网络以收集和共享数据</a:t>
            </a:r>
            <a:r>
              <a:rPr lang="zh-CN" altLang="en-US"/>
              <a:t>。</a:t>
            </a:r>
            <a:endParaRPr lang="zh-CN" altLang="en-US"/>
          </a:p>
          <a:p>
            <a:r>
              <a:rPr lang="zh-CN" altLang="en-US"/>
              <a:t>        微型低成本传感器和高带宽无线网络的出现，意味着当下只要有一定水平的数字智能，即使是最小的设备也可以连接起来，对它们进行监控和跟踪，共享它们的状态数据，并与其他设备进行通信。然后还可以收集和分析所有的这些数据，来提高业务流程的效率。</a:t>
            </a:r>
            <a:endParaRPr lang="zh-CN" altLang="en-US"/>
          </a:p>
          <a:p>
            <a:r>
              <a:rPr lang="zh-CN" altLang="en-US"/>
              <a:t>        IIoT之所以重要，是因为它有助于企业更快更好地做出决策，它带来的变化也与许多企业正在进行的数字转型项目密切相关。通过实时提供极其详细的数据，IIoT可以帮助公司更好地了解其业务流程，并通过分析来自传感器的数据，使其业务流程更加高效，甚至开辟新的收入来源。IIoT还可以让他们深入了解更广泛的供应链，这将使企业能够充分协调并进一步提高效率。</a:t>
            </a:r>
            <a:endParaRPr lang="zh-CN" altLang="en-US"/>
          </a:p>
          <a:p>
            <a:r>
              <a:rPr lang="zh-CN" altLang="en-US"/>
              <a:t>        目前，制造业、零售业、通用工业和运输业都对IIoT十分感兴趣。IIoT项目可以让制造商更好地了解生产线的运行情况，并及时预测部分机器何时需要维修，从而减少意外停机时间。</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工业互联网</a:t>
            </a:r>
            <a:endParaRPr lang="zh-CN" altLang="en-US"/>
          </a:p>
        </p:txBody>
      </p:sp>
      <p:sp>
        <p:nvSpPr>
          <p:cNvPr id="3" name="文本占位符 2"/>
          <p:cNvSpPr>
            <a:spLocks noGrp="1"/>
          </p:cNvSpPr>
          <p:nvPr>
            <p:ph type="body" sz="quarter" idx="10"/>
          </p:nvPr>
        </p:nvSpPr>
        <p:spPr/>
        <p:txBody>
          <a:bodyPr/>
          <a:p>
            <a:r>
              <a:rPr lang="zh-CN" altLang="en-US"/>
              <a:t>发展前景怎么样？</a:t>
            </a:r>
            <a:endParaRPr lang="zh-CN" altLang="en-US"/>
          </a:p>
        </p:txBody>
      </p:sp>
      <p:sp>
        <p:nvSpPr>
          <p:cNvPr id="4" name="文本占位符 3"/>
          <p:cNvSpPr>
            <a:spLocks noGrp="1"/>
          </p:cNvSpPr>
          <p:nvPr>
            <p:ph type="body" sz="quarter" idx="11"/>
          </p:nvPr>
        </p:nvSpPr>
        <p:spPr>
          <a:xfrm>
            <a:off x="710565" y="1656080"/>
            <a:ext cx="10699115" cy="4738370"/>
          </a:xfrm>
        </p:spPr>
        <p:txBody>
          <a:bodyPr/>
          <a:p>
            <a:r>
              <a:rPr lang="en-US" altLang="zh-CN"/>
              <a:t>        </a:t>
            </a:r>
            <a:r>
              <a:rPr lang="zh-CN" altLang="en-US"/>
              <a:t>IDC预测，</a:t>
            </a:r>
            <a:r>
              <a:rPr lang="zh-CN" altLang="en-US" b="1"/>
              <a:t>到2024年全球物联网的联接量将接近650亿，是手机联接量的11.4倍</a:t>
            </a:r>
            <a:r>
              <a:rPr lang="zh-CN" altLang="en-US"/>
              <a:t>，而其中以5G为代表的蜂窝物联网技术将发挥重要作用。（图一）</a:t>
            </a:r>
            <a:endParaRPr lang="zh-CN" altLang="en-US"/>
          </a:p>
          <a:p>
            <a:r>
              <a:rPr lang="zh-CN" altLang="en-US"/>
              <a:t>        5G将是驱动行业数字化转型的催化剂。IDC认为，行业的数字化转型不简单的是 “技术+业务” ，对业务的理解和经验积累是数字化转型的必要条件。企业用户的使用场景是不断变化的，连接能力也需要根据业务的变化不断做出调整， 5G最初设计的三大示范应用场景，需要通过软件定义的网络能力和云化架构不断优化，灵活满足不同行业的差异化需求，快速实现连接服务能力的创新，将5G这把金钥匙赋能给行业，进而实现行业的华丽转身。（图二）</a:t>
            </a:r>
            <a:endParaRPr lang="zh-CN" altLang="en-US"/>
          </a:p>
          <a:p>
            <a:endParaRPr lang="zh-CN" altLang="en-US"/>
          </a:p>
        </p:txBody>
      </p:sp>
      <p:pic>
        <p:nvPicPr>
          <p:cNvPr id="19" name="图片 1" descr="IMG_256"/>
          <p:cNvPicPr>
            <a:picLocks noChangeAspect="1"/>
          </p:cNvPicPr>
          <p:nvPr/>
        </p:nvPicPr>
        <p:blipFill>
          <a:blip r:embed="rId1"/>
          <a:stretch>
            <a:fillRect/>
          </a:stretch>
        </p:blipFill>
        <p:spPr>
          <a:xfrm>
            <a:off x="783590" y="3977640"/>
            <a:ext cx="4003675" cy="1826260"/>
          </a:xfrm>
          <a:prstGeom prst="rect">
            <a:avLst/>
          </a:prstGeom>
          <a:noFill/>
          <a:ln w="9525">
            <a:noFill/>
          </a:ln>
        </p:spPr>
      </p:pic>
      <p:pic>
        <p:nvPicPr>
          <p:cNvPr id="30" name="图片 2" descr="IMG_256"/>
          <p:cNvPicPr>
            <a:picLocks noChangeAspect="1"/>
          </p:cNvPicPr>
          <p:nvPr/>
        </p:nvPicPr>
        <p:blipFill>
          <a:blip r:embed="rId2"/>
          <a:stretch>
            <a:fillRect/>
          </a:stretch>
        </p:blipFill>
        <p:spPr>
          <a:xfrm>
            <a:off x="6178550" y="3942080"/>
            <a:ext cx="4341495" cy="1896745"/>
          </a:xfrm>
          <a:prstGeom prst="rect">
            <a:avLst/>
          </a:prstGeom>
          <a:noFill/>
          <a:ln w="9525">
            <a:noFill/>
          </a:ln>
        </p:spPr>
      </p:pic>
      <p:sp>
        <p:nvSpPr>
          <p:cNvPr id="5" name="文本框 4"/>
          <p:cNvSpPr txBox="1"/>
          <p:nvPr/>
        </p:nvSpPr>
        <p:spPr>
          <a:xfrm>
            <a:off x="2497455" y="5838825"/>
            <a:ext cx="711200" cy="337185"/>
          </a:xfrm>
          <a:prstGeom prst="rect">
            <a:avLst/>
          </a:prstGeom>
          <a:noFill/>
        </p:spPr>
        <p:txBody>
          <a:bodyPr wrap="square">
            <a:spAutoFit/>
          </a:bodyPr>
          <a:p>
            <a:pPr fontAlgn="auto">
              <a:spcBef>
                <a:spcPts val="0"/>
              </a:spcBef>
              <a:spcAft>
                <a:spcPts val="0"/>
              </a:spcAft>
            </a:pPr>
            <a:r>
              <a:rPr lang="zh-CN" altLang="en-US" sz="1600" dirty="0">
                <a:solidFill>
                  <a:schemeClr val="tx1">
                    <a:lumMod val="65000"/>
                    <a:lumOff val="35000"/>
                  </a:schemeClr>
                </a:solidFill>
                <a:latin typeface="+mn-lt"/>
                <a:ea typeface="+mn-ea"/>
              </a:rPr>
              <a:t>图一</a:t>
            </a:r>
            <a:endParaRPr lang="zh-CN" altLang="en-US" sz="1600" dirty="0">
              <a:solidFill>
                <a:schemeClr val="tx1">
                  <a:lumMod val="65000"/>
                  <a:lumOff val="35000"/>
                </a:schemeClr>
              </a:solidFill>
              <a:latin typeface="+mn-lt"/>
              <a:ea typeface="+mn-ea"/>
            </a:endParaRPr>
          </a:p>
        </p:txBody>
      </p:sp>
      <p:sp>
        <p:nvSpPr>
          <p:cNvPr id="6" name="文本框 5"/>
          <p:cNvSpPr txBox="1"/>
          <p:nvPr/>
        </p:nvSpPr>
        <p:spPr>
          <a:xfrm>
            <a:off x="8098790" y="5838825"/>
            <a:ext cx="711200" cy="337185"/>
          </a:xfrm>
          <a:prstGeom prst="rect">
            <a:avLst/>
          </a:prstGeom>
          <a:noFill/>
        </p:spPr>
        <p:txBody>
          <a:bodyPr wrap="square">
            <a:spAutoFit/>
          </a:bodyPr>
          <a:p>
            <a:pPr fontAlgn="auto">
              <a:spcBef>
                <a:spcPts val="0"/>
              </a:spcBef>
              <a:spcAft>
                <a:spcPts val="0"/>
              </a:spcAft>
            </a:pPr>
            <a:r>
              <a:rPr lang="zh-CN" altLang="en-US" sz="1600" dirty="0">
                <a:solidFill>
                  <a:schemeClr val="tx1">
                    <a:lumMod val="65000"/>
                    <a:lumOff val="35000"/>
                  </a:schemeClr>
                </a:solidFill>
                <a:latin typeface="+mn-lt"/>
                <a:ea typeface="+mn-ea"/>
              </a:rPr>
              <a:t>图二</a:t>
            </a:r>
            <a:endParaRPr lang="en-US" altLang="zh-CN" sz="1600" dirty="0">
              <a:solidFill>
                <a:schemeClr val="tx1">
                  <a:lumMod val="65000"/>
                  <a:lumOff val="35000"/>
                </a:schemeClr>
              </a:solidFill>
              <a:latin typeface="+mn-lt"/>
              <a:ea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制造业</a:t>
            </a:r>
            <a:endParaRPr lang="zh-CN" altLang="en-US"/>
          </a:p>
        </p:txBody>
      </p:sp>
      <p:sp>
        <p:nvSpPr>
          <p:cNvPr id="3" name="文本占位符 2"/>
          <p:cNvSpPr>
            <a:spLocks noGrp="1"/>
          </p:cNvSpPr>
          <p:nvPr>
            <p:ph type="body" sz="quarter" idx="10"/>
          </p:nvPr>
        </p:nvSpPr>
        <p:spPr/>
        <p:txBody>
          <a:bodyPr/>
          <a:p>
            <a:r>
              <a:rPr lang="zh-CN" altLang="en-US"/>
              <a:t>了解制造业</a:t>
            </a:r>
            <a:endParaRPr lang="zh-CN" altLang="en-US"/>
          </a:p>
        </p:txBody>
      </p:sp>
      <p:sp>
        <p:nvSpPr>
          <p:cNvPr id="4" name="文本占位符 3"/>
          <p:cNvSpPr>
            <a:spLocks noGrp="1"/>
          </p:cNvSpPr>
          <p:nvPr>
            <p:ph type="body" sz="quarter" idx="11"/>
          </p:nvPr>
        </p:nvSpPr>
        <p:spPr>
          <a:xfrm>
            <a:off x="710565" y="1656080"/>
            <a:ext cx="10699115" cy="4528820"/>
          </a:xfrm>
        </p:spPr>
        <p:txBody>
          <a:bodyPr/>
          <a:p>
            <a:r>
              <a:rPr lang="en-US" altLang="zh-CN"/>
              <a:t>        </a:t>
            </a:r>
            <a:r>
              <a:rPr lang="zh-CN" altLang="en-US"/>
              <a:t>制造业与工业在产业分类中同属“第二产业”，是</a:t>
            </a:r>
            <a:r>
              <a:rPr lang="zh-CN" altLang="en-US" b="1"/>
              <a:t>透过劳动人力、机器、工具、生物化学反应或配方，将原物料加工制造，生产成可供使用或销售的制成品或最终产品</a:t>
            </a:r>
            <a:r>
              <a:rPr lang="zh-CN" altLang="en-US"/>
              <a:t>。现代的制造业包括了所有配合生产需求的半成品制程以及整合产品各部分的集成制造流程，涵盖的领域与工程及工业设计之间有着密切的协作关系。在各种类型的经济体制和系统下都存在有制造业，“自由市场经济体”中的制造业通常大量生产产品，销售给消费者以赚取价差、利润。而“集体主义”下的制造业，一般是由中央政府统筹规划的计划经济所管控。“混合型经济”体制下的制造业，则是会受到一定程度的相关法规所限制。</a:t>
            </a:r>
            <a:endParaRPr lang="zh-CN" altLang="en-US"/>
          </a:p>
        </p:txBody>
      </p:sp>
      <p:pic>
        <p:nvPicPr>
          <p:cNvPr id="33" name="图片 33" descr="e867c3c3741048ce82f430a8cd83849a"/>
          <p:cNvPicPr>
            <a:picLocks noChangeAspect="1"/>
          </p:cNvPicPr>
          <p:nvPr/>
        </p:nvPicPr>
        <p:blipFill>
          <a:blip r:embed="rId1"/>
          <a:stretch>
            <a:fillRect/>
          </a:stretch>
        </p:blipFill>
        <p:spPr>
          <a:xfrm>
            <a:off x="4251960" y="3877310"/>
            <a:ext cx="3688080" cy="21717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石油相关设施</a:t>
            </a:r>
            <a:endParaRPr lang="zh-CN" altLang="en-US"/>
          </a:p>
        </p:txBody>
      </p:sp>
      <p:sp>
        <p:nvSpPr>
          <p:cNvPr id="3" name="文本占位符 2"/>
          <p:cNvSpPr>
            <a:spLocks noGrp="1"/>
          </p:cNvSpPr>
          <p:nvPr>
            <p:ph type="body" sz="quarter" idx="10"/>
          </p:nvPr>
        </p:nvSpPr>
        <p:spPr/>
        <p:txBody>
          <a:bodyPr/>
          <a:p>
            <a:r>
              <a:rPr lang="zh-CN" altLang="en-US"/>
              <a:t>加油站</a:t>
            </a:r>
            <a:endParaRPr lang="zh-CN" altLang="en-US"/>
          </a:p>
        </p:txBody>
      </p:sp>
      <p:sp>
        <p:nvSpPr>
          <p:cNvPr id="4" name="文本占位符 3"/>
          <p:cNvSpPr>
            <a:spLocks noGrp="1"/>
          </p:cNvSpPr>
          <p:nvPr>
            <p:ph type="body" sz="quarter" idx="11"/>
          </p:nvPr>
        </p:nvSpPr>
        <p:spPr/>
        <p:txBody>
          <a:bodyPr/>
          <a:p>
            <a:r>
              <a:rPr lang="en-US" altLang="zh-CN"/>
              <a:t>        </a:t>
            </a:r>
            <a:r>
              <a:rPr lang="zh-CN" altLang="en-US"/>
              <a:t>加油站又称油站，为供车辆及船只补充油料之站点或建筑设施。油料存在油库（或油槽、油池）里，通过管道连接到加油机器，通过加油枪加到车辆的油箱里。</a:t>
            </a:r>
            <a:endParaRPr lang="zh-CN" altLang="en-US"/>
          </a:p>
          <a:p>
            <a:pPr marL="285750" indent="-285750">
              <a:buFont typeface="Wingdings" panose="05000000000000000000" charset="0"/>
              <a:buChar char="l"/>
            </a:pPr>
            <a:r>
              <a:rPr lang="zh-CN" altLang="en-US"/>
              <a:t>人工服务加油站</a:t>
            </a:r>
            <a:endParaRPr lang="zh-CN" altLang="en-US"/>
          </a:p>
          <a:p>
            <a:r>
              <a:rPr lang="zh-CN" altLang="en-US"/>
              <a:t>        在世界上大多数地区，如中国大陆及台湾、非洲、拉美等，服务员会</a:t>
            </a:r>
            <a:endParaRPr lang="zh-CN" altLang="en-US"/>
          </a:p>
          <a:p>
            <a:r>
              <a:rPr lang="zh-CN" altLang="en-US"/>
              <a:t>帮司机操作油枪加油及收费</a:t>
            </a:r>
            <a:endParaRPr lang="zh-CN" altLang="en-US"/>
          </a:p>
          <a:p>
            <a:pPr marL="285750" lvl="0" indent="-285750">
              <a:buFont typeface="Wingdings" panose="05000000000000000000" charset="0"/>
              <a:buChar char="l"/>
            </a:pPr>
            <a:r>
              <a:rPr lang="zh-CN" altLang="en-US"/>
              <a:t>自助加油站</a:t>
            </a:r>
            <a:endParaRPr lang="zh-CN" altLang="en-US"/>
          </a:p>
          <a:p>
            <a:r>
              <a:rPr lang="zh-CN" altLang="en-US"/>
              <a:t>        在一些欧洲以及北美洲国家（比如瑞士、美国）、日本比较常见，加油站</a:t>
            </a:r>
            <a:endParaRPr lang="zh-CN" altLang="en-US"/>
          </a:p>
          <a:p>
            <a:r>
              <a:rPr lang="zh-CN" altLang="en-US"/>
              <a:t>没有服务员会帮司机操作油枪加油，使用者必须先向收费人员缴费后，由收费人员开启加油机。或是通过自助收费机器（可以使用纸钞、现金卡或信用卡）自行加油。虽没有服务员，但有的自助加油站会有站员驻守，以协助排除加油设备故障等问题。</a:t>
            </a:r>
            <a:endParaRPr lang="zh-CN" altLang="en-US"/>
          </a:p>
        </p:txBody>
      </p:sp>
      <p:pic>
        <p:nvPicPr>
          <p:cNvPr id="39" name="图片 39" descr="19c457c298f078b2073a928c8a77bf00"/>
          <p:cNvPicPr>
            <a:picLocks noChangeAspect="1"/>
          </p:cNvPicPr>
          <p:nvPr/>
        </p:nvPicPr>
        <p:blipFill>
          <a:blip r:embed="rId1"/>
          <a:stretch>
            <a:fillRect/>
          </a:stretch>
        </p:blipFill>
        <p:spPr>
          <a:xfrm>
            <a:off x="7468235" y="2085340"/>
            <a:ext cx="3759200" cy="2068830"/>
          </a:xfrm>
          <a:prstGeom prst="rect">
            <a:avLst/>
          </a:prstGeom>
        </p:spPr>
      </p:pic>
    </p:spTree>
  </p:cSld>
  <p:clrMapOvr>
    <a:masterClrMapping/>
  </p:clrMapOvr>
</p:sld>
</file>

<file path=ppt/tags/tag1.xml><?xml version="1.0" encoding="utf-8"?>
<p:tagLst xmlns:p="http://schemas.openxmlformats.org/presentationml/2006/main">
  <p:tag name="KSO_WM_UNIT_TABLE_BEAUTIFY" val="smartTable{b26089f3-2107-4d6f-a470-14a76cf29ac2}"/>
  <p:tag name="TABLE_ENDDRAG_ORIGIN_RECT" val="566*317"/>
  <p:tag name="TABLE_ENDDRAG_RECT" val="268*141*566*317"/>
</p:tagLst>
</file>

<file path=ppt/tags/tag2.xml><?xml version="1.0" encoding="utf-8"?>
<p:tagLst xmlns:p="http://schemas.openxmlformats.org/presentationml/2006/main">
  <p:tag name="KSO_WM_UNIT_PLACING_PICTURE_USER_VIEWPORT" val="{&quot;height&quot;:9300,&quot;width&quot;:10596}"/>
</p:tagLst>
</file>

<file path=ppt/tags/tag3.xml><?xml version="1.0" encoding="utf-8"?>
<p:tagLst xmlns:p="http://schemas.openxmlformats.org/presentationml/2006/main">
  <p:tag name="KSO_WM_UNIT_PLACING_PICTURE_USER_VIEWPORT" val="{&quot;height&quot;:9600,&quot;width&quot;:12000}"/>
</p:tagLst>
</file>

<file path=ppt/tags/tag4.xml><?xml version="1.0" encoding="utf-8"?>
<p:tagLst xmlns:p="http://schemas.openxmlformats.org/presentationml/2006/main">
  <p:tag name="KSO_WM_UNIT_TABLE_BEAUTIFY" val="smartTable{b5d0a29e-b999-4631-85d4-65222bc4b010}"/>
  <p:tag name="TABLE_ENDDRAG_ORIGIN_RECT" val="780*386"/>
  <p:tag name="TABLE_ENDDRAG_RECT" val="65*115*780*386"/>
</p:tagLst>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8974</Words>
  <Application>WPS 演示</Application>
  <PresentationFormat>宽屏</PresentationFormat>
  <Paragraphs>745</Paragraphs>
  <Slides>46</Slides>
  <Notes>7</Notes>
  <HiddenSlides>0</HiddenSlides>
  <MMClips>0</MMClips>
  <ScaleCrop>false</ScaleCrop>
  <HeadingPairs>
    <vt:vector size="6" baseType="variant">
      <vt:variant>
        <vt:lpstr>已用的字体</vt:lpstr>
      </vt:variant>
      <vt:variant>
        <vt:i4>18</vt:i4>
      </vt:variant>
      <vt:variant>
        <vt:lpstr>主题</vt:lpstr>
      </vt:variant>
      <vt:variant>
        <vt:i4>7</vt:i4>
      </vt:variant>
      <vt:variant>
        <vt:lpstr>幻灯片标题</vt:lpstr>
      </vt:variant>
      <vt:variant>
        <vt:i4>46</vt:i4>
      </vt:variant>
    </vt:vector>
  </HeadingPairs>
  <TitlesOfParts>
    <vt:vector size="71" baseType="lpstr">
      <vt:lpstr>Arial</vt:lpstr>
      <vt:lpstr>宋体</vt:lpstr>
      <vt:lpstr>Wingdings</vt:lpstr>
      <vt:lpstr>Calibri</vt:lpstr>
      <vt:lpstr>黑体</vt:lpstr>
      <vt:lpstr>Alibaba PuHuiTi B</vt:lpstr>
      <vt:lpstr>Alibaba PuHuiTi R</vt:lpstr>
      <vt:lpstr>Segoe UI</vt:lpstr>
      <vt:lpstr>微软雅黑</vt:lpstr>
      <vt:lpstr>Verdana</vt:lpstr>
      <vt:lpstr>阿里巴巴普惠体</vt:lpstr>
      <vt:lpstr>Alibaba PuHuiTi M</vt:lpstr>
      <vt:lpstr>Segoe UI Light</vt:lpstr>
      <vt:lpstr>微软雅黑 Light</vt:lpstr>
      <vt:lpstr>Wingdings</vt:lpstr>
      <vt:lpstr>Arial Unicode MS</vt:lpstr>
      <vt:lpstr>等线</vt:lpstr>
      <vt:lpstr>Consolas</vt:lpstr>
      <vt:lpstr>封面2</vt:lpstr>
      <vt:lpstr>目录</vt:lpstr>
      <vt:lpstr>学习目标</vt:lpstr>
      <vt:lpstr>章节页版式（一级+二级标题）</vt:lpstr>
      <vt:lpstr>章节页版式（一级标题）</vt:lpstr>
      <vt:lpstr>正文设计方案</vt:lpstr>
      <vt:lpstr>5_结束页设计方案</vt:lpstr>
      <vt:lpstr>一站制造 </vt:lpstr>
      <vt:lpstr>PowerPoint 演示文稿</vt:lpstr>
      <vt:lpstr>PowerPoint 演示文稿</vt:lpstr>
      <vt:lpstr>一站制造业务介绍</vt:lpstr>
      <vt:lpstr>工业物联网</vt:lpstr>
      <vt:lpstr>工业物联网</vt:lpstr>
      <vt:lpstr>工业互联网</vt:lpstr>
      <vt:lpstr>制造业</vt:lpstr>
      <vt:lpstr>石油相关设施</vt:lpstr>
      <vt:lpstr>石油相关设施</vt:lpstr>
      <vt:lpstr>石油相关设施</vt:lpstr>
      <vt:lpstr>大数据应用</vt:lpstr>
      <vt:lpstr>项目介绍</vt:lpstr>
      <vt:lpstr>项目介绍</vt:lpstr>
      <vt:lpstr>项目架构</vt:lpstr>
      <vt:lpstr>项目架构</vt:lpstr>
      <vt:lpstr>PowerPoint 演示文稿</vt:lpstr>
      <vt:lpstr>PowerPoint 演示文稿</vt:lpstr>
      <vt:lpstr>容器环境部署</vt:lpstr>
      <vt:lpstr>容器环境部署</vt:lpstr>
      <vt:lpstr>容器环境部署</vt:lpstr>
      <vt:lpstr>docker虚拟网络</vt:lpstr>
      <vt:lpstr>docker虚拟网络</vt:lpstr>
      <vt:lpstr>docker虚拟网络</vt:lpstr>
      <vt:lpstr>docker虚拟网络</vt:lpstr>
      <vt:lpstr>docker虚拟网络</vt:lpstr>
      <vt:lpstr>docker虚拟网络</vt:lpstr>
      <vt:lpstr>docker虚拟网络</vt:lpstr>
      <vt:lpstr>docker虚拟网络</vt:lpstr>
      <vt:lpstr>数据库docker部署</vt:lpstr>
      <vt:lpstr>数据库docker部署</vt:lpstr>
      <vt:lpstr>数据库docker部署</vt:lpstr>
      <vt:lpstr>数据库docker部署</vt:lpstr>
      <vt:lpstr>数据库docker部署</vt:lpstr>
      <vt:lpstr>数据库docker部署</vt:lpstr>
      <vt:lpstr>数据库docker部署</vt:lpstr>
      <vt:lpstr>大数据docker部署</vt:lpstr>
      <vt:lpstr>大数据docker部署</vt:lpstr>
      <vt:lpstr>大数据docker部署</vt:lpstr>
      <vt:lpstr>大数据docker部署</vt:lpstr>
      <vt:lpstr>大数据docker部署</vt:lpstr>
      <vt:lpstr>大数据docker部署</vt:lpstr>
      <vt:lpstr>大数据docker部署</vt:lpstr>
      <vt:lpstr>一站制造基石与前瞻</vt:lpstr>
      <vt:lpstr>一站制造基石与前瞻</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10000hours</cp:lastModifiedBy>
  <cp:revision>440</cp:revision>
  <dcterms:created xsi:type="dcterms:W3CDTF">2020-03-31T02:23:00Z</dcterms:created>
  <dcterms:modified xsi:type="dcterms:W3CDTF">2021-05-12T11:08:30Z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BAE4497182AB4AE7BC59E0D02391968D</vt:lpwstr>
  </property>
</Properties>
</file>