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5" r:id="rId5"/>
    <p:sldMasterId id="2147483658" r:id="rId6"/>
    <p:sldMasterId id="2147483660" r:id="rId7"/>
    <p:sldMasterId id="2147483677" r:id="rId8"/>
  </p:sldMasterIdLst>
  <p:notesMasterIdLst>
    <p:notesMasterId r:id="rId30"/>
  </p:notesMasterIdLst>
  <p:handoutMasterIdLst>
    <p:handoutMasterId r:id="rId45"/>
  </p:handoutMasterIdLst>
  <p:sldIdLst>
    <p:sldId id="462" r:id="rId9"/>
    <p:sldId id="463" r:id="rId10"/>
    <p:sldId id="464" r:id="rId11"/>
    <p:sldId id="504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4" r:id="rId21"/>
    <p:sldId id="535" r:id="rId22"/>
    <p:sldId id="534" r:id="rId23"/>
    <p:sldId id="536" r:id="rId24"/>
    <p:sldId id="528" r:id="rId25"/>
    <p:sldId id="530" r:id="rId26"/>
    <p:sldId id="531" r:id="rId27"/>
    <p:sldId id="532" r:id="rId28"/>
    <p:sldId id="529" r:id="rId29"/>
    <p:sldId id="525" r:id="rId31"/>
    <p:sldId id="533" r:id="rId32"/>
    <p:sldId id="537" r:id="rId33"/>
    <p:sldId id="539" r:id="rId34"/>
    <p:sldId id="538" r:id="rId35"/>
    <p:sldId id="526" r:id="rId36"/>
    <p:sldId id="540" r:id="rId37"/>
    <p:sldId id="541" r:id="rId38"/>
    <p:sldId id="527" r:id="rId39"/>
    <p:sldId id="542" r:id="rId40"/>
    <p:sldId id="543" r:id="rId41"/>
    <p:sldId id="501" r:id="rId42"/>
    <p:sldId id="452" r:id="rId43"/>
    <p:sldId id="26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2332" initials="5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97" d="100"/>
          <a:sy n="97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  recordLog('创建ods层全量表分区...')</a:t>
            </a:r>
            <a:endParaRPr lang="zh-CN" altLang="en-US"/>
          </a:p>
          <a:p>
            <a:r>
              <a:rPr lang="zh-CN" altLang="en-US"/>
              <a:t>    createHiveTablePartition = CreateHiveTablePartition(hiveConn)</a:t>
            </a:r>
            <a:endParaRPr lang="zh-CN" altLang="en-US"/>
          </a:p>
          <a:p>
            <a:r>
              <a:rPr lang="zh-CN" altLang="en-US"/>
              <a:t>    for tblName in fullTableList:</a:t>
            </a:r>
            <a:endParaRPr lang="zh-CN" altLang="en-US"/>
          </a:p>
          <a:p>
            <a:r>
              <a:rPr lang="zh-CN" altLang="en-US"/>
              <a:t>        createHiveTablePartition.executeCPartition(CreateMetaCommon.ODS_NAME, tblName, CreateMetaCommon.FULL_IMP, partitionVal)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recordLog('创建ods层增量表分区...')</a:t>
            </a:r>
            <a:endParaRPr lang="zh-CN" altLang="en-US"/>
          </a:p>
          <a:p>
            <a:r>
              <a:rPr lang="zh-CN" altLang="en-US"/>
              <a:t>    for tblName in incrTableList:</a:t>
            </a:r>
            <a:endParaRPr lang="zh-CN" altLang="en-US"/>
          </a:p>
          <a:p>
            <a:r>
              <a:rPr lang="zh-CN" altLang="en-US"/>
              <a:t>        createHiveTablePartition.executeCPartition(CreateMetaCommon.ODS_NAME, tblName, CreateMetaCommon.INCR_IMP, partitionVal)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8" Type="http://schemas.openxmlformats.org/officeDocument/2006/relationships/theme" Target="../theme/theme6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&#35762;&#20041;&#20851;&#32852;&#36164;&#26009;\ods&#23618;&#21019;&#24314;&#31532;&#19968;&#24352;&#34920;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&#35762;&#20041;&#20851;&#32852;&#36164;&#26009;\sparksql&#24341;&#25806;&#21019;&#24314;avro&#26684;&#24335;&#34920;.hql" TargetMode="External"/><Relationship Id="rId1" Type="http://schemas.openxmlformats.org/officeDocument/2006/relationships/hyperlink" Target="&#35762;&#20041;&#20851;&#32852;&#36164;&#26009;\hive&#24341;&#25806;&#21019;&#24314;avro&#26684;&#24335;&#34920;.hq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wmf"/><Relationship Id="rId5" Type="http://schemas.openxmlformats.org/officeDocument/2006/relationships/oleObject" Target="file:///D:\&#19968;&#31449;&#21046;&#36896;&#39033;&#30446;\03-&#31532;&#19977;&#31456; &#25968;&#20179;ODS&amp;DWD&#23618;&#24314;&#35774;\&#35762;&#20041;&#20851;&#32852;&#36164;&#26009;\config.txt" TargetMode="Externa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&#35762;&#20041;&#20851;&#32852;&#36164;&#26009;\&#33258;&#21160;&#21019;&#24314;&#34920;&#23454;&#29616;&#24037;&#20855;&#31867;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&#35762;&#20041;&#20851;&#32852;&#36164;&#26009;\&#33258;&#21160;&#21019;&#24314;&#34920;&#36923;&#36753;&#23454;&#29616;.md" TargetMode="Externa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emf"/><Relationship Id="rId2" Type="http://schemas.openxmlformats.org/officeDocument/2006/relationships/oleObject" Target="file:///D:\&#19968;&#31449;&#21046;&#36896;&#39033;&#30446;\03-&#31532;&#19977;&#31456; &#25968;&#20179;ODS&amp;DWD&#23618;&#24314;&#35774;\&#35762;&#20041;&#20851;&#32852;&#36164;&#26009;\CreateHiveTablePartition.py" TargetMode="Externa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&#35762;&#20041;&#20851;&#32852;&#36164;&#26009;\&#23567;&#25991;&#20214;&#38382;&#39064;.m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&#35762;&#20041;&#20851;&#32852;&#36164;&#26009;\dwd&#23618;&#33258;&#21160;&#23548;&#20837;&#25968;&#25454;&#23454;&#29616;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一站制造</a:t>
            </a:r>
            <a:b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ODS</a:t>
            </a:r>
            <a:r>
              <a:rPr lang="zh-CN" altLang="en-US"/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ods</a:t>
            </a:r>
            <a:r>
              <a:rPr lang="zh-CN" altLang="en-US"/>
              <a:t>数据库</a:t>
            </a:r>
            <a:endParaRPr lang="zh-CN" altLang="en-US"/>
          </a:p>
          <a:p>
            <a:r>
              <a:rPr lang="zh-CN" altLang="en-US"/>
              <a:t>创建第一张表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 lang="zh-CN" altLang="en-US">
                <a:sym typeface="+mn-ea"/>
              </a:rPr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创建</a:t>
            </a:r>
            <a:r>
              <a:rPr lang="en-US" altLang="zh-CN">
                <a:sym typeface="+mn-ea"/>
              </a:rPr>
              <a:t>ods</a:t>
            </a:r>
            <a:r>
              <a:rPr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项目将基于Spark SQL来建立数据库、以及数据库表。其中，有一些语法操作，我们可能记不住。所以，我们可以查阅Spark的商业母公司DataBricks的帮助文档。</a:t>
            </a:r>
            <a:endParaRPr lang="zh-CN" altLang="en-US"/>
          </a:p>
          <a:p>
            <a:r>
              <a:rPr lang="zh-CN" altLang="en-US"/>
              <a:t>https://docs.databricks.com/spark/latest/spark-sql/index.html#sql-language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19785" y="3086735"/>
          <a:ext cx="5334000" cy="47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/>
              </a:tblGrid>
              <a:tr h="474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创建数据库</a:t>
                      </a:r>
                      <a:endParaRPr lang="en-US" sz="1400" b="0">
                        <a:solidFill>
                          <a:srgbClr val="008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DATABASE IF NOT EXISTS one_make_ods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0">
                        <a:solidFill>
                          <a:srgbClr val="008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 lang="zh-CN" altLang="en-US">
                <a:sym typeface="+mn-ea"/>
              </a:rPr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创建第一张表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查看Oracle中建表DDL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Hive外部表建表语法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创建新增地理区域表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创建分区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查看数据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1" action="ppaction://hlinkfile"/>
              </a:rPr>
              <a:t>讲义关联资料\ods层创建第一张表.md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ODS</a:t>
            </a:r>
            <a:r>
              <a:rPr lang="zh-CN" altLang="en-US"/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自动建表实现</a:t>
            </a:r>
            <a:endParaRPr lang="zh-CN" altLang="en-US"/>
          </a:p>
          <a:p>
            <a:r>
              <a:rPr lang="zh-CN" altLang="en-US"/>
              <a:t>自动关联数据实现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" y="351155"/>
            <a:ext cx="27235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966470"/>
            <a:ext cx="9258300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144456"/>
            <a:ext cx="5760538" cy="4710244"/>
          </a:xfrm>
        </p:spPr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在前两章介绍一站制造项目业务以及导入数据的过程中，已经从oracle中导入102张表的数据到hdfs上。因此ODS层的原始数据，需要创建102张表，并且导入数据对应的分区。如果，通过手动一张张建表的方式导入数据，将耗费极大时间，并且不够灵活，后续增加导入表或修改需要导入的表或数据，将变得非常复杂。思考：如何实现会比较好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" y="351155"/>
            <a:ext cx="27235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628140"/>
            <a:ext cx="11007090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ODS</a:t>
            </a:r>
            <a:r>
              <a:rPr lang="zh-CN" altLang="en-US"/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自动建表实现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683760"/>
          </a:xfrm>
        </p:spPr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需求：根据oracle中已导入hdfs的102张表，实现创建hive的ODS层表语法，并执行创建表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分析：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 sz="1400"/>
              <a:t>    1、已知需要创建表的表名，根据表名去oracle中查询出表的shema信息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    包含：列名、列类型、列注释、表注释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2、创建ods层表，使用avro格式，由于导入数据分为全量和增量导入，导入的目录不同，因此建表时，全量表的数据位置指向全量表路径，增量表相同。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3、根据已知的信息，动态拼接hive建表语句，并批量执行建表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4、执行完建表语句后，批量执行创建分区语句，让hive好的hive表，关联上对应分区的数据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    建表参考：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        hive引擎：</a:t>
            </a:r>
            <a:r>
              <a:rPr lang="zh-CN" altLang="en-US" sz="1400">
                <a:hlinkClick r:id="rId1" action="ppaction://hlinkfile"/>
              </a:rPr>
              <a:t>讲义关联资料\hive引擎创建avro格式表.hql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        sparksql引擎：</a:t>
            </a:r>
            <a:r>
              <a:rPr lang="zh-CN" altLang="en-US" sz="1400">
                <a:hlinkClick r:id="rId2" action="ppaction://hlinkfile"/>
              </a:rPr>
              <a:t>讲义关联资料\sparksql引擎创建avro格式表.hql</a:t>
            </a:r>
            <a:endParaRPr lang="zh-CN" altLang="en-US" sz="1400"/>
          </a:p>
          <a:p>
            <a:pPr>
              <a:buFont typeface="Wingdings" panose="05000000000000000000" charset="0"/>
            </a:pPr>
            <a:r>
              <a:rPr lang="zh-CN" altLang="en-US" sz="1400"/>
              <a:t>    5、查看数据是否导入成功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 lang="zh-CN" altLang="en-US"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自动建表实现（前置操作）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2930" y="1037590"/>
            <a:ext cx="10826750" cy="5339080"/>
          </a:xfrm>
        </p:spPr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创建并设置工程</a:t>
            </a:r>
            <a:r>
              <a:rPr lang="en-US" altLang="zh-CN"/>
              <a:t>OneMake</a:t>
            </a:r>
            <a:r>
              <a:rPr lang="zh-CN" altLang="en-US"/>
              <a:t>（</a:t>
            </a:r>
            <a:r>
              <a:rPr lang="zh-CN"/>
              <a:t>安装依赖包，</a:t>
            </a:r>
            <a:r>
              <a:rPr lang="en-US" altLang="zh-CN"/>
              <a:t>cx-Oralce</a:t>
            </a:r>
            <a:r>
              <a:rPr lang="zh-CN" altLang="en-US"/>
              <a:t>、</a:t>
            </a:r>
            <a:r>
              <a:rPr lang="en-US" altLang="zh-CN"/>
              <a:t>PyHive</a:t>
            </a:r>
            <a:r>
              <a:rPr lang="zh-CN" altLang="en-US"/>
              <a:t>等）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创建工程和目录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    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添加自定义记录日志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/>
              <a:t>       自定义记录日志：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添加配置文件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       配置文件：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90270" y="1903730"/>
          <a:ext cx="71564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0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pip install cx-Oracle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sym typeface="+mn-ea"/>
                        </a:rPr>
                        <a:t>pip install PyHive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55" y="2354580"/>
            <a:ext cx="1155065" cy="169418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0190" y="3971925"/>
          <a:ext cx="147447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474470" imgH="444500" progId="Package">
                  <p:embed/>
                </p:oleObj>
              </mc:Choice>
              <mc:Fallback>
                <p:oleObj name="" r:id="rId3" imgW="1474470" imgH="444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190" y="3971925"/>
                        <a:ext cx="147447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6330" y="463232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5" imgW="971550" imgH="800100" progId="Package">
                  <p:link updateAutomatic="1"/>
                </p:oleObj>
              </mc:Choice>
              <mc:Fallback>
                <p:oleObj name="" showAsIcon="1" r:id="rId5" imgW="971550" imgH="800100" progId="Package">
                  <p:link updateAutomatic="1"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6330" y="463232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 lang="zh-CN" altLang="en-US"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自动建表实现（编写工具类）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720590"/>
          </a:xfrm>
        </p:spPr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配置文件读取工具类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读取文件工具类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获得全量表和增量表工具类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获得</a:t>
            </a:r>
            <a:r>
              <a:rPr lang="en-US" altLang="zh-CN"/>
              <a:t>oracle</a:t>
            </a:r>
            <a:r>
              <a:rPr lang="zh-CN" altLang="en-US"/>
              <a:t>和</a:t>
            </a:r>
            <a:r>
              <a:rPr lang="en-US" altLang="zh-CN"/>
              <a:t>hive</a:t>
            </a:r>
            <a:r>
              <a:rPr lang="zh-CN" altLang="en-US"/>
              <a:t>连接工具类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获得</a:t>
            </a:r>
            <a:r>
              <a:rPr lang="en-US" altLang="zh-CN"/>
              <a:t>oracle</a:t>
            </a:r>
            <a:r>
              <a:rPr lang="zh-CN" altLang="en-US"/>
              <a:t>元数据信息工具类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</a:pPr>
            <a:r>
              <a:rPr lang="zh-CN" altLang="en-US"/>
              <a:t>操作文档：</a:t>
            </a:r>
            <a:r>
              <a:rPr lang="zh-CN" altLang="en-US">
                <a:hlinkClick r:id="rId1" action="ppaction://hlinkfile"/>
              </a:rPr>
              <a:t>讲义关联资料\自动创建表实现工具类.md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11090" y="933450"/>
            <a:ext cx="3761105" cy="4256405"/>
          </a:xfrm>
        </p:spPr>
        <p:txBody>
          <a:bodyPr/>
          <a:lstStyle/>
          <a:p>
            <a:r>
              <a:rPr lang="zh-CN" dirty="0">
                <a:solidFill>
                  <a:srgbClr val="AD2B26"/>
                </a:solidFill>
              </a:rPr>
              <a:t>数仓</a:t>
            </a:r>
            <a:r>
              <a:rPr lang="en-US" altLang="zh-CN" dirty="0">
                <a:solidFill>
                  <a:srgbClr val="AD2B26"/>
                </a:solidFill>
              </a:rPr>
              <a:t>ODS&amp;DWD</a:t>
            </a:r>
            <a:r>
              <a:rPr lang="zh-CN" altLang="en-US" dirty="0">
                <a:solidFill>
                  <a:srgbClr val="AD2B26"/>
                </a:solidFill>
              </a:rPr>
              <a:t>层建设</a:t>
            </a:r>
            <a:endParaRPr lang="zh-CN" dirty="0">
              <a:solidFill>
                <a:srgbClr val="AD2B26"/>
              </a:solidFill>
            </a:endParaRPr>
          </a:p>
          <a:p>
            <a:r>
              <a:rPr lang="zh-CN" dirty="0"/>
              <a:t>项目开发准备</a:t>
            </a:r>
            <a:endParaRPr lang="zh-CN" dirty="0"/>
          </a:p>
          <a:p>
            <a:r>
              <a:rPr lang="zh-CN" dirty="0"/>
              <a:t>ods层建表</a:t>
            </a:r>
            <a:endParaRPr lang="zh-CN" dirty="0"/>
          </a:p>
          <a:p>
            <a:r>
              <a:rPr lang="zh-CN" dirty="0"/>
              <a:t>ods层自动建表</a:t>
            </a:r>
            <a:endParaRPr lang="zh-CN" dirty="0"/>
          </a:p>
          <a:p>
            <a:r>
              <a:rPr lang="zh-CN" altLang="en-US" dirty="0"/>
              <a:t>dwd层建表</a:t>
            </a:r>
            <a:endParaRPr lang="zh-CN" altLang="en-US" dirty="0"/>
          </a:p>
          <a:p>
            <a:r>
              <a:rPr dirty="0"/>
              <a:t>dwd层自动建表</a:t>
            </a:r>
            <a:endParaRPr dirty="0"/>
          </a:p>
          <a:p>
            <a:r>
              <a:rPr lang="zh-CN" dirty="0"/>
              <a:t>常见问题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 lang="zh-CN" altLang="en-US"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自动建表实现（逻辑实现）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720590"/>
          </a:xfrm>
        </p:spPr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实现自动创建表逻辑：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1、定义oracle、hive表连接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2、编写创建hive数据库逻辑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3、编写创建hive表逻辑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参数：库名、表名、动态目录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动态信息：库名、表名、列名、列类型、列注释、列的取值范围、精度、表属性、数据存储指定的hdfs路径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操作文档：</a:t>
            </a:r>
            <a:r>
              <a:rPr lang="zh-CN" altLang="en-US">
                <a:hlinkClick r:id="rId1" action="ppaction://hlinkfile"/>
              </a:rPr>
              <a:t>讲义关联资料\自动创建表逻辑实现.md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自动导入数据，本质上需要实现让创建好的hive表关联hdfs已导入的数据，而hive表本身为分区表，因此只需要创建对应的分区，让hive表关联上hdfs即可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以ciss_base_areas表为例，查看hdfs数据和分区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hive创建分区命令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根据库名、表名、动态目录、分区，自动创建分区实现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添加到主类中，测试执行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ODS</a:t>
            </a:r>
            <a:r>
              <a:rPr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自动关联数据实现</a:t>
            </a:r>
            <a:endParaRPr lang="zh-CN" altLang="en-US"/>
          </a:p>
        </p:txBody>
      </p:sp>
      <p:pic>
        <p:nvPicPr>
          <p:cNvPr id="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173" y="2838768"/>
            <a:ext cx="5695315" cy="8528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1126490" y="4157980"/>
          <a:ext cx="1021016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016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alter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table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one_make_ods.ciss_base_areas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if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exists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(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200" b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location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'/data/dw/ods/one_make/full_imp/ciss4.ciss_base_areas/20210101'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1">
                        <a:solidFill>
                          <a:srgbClr val="00008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4910" y="4989830"/>
          <a:ext cx="16611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2" imgW="1661160" imgH="444500" progId="Package">
                  <p:link updateAutomatic="1"/>
                </p:oleObj>
              </mc:Choice>
              <mc:Fallback>
                <p:oleObj name="" r:id="rId2" imgW="1661160" imgH="444500" progId="Package">
                  <p:link updateAutomatic="1"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4910" y="4989830"/>
                        <a:ext cx="166116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DWD</a:t>
            </a:r>
            <a:r>
              <a:rPr lang="zh-CN" altLang="en-US"/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建库建表</a:t>
            </a:r>
            <a:endParaRPr lang="zh-CN" altLang="en-US"/>
          </a:p>
          <a:p>
            <a:r>
              <a:rPr lang="zh-CN" altLang="en-US"/>
              <a:t>导入数据</a:t>
            </a:r>
            <a:endParaRPr lang="zh-CN" altLang="en-US"/>
          </a:p>
          <a:p>
            <a:r>
              <a:rPr lang="zh-CN" altLang="en-US"/>
              <a:t>解决小文件问题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DWD</a:t>
            </a:r>
            <a:r>
              <a:rPr lang="zh-CN" altLang="en-US">
                <a:sym typeface="+mn-ea"/>
              </a:rPr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建库建表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11302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DWD层与ODS层保持一致，但存放的是所有的历史记录。分析：之前的ods导入的新增地理区域表，这个表几乎非常少会变动。一年有时候都未必都变一次，因为国家的区域名一般都是不会变的。所以，我们只需要存储最新的数据即可。所以，在DWD中，无需分区，如果数据有变化，只需要将最新的数据同步进来即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项目中，在dwd文件夹中创建目录。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在dwd/meta_data中创建dwd_create_db_tables.hql文件，在这个文件中创建dwd层数据库和dwd层表</a:t>
            </a: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DWD层存储所有的历史数据，而且是后续数据处理、分析的主要来源。所以ORC格式存储数据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/>
              <a:t>  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293235" y="2927350"/>
          <a:ext cx="5670550" cy="52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550"/>
              </a:tblGrid>
              <a:tr h="525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mkdir dwd/meta_data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mkdir dwd/etl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mkdir dwd/shell</a:t>
                      </a:r>
                      <a:endParaRPr 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mkdir dwd/job_scheduler</a:t>
                      </a:r>
                      <a:endParaRPr lang="en-US" sz="1000" b="0"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mkdir dwd/dev_test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07440" y="4168775"/>
          <a:ext cx="567055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55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CREATE DATABASE IF NOT EXISTS one_make_dwd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;</a:t>
                      </a:r>
                      <a:endParaRPr lang="en-US" altLang="en-US" sz="1400" b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107440" y="4880610"/>
          <a:ext cx="10064750" cy="1889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0"/>
              </a:tblGrid>
              <a:tr h="1889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行政区域表</a:t>
                      </a:r>
                      <a:endParaRPr lang="en-US" sz="10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-- 1. 没有分区</a:t>
                      </a:r>
                      <a:endParaRPr lang="en-US" sz="10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-- 2. 没有分隔符</a:t>
                      </a:r>
                      <a:endParaRPr lang="en-US" sz="10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-- 3. 使用ORC格式</a:t>
                      </a:r>
                      <a:endParaRPr lang="en-US" sz="10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CREATE EXTERNAL TABLE IF NOT EXISTS one_make_dwd.CISS_BASE_AREAS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ID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AREANAME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PARENTID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SHORTNAME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LNG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LAT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RANK INTEGER,     POSITION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    SORT INTEGER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COMMENT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>
                          <a:solidFill>
                            <a:srgbClr val="A315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'行政地理区域表'</a:t>
                      </a:r>
                      <a:endParaRPr lang="en-US" sz="1200" b="0">
                        <a:solidFill>
                          <a:srgbClr val="A315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STORED AS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ORC</a:t>
                      </a:r>
                      <a:endParaRPr lang="en-US" sz="1200" b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LOCATION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>
                          <a:solidFill>
                            <a:srgbClr val="A315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'/data/dw/dwd/one_make/CISS_BASE_AREAS'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DWD</a:t>
            </a:r>
            <a:r>
              <a:rPr lang="zh-CN" altLang="en-US">
                <a:sym typeface="+mn-ea"/>
              </a:rPr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导入数据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从ods层导入数据到dwd层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27405" y="2184400"/>
          <a:ext cx="9865995" cy="42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5995"/>
              </a:tblGrid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insert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overwrite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table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one_make_dwd.ciss_base_areas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select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areaname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parentid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shortname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lng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lat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rank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position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sort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from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one_make_ods.ciss_base_areas t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where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t.</a:t>
                      </a:r>
                      <a:r>
                        <a:rPr lang="en-US" sz="1200" b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1">
                        <a:solidFill>
                          <a:srgbClr val="00008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27405" y="2732405"/>
          <a:ext cx="36544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425"/>
              </a:tblGrid>
              <a:tr h="365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测试数据</a:t>
                      </a:r>
                      <a:endParaRPr lang="en-US" sz="12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select * from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one_make_dwd.ciss_base_areas;</a:t>
                      </a:r>
                      <a:endParaRPr lang="en-US" altLang="en-US" sz="1200" b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268980"/>
            <a:ext cx="5695950" cy="1684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表格 8"/>
          <p:cNvGraphicFramePr/>
          <p:nvPr/>
        </p:nvGraphicFramePr>
        <p:xfrm>
          <a:off x="827405" y="5099685"/>
          <a:ext cx="4394835" cy="20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4835"/>
              </a:tblGrid>
              <a:tr h="202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select   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from   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one_make_dwd.ciss_base_areas;</a:t>
                      </a:r>
                      <a:endParaRPr lang="en-US" altLang="en-US" sz="1200" b="1">
                        <a:solidFill>
                          <a:srgbClr val="00008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27405" y="539940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总计47562条数据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为什么此处生成的是两个orc文件？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小文件问题</a:t>
            </a:r>
            <a:endParaRPr lang="zh-CN" altLang="en-US"/>
          </a:p>
        </p:txBody>
      </p:sp>
      <p:pic>
        <p:nvPicPr>
          <p:cNvPr id="24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740" y="1597343"/>
            <a:ext cx="5695950" cy="2143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DWD</a:t>
            </a:r>
            <a:r>
              <a:rPr lang="zh-CN" altLang="en-US">
                <a:sym typeface="+mn-ea"/>
              </a:rPr>
              <a:t>层建表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解决小文件问题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>
              <a:buFont typeface="Wingdings" panose="05000000000000000000" charset="0"/>
            </a:pPr>
            <a:r>
              <a:rPr lang="en-US" altLang="zh-CN"/>
              <a:t>    </a:t>
            </a:r>
            <a:r>
              <a:rPr lang="zh-CN" altLang="en-US"/>
              <a:t>小文件数量跟Spark SQL的shuffle分区数量有关系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</a:t>
            </a:r>
            <a:r>
              <a:rPr lang="en-US" altLang="zh-CN"/>
              <a:t>Spark Sql</a:t>
            </a:r>
            <a:r>
              <a:rPr lang="zh-CN" altLang="en-US"/>
              <a:t>执行计划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</a:t>
            </a:r>
            <a:r>
              <a:rPr lang="en-US" altLang="zh-CN"/>
              <a:t>Spark Job</a:t>
            </a:r>
            <a:r>
              <a:rPr lang="zh-CN" altLang="en-US"/>
              <a:t>执行明细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1" action="ppaction://hlinkfile"/>
              </a:rPr>
              <a:t>讲义关联资料\小文件问题.md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DWD</a:t>
            </a:r>
            <a:r>
              <a:rPr lang="zh-CN" altLang="en-US"/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自动建表实现</a:t>
            </a:r>
            <a:endParaRPr lang="zh-CN" altLang="en-US"/>
          </a:p>
          <a:p>
            <a:r>
              <a:rPr lang="zh-CN" altLang="en-US"/>
              <a:t>自动导入数据实现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05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DWD</a:t>
            </a:r>
            <a:r>
              <a:rPr lang="zh-CN" altLang="en-US"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自动建表实现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需求：dwd层是从ods层抽取出来的数据，建表的方式与ods层建表方式类似，区别在于dwd层建表指定的格式是orc格式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分析：由于已实现根据oracle表的schema信息自动建表，此处只需要在主类中添加dwd层建表逻辑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实现：</a:t>
            </a: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66140" y="3342640"/>
          <a:ext cx="10170795" cy="2606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795"/>
              </a:tblGrid>
              <a:tr h="2606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 i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.info(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"DWD层创建数据库"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cHiveTableFromOracleTable.executeCreateDbHQL(CreateMetaCommon.</a:t>
                      </a:r>
                      <a:r>
                        <a:rPr lang="en-US" sz="1400" b="0" i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DWD_NAME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i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.info(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"DWD层创建表..."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List&lt;String&gt; allTableName = Arrays.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stream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(tableNameList)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.flatMap(list -&gt; list.stream())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.collect(Collectors.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toList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());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allTableName.stream()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.forEach(tblName -&gt; {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  cHiveTableFromOracleTable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.executeCreateTableHQL(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      CreateMetaCommon.</a:t>
                      </a:r>
                      <a:r>
                        <a:rPr lang="en-US" sz="1400" b="0" i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DWD_NAME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tblName, StringUtils.</a:t>
                      </a:r>
                      <a:r>
                        <a:rPr lang="en-US" sz="1400" b="1" i="1">
                          <a:solidFill>
                            <a:srgbClr val="660E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EMPTY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});</a:t>
                      </a:r>
                      <a:endParaRPr lang="en-US" altLang="en-US" sz="1400" b="1" i="1">
                        <a:solidFill>
                          <a:srgbClr val="660E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sz="1600"/>
              <a:t>导入数据，使用insert override table select 方式，需要根据表schema信息拼insert override语句从ods层导入数据</a:t>
            </a:r>
            <a:endParaRPr lang="zh-CN" altLang="en-US" sz="160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/>
              <a:t>加载表元数据，执行insert sq</a:t>
            </a:r>
            <a:r>
              <a:rPr sz="1600"/>
              <a:t>l</a:t>
            </a:r>
            <a:endParaRPr sz="160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/>
              <a:t>根据表元数据信息和分区信息，生成insert override语句</a:t>
            </a:r>
            <a:endParaRPr lang="zh-CN" altLang="en-US" sz="160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/>
              <a:t>把导入逻辑代码添加到主类中，测试dwd层数据导入</a:t>
            </a:r>
            <a:endParaRPr lang="zh-CN" altLang="en-US" sz="1600"/>
          </a:p>
          <a:p>
            <a:pPr marL="457200" lvl="1" indent="0" algn="l">
              <a:buFont typeface="+mj-lt"/>
              <a:buNone/>
            </a:pPr>
            <a:r>
              <a:rPr lang="zh-CN" altLang="en-US" sz="1600"/>
              <a:t>操作文档：</a:t>
            </a:r>
            <a:r>
              <a:rPr lang="zh-CN" altLang="en-US" sz="1600">
                <a:hlinkClick r:id="rId1" action="ppaction://hlinkfile"/>
              </a:rPr>
              <a:t>讲义关联资料\dwd层自动导入数据实现.md</a:t>
            </a:r>
            <a:endParaRPr lang="zh-CN" altLang="en-US" sz="1600">
              <a:hlinkClick r:id="rId1" action="ppaction://hlinkfile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DWD</a:t>
            </a:r>
            <a:r>
              <a:rPr>
                <a:sym typeface="+mn-ea"/>
              </a:rPr>
              <a:t>层自动建表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自动导入数据实现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373" y="52324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了解Spark的Thrift服务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理解ODS建设逻辑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理解DWD层建设逻辑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掌握ODS层建设实现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DWD</a:t>
            </a:r>
            <a:r>
              <a:rPr lang="zh-CN" altLang="en-US" dirty="0">
                <a:solidFill>
                  <a:srgbClr val="AD2B26"/>
                </a:solidFill>
              </a:rPr>
              <a:t>层建设实现</a:t>
            </a:r>
            <a:endParaRPr lang="zh-CN" altLang="en-US" dirty="0">
              <a:solidFill>
                <a:srgbClr val="AD2B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常见问题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虚拟机速度慢</a:t>
            </a:r>
            <a:endParaRPr lang="zh-CN" altLang="en-US"/>
          </a:p>
          <a:p>
            <a:r>
              <a:rPr lang="en-US" altLang="zh-CN"/>
              <a:t>spark thrift server</a:t>
            </a:r>
            <a:r>
              <a:rPr lang="zh-CN" altLang="en-US"/>
              <a:t>无法启动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06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常见问题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虚拟机速度慢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通过free –h查看内存，发现buffer/cache占了大量内存，因为一些数据操作会写在cache中，可以将cache中的数据手动刷入到磁盘中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97610" y="2571115"/>
          <a:ext cx="8771255" cy="113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1255"/>
              </a:tblGrid>
              <a:tr h="1139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[root@node1 ~]# free -h</a:t>
                      </a:r>
                      <a:endParaRPr 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            total        used        free      shared  buff/cache   available</a:t>
                      </a:r>
                      <a:endParaRPr 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Mem:            15G        5.0G        176M        442M         10G        9.7G</a:t>
                      </a:r>
                      <a:endParaRPr 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Swap:          2.0G         93M        1.9G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197610" y="4022725"/>
          <a:ext cx="8770620" cy="114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0620"/>
              </a:tblGrid>
              <a:tr h="1148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[root@node1 ~]# echo 3 &gt; /proc/sys/vm/drop_caches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[root@node1 ~]# free -h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            total        used        free      shared  buff/cache   available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Mem:            15G        4.9G         10G        442M        648M        9.9G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Swap:          2.0G         93M        1.9G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报错说NN resource is full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因为HDFS所在的节点要撑满了，所以这种情况要清理一下磁盘空间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t>   </a:t>
            </a:r>
            <a:r>
              <a:rPr b="1"/>
              <a:t>hdfs dfs -du -h /</a:t>
            </a:r>
            <a:endParaRPr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常见问题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spark thrift server</a:t>
            </a:r>
            <a:r>
              <a:rPr>
                <a:sym typeface="+mn-ea"/>
              </a:rPr>
              <a:t>无法启动</a:t>
            </a:r>
            <a:endParaRPr lang="zh-CN" altLang="en-US"/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286953"/>
            <a:ext cx="569595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spark thrift</a:t>
            </a:r>
            <a:r>
              <a:rPr lang="zh-CN" altLang="en-US" dirty="0"/>
              <a:t>服务</a:t>
            </a:r>
            <a:endParaRPr lang="zh-CN" dirty="0"/>
          </a:p>
          <a:p>
            <a:r>
              <a:rPr lang="zh-CN" altLang="en-US" dirty="0"/>
              <a:t>数仓</a:t>
            </a:r>
            <a:r>
              <a:rPr lang="en-US" altLang="zh-CN" dirty="0"/>
              <a:t>ODS</a:t>
            </a:r>
            <a:r>
              <a:rPr lang="zh-CN" altLang="en-US" dirty="0"/>
              <a:t>层和</a:t>
            </a:r>
            <a:r>
              <a:rPr lang="en-US" altLang="zh-CN" dirty="0"/>
              <a:t>DWD</a:t>
            </a:r>
            <a:r>
              <a:rPr lang="zh-CN" altLang="en-US" dirty="0"/>
              <a:t>层建设</a:t>
            </a:r>
            <a:endParaRPr lang="en-US" altLang="zh-CN" dirty="0"/>
          </a:p>
          <a:p>
            <a:r>
              <a:rPr lang="zh-CN" altLang="en-US" dirty="0"/>
              <a:t>数仓</a:t>
            </a:r>
            <a:r>
              <a:rPr lang="en-US" altLang="zh-CN" dirty="0"/>
              <a:t>ODS</a:t>
            </a:r>
            <a:r>
              <a:rPr lang="zh-CN" altLang="en-US" dirty="0"/>
              <a:t>层自动建表实现逻辑</a:t>
            </a:r>
            <a:endParaRPr lang="zh-CN" altLang="en-US" dirty="0"/>
          </a:p>
          <a:p>
            <a:r>
              <a:rPr lang="zh-CN" altLang="en-US" dirty="0"/>
              <a:t>数仓</a:t>
            </a:r>
            <a:r>
              <a:rPr lang="en-US" altLang="zh-CN" dirty="0"/>
              <a:t>ODS</a:t>
            </a:r>
            <a:r>
              <a:rPr lang="zh-CN" altLang="en-US" dirty="0"/>
              <a:t>层自动创建分区实现</a:t>
            </a:r>
            <a:endParaRPr lang="zh-CN" altLang="en-US" dirty="0"/>
          </a:p>
          <a:p>
            <a:r>
              <a:rPr lang="zh-CN" altLang="en-US" dirty="0"/>
              <a:t>数仓</a:t>
            </a:r>
            <a:r>
              <a:rPr lang="en-US" altLang="zh-CN" dirty="0"/>
              <a:t>DWD</a:t>
            </a:r>
            <a:r>
              <a:rPr lang="zh-CN" altLang="en-US" dirty="0"/>
              <a:t>层建设逻辑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数仓</a:t>
            </a:r>
            <a:r>
              <a:rPr lang="en-US" altLang="zh-CN"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ODS&amp;DWD</a:t>
            </a:r>
            <a:r>
              <a:rPr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层建设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53660" y="1843405"/>
            <a:ext cx="5760720" cy="3171190"/>
          </a:xfrm>
        </p:spPr>
        <p:txBody>
          <a:bodyPr/>
          <a:lstStyle/>
          <a:p>
            <a:r>
              <a:rPr lang="zh-CN" dirty="0"/>
              <a:t>理解数仓</a:t>
            </a:r>
            <a:r>
              <a:rPr lang="en-US" altLang="zh-CN" dirty="0"/>
              <a:t>ODS</a:t>
            </a:r>
            <a:r>
              <a:rPr lang="zh-CN" altLang="en-US" dirty="0"/>
              <a:t>、</a:t>
            </a:r>
            <a:r>
              <a:rPr lang="en-US" altLang="zh-CN" dirty="0"/>
              <a:t>DWD</a:t>
            </a:r>
            <a:r>
              <a:rPr lang="zh-CN" altLang="en-US" dirty="0"/>
              <a:t>层建设</a:t>
            </a:r>
            <a:endParaRPr lang="zh-CN" altLang="en-US" dirty="0"/>
          </a:p>
          <a:p>
            <a:r>
              <a:rPr lang="zh-CN" dirty="0"/>
              <a:t>掌握</a:t>
            </a:r>
            <a:r>
              <a:rPr lang="en-US" altLang="zh-CN" dirty="0"/>
              <a:t>ODS</a:t>
            </a:r>
            <a:r>
              <a:rPr lang="zh-CN" altLang="en-US" dirty="0"/>
              <a:t>层自动建表、自动分区实现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数仓</a:t>
            </a:r>
            <a:r>
              <a:rPr lang="en-US" altLang="zh-CN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ODS&amp;DWD</a:t>
            </a:r>
            <a:r>
              <a:rPr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层建设</a:t>
            </a:r>
            <a:endParaRPr b="0" dirty="0">
              <a:solidFill>
                <a:srgbClr val="595959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dirty="0">
                <a:sym typeface="+mn-ea"/>
              </a:rPr>
              <a:t>项目开发准备</a:t>
            </a:r>
            <a:br>
              <a:rPr lang="zh-CN" dirty="0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385060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与码云配置</a:t>
            </a:r>
            <a:endParaRPr lang="zh-CN" altLang="en-US"/>
          </a:p>
          <a:p>
            <a:r>
              <a:rPr lang="en-US" altLang="zh-CN"/>
              <a:t>DBeaver</a:t>
            </a:r>
            <a:r>
              <a:rPr lang="zh-CN" altLang="en-US"/>
              <a:t>环境配置</a:t>
            </a:r>
            <a:endParaRPr lang="zh-CN" altLang="en-US"/>
          </a:p>
          <a:p>
            <a:r>
              <a:rPr lang="en-US" altLang="zh-CN"/>
              <a:t>VScode</a:t>
            </a:r>
            <a:r>
              <a:rPr lang="zh-CN" altLang="en-US"/>
              <a:t>环境配置</a:t>
            </a:r>
            <a:endParaRPr lang="zh-CN" altLang="en-US"/>
          </a:p>
          <a:p>
            <a:r>
              <a:rPr lang="zh-CN" altLang="en-US"/>
              <a:t>项目初始化</a:t>
            </a:r>
            <a:endParaRPr lang="zh-CN" altLang="en-US"/>
          </a:p>
          <a:p>
            <a:r>
              <a:rPr lang="zh-CN" altLang="en-US"/>
              <a:t>项目规范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git</a:t>
            </a:r>
            <a:r>
              <a:rPr>
                <a:sym typeface="+mn-ea"/>
              </a:rPr>
              <a:t>与码云配置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一站制造项目将采用DataGrip + VSCode + DBeaver来开发项目。其中使用DataGrip来编写与测试核心代码，VSCode查看文件，DBeaver用来方便查看结果数据。</a:t>
            </a:r>
            <a:endParaRPr lang="zh-CN" altLang="en-US"/>
          </a:p>
          <a:p>
            <a:r>
              <a:rPr lang="zh-CN" altLang="en-US"/>
              <a:t>    其次项目中团队开发模式，我们使用git来管理项目版本。我们需要在本机上安装git或TortoiseGit，并在gitee上创建资源库，以确保项目开发同步。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注册码云账号：https://gitee.com/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导入服务器上项目到本地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配置仓库多人团队开发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0745" y="4687570"/>
            <a:ext cx="2901950" cy="1816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09160" y="4687570"/>
            <a:ext cx="3220720" cy="1817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1.将资料中的jars.tar.gz解压缩</a:t>
            </a:r>
            <a:endParaRPr lang="zh-CN" altLang="en-US"/>
          </a:p>
          <a:p>
            <a:r>
              <a:rPr lang="zh-CN" altLang="en-US"/>
              <a:t>2.新建DBeaver连接，选择Apache Spark</a:t>
            </a:r>
            <a:endParaRPr lang="zh-CN" altLang="en-US"/>
          </a:p>
          <a:p>
            <a:r>
              <a:rPr lang="zh-CN" altLang="en-US"/>
              <a:t>3.点击添加文件夹，将前面解压的jar包所在的文件夹配置进去</a:t>
            </a:r>
            <a:endParaRPr lang="zh-CN" altLang="en-US"/>
          </a:p>
          <a:p>
            <a:pPr lvl="1"/>
            <a:r>
              <a:rPr lang="zh-CN" altLang="en-US"/>
              <a:t>点击找到类，选择hive.jdbc驱动</a:t>
            </a:r>
            <a:endParaRPr lang="zh-CN" altLang="en-US"/>
          </a:p>
          <a:p>
            <a:r>
              <a:rPr lang="zh-CN" altLang="en-US"/>
              <a:t>4.配置thrift server地址和端口号</a:t>
            </a:r>
            <a:endParaRPr lang="zh-CN" altLang="en-US"/>
          </a:p>
          <a:p>
            <a:r>
              <a:rPr lang="zh-CN" altLang="en-US"/>
              <a:t>5.点击测试连接</a:t>
            </a:r>
            <a:endParaRPr lang="zh-CN" altLang="en-US"/>
          </a:p>
          <a:p>
            <a:r>
              <a:rPr lang="zh-CN" altLang="en-US"/>
              <a:t>6.点击完成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DBeaver</a:t>
            </a:r>
            <a:r>
              <a:rPr>
                <a:sym typeface="+mn-ea"/>
              </a:rPr>
              <a:t>环境配置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4817110"/>
            <a:ext cx="1136015" cy="10483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5" y="4817110"/>
            <a:ext cx="1167765" cy="104902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65" y="4817110"/>
            <a:ext cx="1111885" cy="1026160"/>
          </a:xfrm>
          <a:prstGeom prst="rect">
            <a:avLst/>
          </a:prstGeom>
        </p:spPr>
      </p:pic>
      <p:pic>
        <p:nvPicPr>
          <p:cNvPr id="18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4817110"/>
            <a:ext cx="2106295" cy="102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VScode</a:t>
            </a:r>
            <a:r>
              <a:rPr>
                <a:sym typeface="+mn-ea"/>
              </a:rPr>
              <a:t>环境配置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安装</a:t>
            </a:r>
            <a:r>
              <a:rPr lang="en-US" altLang="zh-CN"/>
              <a:t>Hive SQL</a:t>
            </a:r>
            <a:r>
              <a:rPr lang="zh-CN" altLang="en-US"/>
              <a:t>插件</a:t>
            </a: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安装Material Icon Theme文件夹插件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/>
              <a:t>   该插件可以提供更美观、方便的文件夹主题展示。</a:t>
            </a: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645" y="1828800"/>
            <a:ext cx="2861945" cy="891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3724910"/>
            <a:ext cx="3438525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项目初始化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528185"/>
          </a:xfrm>
        </p:spPr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创建项目目录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>
                <a:ea typeface="微软雅黑 Light" panose="020B0502040204020203" pitchFamily="34" charset="-122"/>
                <a:sym typeface="+mn-ea"/>
              </a:rPr>
              <a:t>创建</a:t>
            </a:r>
            <a:r>
              <a:rPr lang="en-US" altLang="zh-CN">
                <a:ea typeface="微软雅黑 Light" panose="020B0502040204020203" pitchFamily="34" charset="-122"/>
                <a:sym typeface="+mn-ea"/>
              </a:rPr>
              <a:t>OneMake</a:t>
            </a:r>
            <a:r>
              <a:rPr lang="zh-CN" altLang="en-US">
                <a:ea typeface="微软雅黑 Light" panose="020B0502040204020203" pitchFamily="34" charset="-122"/>
                <a:sym typeface="+mn-ea"/>
              </a:rPr>
              <a:t>工程，以</a:t>
            </a:r>
            <a:r>
              <a:rPr lang="en-US" altLang="zh-CN">
                <a:ea typeface="微软雅黑 Light" panose="020B0502040204020203" pitchFamily="34" charset="-122"/>
                <a:sym typeface="+mn-ea"/>
              </a:rPr>
              <a:t>package</a:t>
            </a:r>
            <a:r>
              <a:rPr lang="zh-CN" altLang="en-US">
                <a:ea typeface="微软雅黑 Light" panose="020B0502040204020203" pitchFamily="34" charset="-122"/>
                <a:sym typeface="+mn-ea"/>
              </a:rPr>
              <a:t>形式创建</a:t>
            </a:r>
            <a:r>
              <a:rPr 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auto_create_hive_tabl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模块</a:t>
            </a:r>
            <a:endParaRPr lang="zh-CN">
              <a:ea typeface="微软雅黑 Light" panose="020B0502040204020203" pitchFamily="34" charset="-122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>
                <a:ea typeface="微软雅黑 Light" panose="020B0502040204020203" pitchFamily="34" charset="-122"/>
                <a:sym typeface="+mn-ea"/>
              </a:rPr>
              <a:t>在之前克隆下来的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OneMake</a:t>
            </a:r>
            <a:r>
              <a:rPr 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文件夹中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，创建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 dw 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文件夹</a:t>
            </a:r>
            <a:endParaRPr lang="zh-CN">
              <a:ea typeface="微软雅黑 Light" panose="020B0502040204020203" pitchFamily="34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>
                <a:ea typeface="微软雅黑 Light" panose="020B0502040204020203" pitchFamily="34" charset="-122"/>
                <a:sym typeface="+mn-ea"/>
              </a:rPr>
              <a:t>在</a:t>
            </a:r>
            <a:r>
              <a:rPr 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 dw 文件夹中分别创建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ods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dwd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dwb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dws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dm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、</a:t>
            </a:r>
            <a:r>
              <a:rPr lang="en-US">
                <a:latin typeface="微软雅黑 Light" panose="020B0502040204020203" pitchFamily="34" charset="-122"/>
                <a:cs typeface="Times New Roman" panose="02020603050405020304" charset="0"/>
                <a:sym typeface="+mn-ea"/>
              </a:rPr>
              <a:t>s</a:t>
            </a:r>
            <a:r>
              <a:rPr 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t 文件夹</a:t>
            </a:r>
            <a:endParaRPr lang="zh-CN">
              <a:ea typeface="微软雅黑 Light" panose="020B0502040204020203" pitchFamily="34" charset="-122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微软雅黑 Light" panose="020B0502040204020203" pitchFamily="34" charset="-122"/>
                <a:sym typeface="+mn-ea"/>
              </a:rPr>
              <a:t> 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进入到</a:t>
            </a:r>
            <a:r>
              <a:rPr lang="en-US" altLang="zh-CN">
                <a:ea typeface="微软雅黑 Light" panose="020B0502040204020203" pitchFamily="34" charset="-122"/>
                <a:sym typeface="+mn-ea"/>
              </a:rPr>
              <a:t>o</a:t>
            </a:r>
            <a:r>
              <a:rPr lang="zh-CN"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ds文件夹中</a:t>
            </a:r>
            <a:r>
              <a:rPr lang="zh-CN">
                <a:ea typeface="微软雅黑 Light" panose="020B0502040204020203" pitchFamily="34" charset="-122"/>
                <a:sym typeface="+mn-ea"/>
              </a:rPr>
              <a:t>，分别创建以下几个文件夹</a:t>
            </a:r>
            <a:endParaRPr lang="zh-CN">
              <a:ea typeface="微软雅黑 Light" panose="020B0502040204020203" pitchFamily="34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>
                <a:ea typeface="微软雅黑 Light" panose="020B0502040204020203" pitchFamily="34" charset="-122"/>
                <a:sym typeface="+mn-ea"/>
              </a:rPr>
              <a:t>执行脚本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/>
              <a:t>VSCode</a:t>
            </a:r>
            <a:r>
              <a:rPr lang="zh-CN" altLang="en-US"/>
              <a:t>打开项目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/>
              <a:t>打开VSCode，并打开文件夹，选择之前克隆的one_make文件夹打开即可</a:t>
            </a: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6327140" y="2630170"/>
          <a:ext cx="271907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70"/>
              </a:tblGrid>
              <a:tr h="213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mkdir dw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7058660" y="3042285"/>
          <a:ext cx="294386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3860"/>
              </a:tblGrid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cd dw </a:t>
                      </a:r>
                      <a:endParaRPr 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mkdir ods dwd dwb dws dm </a:t>
                      </a: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5638800" y="3561080"/>
          <a:ext cx="567055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850"/>
                <a:gridCol w="306070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meta_data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建库建表元数据操作相关脚本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etl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ETL相关脚本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shell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批处理执行相关脚本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job_scheduler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调度相关脚本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python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 Light" panose="020B0502040204020203" pitchFamily="34" charset="-122"/>
                        </a:rPr>
                        <a:t>python相关脚本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4977130"/>
            <a:ext cx="2264410" cy="1047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项目规范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命名规范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n"/>
            </a:pPr>
            <a:r>
              <a:rPr lang="zh-CN" altLang="en-US"/>
              <a:t>所有SQL统一使用小写方式编写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/>
              <a:t>表名小写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/>
              <a:t>表存储路径小写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/>
              <a:t>表的schema信息小写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/>
              <a:t>hive建表规范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n"/>
            </a:pPr>
            <a:r>
              <a:rPr lang="zh-CN" altLang="en-US"/>
              <a:t>ods层使用avro格式建表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n"/>
            </a:pPr>
            <a:r>
              <a:rPr lang="zh-CN" altLang="en-US"/>
              <a:t>除ods层外的其他层，使用orc格式建表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14,&quot;width&quot;:8970}"/>
</p:tagLst>
</file>

<file path=ppt/tags/tag2.xml><?xml version="1.0" encoding="utf-8"?>
<p:tagLst xmlns:p="http://schemas.openxmlformats.org/presentationml/2006/main">
  <p:tag name="KSO_WM_UNIT_TABLE_BEAUTIFY" val="smartTable{ae29545b-8994-4843-8265-2a0b05ba2681}"/>
</p:tagLst>
</file>

<file path=ppt/tags/tag3.xml><?xml version="1.0" encoding="utf-8"?>
<p:tagLst xmlns:p="http://schemas.openxmlformats.org/presentationml/2006/main">
  <p:tag name="TABLE_ENDDRAG_ORIGIN_RECT" val="563*44"/>
  <p:tag name="TABLE_ENDDRAG_RECT" val="236*93*563*44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5603</Words>
  <Application>WPS 演示</Application>
  <PresentationFormat>宽屏</PresentationFormat>
  <Paragraphs>393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Wingdings</vt:lpstr>
      <vt:lpstr>Times New Roman</vt:lpstr>
      <vt:lpstr>Consolas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一站制造 </vt:lpstr>
      <vt:lpstr>PowerPoint 演示文稿</vt:lpstr>
      <vt:lpstr>PowerPoint 演示文稿</vt:lpstr>
      <vt:lpstr>项目开发准备 </vt:lpstr>
      <vt:lpstr>项目开发准备</vt:lpstr>
      <vt:lpstr>项目开发准备</vt:lpstr>
      <vt:lpstr>项目开发准备</vt:lpstr>
      <vt:lpstr>项目开发准备</vt:lpstr>
      <vt:lpstr>项目开发准备</vt:lpstr>
      <vt:lpstr>ODS层建表</vt:lpstr>
      <vt:lpstr>ODS层建表</vt:lpstr>
      <vt:lpstr>ODS层建表</vt:lpstr>
      <vt:lpstr>ODS层自动建表</vt:lpstr>
      <vt:lpstr>PowerPoint 演示文稿</vt:lpstr>
      <vt:lpstr>建表</vt:lpstr>
      <vt:lpstr>PowerPoint 演示文稿</vt:lpstr>
      <vt:lpstr>ODS层自动建表</vt:lpstr>
      <vt:lpstr>ODS层自动建表</vt:lpstr>
      <vt:lpstr>ODS层自动建表</vt:lpstr>
      <vt:lpstr>ODS层自动建表</vt:lpstr>
      <vt:lpstr>ODS层自动建表</vt:lpstr>
      <vt:lpstr>DWD层建表</vt:lpstr>
      <vt:lpstr>DWD层建表</vt:lpstr>
      <vt:lpstr>DWD层建表</vt:lpstr>
      <vt:lpstr>小文件问题</vt:lpstr>
      <vt:lpstr>DWD层建表</vt:lpstr>
      <vt:lpstr>DWD层自动建表</vt:lpstr>
      <vt:lpstr>DWD层自动建表</vt:lpstr>
      <vt:lpstr>DWD层自动建表</vt:lpstr>
      <vt:lpstr>常见问题</vt:lpstr>
      <vt:lpstr>常见问题</vt:lpstr>
      <vt:lpstr>常见问题</vt:lpstr>
      <vt:lpstr>数仓ODS&amp;DWD层建设</vt:lpstr>
      <vt:lpstr>数仓ODS&amp;DWD层建设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10000hours</cp:lastModifiedBy>
  <cp:revision>381</cp:revision>
  <dcterms:created xsi:type="dcterms:W3CDTF">2020-03-31T02:23:00Z</dcterms:created>
  <dcterms:modified xsi:type="dcterms:W3CDTF">2021-09-14T07:39:53Z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42994B7E26A34163875771C81BCF0C8B</vt:lpwstr>
  </property>
</Properties>
</file>