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5" r:id="rId5"/>
    <p:sldMasterId id="2147483658" r:id="rId6"/>
    <p:sldMasterId id="2147483660" r:id="rId7"/>
    <p:sldMasterId id="2147483677" r:id="rId8"/>
  </p:sldMasterIdLst>
  <p:notesMasterIdLst>
    <p:notesMasterId r:id="rId42"/>
  </p:notesMasterIdLst>
  <p:handoutMasterIdLst>
    <p:handoutMasterId r:id="rId53"/>
  </p:handoutMasterIdLst>
  <p:sldIdLst>
    <p:sldId id="462" r:id="rId9"/>
    <p:sldId id="463" r:id="rId10"/>
    <p:sldId id="464" r:id="rId11"/>
    <p:sldId id="512" r:id="rId12"/>
    <p:sldId id="513" r:id="rId13"/>
    <p:sldId id="514" r:id="rId14"/>
    <p:sldId id="515" r:id="rId15"/>
    <p:sldId id="539" r:id="rId16"/>
    <p:sldId id="516" r:id="rId17"/>
    <p:sldId id="517" r:id="rId18"/>
    <p:sldId id="518" r:id="rId19"/>
    <p:sldId id="519" r:id="rId20"/>
    <p:sldId id="520" r:id="rId21"/>
    <p:sldId id="521" r:id="rId22"/>
    <p:sldId id="529" r:id="rId23"/>
    <p:sldId id="531" r:id="rId24"/>
    <p:sldId id="532" r:id="rId25"/>
    <p:sldId id="536" r:id="rId26"/>
    <p:sldId id="537" r:id="rId27"/>
    <p:sldId id="558" r:id="rId28"/>
    <p:sldId id="559" r:id="rId29"/>
    <p:sldId id="560" r:id="rId30"/>
    <p:sldId id="561" r:id="rId31"/>
    <p:sldId id="562" r:id="rId32"/>
    <p:sldId id="563" r:id="rId33"/>
    <p:sldId id="564" r:id="rId34"/>
    <p:sldId id="565" r:id="rId35"/>
    <p:sldId id="566" r:id="rId36"/>
    <p:sldId id="567" r:id="rId37"/>
    <p:sldId id="568" r:id="rId38"/>
    <p:sldId id="569" r:id="rId39"/>
    <p:sldId id="570" r:id="rId40"/>
    <p:sldId id="571" r:id="rId41"/>
    <p:sldId id="572" r:id="rId43"/>
    <p:sldId id="573" r:id="rId44"/>
    <p:sldId id="574" r:id="rId45"/>
    <p:sldId id="575" r:id="rId46"/>
    <p:sldId id="576" r:id="rId47"/>
    <p:sldId id="577" r:id="rId48"/>
    <p:sldId id="578" r:id="rId49"/>
    <p:sldId id="501" r:id="rId50"/>
    <p:sldId id="452" r:id="rId51"/>
    <p:sldId id="264"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52332" initials="5"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B26"/>
    <a:srgbClr val="49504F"/>
    <a:srgbClr val="B70006"/>
    <a:srgbClr val="FFFFE4"/>
    <a:srgbClr val="919191"/>
    <a:srgbClr val="333333"/>
    <a:srgbClr val="FFFFFF"/>
    <a:srgbClr val="B60206"/>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50" autoAdjust="0"/>
    <p:restoredTop sz="95306" autoAdjust="0"/>
  </p:normalViewPr>
  <p:slideViewPr>
    <p:cSldViewPr snapToGrid="0">
      <p:cViewPr varScale="1">
        <p:scale>
          <a:sx n="97" d="100"/>
          <a:sy n="97" d="100"/>
        </p:scale>
        <p:origin x="232" y="632"/>
      </p:cViewPr>
      <p:guideLst/>
    </p:cSldViewPr>
  </p:slideViewPr>
  <p:notesTextViewPr>
    <p:cViewPr>
      <p:scale>
        <a:sx n="1" d="1"/>
        <a:sy n="1" d="1"/>
      </p:scale>
      <p:origin x="0" y="0"/>
    </p:cViewPr>
  </p:notesText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7" Type="http://schemas.openxmlformats.org/officeDocument/2006/relationships/commentAuthors" Target="commentAuthors.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3.xml"/><Relationship Id="rId51" Type="http://schemas.openxmlformats.org/officeDocument/2006/relationships/slide" Target="slides/slide42.xml"/><Relationship Id="rId50" Type="http://schemas.openxmlformats.org/officeDocument/2006/relationships/slide" Target="slides/slide41.xml"/><Relationship Id="rId5" Type="http://schemas.openxmlformats.org/officeDocument/2006/relationships/slideMaster" Target="slideMasters/slideMaster4.xml"/><Relationship Id="rId49" Type="http://schemas.openxmlformats.org/officeDocument/2006/relationships/slide" Target="slides/slide40.xml"/><Relationship Id="rId48" Type="http://schemas.openxmlformats.org/officeDocument/2006/relationships/slide" Target="slides/slide39.xml"/><Relationship Id="rId47" Type="http://schemas.openxmlformats.org/officeDocument/2006/relationships/slide" Target="slides/slide38.xml"/><Relationship Id="rId46" Type="http://schemas.openxmlformats.org/officeDocument/2006/relationships/slide" Target="slides/slide37.xml"/><Relationship Id="rId45" Type="http://schemas.openxmlformats.org/officeDocument/2006/relationships/slide" Target="slides/slide36.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notesMaster" Target="notesMasters/notesMaster1.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需要清洗DWD层油站的垃圾数据</a:t>
            </a:r>
            <a:endParaRPr lang="zh-CN" altLang="en-US"/>
          </a:p>
          <a:p>
            <a:r>
              <a:rPr lang="en-US" altLang="zh-CN"/>
              <a:t>1</a:t>
            </a:r>
            <a:r>
              <a:rPr lang="zh-CN" altLang="en-US"/>
              <a:t>)ID为null的</a:t>
            </a:r>
            <a:endParaRPr lang="zh-CN" altLang="en-US"/>
          </a:p>
          <a:p>
            <a:r>
              <a:rPr lang="zh-CN" altLang="en-US"/>
              <a:t>	`id != ''`</a:t>
            </a:r>
            <a:endParaRPr lang="zh-CN" altLang="en-US"/>
          </a:p>
          <a:p>
            <a:r>
              <a:rPr lang="en-US" altLang="zh-CN"/>
              <a:t>2</a:t>
            </a:r>
            <a:r>
              <a:rPr lang="zh-CN" altLang="en-US"/>
              <a:t>)过滤无油站名的数据</a:t>
            </a:r>
            <a:endParaRPr lang="zh-CN" altLang="en-US"/>
          </a:p>
          <a:p>
            <a:r>
              <a:rPr lang="zh-CN" altLang="en-US"/>
              <a:t>	oil.name is not null and oil.name != 'null'</a:t>
            </a:r>
            <a:endParaRPr lang="zh-CN" altLang="en-US"/>
          </a:p>
          <a:p>
            <a:r>
              <a:rPr lang="en-US" altLang="zh-CN"/>
              <a:t>3</a:t>
            </a:r>
            <a:r>
              <a:rPr lang="zh-CN" altLang="en-US"/>
              <a:t>)只处理国内的数据</a:t>
            </a:r>
            <a:endParaRPr lang="zh-CN" altLang="en-US"/>
          </a:p>
          <a:p>
            <a:r>
              <a:rPr lang="zh-CN" altLang="en-US"/>
              <a:t>	select id, areaname from one_make_dwd.ciss_base_areas where rank = 1 and id != 83</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endPar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endParaRPr kumimoji="1" lang="zh-CN" altLang="en-US" dirty="0"/>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image" Target="../media/image1.svg"/><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6.xml"/><Relationship Id="rId8" Type="http://schemas.openxmlformats.org/officeDocument/2006/relationships/slideLayout" Target="../slideLayouts/slideLayout15.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8" Type="http://schemas.openxmlformats.org/officeDocument/2006/relationships/theme" Target="../theme/theme6.xml"/><Relationship Id="rId17" Type="http://schemas.openxmlformats.org/officeDocument/2006/relationships/image" Target="../media/image4.png"/><Relationship Id="rId16" Type="http://schemas.openxmlformats.org/officeDocument/2006/relationships/slideLayout" Target="../slideLayouts/slideLayout23.xml"/><Relationship Id="rId15" Type="http://schemas.openxmlformats.org/officeDocument/2006/relationships/slideLayout" Target="../slideLayouts/slideLayout22.xml"/><Relationship Id="rId14" Type="http://schemas.openxmlformats.org/officeDocument/2006/relationships/slideLayout" Target="../slideLayouts/slideLayout21.xml"/><Relationship Id="rId13" Type="http://schemas.openxmlformats.org/officeDocument/2006/relationships/slideLayout" Target="../slideLayouts/slideLayout20.xml"/><Relationship Id="rId12" Type="http://schemas.openxmlformats.org/officeDocument/2006/relationships/slideLayout" Target="../slideLayouts/slideLayout19.xml"/><Relationship Id="rId11" Type="http://schemas.openxmlformats.org/officeDocument/2006/relationships/slideLayout" Target="../slideLayouts/slideLayout18.xml"/><Relationship Id="rId10" Type="http://schemas.openxmlformats.org/officeDocument/2006/relationships/slideLayout" Target="../slideLayouts/slideLayout17.xml"/><Relationship Id="rId1"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5.png"/><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cxnSp>
        <p:nvCxnSpPr>
          <p:cNvPr id="11" name="直接连接符 22"/>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420997"/>
            <a:ext cx="224590" cy="220464"/>
            <a:chOff x="0" y="262878"/>
            <a:chExt cx="224590" cy="506266"/>
          </a:xfrm>
        </p:grpSpPr>
        <p:sp>
          <p:nvSpPr>
            <p:cNvPr id="13" name="矩形 12"/>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xml"/><Relationship Id="rId1" Type="http://schemas.openxmlformats.org/officeDocument/2006/relationships/hyperlink" Target="&#35762;&#20041;&#20851;&#32852;&#36164;&#26009;\&#21306;&#22495;&#31890;&#24230;&#32500;&#24230;&#34920;&#24320;&#21457;.md" TargetMode="Externa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xml"/><Relationship Id="rId1" Type="http://schemas.openxmlformats.org/officeDocument/2006/relationships/hyperlink" Target="&#35762;&#20041;&#20851;&#32852;&#36164;&#26009;\&#21439;&#22478;&#31890;&#24230;&#32500;&#24230;&#34920;&#24320;&#21457;.md"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3.png"/><Relationship Id="rId2" Type="http://schemas.openxmlformats.org/officeDocument/2006/relationships/tags" Target="../tags/tag5.xml"/><Relationship Id="rId1" Type="http://schemas.openxmlformats.org/officeDocument/2006/relationships/hyperlink" Target="&#35762;&#20041;&#20851;&#32852;&#36164;&#26009;\&#26085;&#26399;&#32500;&#24230;sparksql&#24314;&#34920;.md" TargetMode="Externa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hyperlink" Target="&#36164;&#26009;\data\dw\dws\one_make\dim_date\202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2.xml"/><Relationship Id="rId1" Type="http://schemas.openxmlformats.org/officeDocument/2006/relationships/hyperlink" Target="&#35762;&#20041;&#20851;&#32852;&#36164;&#26009;\&#26381;&#21153;&#32500;&#24230;&#25805;&#20316;&#25991;&#26723;.md" TargetMode="Externa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3.xml"/><Relationship Id="rId1" Type="http://schemas.openxmlformats.org/officeDocument/2006/relationships/hyperlink" Target="&#35762;&#20041;&#20851;&#32852;&#36164;&#26009;\&#25925;&#38556;&#32500;&#24230;&#25805;&#20316;&#25991;&#26723;.m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hyperlink" Target="&#35762;&#20041;&#20851;&#32852;&#36164;&#26009;\&#24120;&#35265;&#38382;&#39064;.md"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noProof="0" dirty="0">
                <a:latin typeface="微软雅黑" panose="020B0503020204020204" pitchFamily="34" charset="-122"/>
                <a:ea typeface="微软雅黑" panose="020B0503020204020204" pitchFamily="34" charset="-122"/>
                <a:cs typeface="+mn-cs"/>
                <a:sym typeface="+mn-ea"/>
              </a:rPr>
              <a:t>一站制造</a:t>
            </a:r>
            <a:br>
              <a:rPr kumimoji="0" lang="zh-CN" altLang="en-US" b="1"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br>
            <a:endParaRPr kumimoji="1" lang="zh-CN" altLang="en-US" dirty="0"/>
          </a:p>
        </p:txBody>
      </p:sp>
      <p:sp>
        <p:nvSpPr>
          <p:cNvPr id="3" name="文本占位符 2"/>
          <p:cNvSpPr>
            <a:spLocks noGrp="1"/>
          </p:cNvSpPr>
          <p:nvPr>
            <p:ph type="body" sz="quarter" idx="10"/>
          </p:nvPr>
        </p:nvSpPr>
        <p:spPr/>
        <p:txBody>
          <a:bodyPr/>
          <a:lstStyle/>
          <a:p>
            <a:r>
              <a:rPr kumimoji="1" lang="zh-CN" altLang="en-US" dirty="0"/>
              <a:t>第四章</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DWS</a:t>
            </a:r>
            <a:r>
              <a:rPr>
                <a:sym typeface="+mn-ea"/>
              </a:rPr>
              <a:t>层维度建模</a:t>
            </a:r>
            <a:endParaRPr lang="zh-CN" altLang="en-US"/>
          </a:p>
        </p:txBody>
      </p:sp>
      <p:sp>
        <p:nvSpPr>
          <p:cNvPr id="3" name="文本占位符 2"/>
          <p:cNvSpPr>
            <a:spLocks noGrp="1"/>
          </p:cNvSpPr>
          <p:nvPr>
            <p:ph type="body" sz="quarter" idx="10"/>
          </p:nvPr>
        </p:nvSpPr>
        <p:spPr/>
        <p:txBody>
          <a:bodyPr/>
          <a:p>
            <a:r>
              <a:rPr>
                <a:sym typeface="+mn-ea"/>
              </a:rPr>
              <a:t>区域粒度维度开发</a:t>
            </a:r>
            <a:endParaRPr lang="zh-CN" altLang="en-US"/>
          </a:p>
        </p:txBody>
      </p:sp>
      <p:sp>
        <p:nvSpPr>
          <p:cNvPr id="4" name="文本占位符 3"/>
          <p:cNvSpPr>
            <a:spLocks noGrp="1"/>
          </p:cNvSpPr>
          <p:nvPr>
            <p:ph type="body" sz="quarter" idx="11"/>
          </p:nvPr>
        </p:nvSpPr>
        <p:spPr>
          <a:xfrm>
            <a:off x="710565" y="1656080"/>
            <a:ext cx="10699115" cy="4674870"/>
          </a:xfrm>
        </p:spPr>
        <p:txBody>
          <a:bodyPr/>
          <a:p>
            <a:pPr marL="285750" indent="-285750">
              <a:buFont typeface="Wingdings" panose="05000000000000000000" charset="0"/>
              <a:buChar char="l"/>
            </a:pPr>
            <a:r>
              <a:rPr lang="zh-CN" altLang="en-US"/>
              <a:t>行政地理区域是一个树状结构，为了后续的操作，我们直接把表拉宽</a:t>
            </a:r>
            <a:endParaRPr lang="zh-CN" altLang="en-US"/>
          </a:p>
          <a:p>
            <a:pPr marL="285750" indent="-285750">
              <a:buFont typeface="Wingdings" panose="05000000000000000000" charset="0"/>
              <a:buChar char="l"/>
            </a:pPr>
            <a:r>
              <a:rPr lang="zh-CN" altLang="en-US"/>
              <a:t>处理后的结构如下：</a:t>
            </a: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endParaRPr lang="zh-CN" altLang="en-US"/>
          </a:p>
          <a:p>
            <a:pPr>
              <a:buFont typeface="Wingdings" panose="05000000000000000000" charset="0"/>
            </a:pP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r>
              <a:rPr lang="zh-CN" altLang="en-US"/>
              <a:t>建库建表，加载数据</a:t>
            </a:r>
            <a:endParaRPr lang="zh-CN" altLang="en-US"/>
          </a:p>
          <a:p>
            <a:pPr>
              <a:buFont typeface="Wingdings" panose="05000000000000000000" charset="0"/>
            </a:pPr>
            <a:r>
              <a:rPr lang="zh-CN" altLang="en-US"/>
              <a:t>操作文档：</a:t>
            </a:r>
            <a:r>
              <a:rPr lang="zh-CN" altLang="en-US">
                <a:hlinkClick r:id="rId1" action="ppaction://hlinkfile"/>
              </a:rPr>
              <a:t>讲义关联资料\区域粒度维度表开发.md</a:t>
            </a:r>
            <a:endParaRPr lang="zh-CN" altLang="en-US"/>
          </a:p>
          <a:p>
            <a:pPr>
              <a:buFont typeface="Wingdings" panose="05000000000000000000" charset="0"/>
            </a:pPr>
            <a:endParaRPr lang="zh-CN" altLang="en-US"/>
          </a:p>
        </p:txBody>
      </p:sp>
      <p:graphicFrame>
        <p:nvGraphicFramePr>
          <p:cNvPr id="5" name="表格 4"/>
          <p:cNvGraphicFramePr/>
          <p:nvPr>
            <p:custDataLst>
              <p:tags r:id="rId2"/>
            </p:custDataLst>
          </p:nvPr>
        </p:nvGraphicFramePr>
        <p:xfrm>
          <a:off x="852805" y="2549525"/>
          <a:ext cx="4037330" cy="2578100"/>
        </p:xfrm>
        <a:graphic>
          <a:graphicData uri="http://schemas.openxmlformats.org/drawingml/2006/table">
            <a:tbl>
              <a:tblPr firstRow="1" bandRow="1">
                <a:tableStyleId>{5940675A-B579-460E-94D1-54222C63F5DA}</a:tableStyleId>
              </a:tblPr>
              <a:tblGrid>
                <a:gridCol w="1946275"/>
                <a:gridCol w="2090738"/>
              </a:tblGrid>
              <a:tr h="29210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id</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ID</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19050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province_id</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省份ID</a:t>
                      </a:r>
                      <a:endParaRPr lang="en-US"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19050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province</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省份名称</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19050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province_short_name</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省份短名称（简称）</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19050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city_id</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城市ID</a:t>
                      </a:r>
                      <a:endParaRPr lang="en-US"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19050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city</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城市</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19050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city_short_name</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城市短名称</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19050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county_id</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县城ID</a:t>
                      </a:r>
                      <a:endParaRPr lang="en-US"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19050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county</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县城</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19050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county_short_name</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县城短名称</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19050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area_id</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区域ID</a:t>
                      </a:r>
                      <a:endParaRPr lang="en-US"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19050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area</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区域</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19050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area_short_name</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区域短名称</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nvGraphicFramePr>
        <p:xfrm>
          <a:off x="7819390" y="3496945"/>
          <a:ext cx="3039745" cy="274320"/>
        </p:xfrm>
        <a:graphic>
          <a:graphicData uri="http://schemas.openxmlformats.org/drawingml/2006/table">
            <a:tbl>
              <a:tblPr firstRow="1" bandRow="1">
                <a:tableStyleId>{5940675A-B579-460E-94D1-54222C63F5DA}</a:tableStyleId>
              </a:tblPr>
              <a:tblGrid>
                <a:gridCol w="3039745"/>
              </a:tblGrid>
              <a:tr h="27432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注意：所有生成建表语句，都需要保存下来</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28575" cap="flat" cmpd="sng">
                      <a:solidFill>
                        <a:srgbClr val="42B983"/>
                      </a:solidFill>
                      <a:prstDash val="solid"/>
                      <a:headEnd type="none" w="med" len="med"/>
                      <a:tailEnd type="none" w="med" len="med"/>
                    </a:lnL>
                    <a:lnR cap="flat">
                      <a:noFill/>
                    </a:lnR>
                    <a:lnT cap="flat">
                      <a:noFill/>
                    </a:lnT>
                    <a:lnB cap="flat">
                      <a:noFill/>
                    </a:lnB>
                    <a:lnTlToBr>
                      <a:noFill/>
                    </a:lnTlToBr>
                    <a:lnBlToTr>
                      <a:noFill/>
                    </a:lnBlToTr>
                    <a:solidFill>
                      <a:srgbClr val="ECF8F2"/>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1"/>
          </p:nvPr>
        </p:nvSpPr>
        <p:spPr>
          <a:xfrm>
            <a:off x="710565" y="1645920"/>
            <a:ext cx="10749915" cy="4711065"/>
          </a:xfrm>
        </p:spPr>
        <p:txBody>
          <a:bodyPr/>
          <a:p>
            <a:r>
              <a:rPr lang="zh-CN" altLang="en-US"/>
              <a:t>数据模型</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a:buFont typeface="Wingdings" panose="05000000000000000000" charset="0"/>
              <a:buChar char="l"/>
            </a:pPr>
            <a:r>
              <a:rPr lang="zh-CN" altLang="en-US"/>
              <a:t>建库和加载数据</a:t>
            </a:r>
            <a:endParaRPr lang="zh-CN" altLang="en-US"/>
          </a:p>
          <a:p>
            <a:pPr marL="0" indent="0">
              <a:buFont typeface="Wingdings" panose="05000000000000000000" charset="0"/>
              <a:buNone/>
            </a:pPr>
            <a:r>
              <a:rPr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rPr>
              <a:t>操作文档：</a:t>
            </a:r>
            <a:r>
              <a:rPr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hlinkClick r:id="rId1" action="ppaction://hlinkfile"/>
              </a:rPr>
              <a:t>讲义关联资料\县城粒度维度表开发.md</a:t>
            </a:r>
            <a:endParaRPr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标题 2"/>
          <p:cNvSpPr>
            <a:spLocks noGrp="1"/>
          </p:cNvSpPr>
          <p:nvPr>
            <p:ph type="title"/>
          </p:nvPr>
        </p:nvSpPr>
        <p:spPr/>
        <p:txBody>
          <a:bodyPr/>
          <a:p>
            <a:r>
              <a:rPr lang="en-US" altLang="zh-CN">
                <a:sym typeface="+mn-ea"/>
              </a:rPr>
              <a:t>DWS</a:t>
            </a:r>
            <a:r>
              <a:rPr>
                <a:sym typeface="+mn-ea"/>
              </a:rPr>
              <a:t>层维度建模</a:t>
            </a:r>
            <a:endParaRPr lang="zh-CN" altLang="en-US"/>
          </a:p>
        </p:txBody>
      </p:sp>
      <p:sp>
        <p:nvSpPr>
          <p:cNvPr id="4" name="文本占位符 3"/>
          <p:cNvSpPr>
            <a:spLocks noGrp="1"/>
          </p:cNvSpPr>
          <p:nvPr>
            <p:ph type="body" sz="quarter" idx="10"/>
          </p:nvPr>
        </p:nvSpPr>
        <p:spPr/>
        <p:txBody>
          <a:bodyPr/>
          <a:p>
            <a:r>
              <a:rPr lang="zh-CN" altLang="en-US"/>
              <a:t>县城粒度维度开发</a:t>
            </a:r>
            <a:endParaRPr lang="zh-CN" altLang="en-US"/>
          </a:p>
        </p:txBody>
      </p:sp>
      <p:graphicFrame>
        <p:nvGraphicFramePr>
          <p:cNvPr id="5" name="表格 4"/>
          <p:cNvGraphicFramePr/>
          <p:nvPr>
            <p:custDataLst>
              <p:tags r:id="rId2"/>
            </p:custDataLst>
          </p:nvPr>
        </p:nvGraphicFramePr>
        <p:xfrm>
          <a:off x="862965" y="2287270"/>
          <a:ext cx="4210050" cy="3060700"/>
        </p:xfrm>
        <a:graphic>
          <a:graphicData uri="http://schemas.openxmlformats.org/drawingml/2006/table">
            <a:tbl>
              <a:tblPr firstRow="1" bandRow="1">
                <a:tableStyleId>{5940675A-B579-460E-94D1-54222C63F5DA}</a:tableStyleId>
              </a:tblPr>
              <a:tblGrid>
                <a:gridCol w="2029460"/>
                <a:gridCol w="2180590"/>
              </a:tblGrid>
              <a:tr h="306070">
                <a:tc>
                  <a:txBody>
                    <a:bodyPr/>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id</a:t>
                      </a:r>
                      <a:endParaRPr lang="en-US" alt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id</a:t>
                      </a:r>
                      <a:endParaRPr lang="en-US" alt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06070">
                <a:tc>
                  <a:txBody>
                    <a:bodyPr/>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province_id</a:t>
                      </a:r>
                      <a:endParaRPr lang="en-US" alt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省份ID</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06070">
                <a:tc>
                  <a:txBody>
                    <a:bodyPr/>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province</a:t>
                      </a:r>
                      <a:endParaRPr lang="en-US" alt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省份名称</a:t>
                      </a:r>
                      <a:endParaRPr lang="en-US" alt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06070">
                <a:tc>
                  <a:txBody>
                    <a:bodyPr/>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province_short_name</a:t>
                      </a:r>
                      <a:endParaRPr lang="en-US" alt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省份短名称</a:t>
                      </a:r>
                      <a:endParaRPr lang="en-US" alt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06070">
                <a:tc>
                  <a:txBody>
                    <a:bodyPr/>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city_id</a:t>
                      </a:r>
                      <a:endParaRPr lang="en-US" alt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城市ID</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06070">
                <a:tc>
                  <a:txBody>
                    <a:bodyPr/>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city</a:t>
                      </a:r>
                      <a:endParaRPr lang="en-US" alt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城市</a:t>
                      </a:r>
                      <a:endParaRPr lang="en-US" alt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06070">
                <a:tc>
                  <a:txBody>
                    <a:bodyPr/>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city_short_name</a:t>
                      </a:r>
                      <a:endParaRPr lang="en-US" alt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城市短名称</a:t>
                      </a:r>
                      <a:endParaRPr lang="en-US" alt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06070">
                <a:tc>
                  <a:txBody>
                    <a:bodyPr/>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county_id</a:t>
                      </a:r>
                      <a:endParaRPr lang="en-US" alt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县城ID</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06070">
                <a:tc>
                  <a:txBody>
                    <a:bodyPr/>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county</a:t>
                      </a:r>
                      <a:endParaRPr lang="en-US" alt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县城</a:t>
                      </a:r>
                      <a:endParaRPr lang="en-US" alt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06070">
                <a:tc>
                  <a:txBody>
                    <a:bodyPr/>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county_short_name</a:t>
                      </a:r>
                      <a:endParaRPr lang="en-US" alt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县城短名称</a:t>
                      </a:r>
                      <a:endParaRPr lang="en-US" altLang="en-US" sz="14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DWS</a:t>
            </a:r>
            <a:r>
              <a:rPr>
                <a:sym typeface="+mn-ea"/>
              </a:rPr>
              <a:t>层维度建模</a:t>
            </a:r>
            <a:endParaRPr lang="zh-CN" altLang="en-US"/>
          </a:p>
        </p:txBody>
      </p:sp>
      <p:sp>
        <p:nvSpPr>
          <p:cNvPr id="3" name="文本占位符 2"/>
          <p:cNvSpPr>
            <a:spLocks noGrp="1"/>
          </p:cNvSpPr>
          <p:nvPr>
            <p:ph type="body" sz="quarter" idx="10"/>
          </p:nvPr>
        </p:nvSpPr>
        <p:spPr/>
        <p:txBody>
          <a:bodyPr/>
          <a:p>
            <a:r>
              <a:rPr>
                <a:sym typeface="+mn-ea"/>
              </a:rPr>
              <a:t>城市粒度维度表开发</a:t>
            </a:r>
            <a:endParaRPr lang="zh-CN" altLang="en-US"/>
          </a:p>
        </p:txBody>
      </p:sp>
      <p:sp>
        <p:nvSpPr>
          <p:cNvPr id="4" name="文本占位符 3"/>
          <p:cNvSpPr>
            <a:spLocks noGrp="1"/>
          </p:cNvSpPr>
          <p:nvPr>
            <p:ph type="body" sz="quarter" idx="11"/>
          </p:nvPr>
        </p:nvSpPr>
        <p:spPr/>
        <p:txBody>
          <a:bodyPr/>
          <a:p>
            <a:pPr marL="285750" indent="-285750">
              <a:buFont typeface="Wingdings" panose="05000000000000000000" charset="0"/>
              <a:buChar char="l"/>
            </a:pPr>
            <a:r>
              <a:rPr lang="zh-CN" altLang="en-US"/>
              <a:t>数据模型</a:t>
            </a:r>
            <a:endParaRPr lang="zh-CN" altLang="en-US"/>
          </a:p>
          <a:p>
            <a:pPr marL="285750" indent="-285750">
              <a:buFont typeface="Wingdings" panose="05000000000000000000" charset="0"/>
              <a:buChar char="l"/>
            </a:pPr>
            <a:r>
              <a:rPr lang="zh-CN" altLang="en-US"/>
              <a:t>建表</a:t>
            </a:r>
            <a:endParaRPr lang="zh-CN" altLang="en-US"/>
          </a:p>
          <a:p>
            <a:pPr marL="285750" indent="-285750">
              <a:buFont typeface="Wingdings" panose="05000000000000000000" charset="0"/>
              <a:buChar char="l"/>
            </a:pPr>
            <a:r>
              <a:rPr lang="zh-CN" altLang="en-US"/>
              <a:t>数据加载</a:t>
            </a:r>
            <a:endParaRPr lang="zh-CN" altLang="en-US"/>
          </a:p>
        </p:txBody>
      </p:sp>
      <p:graphicFrame>
        <p:nvGraphicFramePr>
          <p:cNvPr id="5" name="表格 4"/>
          <p:cNvGraphicFramePr/>
          <p:nvPr>
            <p:custDataLst>
              <p:tags r:id="rId1"/>
            </p:custDataLst>
          </p:nvPr>
        </p:nvGraphicFramePr>
        <p:xfrm>
          <a:off x="3976370" y="1268095"/>
          <a:ext cx="3654425" cy="2071370"/>
        </p:xfrm>
        <a:graphic>
          <a:graphicData uri="http://schemas.openxmlformats.org/drawingml/2006/table">
            <a:tbl>
              <a:tblPr firstRow="1" bandRow="1">
                <a:tableStyleId>{5940675A-B579-460E-94D1-54222C63F5DA}</a:tableStyleId>
              </a:tblPr>
              <a:tblGrid>
                <a:gridCol w="1762125"/>
                <a:gridCol w="1892300"/>
              </a:tblGrid>
              <a:tr h="29591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id</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id</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9591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province_id</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省份ID</a:t>
                      </a:r>
                      <a:endParaRPr lang="en-US"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9591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province</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省份名称</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9591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province_short_name</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省份短名称</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9591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city_id</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城市ID</a:t>
                      </a:r>
                      <a:endParaRPr lang="en-US"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9591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city</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城市</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9591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city_short_name</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城市短名称</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nvGraphicFramePr>
        <p:xfrm>
          <a:off x="565150" y="3622040"/>
          <a:ext cx="4159250" cy="2618105"/>
        </p:xfrm>
        <a:graphic>
          <a:graphicData uri="http://schemas.openxmlformats.org/drawingml/2006/table">
            <a:tbl>
              <a:tblPr firstRow="1" bandRow="1">
                <a:tableStyleId>{5940675A-B579-460E-94D1-54222C63F5DA}</a:tableStyleId>
              </a:tblPr>
              <a:tblGrid>
                <a:gridCol w="4159250"/>
              </a:tblGrid>
              <a:tr h="2618105">
                <a:tc>
                  <a:txBody>
                    <a:bodyPr/>
                    <a:p>
                      <a:pPr indent="0">
                        <a:buNone/>
                      </a:pPr>
                      <a:r>
                        <a:rPr lang="en-US" sz="1200" b="0">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位置维度表（城市粒度）</a:t>
                      </a:r>
                      <a:endParaRPr lang="en-US" sz="1200" b="0">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create external table if not exists one_make_dws.dim_location_city</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id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comment</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'id'</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province_id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comment</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'省份ID'</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province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comment</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'省份名称'</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province_short_name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comment</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'省份短名称'</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city_id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comment</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'城市ID'</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city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comment</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'城市'</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city_short_name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comment</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'城市短名称'</a:t>
                      </a:r>
                      <a:endPar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comment</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'区域维度表'</a:t>
                      </a:r>
                      <a:endPar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stored as</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orctblproperties</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"orc.compress"</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"SNAPPY"</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location</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'/data/dw/dws/one_make/dim_location_city'</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en-US" sz="1200" b="0">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nvGraphicFramePr>
        <p:xfrm>
          <a:off x="5037455" y="3622040"/>
          <a:ext cx="6671945" cy="2618740"/>
        </p:xfrm>
        <a:graphic>
          <a:graphicData uri="http://schemas.openxmlformats.org/drawingml/2006/table">
            <a:tbl>
              <a:tblPr firstRow="1" bandRow="1">
                <a:tableStyleId>{5940675A-B579-460E-94D1-54222C63F5DA}</a:tableStyleId>
              </a:tblPr>
              <a:tblGrid>
                <a:gridCol w="6671945"/>
              </a:tblGrid>
              <a:tr h="2618740">
                <a:tc>
                  <a:txBody>
                    <a:bodyPr/>
                    <a:p>
                      <a:pPr indent="0">
                        <a:buNone/>
                      </a:pPr>
                      <a:r>
                        <a:rPr lang="en-US" sz="1200" b="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 逻辑分析：</a:t>
                      </a:r>
                      <a:endParaRPr lang="en-US" sz="1200" b="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  rank = 0 国家--  rank = 1 省--  rank = 2 市-- 国家id -&gt; 省parentId, 省id -&gt; 市parentId</a:t>
                      </a:r>
                      <a:endParaRPr lang="en-US" sz="1200" b="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加载数据到位置（城市粒度表）</a:t>
                      </a:r>
                      <a:endParaRPr lang="en-US" sz="1200" b="0">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insert</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overwrite</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table</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one_make_dws.dim_location_city</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select</a:t>
                      </a:r>
                      <a:endPar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/*+repartition(1) */</a:t>
                      </a:r>
                      <a:endParaRPr lang="en-US" sz="1200" b="0">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t_city.id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as</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id, t_province.id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as</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province_id, t_province.areaname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as</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province,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t_province.shortname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as</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province_short_name, t_city.id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as</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city_id,</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t_city.areaname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as</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city, t_city.shortname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as</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city_short_name </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from</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one_make_dwd.ciss_base_areas t_city </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inner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join</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one_make_dwd.ciss_base_areas t_province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on</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t_city.rank =</a:t>
                      </a:r>
                      <a:r>
                        <a:rPr lang="en-US" sz="1200" b="0">
                          <a:solidFill>
                            <a:srgbClr val="098658"/>
                          </a:solidFill>
                          <a:latin typeface="微软雅黑" panose="020B0503020204020204" pitchFamily="34" charset="-122"/>
                          <a:ea typeface="微软雅黑" panose="020B0503020204020204" pitchFamily="34" charset="-122"/>
                          <a:cs typeface="微软雅黑" panose="020B0503020204020204" pitchFamily="34" charset="-122"/>
                        </a:rPr>
                        <a:t>2</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and t_city.parentid = t_province.id</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inner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join</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one_make_dwd.ciss_base_areas t_nation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on</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t_province.parentid = t_nation.id;</a:t>
                      </a:r>
                      <a:endParaRPr lang="en-US" altLang="en-US" sz="1200" b="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DWS</a:t>
            </a:r>
            <a:r>
              <a:rPr>
                <a:sym typeface="+mn-ea"/>
              </a:rPr>
              <a:t>层维度建模</a:t>
            </a:r>
            <a:endParaRPr lang="zh-CN" altLang="en-US"/>
          </a:p>
        </p:txBody>
      </p:sp>
      <p:sp>
        <p:nvSpPr>
          <p:cNvPr id="3" name="文本占位符 2"/>
          <p:cNvSpPr>
            <a:spLocks noGrp="1"/>
          </p:cNvSpPr>
          <p:nvPr>
            <p:ph type="body" sz="quarter" idx="10"/>
          </p:nvPr>
        </p:nvSpPr>
        <p:spPr/>
        <p:txBody>
          <a:bodyPr/>
          <a:p>
            <a:r>
              <a:rPr>
                <a:sym typeface="+mn-ea"/>
              </a:rPr>
              <a:t>省份粒度维度表开发</a:t>
            </a:r>
            <a:endParaRPr lang="zh-CN" altLang="en-US"/>
          </a:p>
        </p:txBody>
      </p:sp>
      <p:sp>
        <p:nvSpPr>
          <p:cNvPr id="4" name="文本占位符 3"/>
          <p:cNvSpPr>
            <a:spLocks noGrp="1"/>
          </p:cNvSpPr>
          <p:nvPr>
            <p:ph type="body" sz="quarter" idx="11"/>
          </p:nvPr>
        </p:nvSpPr>
        <p:spPr/>
        <p:txBody>
          <a:bodyPr/>
          <a:p>
            <a:pPr marL="285750" indent="-285750">
              <a:buFont typeface="Wingdings" panose="05000000000000000000" charset="0"/>
              <a:buChar char="l"/>
            </a:pPr>
            <a:r>
              <a:rPr lang="zh-CN" altLang="en-US"/>
              <a:t>建模</a:t>
            </a:r>
            <a:endParaRPr lang="zh-CN" altLang="en-US"/>
          </a:p>
          <a:p>
            <a:pPr marL="285750" indent="-285750">
              <a:buFont typeface="Wingdings" panose="05000000000000000000" charset="0"/>
              <a:buChar char="l"/>
            </a:pPr>
            <a:r>
              <a:rPr lang="zh-CN" altLang="en-US"/>
              <a:t>建表</a:t>
            </a:r>
            <a:endParaRPr lang="zh-CN" altLang="en-US"/>
          </a:p>
          <a:p>
            <a:pPr marL="285750" indent="-285750">
              <a:buFont typeface="Wingdings" panose="05000000000000000000" charset="0"/>
              <a:buChar char="l"/>
            </a:pPr>
            <a:r>
              <a:rPr lang="zh-CN" altLang="en-US"/>
              <a:t>数据加载</a:t>
            </a:r>
            <a:endParaRPr lang="zh-CN" altLang="en-US"/>
          </a:p>
        </p:txBody>
      </p:sp>
      <p:graphicFrame>
        <p:nvGraphicFramePr>
          <p:cNvPr id="5" name="表格 4"/>
          <p:cNvGraphicFramePr/>
          <p:nvPr>
            <p:custDataLst>
              <p:tags r:id="rId1"/>
            </p:custDataLst>
          </p:nvPr>
        </p:nvGraphicFramePr>
        <p:xfrm>
          <a:off x="4314190" y="1789430"/>
          <a:ext cx="4037330" cy="1113790"/>
        </p:xfrm>
        <a:graphic>
          <a:graphicData uri="http://schemas.openxmlformats.org/drawingml/2006/table">
            <a:tbl>
              <a:tblPr firstRow="1" bandRow="1">
                <a:tableStyleId>{5940675A-B579-460E-94D1-54222C63F5DA}</a:tableStyleId>
              </a:tblPr>
              <a:tblGrid>
                <a:gridCol w="1946275"/>
                <a:gridCol w="2090738"/>
              </a:tblGrid>
              <a:tr h="23749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id</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id</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9210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province_id</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省份ID</a:t>
                      </a:r>
                      <a:endParaRPr lang="en-US"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9210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province</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省份名称</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9210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province_short_name</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rPr>
                        <a:t>省份短名称</a:t>
                      </a:r>
                      <a:endParaRPr lang="en-US" altLang="en-US" sz="1200" b="0">
                        <a:solidFill>
                          <a:srgbClr val="000000"/>
                        </a:solidFill>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nvGraphicFramePr>
        <p:xfrm>
          <a:off x="820420" y="3320415"/>
          <a:ext cx="4413250" cy="2011045"/>
        </p:xfrm>
        <a:graphic>
          <a:graphicData uri="http://schemas.openxmlformats.org/drawingml/2006/table">
            <a:tbl>
              <a:tblPr firstRow="1" bandRow="1">
                <a:tableStyleId>{5940675A-B579-460E-94D1-54222C63F5DA}</a:tableStyleId>
              </a:tblPr>
              <a:tblGrid>
                <a:gridCol w="4413250"/>
              </a:tblGrid>
              <a:tr h="2011045">
                <a:tc>
                  <a:txBody>
                    <a:bodyPr/>
                    <a:p>
                      <a:pPr indent="0">
                        <a:buNone/>
                      </a:pPr>
                      <a:r>
                        <a:rPr lang="en-US" sz="1200" b="0">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-- 4. 位置维度表（省份粒度）</a:t>
                      </a:r>
                      <a:endParaRPr lang="en-US" sz="1200" b="0">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create external table if not exists one_make_dws.dim_location_province</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id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comment</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'id'</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province_id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comment</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'省份ID'</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province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comment</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'省份名称'</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province_short_name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comment</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'省份短名称'</a:t>
                      </a:r>
                      <a:endPar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comment</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'区域维度表（省份粒度）'</a:t>
                      </a:r>
                      <a:endPar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stored as</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orctblproperties</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"orc.compress"</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"SNAPPY"</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location</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'/data/dw/dws/one_make/dim_location_province'</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en-US" sz="1200" b="0">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nvGraphicFramePr>
        <p:xfrm>
          <a:off x="5525135" y="3319780"/>
          <a:ext cx="5725160" cy="1981200"/>
        </p:xfrm>
        <a:graphic>
          <a:graphicData uri="http://schemas.openxmlformats.org/drawingml/2006/table">
            <a:tbl>
              <a:tblPr firstRow="1" bandRow="1">
                <a:tableStyleId>{5940675A-B579-460E-94D1-54222C63F5DA}</a:tableStyleId>
              </a:tblPr>
              <a:tblGrid>
                <a:gridCol w="5725160"/>
              </a:tblGrid>
              <a:tr h="1981200">
                <a:tc>
                  <a:txBody>
                    <a:bodyPr/>
                    <a:p>
                      <a:pPr indent="0">
                        <a:buNone/>
                      </a:pPr>
                      <a:r>
                        <a:rPr lang="en-US" sz="1200" b="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 逻辑分析：--  rank = 0 国家--  rank = 1 省-- 国家id -&gt; 省parentId, 省id</a:t>
                      </a:r>
                      <a:r>
                        <a:rPr lang="en-US" sz="1200" b="0">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加载数据到位置（省份粒度表）</a:t>
                      </a:r>
                      <a:endParaRPr lang="en-US" sz="1200" b="0">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insert</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overwrite</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table</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one_make_dws.dim_location_province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select</a:t>
                      </a:r>
                      <a:endPar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/*+repartition(1) */</a:t>
                      </a:r>
                      <a:endParaRPr lang="en-US" sz="1200" b="0">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t_province.id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as</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id,    t_province.id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as</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province_id,</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t_province.areaname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as</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province,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t_province.shortname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as</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province_short_name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from</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one_make_dwd.ciss_base_areas t_province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inner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join</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one_make_dwd.ciss_base_areas t_nation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on</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t_province.rank =</a:t>
                      </a:r>
                      <a:r>
                        <a:rPr lang="en-US" sz="1200" b="0">
                          <a:solidFill>
                            <a:srgbClr val="098658"/>
                          </a:solidFill>
                          <a:latin typeface="微软雅黑" panose="020B0503020204020204" pitchFamily="34" charset="-122"/>
                          <a:ea typeface="微软雅黑" panose="020B0503020204020204" pitchFamily="34" charset="-122"/>
                          <a:cs typeface="微软雅黑" panose="020B0503020204020204" pitchFamily="34" charset="-122"/>
                        </a:rPr>
                        <a:t>3</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and t_province.parentid = t_nation.id;</a:t>
                      </a:r>
                      <a:endParaRPr lang="en-US" altLang="en-US" sz="1200" b="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209540" y="2079308"/>
            <a:ext cx="6725920" cy="548322"/>
          </a:xfrm>
        </p:spPr>
        <p:txBody>
          <a:bodyPr>
            <a:normAutofit fontScale="90000"/>
          </a:bodyPr>
          <a:p>
            <a:r>
              <a:rPr lang="zh-CN" altLang="en-US"/>
              <a:t>日期维度生成</a:t>
            </a:r>
            <a:endParaRPr lang="zh-CN" altLang="en-US"/>
          </a:p>
        </p:txBody>
      </p:sp>
      <p:sp>
        <p:nvSpPr>
          <p:cNvPr id="3" name="文本占位符 2"/>
          <p:cNvSpPr>
            <a:spLocks noGrp="1"/>
          </p:cNvSpPr>
          <p:nvPr>
            <p:ph type="body" idx="10"/>
          </p:nvPr>
        </p:nvSpPr>
        <p:spPr>
          <a:xfrm>
            <a:off x="5300345" y="2696210"/>
            <a:ext cx="2152650" cy="2014220"/>
          </a:xfrm>
        </p:spPr>
        <p:txBody>
          <a:bodyPr/>
          <a:p>
            <a:r>
              <a:rPr lang="zh-CN" altLang="en-US"/>
              <a:t>建模建表</a:t>
            </a:r>
            <a:endParaRPr lang="zh-CN" altLang="en-US"/>
          </a:p>
          <a:p>
            <a:r>
              <a:rPr lang="zh-CN" altLang="en-US"/>
              <a:t>数据模型</a:t>
            </a:r>
            <a:endParaRPr lang="zh-CN" altLang="en-US"/>
          </a:p>
          <a:p>
            <a:r>
              <a:rPr lang="zh-CN"/>
              <a:t>日期维度数据</a:t>
            </a:r>
            <a:endParaRPr lang="zh-CN"/>
          </a:p>
          <a:p>
            <a:r>
              <a:rPr lang="zh-CN" altLang="en-US"/>
              <a:t>数据推入数仓</a:t>
            </a:r>
            <a:endParaRPr lang="zh-CN" altLang="en-US"/>
          </a:p>
        </p:txBody>
      </p:sp>
      <p:sp>
        <p:nvSpPr>
          <p:cNvPr id="4" name="文本占位符 3"/>
          <p:cNvSpPr>
            <a:spLocks noGrp="1"/>
          </p:cNvSpPr>
          <p:nvPr>
            <p:ph type="body" sz="quarter" idx="11"/>
          </p:nvPr>
        </p:nvSpPr>
        <p:spPr/>
        <p:txBody>
          <a:bodyPr/>
          <a:p>
            <a:r>
              <a:rPr lang="en-US" altLang="zh-CN"/>
              <a:t>02</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日期维度生成</a:t>
            </a:r>
            <a:endParaRPr lang="zh-CN" altLang="en-US"/>
          </a:p>
        </p:txBody>
      </p:sp>
      <p:sp>
        <p:nvSpPr>
          <p:cNvPr id="3" name="文本占位符 2"/>
          <p:cNvSpPr>
            <a:spLocks noGrp="1"/>
          </p:cNvSpPr>
          <p:nvPr>
            <p:ph type="body" sz="quarter" idx="10"/>
          </p:nvPr>
        </p:nvSpPr>
        <p:spPr/>
        <p:txBody>
          <a:bodyPr/>
          <a:p>
            <a:r>
              <a:rPr lang="zh-CN" altLang="en-US"/>
              <a:t>建模建表</a:t>
            </a:r>
            <a:endParaRPr lang="zh-CN" altLang="en-US"/>
          </a:p>
        </p:txBody>
      </p:sp>
      <p:sp>
        <p:nvSpPr>
          <p:cNvPr id="4" name="文本占位符 3"/>
          <p:cNvSpPr>
            <a:spLocks noGrp="1"/>
          </p:cNvSpPr>
          <p:nvPr>
            <p:ph type="body" sz="quarter" idx="11"/>
          </p:nvPr>
        </p:nvSpPr>
        <p:spPr>
          <a:xfrm>
            <a:off x="710565" y="1656080"/>
            <a:ext cx="10699115" cy="4729480"/>
          </a:xfrm>
        </p:spPr>
        <p:txBody>
          <a:bodyPr/>
          <a:p>
            <a:pPr marL="285750" indent="-285750">
              <a:buFont typeface="Wingdings" panose="05000000000000000000" charset="0"/>
              <a:buChar char="l"/>
            </a:pPr>
            <a:r>
              <a:rPr lang="zh-CN" altLang="en-US"/>
              <a:t>建模</a:t>
            </a:r>
            <a:endParaRPr lang="zh-CN" altLang="en-US"/>
          </a:p>
          <a:p>
            <a:pPr marL="285750" indent="-285750">
              <a:buFont typeface="Wingdings" panose="05000000000000000000" charset="0"/>
              <a:buChar char="l"/>
            </a:pPr>
            <a:r>
              <a:rPr lang="zh-CN" altLang="en-US"/>
              <a:t>法定节假日，直接使用程序生成。</a:t>
            </a:r>
            <a:endParaRPr lang="zh-CN" altLang="en-US"/>
          </a:p>
          <a:p>
            <a:pPr marL="285750" indent="-285750">
              <a:buFont typeface="Wingdings" panose="05000000000000000000" charset="0"/>
              <a:buChar char="l"/>
            </a:pPr>
            <a:endParaRPr lang="zh-CN" altLang="en-US"/>
          </a:p>
          <a:p>
            <a:pPr>
              <a:buFont typeface="Wingdings" panose="05000000000000000000" charset="0"/>
            </a:pPr>
            <a:endParaRPr lang="zh-CN" altLang="en-US"/>
          </a:p>
          <a:p>
            <a:pPr>
              <a:buFont typeface="Wingdings" panose="05000000000000000000" charset="0"/>
            </a:pPr>
            <a:endParaRPr lang="zh-CN" altLang="en-US"/>
          </a:p>
          <a:p>
            <a:pPr>
              <a:buFont typeface="Wingdings" panose="05000000000000000000" charset="0"/>
            </a:pPr>
            <a:endParaRPr lang="zh-CN" altLang="en-US"/>
          </a:p>
          <a:p>
            <a:pPr marL="285750" indent="-285750">
              <a:buFont typeface="Wingdings" panose="05000000000000000000" charset="0"/>
              <a:buChar char="l"/>
            </a:pPr>
            <a:endParaRPr lang="zh-CN" altLang="en-US"/>
          </a:p>
          <a:p>
            <a:pPr marL="742950" lvl="1" indent="-285750">
              <a:buFont typeface="Wingdings" panose="05000000000000000000" charset="0"/>
              <a:buChar char="l"/>
            </a:pPr>
            <a:r>
              <a:rPr lang="zh-CN" altLang="en-US" sz="1400"/>
              <a:t>ETL执行周期：一次生成一年的日期维度数据，每年执行一次</a:t>
            </a:r>
            <a:endParaRPr lang="zh-CN" altLang="en-US" sz="1400"/>
          </a:p>
          <a:p>
            <a:pPr marL="742950" lvl="1" indent="-285750">
              <a:buFont typeface="Wingdings" panose="05000000000000000000" charset="0"/>
              <a:buChar char="l"/>
            </a:pPr>
            <a:r>
              <a:rPr lang="zh-CN" altLang="en-US" sz="1400"/>
              <a:t>分区方式：年</a:t>
            </a:r>
            <a:endParaRPr lang="zh-CN" altLang="en-US" sz="1400"/>
          </a:p>
          <a:p>
            <a:pPr marL="742950" lvl="1" indent="-285750">
              <a:buFont typeface="Wingdings" panose="05000000000000000000" charset="0"/>
              <a:buChar char="l"/>
            </a:pPr>
            <a:r>
              <a:rPr lang="zh-CN" altLang="en-US" sz="1400"/>
              <a:t>所属层：DWS</a:t>
            </a:r>
            <a:endParaRPr lang="zh-CN" altLang="en-US" sz="1400"/>
          </a:p>
          <a:p>
            <a:pPr marL="742950" lvl="1" indent="-285750">
              <a:buFont typeface="Wingdings" panose="05000000000000000000" charset="0"/>
              <a:buChar char="l"/>
            </a:pPr>
            <a:r>
              <a:rPr lang="zh-CN" altLang="en-US" sz="1400"/>
              <a:t>ETL实现方式：Spark</a:t>
            </a:r>
            <a:r>
              <a:rPr lang="en-US" altLang="zh-CN" sz="1400"/>
              <a:t>SQL</a:t>
            </a:r>
            <a:endParaRPr lang="zh-CN" altLang="en-US" sz="1400"/>
          </a:p>
          <a:p>
            <a:pPr marL="285750" lvl="0" indent="-285750">
              <a:buFont typeface="Wingdings" panose="05000000000000000000" charset="0"/>
              <a:buChar char="l"/>
            </a:pPr>
            <a:r>
              <a:rPr lang="zh-CN" altLang="en-US"/>
              <a:t>建表</a:t>
            </a:r>
            <a:endParaRPr lang="zh-CN" altLang="en-US"/>
          </a:p>
          <a:p>
            <a:pPr lvl="0">
              <a:buFont typeface="Wingdings" panose="05000000000000000000" charset="0"/>
            </a:pPr>
            <a:r>
              <a:rPr lang="zh-CN" altLang="en-US"/>
              <a:t>建表</a:t>
            </a:r>
            <a:r>
              <a:rPr lang="en-US" altLang="zh-CN"/>
              <a:t>Sql</a:t>
            </a:r>
            <a:r>
              <a:rPr lang="zh-CN" altLang="en-US"/>
              <a:t>：</a:t>
            </a:r>
            <a:r>
              <a:rPr lang="zh-CN" altLang="en-US">
                <a:hlinkClick r:id="rId1" action="ppaction://hlinkfile"/>
              </a:rPr>
              <a:t>讲义关联资料\日期维度sparksql建表.md</a:t>
            </a:r>
            <a:endParaRPr lang="zh-CN" altLang="en-US"/>
          </a:p>
        </p:txBody>
      </p:sp>
      <p:graphicFrame>
        <p:nvGraphicFramePr>
          <p:cNvPr id="5" name="表格 4"/>
          <p:cNvGraphicFramePr/>
          <p:nvPr>
            <p:custDataLst>
              <p:tags r:id="rId2"/>
            </p:custDataLst>
          </p:nvPr>
        </p:nvGraphicFramePr>
        <p:xfrm>
          <a:off x="6563360" y="939800"/>
          <a:ext cx="4483735" cy="5290820"/>
        </p:xfrm>
        <a:graphic>
          <a:graphicData uri="http://schemas.openxmlformats.org/drawingml/2006/table">
            <a:tbl>
              <a:tblPr firstRow="1" bandRow="1">
                <a:tableStyleId>{5940675A-B579-460E-94D1-54222C63F5DA}</a:tableStyleId>
              </a:tblPr>
              <a:tblGrid>
                <a:gridCol w="2159000"/>
                <a:gridCol w="2324735"/>
              </a:tblGrid>
              <a:tr h="211455">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日期ID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20210101</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21145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年份名称（中文）</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2021年</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21209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年份</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2021</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211455">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年月ID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202101</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21145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年月（中文）</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2021年1月</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211455">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季度ID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2021Q1</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21209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季度名称（中文）</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2021年第一季度</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21145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季度名称（英文）</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2021 Q1</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42291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季度名称（英文简写）</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Q1</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212090">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周ID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2021W1</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21145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周（中文）</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2021年第1周</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21209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周（英文）</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2021 W1</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21145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星期</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5</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21209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星期（中文）</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星期五</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21145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星期（英文）</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Friday</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21145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星期（英文缩写）</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Fri</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423545">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日期(yyyy-mm-dd)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2021-01-01</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21145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日期中文</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2021年1月1日</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21145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是否工作日</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Y</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21145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是否周末</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N</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21209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是否法定节假日</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Y</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42291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日期类型</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工作日、周末、法定节假日</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bl>
          </a:graphicData>
        </a:graphic>
      </p:graphicFrame>
      <p:pic>
        <p:nvPicPr>
          <p:cNvPr id="27" name="图片 27"/>
          <p:cNvPicPr>
            <a:picLocks noChangeAspect="1"/>
          </p:cNvPicPr>
          <p:nvPr/>
        </p:nvPicPr>
        <p:blipFill>
          <a:blip r:embed="rId3"/>
          <a:stretch>
            <a:fillRect/>
          </a:stretch>
        </p:blipFill>
        <p:spPr>
          <a:xfrm>
            <a:off x="1311910" y="2506980"/>
            <a:ext cx="2435860" cy="2053590"/>
          </a:xfrm>
          <a:prstGeom prst="rect">
            <a:avLst/>
          </a:prstGeom>
          <a:ln>
            <a:solidFill>
              <a:schemeClr val="bg1">
                <a:lumMod val="75000"/>
              </a:schemeClr>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日期维度生成</a:t>
            </a:r>
            <a:endParaRPr lang="zh-CN" altLang="en-US"/>
          </a:p>
        </p:txBody>
      </p:sp>
      <p:sp>
        <p:nvSpPr>
          <p:cNvPr id="3" name="文本占位符 2"/>
          <p:cNvSpPr>
            <a:spLocks noGrp="1"/>
          </p:cNvSpPr>
          <p:nvPr>
            <p:ph type="body" sz="quarter" idx="10"/>
          </p:nvPr>
        </p:nvSpPr>
        <p:spPr>
          <a:xfrm>
            <a:off x="747075" y="751486"/>
            <a:ext cx="10698800" cy="517190"/>
          </a:xfrm>
        </p:spPr>
        <p:txBody>
          <a:bodyPr/>
          <a:p>
            <a:r>
              <a:rPr>
                <a:sym typeface="+mn-ea"/>
              </a:rPr>
              <a:t>数据模型</a:t>
            </a:r>
            <a:endParaRPr lang="zh-CN" altLang="en-US"/>
          </a:p>
        </p:txBody>
      </p:sp>
      <p:graphicFrame>
        <p:nvGraphicFramePr>
          <p:cNvPr id="5" name="表格 4"/>
          <p:cNvGraphicFramePr/>
          <p:nvPr>
            <p:custDataLst>
              <p:tags r:id="rId1"/>
            </p:custDataLst>
          </p:nvPr>
        </p:nvGraphicFramePr>
        <p:xfrm>
          <a:off x="936942" y="1244459"/>
          <a:ext cx="8787765" cy="5422900"/>
        </p:xfrm>
        <a:graphic>
          <a:graphicData uri="http://schemas.openxmlformats.org/drawingml/2006/table">
            <a:tbl>
              <a:tblPr firstRow="1" bandRow="1">
                <a:tableStyleId>{5940675A-B579-460E-94D1-54222C63F5DA}</a:tableStyleId>
              </a:tblPr>
              <a:tblGrid>
                <a:gridCol w="2670175"/>
                <a:gridCol w="966470"/>
                <a:gridCol w="2459990"/>
                <a:gridCol w="2691130"/>
              </a:tblGrid>
              <a:tr h="264795">
                <a:tc>
                  <a:txBody>
                    <a:bodyPr/>
                    <a:p>
                      <a:pPr indent="0" algn="ctr">
                        <a:lnSpc>
                          <a:spcPct val="120000"/>
                        </a:lnSpc>
                        <a:spcBef>
                          <a:spcPts val="0"/>
                        </a:spcBef>
                        <a:spcAft>
                          <a:spcPts val="0"/>
                        </a:spcAft>
                        <a:buNone/>
                      </a:pPr>
                      <a:r>
                        <a:rPr lang="en-US" sz="1200" b="1" spc="120">
                          <a:solidFill>
                            <a:srgbClr val="646464"/>
                          </a:solidFill>
                          <a:latin typeface="阿里巴巴普惠体" panose="00020600040101010101" pitchFamily="18" charset="-122"/>
                          <a:ea typeface="阿里巴巴普惠体" panose="00020600040101010101" pitchFamily="18" charset="-122"/>
                        </a:rPr>
                        <a:t>字段</a:t>
                      </a:r>
                      <a:endParaRPr lang="en-US" sz="1200" b="1" spc="12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1" spc="120">
                          <a:solidFill>
                            <a:srgbClr val="646464"/>
                          </a:solidFill>
                          <a:latin typeface="阿里巴巴普惠体" panose="00020600040101010101" pitchFamily="18" charset="-122"/>
                          <a:ea typeface="阿里巴巴普惠体" panose="00020600040101010101" pitchFamily="18" charset="-122"/>
                        </a:rPr>
                        <a:t>类型</a:t>
                      </a:r>
                      <a:endParaRPr lang="en-US" sz="1200" b="1" spc="12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1" spc="120">
                          <a:solidFill>
                            <a:srgbClr val="646464"/>
                          </a:solidFill>
                          <a:latin typeface="阿里巴巴普惠体" panose="00020600040101010101" pitchFamily="18" charset="-122"/>
                          <a:ea typeface="阿里巴巴普惠体" panose="00020600040101010101" pitchFamily="18" charset="-122"/>
                        </a:rPr>
                        <a:t>含义</a:t>
                      </a:r>
                      <a:endParaRPr lang="en-US" sz="1200" b="1" spc="12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200" b="1" spc="120">
                          <a:solidFill>
                            <a:srgbClr val="646464"/>
                          </a:solidFill>
                          <a:latin typeface="阿里巴巴普惠体" panose="00020600040101010101" pitchFamily="18" charset="-122"/>
                          <a:ea typeface="阿里巴巴普惠体" panose="00020600040101010101" pitchFamily="18" charset="-122"/>
                        </a:rPr>
                        <a:t>规则示例</a:t>
                      </a:r>
                      <a:endParaRPr lang="en-US" sz="1200" b="1" spc="12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r>
              <a:tr h="226060">
                <a:tc>
                  <a:txBody>
                    <a:bodyPr/>
                    <a:p>
                      <a:pPr indent="0" algn="l">
                        <a:lnSpc>
                          <a:spcPct val="120000"/>
                        </a:lnSpc>
                        <a:spcBef>
                          <a:spcPts val="0"/>
                        </a:spcBef>
                        <a:spcAft>
                          <a:spcPts val="0"/>
                        </a:spcAft>
                        <a:buNone/>
                      </a:pPr>
                      <a:r>
                        <a:rPr lang="en-US" sz="1000" b="0" spc="60">
                          <a:solidFill>
                            <a:srgbClr val="646464"/>
                          </a:solidFill>
                          <a:latin typeface="阿里巴巴普惠体" panose="00020600040101010101" pitchFamily="18" charset="-122"/>
                          <a:ea typeface="阿里巴巴普惠体" panose="00020600040101010101" pitchFamily="18" charset="-122"/>
                        </a:rPr>
                        <a:t>dateId</a:t>
                      </a:r>
                      <a:endParaRPr lang="en-US" sz="1000" b="0" spc="6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String</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日期ID</a:t>
                      </a:r>
                      <a:endParaRPr lang="en-US" altLang="en-US" sz="1000" b="0" spc="6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20210101</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r>
              <a:tr h="226060">
                <a:tc>
                  <a:txBody>
                    <a:bodyPr/>
                    <a:p>
                      <a:pPr indent="0" algn="l">
                        <a:lnSpc>
                          <a:spcPct val="120000"/>
                        </a:lnSpc>
                        <a:spcBef>
                          <a:spcPts val="0"/>
                        </a:spcBef>
                        <a:spcAft>
                          <a:spcPts val="0"/>
                        </a:spcAft>
                        <a:buNone/>
                      </a:pPr>
                      <a:r>
                        <a:rPr lang="en-US" sz="1000" b="0" spc="60">
                          <a:solidFill>
                            <a:srgbClr val="646464"/>
                          </a:solidFill>
                          <a:latin typeface="阿里巴巴普惠体" panose="00020600040101010101" pitchFamily="18" charset="-122"/>
                          <a:ea typeface="阿里巴巴普惠体" panose="00020600040101010101" pitchFamily="18" charset="-122"/>
                        </a:rPr>
                        <a:t>yearNameCN</a:t>
                      </a:r>
                      <a:endParaRPr lang="en-US" altLang="en-US" sz="1000" b="0" spc="6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String</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年份名称（中文）</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2021年</a:t>
                      </a:r>
                      <a:endParaRPr lang="en-US" altLang="en-US" sz="1000" b="0" spc="6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225425">
                <a:tc>
                  <a:txBody>
                    <a:bodyPr/>
                    <a:p>
                      <a:pPr indent="0" algn="l">
                        <a:lnSpc>
                          <a:spcPct val="120000"/>
                        </a:lnSpc>
                        <a:spcBef>
                          <a:spcPts val="0"/>
                        </a:spcBef>
                        <a:spcAft>
                          <a:spcPts val="0"/>
                        </a:spcAft>
                        <a:buNone/>
                      </a:pPr>
                      <a:r>
                        <a:rPr lang="en-US" sz="1000" b="0" spc="60">
                          <a:solidFill>
                            <a:srgbClr val="646464"/>
                          </a:solidFill>
                          <a:latin typeface="阿里巴巴普惠体" panose="00020600040101010101" pitchFamily="18" charset="-122"/>
                          <a:ea typeface="阿里巴巴普惠体" panose="00020600040101010101" pitchFamily="18" charset="-122"/>
                        </a:rPr>
                        <a:t>year</a:t>
                      </a:r>
                      <a:endParaRPr lang="en-US" altLang="en-US" sz="1000" b="0" spc="6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Int</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年份</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altLang="en-US" sz="1000" b="0" spc="60">
                          <a:solidFill>
                            <a:srgbClr val="404040"/>
                          </a:solidFill>
                          <a:latin typeface="阿里巴巴普惠体" panose="00020600040101010101" pitchFamily="18" charset="-122"/>
                          <a:ea typeface="阿里巴巴普惠体" panose="00020600040101010101" pitchFamily="18" charset="-122"/>
                        </a:rPr>
                        <a:t>2021</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26060">
                <a:tc>
                  <a:txBody>
                    <a:bodyPr/>
                    <a:p>
                      <a:pPr indent="0" algn="l">
                        <a:lnSpc>
                          <a:spcPct val="120000"/>
                        </a:lnSpc>
                        <a:spcBef>
                          <a:spcPts val="0"/>
                        </a:spcBef>
                        <a:spcAft>
                          <a:spcPts val="0"/>
                        </a:spcAft>
                        <a:buNone/>
                      </a:pPr>
                      <a:r>
                        <a:rPr lang="en-US" sz="1000" b="0" spc="60">
                          <a:solidFill>
                            <a:srgbClr val="646464"/>
                          </a:solidFill>
                          <a:latin typeface="阿里巴巴普惠体" panose="00020600040101010101" pitchFamily="18" charset="-122"/>
                          <a:ea typeface="阿里巴巴普惠体" panose="00020600040101010101" pitchFamily="18" charset="-122"/>
                        </a:rPr>
                        <a:t>yearMonthId</a:t>
                      </a:r>
                      <a:endParaRPr lang="en-US" altLang="en-US" sz="1000" b="0" spc="6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String</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zh-CN" altLang="en-US" sz="1000" b="0" spc="6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年月</a:t>
                      </a:r>
                      <a:r>
                        <a:rPr lang="en-US" altLang="zh-CN" sz="1000" b="0" spc="6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ID</a:t>
                      </a:r>
                      <a:endParaRPr lang="en-US" altLang="zh-CN" sz="1000" b="0" spc="6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202101</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226060">
                <a:tc>
                  <a:txBody>
                    <a:bodyPr/>
                    <a:p>
                      <a:pPr indent="0" algn="l">
                        <a:lnSpc>
                          <a:spcPct val="120000"/>
                        </a:lnSpc>
                        <a:spcBef>
                          <a:spcPts val="0"/>
                        </a:spcBef>
                        <a:spcAft>
                          <a:spcPts val="0"/>
                        </a:spcAft>
                        <a:buNone/>
                      </a:pPr>
                      <a:r>
                        <a:rPr lang="en-US" sz="1000" b="0" spc="60">
                          <a:solidFill>
                            <a:srgbClr val="646464"/>
                          </a:solidFill>
                          <a:latin typeface="阿里巴巴普惠体" panose="00020600040101010101" pitchFamily="18" charset="-122"/>
                          <a:ea typeface="阿里巴巴普惠体" panose="00020600040101010101" pitchFamily="18" charset="-122"/>
                        </a:rPr>
                        <a:t>yearNameCN</a:t>
                      </a:r>
                      <a:endParaRPr lang="en-US" altLang="en-US" sz="1000" b="0" spc="6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String</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年月（中文）</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2021年01月</a:t>
                      </a:r>
                      <a:endParaRPr lang="en-US" altLang="en-US" sz="1000" b="0" spc="6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25425">
                <a:tc>
                  <a:txBody>
                    <a:bodyPr/>
                    <a:p>
                      <a:pPr indent="0" algn="l">
                        <a:lnSpc>
                          <a:spcPct val="120000"/>
                        </a:lnSpc>
                        <a:spcBef>
                          <a:spcPts val="0"/>
                        </a:spcBef>
                        <a:spcAft>
                          <a:spcPts val="0"/>
                        </a:spcAft>
                        <a:buNone/>
                      </a:pPr>
                      <a:r>
                        <a:rPr lang="en-US" sz="1000" b="0" spc="60">
                          <a:solidFill>
                            <a:srgbClr val="646464"/>
                          </a:solidFill>
                          <a:latin typeface="阿里巴巴普惠体" panose="00020600040101010101" pitchFamily="18" charset="-122"/>
                          <a:ea typeface="阿里巴巴普惠体" panose="00020600040101010101" pitchFamily="18" charset="-122"/>
                        </a:rPr>
                        <a:t>quotaId</a:t>
                      </a:r>
                      <a:endParaRPr lang="en-US" altLang="en-US" sz="1000" b="0" spc="6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String</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季度ID</a:t>
                      </a:r>
                      <a:endParaRPr lang="en-US" altLang="en-US" sz="1000" b="0" spc="6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2021Q1</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226060">
                <a:tc>
                  <a:txBody>
                    <a:bodyPr/>
                    <a:p>
                      <a:pPr indent="0" algn="l">
                        <a:lnSpc>
                          <a:spcPct val="120000"/>
                        </a:lnSpc>
                        <a:spcBef>
                          <a:spcPts val="0"/>
                        </a:spcBef>
                        <a:spcAft>
                          <a:spcPts val="0"/>
                        </a:spcAft>
                        <a:buNone/>
                      </a:pPr>
                      <a:r>
                        <a:rPr lang="en-US" sz="1000" b="0" spc="60">
                          <a:solidFill>
                            <a:srgbClr val="646464"/>
                          </a:solidFill>
                          <a:latin typeface="阿里巴巴普惠体" panose="00020600040101010101" pitchFamily="18" charset="-122"/>
                          <a:ea typeface="阿里巴巴普惠体" panose="00020600040101010101" pitchFamily="18" charset="-122"/>
                        </a:rPr>
                        <a:t>quotaNameCN</a:t>
                      </a:r>
                      <a:endParaRPr lang="en-US" altLang="en-US" sz="1000" b="0" spc="6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String</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季度名称（中文）</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第一季度</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26060">
                <a:tc>
                  <a:txBody>
                    <a:bodyPr/>
                    <a:p>
                      <a:pPr indent="0" algn="l">
                        <a:lnSpc>
                          <a:spcPct val="120000"/>
                        </a:lnSpc>
                        <a:spcBef>
                          <a:spcPts val="0"/>
                        </a:spcBef>
                        <a:spcAft>
                          <a:spcPts val="0"/>
                        </a:spcAft>
                        <a:buNone/>
                      </a:pPr>
                      <a:r>
                        <a:rPr lang="en-US" sz="1000" b="0" spc="60">
                          <a:solidFill>
                            <a:srgbClr val="646464"/>
                          </a:solidFill>
                          <a:latin typeface="阿里巴巴普惠体" panose="00020600040101010101" pitchFamily="18" charset="-122"/>
                          <a:ea typeface="阿里巴巴普惠体" panose="00020600040101010101" pitchFamily="18" charset="-122"/>
                        </a:rPr>
                        <a:t>quotaNameEN</a:t>
                      </a:r>
                      <a:endParaRPr lang="en-US" altLang="en-US" sz="1000" b="0" spc="6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String</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季度名称（英文）</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2021 Q1</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225425">
                <a:tc>
                  <a:txBody>
                    <a:bodyPr/>
                    <a:p>
                      <a:pPr indent="0" algn="l">
                        <a:lnSpc>
                          <a:spcPct val="120000"/>
                        </a:lnSpc>
                        <a:spcBef>
                          <a:spcPts val="0"/>
                        </a:spcBef>
                        <a:spcAft>
                          <a:spcPts val="0"/>
                        </a:spcAft>
                        <a:buNone/>
                      </a:pPr>
                      <a:r>
                        <a:rPr lang="en-US" sz="1000" b="0" spc="60">
                          <a:solidFill>
                            <a:srgbClr val="646464"/>
                          </a:solidFill>
                          <a:latin typeface="阿里巴巴普惠体" panose="00020600040101010101" pitchFamily="18" charset="-122"/>
                          <a:ea typeface="阿里巴巴普惠体" panose="00020600040101010101" pitchFamily="18" charset="-122"/>
                        </a:rPr>
                        <a:t>quotaShortNameEN</a:t>
                      </a:r>
                      <a:endParaRPr lang="en-US" altLang="en-US" sz="1000" b="0" spc="6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String</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季度名称（英文简写）</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Q1</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26060">
                <a:tc>
                  <a:txBody>
                    <a:bodyPr/>
                    <a:p>
                      <a:pPr indent="0" algn="l">
                        <a:lnSpc>
                          <a:spcPct val="120000"/>
                        </a:lnSpc>
                        <a:spcBef>
                          <a:spcPts val="0"/>
                        </a:spcBef>
                        <a:spcAft>
                          <a:spcPts val="0"/>
                        </a:spcAft>
                        <a:buNone/>
                      </a:pPr>
                      <a:r>
                        <a:rPr lang="en-US" sz="1000" b="0" spc="60">
                          <a:solidFill>
                            <a:srgbClr val="646464"/>
                          </a:solidFill>
                          <a:latin typeface="阿里巴巴普惠体" panose="00020600040101010101" pitchFamily="18" charset="-122"/>
                          <a:ea typeface="阿里巴巴普惠体" panose="00020600040101010101" pitchFamily="18" charset="-122"/>
                        </a:rPr>
                        <a:t>weekInYearId</a:t>
                      </a:r>
                      <a:endParaRPr lang="en-US" altLang="en-US" sz="1000" b="0" spc="6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String</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周ID</a:t>
                      </a:r>
                      <a:endParaRPr lang="en-US" altLang="en-US" sz="1000" b="0" spc="6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2021W1</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226060">
                <a:tc>
                  <a:txBody>
                    <a:bodyPr/>
                    <a:p>
                      <a:pPr indent="0" algn="l">
                        <a:lnSpc>
                          <a:spcPct val="120000"/>
                        </a:lnSpc>
                        <a:spcBef>
                          <a:spcPts val="0"/>
                        </a:spcBef>
                        <a:spcAft>
                          <a:spcPts val="0"/>
                        </a:spcAft>
                        <a:buNone/>
                      </a:pPr>
                      <a:r>
                        <a:rPr lang="en-US" sz="1000" b="0" spc="60">
                          <a:solidFill>
                            <a:srgbClr val="646464"/>
                          </a:solidFill>
                          <a:latin typeface="阿里巴巴普惠体" panose="00020600040101010101" pitchFamily="18" charset="-122"/>
                          <a:ea typeface="阿里巴巴普惠体" panose="00020600040101010101" pitchFamily="18" charset="-122"/>
                        </a:rPr>
                        <a:t>weekInYearNameCN</a:t>
                      </a:r>
                      <a:endParaRPr lang="en-US" altLang="en-US" sz="1000" b="0" spc="6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String</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周（中文）</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2021第1周</a:t>
                      </a:r>
                      <a:endParaRPr lang="en-US" altLang="en-US" sz="1000" b="0" spc="6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25425">
                <a:tc>
                  <a:txBody>
                    <a:bodyPr/>
                    <a:p>
                      <a:pPr indent="0" algn="l">
                        <a:lnSpc>
                          <a:spcPct val="120000"/>
                        </a:lnSpc>
                        <a:spcBef>
                          <a:spcPts val="0"/>
                        </a:spcBef>
                        <a:spcAft>
                          <a:spcPts val="0"/>
                        </a:spcAft>
                        <a:buNone/>
                      </a:pPr>
                      <a:r>
                        <a:rPr lang="en-US" sz="1000" b="0" spc="60">
                          <a:solidFill>
                            <a:srgbClr val="646464"/>
                          </a:solidFill>
                          <a:latin typeface="阿里巴巴普惠体" panose="00020600040101010101" pitchFamily="18" charset="-122"/>
                          <a:ea typeface="阿里巴巴普惠体" panose="00020600040101010101" pitchFamily="18" charset="-122"/>
                        </a:rPr>
                        <a:t>weekInYearNameEN</a:t>
                      </a:r>
                      <a:endParaRPr lang="en-US" altLang="en-US" sz="1000" b="0" spc="6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String</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周（英文）</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2021 W1</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226060">
                <a:tc>
                  <a:txBody>
                    <a:bodyPr/>
                    <a:p>
                      <a:pPr indent="0" algn="l">
                        <a:lnSpc>
                          <a:spcPct val="120000"/>
                        </a:lnSpc>
                        <a:spcBef>
                          <a:spcPts val="0"/>
                        </a:spcBef>
                        <a:spcAft>
                          <a:spcPts val="0"/>
                        </a:spcAft>
                        <a:buNone/>
                      </a:pPr>
                      <a:r>
                        <a:rPr lang="en-US" sz="1000" b="0" spc="60">
                          <a:solidFill>
                            <a:srgbClr val="646464"/>
                          </a:solidFill>
                          <a:latin typeface="阿里巴巴普惠体" panose="00020600040101010101" pitchFamily="18" charset="-122"/>
                          <a:ea typeface="阿里巴巴普惠体" panose="00020600040101010101" pitchFamily="18" charset="-122"/>
                        </a:rPr>
                        <a:t>weekday</a:t>
                      </a:r>
                      <a:endParaRPr lang="en-US" altLang="en-US" sz="1000" b="0" spc="6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Int</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星期</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5</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26060">
                <a:tc>
                  <a:txBody>
                    <a:bodyPr/>
                    <a:p>
                      <a:pPr indent="0" algn="l">
                        <a:lnSpc>
                          <a:spcPct val="120000"/>
                        </a:lnSpc>
                        <a:spcBef>
                          <a:spcPts val="0"/>
                        </a:spcBef>
                        <a:spcAft>
                          <a:spcPts val="0"/>
                        </a:spcAft>
                        <a:buNone/>
                      </a:pPr>
                      <a:r>
                        <a:rPr lang="en-US" sz="1000" b="0" spc="60">
                          <a:solidFill>
                            <a:srgbClr val="646464"/>
                          </a:solidFill>
                          <a:latin typeface="阿里巴巴普惠体" panose="00020600040101010101" pitchFamily="18" charset="-122"/>
                          <a:ea typeface="阿里巴巴普惠体" panose="00020600040101010101" pitchFamily="18" charset="-122"/>
                        </a:rPr>
                        <a:t>weekdayCN</a:t>
                      </a:r>
                      <a:endParaRPr lang="en-US" altLang="en-US" sz="1000" b="0" spc="6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String</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星期（中文）</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星期五</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225425">
                <a:tc>
                  <a:txBody>
                    <a:bodyPr/>
                    <a:p>
                      <a:pPr indent="0" algn="l">
                        <a:lnSpc>
                          <a:spcPct val="120000"/>
                        </a:lnSpc>
                        <a:spcBef>
                          <a:spcPts val="0"/>
                        </a:spcBef>
                        <a:spcAft>
                          <a:spcPts val="0"/>
                        </a:spcAft>
                        <a:buNone/>
                      </a:pPr>
                      <a:r>
                        <a:rPr lang="en-US" sz="1000" b="0" spc="60">
                          <a:solidFill>
                            <a:srgbClr val="646464"/>
                          </a:solidFill>
                          <a:latin typeface="阿里巴巴普惠体" panose="00020600040101010101" pitchFamily="18" charset="-122"/>
                          <a:ea typeface="阿里巴巴普惠体" panose="00020600040101010101" pitchFamily="18" charset="-122"/>
                        </a:rPr>
                        <a:t>weekdayEN</a:t>
                      </a:r>
                      <a:endParaRPr lang="en-US" altLang="en-US" sz="1000" b="0" spc="6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String</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星期（英文）</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Friday</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26060">
                <a:tc>
                  <a:txBody>
                    <a:bodyPr/>
                    <a:p>
                      <a:pPr indent="0" algn="l">
                        <a:lnSpc>
                          <a:spcPct val="120000"/>
                        </a:lnSpc>
                        <a:spcBef>
                          <a:spcPts val="0"/>
                        </a:spcBef>
                        <a:spcAft>
                          <a:spcPts val="0"/>
                        </a:spcAft>
                        <a:buNone/>
                      </a:pPr>
                      <a:r>
                        <a:rPr lang="en-US" sz="1000" b="0" spc="60">
                          <a:solidFill>
                            <a:srgbClr val="646464"/>
                          </a:solidFill>
                          <a:latin typeface="阿里巴巴普惠体" panose="00020600040101010101" pitchFamily="18" charset="-122"/>
                          <a:ea typeface="阿里巴巴普惠体" panose="00020600040101010101" pitchFamily="18" charset="-122"/>
                        </a:rPr>
                        <a:t>weekdayShortNameEN</a:t>
                      </a:r>
                      <a:endParaRPr lang="en-US" altLang="en-US" sz="1000" b="0" spc="6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String</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星期（英文缩写）</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Fri</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225425">
                <a:tc>
                  <a:txBody>
                    <a:bodyPr/>
                    <a:p>
                      <a:pPr indent="0" algn="l">
                        <a:lnSpc>
                          <a:spcPct val="120000"/>
                        </a:lnSpc>
                        <a:spcBef>
                          <a:spcPts val="0"/>
                        </a:spcBef>
                        <a:spcAft>
                          <a:spcPts val="0"/>
                        </a:spcAft>
                        <a:buNone/>
                      </a:pPr>
                      <a:r>
                        <a:rPr lang="en-US" sz="1000" b="0" spc="60">
                          <a:solidFill>
                            <a:srgbClr val="646464"/>
                          </a:solidFill>
                          <a:latin typeface="阿里巴巴普惠体" panose="00020600040101010101" pitchFamily="18" charset="-122"/>
                          <a:ea typeface="阿里巴巴普惠体" panose="00020600040101010101" pitchFamily="18" charset="-122"/>
                        </a:rPr>
                        <a:t>yyyyMMdd</a:t>
                      </a:r>
                      <a:endParaRPr lang="en-US" altLang="en-US" sz="1000" b="0" spc="6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String</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日期(yyyy-mm-dd)</a:t>
                      </a:r>
                      <a:endParaRPr lang="en-US" altLang="en-US" sz="1000" b="0" spc="6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2021-01-01</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26060">
                <a:tc>
                  <a:txBody>
                    <a:bodyPr/>
                    <a:p>
                      <a:pPr indent="0" algn="l">
                        <a:lnSpc>
                          <a:spcPct val="120000"/>
                        </a:lnSpc>
                        <a:spcBef>
                          <a:spcPts val="0"/>
                        </a:spcBef>
                        <a:spcAft>
                          <a:spcPts val="0"/>
                        </a:spcAft>
                        <a:buNone/>
                      </a:pPr>
                      <a:r>
                        <a:rPr lang="en-US" sz="1000" b="0" spc="60">
                          <a:solidFill>
                            <a:srgbClr val="646464"/>
                          </a:solidFill>
                          <a:latin typeface="阿里巴巴普惠体" panose="00020600040101010101" pitchFamily="18" charset="-122"/>
                          <a:ea typeface="阿里巴巴普惠体" panose="00020600040101010101" pitchFamily="18" charset="-122"/>
                        </a:rPr>
                        <a:t>yyyyMMddCN</a:t>
                      </a:r>
                      <a:endParaRPr lang="en-US" altLang="en-US" sz="1000" b="0" spc="6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String</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日期中文</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2021年01月01日</a:t>
                      </a:r>
                      <a:endParaRPr lang="en-US" altLang="en-US" sz="1000" b="0" spc="6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217170">
                <a:tc>
                  <a:txBody>
                    <a:bodyPr/>
                    <a:p>
                      <a:pPr indent="0" algn="l">
                        <a:lnSpc>
                          <a:spcPct val="120000"/>
                        </a:lnSpc>
                        <a:spcBef>
                          <a:spcPts val="0"/>
                        </a:spcBef>
                        <a:spcAft>
                          <a:spcPts val="0"/>
                        </a:spcAft>
                        <a:buNone/>
                      </a:pPr>
                      <a:r>
                        <a:rPr lang="en-US" sz="1000" b="0" spc="60">
                          <a:solidFill>
                            <a:srgbClr val="646464"/>
                          </a:solidFill>
                          <a:latin typeface="阿里巴巴普惠体" panose="00020600040101010101" pitchFamily="18" charset="-122"/>
                          <a:ea typeface="阿里巴巴普惠体" panose="00020600040101010101" pitchFamily="18" charset="-122"/>
                        </a:rPr>
                        <a:t>isWorkday</a:t>
                      </a:r>
                      <a:endParaRPr lang="en-US" altLang="en-US" sz="1000" b="0" spc="6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String</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是否工作日</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n</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25425">
                <a:tc>
                  <a:txBody>
                    <a:bodyPr/>
                    <a:p>
                      <a:pPr indent="0" algn="l">
                        <a:lnSpc>
                          <a:spcPct val="120000"/>
                        </a:lnSpc>
                        <a:spcBef>
                          <a:spcPts val="0"/>
                        </a:spcBef>
                        <a:spcAft>
                          <a:spcPts val="0"/>
                        </a:spcAft>
                        <a:buNone/>
                      </a:pPr>
                      <a:r>
                        <a:rPr lang="en-US" sz="1000" b="0" spc="60">
                          <a:solidFill>
                            <a:srgbClr val="646464"/>
                          </a:solidFill>
                          <a:latin typeface="阿里巴巴普惠体" panose="00020600040101010101" pitchFamily="18" charset="-122"/>
                          <a:ea typeface="阿里巴巴普惠体" panose="00020600040101010101" pitchFamily="18" charset="-122"/>
                        </a:rPr>
                        <a:t>isWeekend</a:t>
                      </a:r>
                      <a:endParaRPr lang="en-US" altLang="en-US" sz="1000" b="0" spc="6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String</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是否周末</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n</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226060">
                <a:tc>
                  <a:txBody>
                    <a:bodyPr/>
                    <a:p>
                      <a:pPr indent="0" algn="l">
                        <a:lnSpc>
                          <a:spcPct val="120000"/>
                        </a:lnSpc>
                        <a:spcBef>
                          <a:spcPts val="0"/>
                        </a:spcBef>
                        <a:spcAft>
                          <a:spcPts val="0"/>
                        </a:spcAft>
                        <a:buNone/>
                      </a:pPr>
                      <a:r>
                        <a:rPr lang="en-US" sz="1000" b="0" spc="60">
                          <a:solidFill>
                            <a:srgbClr val="646464"/>
                          </a:solidFill>
                          <a:latin typeface="阿里巴巴普惠体" panose="00020600040101010101" pitchFamily="18" charset="-122"/>
                          <a:ea typeface="阿里巴巴普惠体" panose="00020600040101010101" pitchFamily="18" charset="-122"/>
                        </a:rPr>
                        <a:t>isHoliday</a:t>
                      </a:r>
                      <a:endParaRPr lang="en-US" altLang="en-US" sz="1000" b="0" spc="6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ctr">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String</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是否法定节假日</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y</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424180">
                <a:tc>
                  <a:txBody>
                    <a:bodyPr/>
                    <a:p>
                      <a:pPr indent="0" algn="l">
                        <a:lnSpc>
                          <a:spcPct val="120000"/>
                        </a:lnSpc>
                        <a:spcBef>
                          <a:spcPts val="0"/>
                        </a:spcBef>
                        <a:spcAft>
                          <a:spcPts val="0"/>
                        </a:spcAft>
                        <a:buNone/>
                      </a:pPr>
                      <a:r>
                        <a:rPr lang="en-US" sz="1000" b="0" spc="60">
                          <a:solidFill>
                            <a:srgbClr val="646464"/>
                          </a:solidFill>
                          <a:latin typeface="阿里巴巴普惠体" panose="00020600040101010101" pitchFamily="18" charset="-122"/>
                          <a:ea typeface="阿里巴巴普惠体" panose="00020600040101010101" pitchFamily="18" charset="-122"/>
                        </a:rPr>
                        <a:t>dateType</a:t>
                      </a:r>
                      <a:endParaRPr lang="en-US" altLang="en-US" sz="1000" b="0" spc="60">
                        <a:solidFill>
                          <a:srgbClr val="646464"/>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String</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rPr>
                        <a:t>日期类型</a:t>
                      </a:r>
                      <a:endParaRPr lang="en-US" altLang="en-US" sz="1000" b="0" spc="60">
                        <a:solidFill>
                          <a:srgbClr val="404040"/>
                        </a:solidFill>
                        <a:latin typeface="阿里巴巴普惠体" panose="00020600040101010101" pitchFamily="18" charset="-122"/>
                        <a:ea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2F2F2"/>
                    </a:solidFill>
                  </a:tcPr>
                </a:tc>
                <a:tc>
                  <a:txBody>
                    <a:bodyPr/>
                    <a:p>
                      <a:pPr indent="0" algn="l">
                        <a:lnSpc>
                          <a:spcPct val="120000"/>
                        </a:lnSpc>
                        <a:spcBef>
                          <a:spcPts val="0"/>
                        </a:spcBef>
                        <a:spcAft>
                          <a:spcPts val="0"/>
                        </a:spcAft>
                        <a:buNone/>
                      </a:pPr>
                      <a:r>
                        <a:rPr lang="en-US" sz="1000" b="0" spc="6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法定节假日 | 工作日 | 周末</a:t>
                      </a:r>
                      <a:endParaRPr lang="en-US" altLang="en-US" sz="1000" b="0" spc="6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07950" marR="107950" marT="12700" marB="12700" vert="horz"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2F2F2"/>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日期维度生成</a:t>
            </a:r>
            <a:endParaRPr lang="zh-CN" altLang="en-US"/>
          </a:p>
        </p:txBody>
      </p:sp>
      <p:sp>
        <p:nvSpPr>
          <p:cNvPr id="3" name="文本占位符 2"/>
          <p:cNvSpPr>
            <a:spLocks noGrp="1"/>
          </p:cNvSpPr>
          <p:nvPr>
            <p:ph type="body" sz="quarter" idx="10"/>
          </p:nvPr>
        </p:nvSpPr>
        <p:spPr/>
        <p:txBody>
          <a:bodyPr/>
          <a:p>
            <a:r>
              <a:rPr>
                <a:sym typeface="+mn-ea"/>
              </a:rPr>
              <a:t>日期维度数据</a:t>
            </a:r>
            <a:endParaRPr lang="zh-CN" altLang="en-US"/>
          </a:p>
        </p:txBody>
      </p:sp>
      <p:pic>
        <p:nvPicPr>
          <p:cNvPr id="6" name="图片 2"/>
          <p:cNvPicPr>
            <a:picLocks noChangeAspect="1"/>
          </p:cNvPicPr>
          <p:nvPr/>
        </p:nvPicPr>
        <p:blipFill>
          <a:blip r:embed="rId1"/>
          <a:stretch>
            <a:fillRect/>
          </a:stretch>
        </p:blipFill>
        <p:spPr>
          <a:xfrm>
            <a:off x="819785" y="1570990"/>
            <a:ext cx="8662035" cy="1492885"/>
          </a:xfrm>
          <a:prstGeom prst="rect">
            <a:avLst/>
          </a:prstGeom>
          <a:noFill/>
          <a:ln>
            <a:noFill/>
          </a:ln>
        </p:spPr>
      </p:pic>
      <p:pic>
        <p:nvPicPr>
          <p:cNvPr id="7" name="图片 3"/>
          <p:cNvPicPr>
            <a:picLocks noChangeAspect="1"/>
          </p:cNvPicPr>
          <p:nvPr/>
        </p:nvPicPr>
        <p:blipFill>
          <a:blip r:embed="rId2"/>
          <a:stretch>
            <a:fillRect/>
          </a:stretch>
        </p:blipFill>
        <p:spPr>
          <a:xfrm>
            <a:off x="820420" y="3149600"/>
            <a:ext cx="8718550" cy="1553845"/>
          </a:xfrm>
          <a:prstGeom prst="rect">
            <a:avLst/>
          </a:prstGeom>
          <a:noFill/>
          <a:ln>
            <a:noFill/>
          </a:ln>
        </p:spPr>
      </p:pic>
      <p:pic>
        <p:nvPicPr>
          <p:cNvPr id="8" name="图片 4"/>
          <p:cNvPicPr>
            <a:picLocks noChangeAspect="1"/>
          </p:cNvPicPr>
          <p:nvPr/>
        </p:nvPicPr>
        <p:blipFill>
          <a:blip r:embed="rId3"/>
          <a:stretch>
            <a:fillRect/>
          </a:stretch>
        </p:blipFill>
        <p:spPr>
          <a:xfrm>
            <a:off x="820420" y="4789170"/>
            <a:ext cx="8465820" cy="14503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日期维度生成</a:t>
            </a:r>
            <a:endParaRPr lang="zh-CN" altLang="en-US"/>
          </a:p>
        </p:txBody>
      </p:sp>
      <p:sp>
        <p:nvSpPr>
          <p:cNvPr id="3" name="文本占位符 2"/>
          <p:cNvSpPr>
            <a:spLocks noGrp="1"/>
          </p:cNvSpPr>
          <p:nvPr>
            <p:ph type="body" sz="quarter" idx="10"/>
          </p:nvPr>
        </p:nvSpPr>
        <p:spPr/>
        <p:txBody>
          <a:bodyPr/>
          <a:p>
            <a:r>
              <a:rPr>
                <a:sym typeface="+mn-ea"/>
              </a:rPr>
              <a:t>数据推入数仓</a:t>
            </a:r>
            <a:endParaRPr lang="zh-CN" altLang="en-US"/>
          </a:p>
        </p:txBody>
      </p:sp>
      <p:sp>
        <p:nvSpPr>
          <p:cNvPr id="4" name="文本占位符 3"/>
          <p:cNvSpPr>
            <a:spLocks noGrp="1"/>
          </p:cNvSpPr>
          <p:nvPr>
            <p:ph type="body" sz="quarter" idx="11"/>
          </p:nvPr>
        </p:nvSpPr>
        <p:spPr/>
        <p:txBody>
          <a:bodyPr/>
          <a:p>
            <a:pPr marL="285750" indent="-285750">
              <a:buFont typeface="Wingdings" panose="05000000000000000000" charset="0"/>
              <a:buChar char="l"/>
            </a:pPr>
            <a:r>
              <a:rPr lang="zh-CN" altLang="en-US"/>
              <a:t>将DIM_DATE维度数据上传到宿主机</a:t>
            </a:r>
            <a:endParaRPr lang="zh-CN" altLang="en-US"/>
          </a:p>
          <a:p>
            <a:pPr>
              <a:buFont typeface="Wingdings" panose="05000000000000000000" charset="0"/>
            </a:pPr>
            <a:r>
              <a:rPr lang="en-US" altLang="zh-CN"/>
              <a:t>    </a:t>
            </a:r>
            <a:r>
              <a:rPr lang="en-US" altLang="zh-CN">
                <a:hlinkClick r:id="rId1" action="ppaction://hlinkfile"/>
              </a:rPr>
              <a:t>资料\data\dw\dws\one_make\dim_date\2021</a:t>
            </a:r>
            <a:endParaRPr lang="zh-CN" altLang="en-US"/>
          </a:p>
          <a:p>
            <a:r>
              <a:rPr lang="zh-CN" altLang="en-US"/>
              <a:t>    cd /mnt/docker_share/data/dim_date/2021</a:t>
            </a:r>
            <a:endParaRPr lang="zh-CN" altLang="en-US"/>
          </a:p>
          <a:p>
            <a:pPr marL="285750" indent="-285750">
              <a:buFont typeface="Wingdings" panose="05000000000000000000" charset="0"/>
              <a:buChar char="l"/>
            </a:pPr>
            <a:r>
              <a:rPr lang="zh-CN" altLang="en-US"/>
              <a:t>进入到</a:t>
            </a:r>
            <a:r>
              <a:rPr lang="en-US" altLang="zh-CN"/>
              <a:t>Hadoop</a:t>
            </a:r>
            <a:r>
              <a:rPr lang="zh-CN" altLang="en-US"/>
              <a:t>容器</a:t>
            </a: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r>
              <a:rPr lang="zh-CN" altLang="en-US"/>
              <a:t>上传文件夹到</a:t>
            </a:r>
            <a:r>
              <a:rPr lang="en-US" altLang="zh-CN"/>
              <a:t>HDFS</a:t>
            </a:r>
            <a:endParaRPr lang="en-US" altLang="zh-CN"/>
          </a:p>
          <a:p>
            <a:pPr>
              <a:buFont typeface="Wingdings" panose="05000000000000000000" charset="0"/>
            </a:pPr>
            <a:endParaRPr lang="en-US" altLang="zh-CN"/>
          </a:p>
        </p:txBody>
      </p:sp>
      <p:graphicFrame>
        <p:nvGraphicFramePr>
          <p:cNvPr id="6" name="表格 5"/>
          <p:cNvGraphicFramePr/>
          <p:nvPr/>
        </p:nvGraphicFramePr>
        <p:xfrm>
          <a:off x="1109345" y="3445510"/>
          <a:ext cx="6523990" cy="640080"/>
        </p:xfrm>
        <a:graphic>
          <a:graphicData uri="http://schemas.openxmlformats.org/drawingml/2006/table">
            <a:tbl>
              <a:tblPr firstRow="1" bandRow="1">
                <a:tableStyleId>{5940675A-B579-460E-94D1-54222C63F5DA}</a:tableStyleId>
              </a:tblPr>
              <a:tblGrid>
                <a:gridCol w="6523990"/>
              </a:tblGrid>
              <a:tr h="64008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docker exec -it hadoop bash</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source /etc/profile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cd /mnt/docker_share/data/dim_date</a:t>
                      </a:r>
                      <a:endParaRPr lang="en-US"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nvGraphicFramePr>
        <p:xfrm>
          <a:off x="1109345" y="4558665"/>
          <a:ext cx="9399905" cy="1316990"/>
        </p:xfrm>
        <a:graphic>
          <a:graphicData uri="http://schemas.openxmlformats.org/drawingml/2006/table">
            <a:tbl>
              <a:tblPr firstRow="1" bandRow="1">
                <a:tableStyleId>{5940675A-B579-460E-94D1-54222C63F5DA}</a:tableStyleId>
              </a:tblPr>
              <a:tblGrid>
                <a:gridCol w="9399905"/>
              </a:tblGrid>
              <a:tr h="1316990">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dfs</a:t>
                      </a:r>
                      <a:r>
                        <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 dfs -mkdir -p /data/dw/dws/one_make/dim_date/2021</a:t>
                      </a:r>
                      <a:endPar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dfs</a:t>
                      </a:r>
                      <a:r>
                        <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 dfs -put /mnt/docker_share/data/dim_date/2021 /data/dw/dws/one_make/dim_date/</a:t>
                      </a:r>
                      <a:endPar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select</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from</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one_make_dws.dim_date;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alter table one_make_dws.dim_date</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add</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if not exists</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partition</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(year=</a:t>
                      </a:r>
                      <a:r>
                        <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'2021'</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location</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'/data/dw/dws/one_make/dim_date/2021'</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refresh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table</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one_make_dws.dim_date;</a:t>
                      </a:r>
                      <a:endParaRPr lang="en-US"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组织机构维度</a:t>
            </a:r>
            <a:endParaRPr lang="zh-CN" altLang="en-US"/>
          </a:p>
        </p:txBody>
      </p:sp>
      <p:sp>
        <p:nvSpPr>
          <p:cNvPr id="3" name="文本占位符 2"/>
          <p:cNvSpPr>
            <a:spLocks noGrp="1"/>
          </p:cNvSpPr>
          <p:nvPr>
            <p:ph type="body" idx="10"/>
          </p:nvPr>
        </p:nvSpPr>
        <p:spPr/>
        <p:txBody>
          <a:bodyPr/>
          <a:p>
            <a:r>
              <a:rPr lang="zh-CN" altLang="en-US"/>
              <a:t>建模</a:t>
            </a:r>
            <a:endParaRPr lang="zh-CN" altLang="en-US"/>
          </a:p>
          <a:p>
            <a:r>
              <a:rPr lang="zh-CN" altLang="en-US"/>
              <a:t>建表</a:t>
            </a:r>
            <a:endParaRPr lang="zh-CN" altLang="en-US"/>
          </a:p>
          <a:p>
            <a:r>
              <a:rPr lang="zh-CN" altLang="en-US"/>
              <a:t>装载数据</a:t>
            </a:r>
            <a:endParaRPr lang="zh-CN" altLang="en-US"/>
          </a:p>
        </p:txBody>
      </p:sp>
      <p:sp>
        <p:nvSpPr>
          <p:cNvPr id="4" name="文本占位符 3"/>
          <p:cNvSpPr>
            <a:spLocks noGrp="1"/>
          </p:cNvSpPr>
          <p:nvPr>
            <p:ph type="body" sz="quarter" idx="11"/>
          </p:nvPr>
        </p:nvSpPr>
        <p:spPr/>
        <p:txBody>
          <a:bodyPr/>
          <a:p>
            <a:r>
              <a:rPr lang="en-US" altLang="zh-CN"/>
              <a:t>03</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883785" y="924560"/>
            <a:ext cx="3761105" cy="4437380"/>
          </a:xfrm>
        </p:spPr>
        <p:txBody>
          <a:bodyPr/>
          <a:lstStyle/>
          <a:p>
            <a:r>
              <a:rPr lang="zh-CN" dirty="0">
                <a:solidFill>
                  <a:srgbClr val="AD2B26"/>
                </a:solidFill>
              </a:rPr>
              <a:t>数仓维度</a:t>
            </a:r>
            <a:r>
              <a:rPr lang="zh-CN" altLang="en-US" dirty="0">
                <a:solidFill>
                  <a:srgbClr val="AD2B26"/>
                </a:solidFill>
              </a:rPr>
              <a:t>层建设</a:t>
            </a:r>
            <a:endParaRPr lang="zh-CN" dirty="0">
              <a:solidFill>
                <a:srgbClr val="AD2B26"/>
              </a:solidFill>
            </a:endParaRPr>
          </a:p>
          <a:p>
            <a:r>
              <a:rPr lang="en-US" altLang="zh-CN" dirty="0"/>
              <a:t>dws</a:t>
            </a:r>
            <a:r>
              <a:rPr lang="zh-CN" altLang="en-US" dirty="0"/>
              <a:t>层维度建模</a:t>
            </a:r>
            <a:endParaRPr lang="zh-CN" altLang="en-US" dirty="0"/>
          </a:p>
          <a:p>
            <a:r>
              <a:rPr lang="zh-CN" dirty="0"/>
              <a:t>日期维度生成</a:t>
            </a:r>
            <a:endParaRPr lang="zh-CN" dirty="0"/>
          </a:p>
          <a:p>
            <a:r>
              <a:rPr lang="zh-CN" altLang="en-US" dirty="0"/>
              <a:t>组织机构维度</a:t>
            </a:r>
            <a:endParaRPr lang="zh-CN" altLang="en-US" dirty="0"/>
          </a:p>
          <a:p>
            <a:r>
              <a:rPr lang="zh-CN" altLang="en-US" dirty="0"/>
              <a:t>服务网点维度</a:t>
            </a:r>
            <a:endParaRPr lang="zh-CN" altLang="en-US" dirty="0"/>
          </a:p>
          <a:p>
            <a:r>
              <a:rPr lang="zh-CN" dirty="0"/>
              <a:t>油站维度等</a:t>
            </a:r>
            <a:endParaRPr lang="zh-CN" dirty="0"/>
          </a:p>
          <a:p>
            <a:r>
              <a:rPr lang="zh-CN" dirty="0"/>
              <a:t>常见问题</a:t>
            </a:r>
            <a:endParaRPr 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组织机构维度</a:t>
            </a:r>
            <a:endParaRPr lang="zh-CN" altLang="en-US"/>
          </a:p>
        </p:txBody>
      </p:sp>
      <p:sp>
        <p:nvSpPr>
          <p:cNvPr id="3" name="文本占位符 2"/>
          <p:cNvSpPr>
            <a:spLocks noGrp="1"/>
          </p:cNvSpPr>
          <p:nvPr>
            <p:ph type="body" sz="quarter" idx="10"/>
          </p:nvPr>
        </p:nvSpPr>
        <p:spPr/>
        <p:txBody>
          <a:bodyPr/>
          <a:p>
            <a:r>
              <a:rPr lang="zh-CN" altLang="en-US"/>
              <a:t>建模</a:t>
            </a:r>
            <a:endParaRPr lang="zh-CN" altLang="en-US"/>
          </a:p>
        </p:txBody>
      </p:sp>
      <p:graphicFrame>
        <p:nvGraphicFramePr>
          <p:cNvPr id="6" name="表格 5"/>
          <p:cNvGraphicFramePr/>
          <p:nvPr>
            <p:custDataLst>
              <p:tags r:id="rId1"/>
            </p:custDataLst>
          </p:nvPr>
        </p:nvGraphicFramePr>
        <p:xfrm>
          <a:off x="831533" y="1594485"/>
          <a:ext cx="7750175" cy="4739005"/>
        </p:xfrm>
        <a:graphic>
          <a:graphicData uri="http://schemas.openxmlformats.org/drawingml/2006/table">
            <a:tbl>
              <a:tblPr firstRow="1" bandRow="1">
                <a:tableStyleId>{5940675A-B579-460E-94D1-54222C63F5DA}</a:tableStyleId>
              </a:tblPr>
              <a:tblGrid>
                <a:gridCol w="995680"/>
                <a:gridCol w="1863725"/>
                <a:gridCol w="4890770"/>
              </a:tblGrid>
              <a:tr h="504190">
                <a:tc>
                  <a:txBody>
                    <a:bodyPr/>
                    <a:p>
                      <a:pPr indent="0">
                        <a:buNone/>
                      </a:pPr>
                      <a:r>
                        <a:rPr lang="en-US" sz="1600" b="0">
                          <a:latin typeface="微软雅黑" panose="020B0503020204020204" pitchFamily="34" charset="-122"/>
                          <a:ea typeface="微软雅黑" panose="020B0503020204020204" pitchFamily="34" charset="-122"/>
                          <a:cs typeface="微软雅黑 Light" panose="020B0502040204020203" pitchFamily="34" charset="-122"/>
                        </a:rPr>
                        <a:t>字段名</a:t>
                      </a:r>
                      <a:endParaRPr lang="en-US" altLang="en-US" sz="16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Light" panose="020B0502040204020203" pitchFamily="34" charset="-122"/>
                        </a:rPr>
                        <a:t>说明</a:t>
                      </a:r>
                      <a:endParaRPr lang="en-US" altLang="en-US" sz="16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Light" panose="020B0502040204020203" pitchFamily="34" charset="-122"/>
                        </a:rPr>
                        <a:t>数据来源</a:t>
                      </a:r>
                      <a:endParaRPr lang="en-US" altLang="en-US" sz="16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40513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empid</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人员ID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one_make_dwd.org_employee、one_make_dwd.org_empposition</a:t>
                      </a:r>
                      <a:endParaRPr lang="en-US"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40640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empcode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人员编码（ERP账号ID）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one_make_dwd.org_employee、one_make_dwd.org_empposition</a:t>
                      </a:r>
                      <a:endParaRPr lang="en-US"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40449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empname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人员姓名</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one_make_dwd.org_employee、one_make_dwd.org_empposition</a:t>
                      </a:r>
                      <a:endParaRPr lang="en-US"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40576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userid</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用户系统ID（登录用户名）</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one_make_dwd.org_employee、one_make_dwd.org_empposition</a:t>
                      </a:r>
                      <a:endParaRPr lang="en-US"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6639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posid</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岗位ID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one_make_dwd.org_position</a:t>
                      </a:r>
                      <a:endParaRPr lang="en-US"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7782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posicode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岗位编码</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one_make_dwd.org_position</a:t>
                      </a:r>
                      <a:endParaRPr lang="en-US"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7846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posiname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岗位名称</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one_make_dwd.org_position</a:t>
                      </a:r>
                      <a:endParaRPr lang="en-US"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6639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orgid</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部门id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one_make_dwd.org_organization</a:t>
                      </a:r>
                      <a:endParaRPr lang="en-US"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7846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orgcode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部门编码</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one_make_dwd.org_organization</a:t>
                      </a:r>
                      <a:endParaRPr lang="en-US"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7782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orgname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部门名称</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one_make_dwd.org_organization</a:t>
                      </a:r>
                      <a:endParaRPr lang="en-US" alt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6766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dt</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日期分区</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日期</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组织机构维度</a:t>
            </a:r>
            <a:endParaRPr lang="zh-CN" altLang="en-US"/>
          </a:p>
        </p:txBody>
      </p:sp>
      <p:sp>
        <p:nvSpPr>
          <p:cNvPr id="3" name="文本占位符 2"/>
          <p:cNvSpPr>
            <a:spLocks noGrp="1"/>
          </p:cNvSpPr>
          <p:nvPr>
            <p:ph type="body" sz="quarter" idx="10"/>
          </p:nvPr>
        </p:nvSpPr>
        <p:spPr/>
        <p:txBody>
          <a:bodyPr/>
          <a:p>
            <a:r>
              <a:rPr lang="zh-CN" altLang="en-US"/>
              <a:t>建表</a:t>
            </a:r>
            <a:endParaRPr lang="zh-CN" altLang="en-US"/>
          </a:p>
        </p:txBody>
      </p:sp>
      <p:graphicFrame>
        <p:nvGraphicFramePr>
          <p:cNvPr id="5" name="表格 4"/>
          <p:cNvGraphicFramePr/>
          <p:nvPr/>
        </p:nvGraphicFramePr>
        <p:xfrm>
          <a:off x="811530" y="1606550"/>
          <a:ext cx="6242050" cy="3727450"/>
        </p:xfrm>
        <a:graphic>
          <a:graphicData uri="http://schemas.openxmlformats.org/drawingml/2006/table">
            <a:tbl>
              <a:tblPr firstRow="1" bandRow="1">
                <a:tableStyleId>{5940675A-B579-460E-94D1-54222C63F5DA}</a:tableStyleId>
              </a:tblPr>
              <a:tblGrid>
                <a:gridCol w="6242050"/>
              </a:tblGrid>
              <a:tr h="3727450">
                <a:tc>
                  <a:txBody>
                    <a:bodyPr/>
                    <a:p>
                      <a:pPr indent="0">
                        <a:buNone/>
                      </a:pPr>
                      <a:r>
                        <a:rPr lang="en-US" sz="1400" b="0">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创建组织机构维度表，组织机构人员是经常变动的，所以按照日期分区</a:t>
                      </a:r>
                      <a:endParaRPr lang="en-US" sz="1400" b="0">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create external table if not exists one_make_dws.dim_emporg</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empid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comment</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'人员id'</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empcode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comment</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'人员编码(erp对应的账号id)'</a:t>
                      </a:r>
                      <a:endPar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empname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comment</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'人员姓名'</a:t>
                      </a:r>
                      <a:endPar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userid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comment</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'用户系统id（登录用户名）'</a:t>
                      </a:r>
                      <a:endPar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posid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comment</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'岗位id'</a:t>
                      </a:r>
                      <a:endPar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posicode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comment</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'岗位编码'</a:t>
                      </a:r>
                      <a:endPar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posiname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comment</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'岗位名称'</a:t>
                      </a:r>
                      <a:endPar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orgid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comment</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'部门id'</a:t>
                      </a:r>
                      <a:endPar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orgcode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comment</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'部门编码'</a:t>
                      </a:r>
                      <a:endPar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orgname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comment</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'部门名称'</a:t>
                      </a:r>
                      <a:endPar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comment</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'组织机构维度表'</a:t>
                      </a:r>
                      <a:endPar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partitioned by</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(dt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stored as</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orc</a:t>
                      </a:r>
                      <a:endPar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location</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'/data/dw/dws/one_make/dim_emporg'</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en-US" sz="1400" b="0">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组织机构维度</a:t>
            </a:r>
            <a:endParaRPr lang="zh-CN" altLang="en-US"/>
          </a:p>
        </p:txBody>
      </p:sp>
      <p:sp>
        <p:nvSpPr>
          <p:cNvPr id="3" name="文本占位符 2"/>
          <p:cNvSpPr>
            <a:spLocks noGrp="1"/>
          </p:cNvSpPr>
          <p:nvPr>
            <p:ph type="body" sz="quarter" idx="10"/>
          </p:nvPr>
        </p:nvSpPr>
        <p:spPr/>
        <p:txBody>
          <a:bodyPr/>
          <a:p>
            <a:r>
              <a:rPr>
                <a:sym typeface="+mn-ea"/>
              </a:rPr>
              <a:t>装载数据</a:t>
            </a:r>
            <a:endParaRPr lang="zh-CN" altLang="en-US"/>
          </a:p>
        </p:txBody>
      </p:sp>
      <p:graphicFrame>
        <p:nvGraphicFramePr>
          <p:cNvPr id="5" name="表格 4"/>
          <p:cNvGraphicFramePr/>
          <p:nvPr/>
        </p:nvGraphicFramePr>
        <p:xfrm>
          <a:off x="865505" y="1734185"/>
          <a:ext cx="8903970" cy="4418330"/>
        </p:xfrm>
        <a:graphic>
          <a:graphicData uri="http://schemas.openxmlformats.org/drawingml/2006/table">
            <a:tbl>
              <a:tblPr firstRow="1" bandRow="1">
                <a:tableStyleId>{5940675A-B579-460E-94D1-54222C63F5DA}</a:tableStyleId>
              </a:tblPr>
              <a:tblGrid>
                <a:gridCol w="8903970"/>
              </a:tblGrid>
              <a:tr h="4418330">
                <a:tc>
                  <a:txBody>
                    <a:bodyPr/>
                    <a:p>
                      <a:pPr indent="0">
                        <a:buNone/>
                      </a:pPr>
                      <a:r>
                        <a:rPr lang="en-US" sz="1200" b="0">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先根据dwd层的表进行关联，然后分别把数据取出来</a:t>
                      </a:r>
                      <a:endParaRPr lang="en-US" sz="1200" b="0">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insert</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overwrite</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table</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one_make_dws.dim_emporg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partition</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(dt=</a:t>
                      </a:r>
                      <a:r>
                        <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'20210101'</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select</a:t>
                      </a:r>
                      <a:endPar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emp.empid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as</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empid</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emp.empcode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as</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empcode</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emp.empname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as</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empname</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emp.userid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as</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userid</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pos.positionid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as</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posid</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pos.posicode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as</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posicode</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pos.posiname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as</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posiname</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org.orgid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as</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orgid</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org.orgcode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as</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orgcode</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org.orgname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as</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orgname</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from</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one_make_dwd.org_employee emp</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left</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join</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one_make_dwd.org_empposition emppos</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on</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emp.empid = emppos.empid and emp.dt = </a:t>
                      </a:r>
                      <a:r>
                        <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'20210101'</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and emppos.dt = </a:t>
                      </a:r>
                      <a:r>
                        <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'20210101'</a:t>
                      </a:r>
                      <a:endPar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left</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join</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one_make_dwd.org_position pos</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on</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emppos.positionid = pos.positionid and pos.dt = </a:t>
                      </a:r>
                      <a:r>
                        <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'20210101'</a:t>
                      </a:r>
                      <a:endPar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left</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join</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one_make_dwd.org_organization org</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on</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pos.orgid = org.orgid and org.dt = </a:t>
                      </a:r>
                      <a:r>
                        <a:rPr lang="en-US" sz="1400" b="0">
                          <a:solidFill>
                            <a:srgbClr val="A31515"/>
                          </a:solidFill>
                          <a:latin typeface="微软雅黑" panose="020B0503020204020204" pitchFamily="34" charset="-122"/>
                          <a:ea typeface="微软雅黑" panose="020B0503020204020204" pitchFamily="34" charset="-122"/>
                          <a:cs typeface="微软雅黑" panose="020B0503020204020204" pitchFamily="34" charset="-122"/>
                        </a:rPr>
                        <a:t>'20210101'</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en-US" sz="1400" b="0">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服务网点维度</a:t>
            </a:r>
            <a:endParaRPr lang="zh-CN" altLang="en-US"/>
          </a:p>
        </p:txBody>
      </p:sp>
      <p:sp>
        <p:nvSpPr>
          <p:cNvPr id="3" name="文本占位符 2"/>
          <p:cNvSpPr>
            <a:spLocks noGrp="1"/>
          </p:cNvSpPr>
          <p:nvPr>
            <p:ph type="body" idx="10"/>
          </p:nvPr>
        </p:nvSpPr>
        <p:spPr/>
        <p:txBody>
          <a:bodyPr/>
          <a:p>
            <a:r>
              <a:rPr lang="zh-CN" altLang="en-US">
                <a:sym typeface="+mn-ea"/>
              </a:rPr>
              <a:t>建模</a:t>
            </a:r>
            <a:endParaRPr lang="zh-CN" altLang="en-US"/>
          </a:p>
          <a:p>
            <a:r>
              <a:rPr lang="zh-CN" altLang="en-US">
                <a:sym typeface="+mn-ea"/>
              </a:rPr>
              <a:t>建表</a:t>
            </a:r>
            <a:endParaRPr lang="zh-CN" altLang="en-US"/>
          </a:p>
          <a:p>
            <a:r>
              <a:rPr lang="zh-CN" altLang="en-US">
                <a:sym typeface="+mn-ea"/>
              </a:rPr>
              <a:t>装载数据</a:t>
            </a:r>
            <a:endParaRPr lang="zh-CN" altLang="en-US"/>
          </a:p>
        </p:txBody>
      </p:sp>
      <p:sp>
        <p:nvSpPr>
          <p:cNvPr id="4" name="文本占位符 3"/>
          <p:cNvSpPr>
            <a:spLocks noGrp="1"/>
          </p:cNvSpPr>
          <p:nvPr>
            <p:ph type="body" sz="quarter" idx="11"/>
          </p:nvPr>
        </p:nvSpPr>
        <p:spPr/>
        <p:txBody>
          <a:bodyPr/>
          <a:p>
            <a:r>
              <a:rPr lang="en-US" altLang="zh-CN"/>
              <a:t>04</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服务网点维度</a:t>
            </a:r>
            <a:endParaRPr lang="zh-CN" altLang="en-US"/>
          </a:p>
        </p:txBody>
      </p:sp>
      <p:sp>
        <p:nvSpPr>
          <p:cNvPr id="3" name="文本占位符 2"/>
          <p:cNvSpPr>
            <a:spLocks noGrp="1"/>
          </p:cNvSpPr>
          <p:nvPr>
            <p:ph type="body" sz="quarter" idx="10"/>
          </p:nvPr>
        </p:nvSpPr>
        <p:spPr/>
        <p:txBody>
          <a:bodyPr/>
          <a:p>
            <a:r>
              <a:rPr>
                <a:sym typeface="+mn-ea"/>
              </a:rPr>
              <a:t>建模</a:t>
            </a:r>
            <a:endParaRPr lang="zh-CN" altLang="en-US"/>
          </a:p>
        </p:txBody>
      </p:sp>
      <p:graphicFrame>
        <p:nvGraphicFramePr>
          <p:cNvPr id="5" name="表格 4"/>
          <p:cNvGraphicFramePr/>
          <p:nvPr>
            <p:custDataLst>
              <p:tags r:id="rId1"/>
            </p:custDataLst>
          </p:nvPr>
        </p:nvGraphicFramePr>
        <p:xfrm>
          <a:off x="791210" y="1518920"/>
          <a:ext cx="9204325" cy="5057775"/>
        </p:xfrm>
        <a:graphic>
          <a:graphicData uri="http://schemas.openxmlformats.org/drawingml/2006/table">
            <a:tbl>
              <a:tblPr firstRow="1" bandRow="1">
                <a:tableStyleId>{5940675A-B579-460E-94D1-54222C63F5DA}</a:tableStyleId>
              </a:tblPr>
              <a:tblGrid>
                <a:gridCol w="2201545"/>
                <a:gridCol w="2117090"/>
                <a:gridCol w="4885690"/>
              </a:tblGrid>
              <a:tr h="356235">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字段名</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说明</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数据来源</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56235">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id</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panose="020B0503020204020204" pitchFamily="34" charset="-122"/>
                        </a:rPr>
                        <a:t>服务网点id</a:t>
                      </a:r>
                      <a:endParaRPr lang="en-US" altLang="en-US" sz="14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one_make_dwd.ciss_base_servicestation</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56235">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name</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服务网点名称</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one_make_dwd.ciss_base_servicestation</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56235">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code</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网点编号</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one_make_dwd.ciss_base_servicestation</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56235">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province_id</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panose="020B0503020204020204" pitchFamily="34" charset="-122"/>
                        </a:rPr>
                        <a:t>省份id</a:t>
                      </a:r>
                      <a:endParaRPr lang="en-US" altLang="en-US" sz="14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one_make_dwd.ciss_base_servicestation</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55600">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province</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省份名称</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one_make_dwd.ciss_base_areas</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56235">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city_id</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panose="020B0503020204020204" pitchFamily="34" charset="-122"/>
                        </a:rPr>
                        <a:t>城市id</a:t>
                      </a:r>
                      <a:endParaRPr lang="en-US" altLang="en-US" sz="14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one_make_dwd.ciss_base_servicestation</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56235">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city</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城市</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one_make_dwd.ciss_base_areas</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56235">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county_id</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panose="020B0503020204020204" pitchFamily="34" charset="-122"/>
                        </a:rPr>
                        <a:t>县城id</a:t>
                      </a:r>
                      <a:endParaRPr lang="en-US" altLang="en-US" sz="14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one_make_dwd.ciss_base_servicestation</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56235">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county</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县城</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one_make_dwd.ciss_base_areas</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56235">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status</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服务网点状态</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one_make_dwd.ciss_base_servicestation</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56235">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status_name</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状态中文名</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one_make_dwd.eos_dict_entry</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56235">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org_id</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panose="020B0503020204020204" pitchFamily="34" charset="-122"/>
                        </a:rPr>
                        <a:t>所属组织机构id</a:t>
                      </a:r>
                      <a:endParaRPr lang="en-US" altLang="en-US" sz="14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one_make_dwd.ciss_base_servicestation</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427355">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org_name</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所属组件机构名称</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one_make_dwd.</a:t>
                      </a:r>
                      <a:r>
                        <a:rPr lang="en-US" sz="1400">
                          <a:latin typeface="微软雅黑" panose="020B0503020204020204" pitchFamily="34" charset="-122"/>
                          <a:ea typeface="微软雅黑" panose="020B0503020204020204" pitchFamily="34" charset="-122"/>
                          <a:cs typeface="微软雅黑 Light" panose="020B0502040204020203" pitchFamily="34" charset="-122"/>
                          <a:sym typeface="+mn-ea"/>
                        </a:rPr>
                        <a:t>ciss_base_servicestation</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p>
                      <a:pPr indent="0">
                        <a:buNone/>
                      </a:pPr>
                      <a:r>
                        <a:rPr lang="en-US" sz="1400" b="0">
                          <a:latin typeface="微软雅黑" panose="020B0503020204020204" pitchFamily="34" charset="-122"/>
                          <a:ea typeface="微软雅黑" panose="020B0503020204020204" pitchFamily="34" charset="-122"/>
                          <a:cs typeface="微软雅黑 Light" panose="020B0502040204020203" pitchFamily="34" charset="-122"/>
                        </a:rPr>
                        <a:t>/org_organization</a:t>
                      </a:r>
                      <a:endParaRPr lang="en-US" altLang="en-US" sz="14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服务网点维度</a:t>
            </a:r>
            <a:endParaRPr lang="zh-CN" altLang="en-US"/>
          </a:p>
        </p:txBody>
      </p:sp>
      <p:sp>
        <p:nvSpPr>
          <p:cNvPr id="3" name="文本占位符 2"/>
          <p:cNvSpPr>
            <a:spLocks noGrp="1"/>
          </p:cNvSpPr>
          <p:nvPr>
            <p:ph type="body" sz="quarter" idx="10"/>
          </p:nvPr>
        </p:nvSpPr>
        <p:spPr/>
        <p:txBody>
          <a:bodyPr/>
          <a:p>
            <a:r>
              <a:rPr lang="zh-CN" altLang="en-US"/>
              <a:t>建表</a:t>
            </a:r>
            <a:endParaRPr lang="zh-CN" altLang="en-US"/>
          </a:p>
        </p:txBody>
      </p:sp>
      <p:graphicFrame>
        <p:nvGraphicFramePr>
          <p:cNvPr id="5" name="表格 4"/>
          <p:cNvGraphicFramePr/>
          <p:nvPr/>
        </p:nvGraphicFramePr>
        <p:xfrm>
          <a:off x="826770" y="1533525"/>
          <a:ext cx="9647555" cy="4713605"/>
        </p:xfrm>
        <a:graphic>
          <a:graphicData uri="http://schemas.openxmlformats.org/drawingml/2006/table">
            <a:tbl>
              <a:tblPr firstRow="1" bandRow="1">
                <a:tableStyleId>{5940675A-B579-460E-94D1-54222C63F5DA}</a:tableStyleId>
              </a:tblPr>
              <a:tblGrid>
                <a:gridCol w="9647555"/>
              </a:tblGrid>
              <a:tr h="4713605">
                <a:tc>
                  <a:txBody>
                    <a:bodyPr/>
                    <a:p>
                      <a:pPr indent="0">
                        <a:buNone/>
                      </a:pPr>
                      <a:r>
                        <a:rPr lang="en-US" sz="1600" b="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 服务网点维度表</a:t>
                      </a:r>
                      <a:endParaRPr lang="en-US" sz="1600" b="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6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create external table if not exists </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one_make_dws.dim_srv_station(</a:t>
                      </a:r>
                      <a:endPar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id </a:t>
                      </a:r>
                      <a:r>
                        <a:rPr lang="en-US" sz="16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'服务网点id'</a:t>
                      </a:r>
                      <a:endPar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name </a:t>
                      </a:r>
                      <a:r>
                        <a:rPr lang="en-US" sz="16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'服务网点名称'</a:t>
                      </a:r>
                      <a:endPar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6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code </a:t>
                      </a:r>
                      <a:r>
                        <a:rPr lang="en-US" sz="16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'网点编号'</a:t>
                      </a:r>
                      <a:endPar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6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province_id </a:t>
                      </a:r>
                      <a:r>
                        <a:rPr lang="en-US" sz="16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'省份id'</a:t>
                      </a:r>
                      <a:endPar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6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province </a:t>
                      </a:r>
                      <a:r>
                        <a:rPr lang="en-US" sz="16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'省份名称'</a:t>
                      </a:r>
                      <a:endPar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6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city_id </a:t>
                      </a:r>
                      <a:r>
                        <a:rPr lang="en-US" sz="16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'城市id'</a:t>
                      </a:r>
                      <a:endPar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6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city </a:t>
                      </a:r>
                      <a:r>
                        <a:rPr lang="en-US" sz="16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'城市'</a:t>
                      </a:r>
                      <a:endPar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6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county_id </a:t>
                      </a:r>
                      <a:r>
                        <a:rPr lang="en-US" sz="16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'县城id'</a:t>
                      </a:r>
                      <a:endPar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6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county </a:t>
                      </a:r>
                      <a:r>
                        <a:rPr lang="en-US" sz="16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'县城'</a:t>
                      </a:r>
                      <a:endPar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6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status </a:t>
                      </a:r>
                      <a:r>
                        <a:rPr lang="en-US" sz="16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'服务网点状态'</a:t>
                      </a:r>
                      <a:endPar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6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status_name </a:t>
                      </a:r>
                      <a:r>
                        <a:rPr lang="en-US" sz="16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'状态中文名'</a:t>
                      </a:r>
                      <a:endPar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6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org_id </a:t>
                      </a:r>
                      <a:r>
                        <a:rPr lang="en-US" sz="16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'所属组织机构id'</a:t>
                      </a:r>
                      <a:endPar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6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org_name </a:t>
                      </a:r>
                      <a:r>
                        <a:rPr lang="en-US" sz="16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'所属组件机构名称'</a:t>
                      </a:r>
                      <a:endPar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6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comment </a:t>
                      </a: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'服务网点维度表'</a:t>
                      </a:r>
                      <a:endPar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6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partitioned by </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6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dt </a:t>
                      </a:r>
                      <a:r>
                        <a:rPr lang="en-US" sz="16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6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stored as orc</a:t>
                      </a:r>
                      <a:endParaRPr lang="en-US" sz="16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6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location </a:t>
                      </a:r>
                      <a:r>
                        <a:rPr lang="en-US" sz="16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'/data/dw/dws/one_make/dim_srv_station'</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en-US" sz="1600" b="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服务网点维度</a:t>
            </a:r>
            <a:endParaRPr lang="zh-CN" altLang="en-US"/>
          </a:p>
        </p:txBody>
      </p:sp>
      <p:sp>
        <p:nvSpPr>
          <p:cNvPr id="3" name="文本占位符 2"/>
          <p:cNvSpPr>
            <a:spLocks noGrp="1"/>
          </p:cNvSpPr>
          <p:nvPr>
            <p:ph type="body" sz="quarter" idx="10"/>
          </p:nvPr>
        </p:nvSpPr>
        <p:spPr/>
        <p:txBody>
          <a:bodyPr/>
          <a:p>
            <a:r>
              <a:rPr lang="zh-CN" altLang="en-US"/>
              <a:t>装载数据</a:t>
            </a:r>
            <a:endParaRPr lang="zh-CN" altLang="en-US"/>
          </a:p>
        </p:txBody>
      </p:sp>
      <p:graphicFrame>
        <p:nvGraphicFramePr>
          <p:cNvPr id="5" name="表格 4"/>
          <p:cNvGraphicFramePr/>
          <p:nvPr/>
        </p:nvGraphicFramePr>
        <p:xfrm>
          <a:off x="794385" y="1456690"/>
          <a:ext cx="10810875" cy="5004435"/>
        </p:xfrm>
        <a:graphic>
          <a:graphicData uri="http://schemas.openxmlformats.org/drawingml/2006/table">
            <a:tbl>
              <a:tblPr firstRow="1" bandRow="1">
                <a:tableStyleId>{5940675A-B579-460E-94D1-54222C63F5DA}</a:tableStyleId>
              </a:tblPr>
              <a:tblGrid>
                <a:gridCol w="10810875"/>
              </a:tblGrid>
              <a:tr h="5004435">
                <a:tc>
                  <a:txBody>
                    <a:bodyPr/>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insert overwrite table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one_make_dws.dim_srv_station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partition</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(dt=</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'20210101'</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select</a:t>
                      </a:r>
                      <a:endPar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station.id</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station.name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station.code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province.id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as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province_id</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province.areaname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as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province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city.id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as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city_id</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city.areaname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as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city</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county.id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as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county_id</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county.areaname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as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county</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station.status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as status</a:t>
                      </a:r>
                      <a:endPar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dict_e.dictname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as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status_name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station.org_id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as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org_id</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station.org_name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as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org_name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from</a:t>
                      </a:r>
                      <a:endPar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one_make_dwd.ciss_base_servicestation station</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sz="120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mn-ea"/>
                        </a:rPr>
                        <a:t>-- 关联省份RANK为1</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left join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one_make_dwd.ciss_base_areas province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on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station.dt =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'20210101'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and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station.province = province.id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and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province.rank =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1   </a:t>
                      </a:r>
                      <a:endPar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mn-ea"/>
                        </a:rPr>
                        <a:t>-- 关联城市RANK为2</a:t>
                      </a:r>
                      <a:endPar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left join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one_make_dwd.ciss_base_areas city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on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station.city = city.id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and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city.rank =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2 </a:t>
                      </a:r>
                      <a:endParaRPr lang="en-US" sz="1200" b="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mn-ea"/>
                        </a:rPr>
                        <a:t>-- 关联城市RANK为3</a:t>
                      </a:r>
                      <a:endParaRPr lang="en-US" sz="1200" b="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left join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one_make_dwd.ciss_base_areas county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on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station.region = county.id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and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county.rank =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3</a:t>
                      </a:r>
                      <a:endPar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mn-ea"/>
                        </a:rPr>
                        <a:t>-- 关联字典父表（dict_t）</a:t>
                      </a:r>
                      <a:endPar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cross join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one_make_dwd.eos_dict_type dict_t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on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dict_t.dt =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'20210101'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and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dict_t.dicttypename =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'服务网点使用状态'</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mn-ea"/>
                        </a:rPr>
                        <a:t>-- 关联字典子表（dict_e）</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left join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one_make_dwd.eos_dict_entry dict_e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on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dict_e.dt =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'20210101'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and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dict_t.dicttypeid = dict_e.dicttypeid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and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station.status = dict_e.dictid;</a:t>
                      </a:r>
                      <a:endParaRPr lang="en-US" alt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仓库维度</a:t>
            </a:r>
            <a:endParaRPr lang="zh-CN" altLang="en-US"/>
          </a:p>
        </p:txBody>
      </p:sp>
      <p:sp>
        <p:nvSpPr>
          <p:cNvPr id="3" name="文本占位符 2"/>
          <p:cNvSpPr>
            <a:spLocks noGrp="1"/>
          </p:cNvSpPr>
          <p:nvPr>
            <p:ph type="body" idx="10"/>
          </p:nvPr>
        </p:nvSpPr>
        <p:spPr/>
        <p:txBody>
          <a:bodyPr/>
          <a:p>
            <a:r>
              <a:rPr lang="zh-CN" altLang="en-US"/>
              <a:t>建模建表</a:t>
            </a:r>
            <a:endParaRPr lang="zh-CN" altLang="en-US"/>
          </a:p>
          <a:p>
            <a:r>
              <a:rPr lang="zh-CN" altLang="en-US"/>
              <a:t>装载数据</a:t>
            </a:r>
            <a:endParaRPr lang="zh-CN" altLang="en-US"/>
          </a:p>
        </p:txBody>
      </p:sp>
      <p:sp>
        <p:nvSpPr>
          <p:cNvPr id="4" name="文本占位符 3"/>
          <p:cNvSpPr>
            <a:spLocks noGrp="1"/>
          </p:cNvSpPr>
          <p:nvPr>
            <p:ph type="body" sz="quarter" idx="11"/>
          </p:nvPr>
        </p:nvSpPr>
        <p:spPr/>
        <p:txBody>
          <a:bodyPr/>
          <a:p>
            <a:r>
              <a:rPr lang="en-US" altLang="zh-CN"/>
              <a:t>05</a:t>
            </a:r>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仓库维度</a:t>
            </a:r>
            <a:endParaRPr lang="zh-CN" altLang="en-US"/>
          </a:p>
        </p:txBody>
      </p:sp>
      <p:sp>
        <p:nvSpPr>
          <p:cNvPr id="3" name="文本占位符 2"/>
          <p:cNvSpPr>
            <a:spLocks noGrp="1"/>
          </p:cNvSpPr>
          <p:nvPr>
            <p:ph type="body" sz="quarter" idx="10"/>
          </p:nvPr>
        </p:nvSpPr>
        <p:spPr/>
        <p:txBody>
          <a:bodyPr/>
          <a:p>
            <a:r>
              <a:rPr>
                <a:sym typeface="+mn-ea"/>
              </a:rPr>
              <a:t>建模建表</a:t>
            </a:r>
            <a:endParaRPr lang="zh-CN" altLang="en-US"/>
          </a:p>
        </p:txBody>
      </p:sp>
      <p:sp>
        <p:nvSpPr>
          <p:cNvPr id="4" name="文本占位符 3"/>
          <p:cNvSpPr>
            <a:spLocks noGrp="1"/>
          </p:cNvSpPr>
          <p:nvPr>
            <p:ph type="body" sz="quarter" idx="11"/>
          </p:nvPr>
        </p:nvSpPr>
        <p:spPr>
          <a:xfrm>
            <a:off x="710565" y="1656080"/>
            <a:ext cx="10699115" cy="4829810"/>
          </a:xfrm>
        </p:spPr>
        <p:txBody>
          <a:bodyPr/>
          <a:p>
            <a:pPr marL="285750" indent="-285750">
              <a:buFont typeface="Wingdings" panose="05000000000000000000" charset="0"/>
              <a:buChar char="l"/>
            </a:pPr>
            <a:r>
              <a:rPr lang="zh-CN" altLang="en-US"/>
              <a:t>建模</a:t>
            </a:r>
            <a:endParaRPr lang="zh-CN" altLang="en-US"/>
          </a:p>
          <a:p>
            <a:pPr>
              <a:buFont typeface="Wingdings" panose="05000000000000000000" charset="0"/>
            </a:pPr>
            <a:endParaRPr lang="zh-CN" altLang="en-US"/>
          </a:p>
          <a:p>
            <a:pPr>
              <a:buFont typeface="Wingdings" panose="05000000000000000000" charset="0"/>
            </a:pPr>
            <a:endParaRPr lang="zh-CN" altLang="en-US"/>
          </a:p>
          <a:p>
            <a:pPr>
              <a:buFont typeface="Wingdings" panose="05000000000000000000" charset="0"/>
            </a:pPr>
            <a:endParaRPr lang="zh-CN" altLang="en-US"/>
          </a:p>
          <a:p>
            <a:pPr>
              <a:buFont typeface="Wingdings" panose="05000000000000000000" charset="0"/>
            </a:pPr>
            <a:endParaRPr lang="zh-CN" altLang="en-US"/>
          </a:p>
          <a:p>
            <a:pPr marL="285750" indent="-285750">
              <a:buFont typeface="Wingdings" panose="05000000000000000000" charset="0"/>
              <a:buChar char="l"/>
            </a:pPr>
            <a:r>
              <a:rPr lang="zh-CN" altLang="en-US"/>
              <a:t>建表</a:t>
            </a:r>
            <a:endParaRPr lang="zh-CN" altLang="en-US"/>
          </a:p>
        </p:txBody>
      </p:sp>
      <p:graphicFrame>
        <p:nvGraphicFramePr>
          <p:cNvPr id="7" name="表格 6"/>
          <p:cNvGraphicFramePr/>
          <p:nvPr>
            <p:custDataLst>
              <p:tags r:id="rId1"/>
            </p:custDataLst>
          </p:nvPr>
        </p:nvGraphicFramePr>
        <p:xfrm>
          <a:off x="2363470" y="1764665"/>
          <a:ext cx="7664450" cy="2040890"/>
        </p:xfrm>
        <a:graphic>
          <a:graphicData uri="http://schemas.openxmlformats.org/drawingml/2006/table">
            <a:tbl>
              <a:tblPr firstRow="1" bandRow="1">
                <a:tableStyleId>{5940675A-B579-460E-94D1-54222C63F5DA}</a:tableStyleId>
              </a:tblPr>
              <a:tblGrid>
                <a:gridCol w="1899920"/>
                <a:gridCol w="2056130"/>
                <a:gridCol w="3708400"/>
              </a:tblGrid>
              <a:tr h="29019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字段名</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说明</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数据来源</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9083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code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仓库编码</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one_make_dwd.ciss_base_warehouse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9019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name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仓库名称</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one_make_dwd.ciss_base_warehouse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9019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company_id</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所属公司</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one_make_dwd.ciss_base_warehouse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9019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company</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公司名称</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one_make_dwd.ciss_base_baseinfo</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9908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srv_station_id</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所属服务网点ID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one_make_dwd.ciss_r_serstation_warehouse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9019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srv_station_name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所属服务网点名称</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one_make_dwd.ciss_base_servicestation</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bl>
          </a:graphicData>
        </a:graphic>
      </p:graphicFrame>
      <p:graphicFrame>
        <p:nvGraphicFramePr>
          <p:cNvPr id="8" name="表格 7"/>
          <p:cNvGraphicFramePr/>
          <p:nvPr/>
        </p:nvGraphicFramePr>
        <p:xfrm>
          <a:off x="2363470" y="4067810"/>
          <a:ext cx="5588000" cy="2194560"/>
        </p:xfrm>
        <a:graphic>
          <a:graphicData uri="http://schemas.openxmlformats.org/drawingml/2006/table">
            <a:tbl>
              <a:tblPr firstRow="1" bandRow="1">
                <a:tableStyleId>{5940675A-B579-460E-94D1-54222C63F5DA}</a:tableStyleId>
              </a:tblPr>
              <a:tblGrid>
                <a:gridCol w="5588000"/>
              </a:tblGrid>
              <a:tr h="2194560">
                <a:tc>
                  <a:txBody>
                    <a:bodyPr/>
                    <a:p>
                      <a:pPr indent="0">
                        <a:buNone/>
                      </a:pPr>
                      <a:r>
                        <a:rPr lang="en-US" sz="1200" b="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 仓库维度表</a:t>
                      </a:r>
                      <a:endParaRPr lang="en-US" sz="1200" b="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create external table if not exists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one_make_dws.dim_warehouse(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code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'仓库编码'</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'仓库名称'</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company_id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'所属公司'</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company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'公司名称'</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srv_station_id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'所属服务网点ID'</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srv_station_name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'所属服务网点名称'</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'仓库维度表'</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partitioned by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dt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stored as orc</a:t>
                      </a:r>
                      <a:endPar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location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'/data/dw/dws/one_make/dim_warehouse'</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en-US" sz="1200" b="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仓库维度</a:t>
            </a:r>
            <a:endParaRPr lang="zh-CN" altLang="en-US"/>
          </a:p>
        </p:txBody>
      </p:sp>
      <p:sp>
        <p:nvSpPr>
          <p:cNvPr id="3" name="文本占位符 2"/>
          <p:cNvSpPr>
            <a:spLocks noGrp="1"/>
          </p:cNvSpPr>
          <p:nvPr>
            <p:ph type="body" sz="quarter" idx="10"/>
          </p:nvPr>
        </p:nvSpPr>
        <p:spPr/>
        <p:txBody>
          <a:bodyPr/>
          <a:p>
            <a:r>
              <a:rPr lang="zh-CN" altLang="en-US"/>
              <a:t>装载数据</a:t>
            </a:r>
            <a:endParaRPr lang="zh-CN" altLang="en-US"/>
          </a:p>
        </p:txBody>
      </p:sp>
      <p:graphicFrame>
        <p:nvGraphicFramePr>
          <p:cNvPr id="5" name="表格 4"/>
          <p:cNvGraphicFramePr/>
          <p:nvPr/>
        </p:nvGraphicFramePr>
        <p:xfrm>
          <a:off x="776605" y="1586865"/>
          <a:ext cx="10367645" cy="4524375"/>
        </p:xfrm>
        <a:graphic>
          <a:graphicData uri="http://schemas.openxmlformats.org/drawingml/2006/table">
            <a:tbl>
              <a:tblPr firstRow="1" bandRow="1">
                <a:tableStyleId>{5940675A-B579-460E-94D1-54222C63F5DA}</a:tableStyleId>
              </a:tblPr>
              <a:tblGrid>
                <a:gridCol w="10367645"/>
              </a:tblGrid>
              <a:tr h="4524375">
                <a:tc>
                  <a:txBody>
                    <a:bodyPr/>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insert overwrite table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one_make_dws.dim_warehouse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partition</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(dt=</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'20210101'</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select</a:t>
                      </a:r>
                      <a:endPar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warehouse.code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as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code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warehouse.name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as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name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warehouse.company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as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company_id</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cmp.compmay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as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compmay</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station.id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as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srv_station_id</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station.name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as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srv_station_name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from</a:t>
                      </a:r>
                      <a:endPar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one_make_dwd.ciss_base_warehouse warehouse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mn-ea"/>
                        </a:rPr>
                        <a:t>-- 关联公司信息表</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left join</a:t>
                      </a:r>
                      <a:r>
                        <a:rPr lang="en-US" sz="1200" b="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select</a:t>
                      </a:r>
                      <a:endPar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ygcode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as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company_id, </a:t>
                      </a:r>
                      <a:r>
                        <a:rPr lang="en-US" sz="1200" b="0" i="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max</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(companyname)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as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compmay</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from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one_make_dwd.ciss_base_baseinfo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where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dt=</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'20210101'</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mn-ea"/>
                        </a:rPr>
                        <a:t>     -- 需要对company信息进行分组去重，里面有一些重复数据 </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group by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ygcode) cmp</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on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warehouse.dt =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'20210101'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and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cmp.company_id = warehouse.company</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mn-ea"/>
                        </a:rPr>
                        <a:t>-- 关联服务网点和仓库关系表</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left join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one_make_dwd.ciss_r_serstation_warehouse station_r_warehouse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on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station_r_warehouse.dt =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'20210101'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and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station_r_warehouse.warehouse_code = warehouse.code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mn-ea"/>
                        </a:rPr>
                        <a:t>-- 关联服务网点表 </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left join</a:t>
                      </a:r>
                      <a:r>
                        <a:rPr lang="en-US" sz="1200" b="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one_make_dwd.ciss_base_servicestation station</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on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station.dt =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'20210101'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and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station.id = station_r_warehouse.service_station_id;</a:t>
                      </a:r>
                      <a:endParaRPr lang="en-US" alt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758373" y="440690"/>
            <a:ext cx="6298881" cy="4855845"/>
          </a:xfrm>
        </p:spPr>
        <p:txBody>
          <a:bodyPr/>
          <a:lstStyle/>
          <a:p>
            <a:r>
              <a:rPr lang="zh-CN" altLang="en-US" dirty="0">
                <a:solidFill>
                  <a:schemeClr val="tx1"/>
                </a:solidFill>
              </a:rPr>
              <a:t>理解数仓维度建模</a:t>
            </a:r>
            <a:endParaRPr lang="zh-CN" altLang="en-US" dirty="0">
              <a:solidFill>
                <a:schemeClr val="tx1"/>
              </a:solidFill>
            </a:endParaRPr>
          </a:p>
          <a:p>
            <a:r>
              <a:rPr lang="zh-CN" altLang="en-US" dirty="0">
                <a:solidFill>
                  <a:schemeClr val="tx1"/>
                </a:solidFill>
              </a:rPr>
              <a:t>理解项目</a:t>
            </a:r>
            <a:r>
              <a:rPr lang="en-US" altLang="zh-CN" dirty="0">
                <a:solidFill>
                  <a:schemeClr val="tx1"/>
                </a:solidFill>
              </a:rPr>
              <a:t>dws</a:t>
            </a:r>
            <a:r>
              <a:rPr lang="zh-CN" altLang="en-US" dirty="0">
                <a:solidFill>
                  <a:schemeClr val="tx1"/>
                </a:solidFill>
              </a:rPr>
              <a:t>层设计理解</a:t>
            </a:r>
            <a:endParaRPr lang="zh-CN" altLang="en-US" dirty="0">
              <a:solidFill>
                <a:schemeClr val="tx1"/>
              </a:solidFill>
            </a:endParaRPr>
          </a:p>
          <a:p>
            <a:r>
              <a:rPr lang="zh-CN" altLang="en-US" dirty="0">
                <a:solidFill>
                  <a:srgbClr val="AD2B26"/>
                </a:solidFill>
              </a:rPr>
              <a:t>掌握维度层建设实现</a:t>
            </a:r>
            <a:endParaRPr lang="zh-CN" altLang="en-US" dirty="0">
              <a:solidFill>
                <a:srgbClr val="AD2B2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油站维度</a:t>
            </a:r>
            <a:endParaRPr lang="zh-CN" altLang="en-US"/>
          </a:p>
        </p:txBody>
      </p:sp>
      <p:sp>
        <p:nvSpPr>
          <p:cNvPr id="3" name="文本占位符 2"/>
          <p:cNvSpPr>
            <a:spLocks noGrp="1"/>
          </p:cNvSpPr>
          <p:nvPr>
            <p:ph type="body" idx="10"/>
          </p:nvPr>
        </p:nvSpPr>
        <p:spPr/>
        <p:txBody>
          <a:bodyPr/>
          <a:p>
            <a:r>
              <a:rPr lang="zh-CN" altLang="en-US"/>
              <a:t>建模</a:t>
            </a:r>
            <a:endParaRPr lang="zh-CN" altLang="en-US"/>
          </a:p>
          <a:p>
            <a:r>
              <a:rPr lang="zh-CN" altLang="en-US"/>
              <a:t>建表</a:t>
            </a:r>
            <a:endParaRPr lang="zh-CN" altLang="en-US"/>
          </a:p>
          <a:p>
            <a:r>
              <a:rPr lang="zh-CN" altLang="en-US"/>
              <a:t>加载数据</a:t>
            </a:r>
            <a:endParaRPr lang="zh-CN" altLang="en-US"/>
          </a:p>
        </p:txBody>
      </p:sp>
      <p:sp>
        <p:nvSpPr>
          <p:cNvPr id="4" name="文本占位符 3"/>
          <p:cNvSpPr>
            <a:spLocks noGrp="1"/>
          </p:cNvSpPr>
          <p:nvPr>
            <p:ph type="body" sz="quarter" idx="11"/>
          </p:nvPr>
        </p:nvSpPr>
        <p:spPr/>
        <p:txBody>
          <a:bodyPr/>
          <a:p>
            <a:r>
              <a:rPr lang="en-US" altLang="zh-CN"/>
              <a:t>06</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油站维度</a:t>
            </a:r>
            <a:endParaRPr lang="zh-CN" altLang="en-US"/>
          </a:p>
        </p:txBody>
      </p:sp>
      <p:sp>
        <p:nvSpPr>
          <p:cNvPr id="3" name="文本占位符 2"/>
          <p:cNvSpPr>
            <a:spLocks noGrp="1"/>
          </p:cNvSpPr>
          <p:nvPr>
            <p:ph type="body" sz="quarter" idx="10"/>
          </p:nvPr>
        </p:nvSpPr>
        <p:spPr/>
        <p:txBody>
          <a:bodyPr/>
          <a:p>
            <a:r>
              <a:rPr>
                <a:sym typeface="+mn-ea"/>
              </a:rPr>
              <a:t>建模</a:t>
            </a:r>
            <a:endParaRPr lang="zh-CN" altLang="en-US"/>
          </a:p>
        </p:txBody>
      </p:sp>
      <p:graphicFrame>
        <p:nvGraphicFramePr>
          <p:cNvPr id="5" name="表格 4"/>
          <p:cNvGraphicFramePr/>
          <p:nvPr>
            <p:custDataLst>
              <p:tags r:id="rId1"/>
            </p:custDataLst>
          </p:nvPr>
        </p:nvGraphicFramePr>
        <p:xfrm>
          <a:off x="781050" y="1441450"/>
          <a:ext cx="9782175" cy="5149215"/>
        </p:xfrm>
        <a:graphic>
          <a:graphicData uri="http://schemas.openxmlformats.org/drawingml/2006/table">
            <a:tbl>
              <a:tblPr firstRow="1" bandRow="1">
                <a:tableStyleId>{5940675A-B579-460E-94D1-54222C63F5DA}</a:tableStyleId>
              </a:tblPr>
              <a:tblGrid>
                <a:gridCol w="2413635"/>
                <a:gridCol w="2050415"/>
                <a:gridCol w="5318125"/>
              </a:tblGrid>
              <a:tr h="24447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字段名</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说明</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数据来源</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4384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name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油站名称</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one_make_dwd.ciss_base_oilstation</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4447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code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油站编码</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one_make_dwd.ciss_base_oilstation</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4384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customer_id</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客户ID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one_make_dwd.ciss_base_oilstation</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4384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customer_name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客户名称</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one_make_dwd.ciss_base_oilstation</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4447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province_id</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省份id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one_make_dwd.ciss_base_oilstation</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4447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province_name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省份名称</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one_make_dwd.ciss_base_areas</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4447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city_id</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城市id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one_make_dwd.ciss_base_oilstation</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4320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city_name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城市名称</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one_make_dwd.ciss_base_areas</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4511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county_id</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县城ID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one_make_dwd.ciss_base_oilstation</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4384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county_name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县城名称</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one_make_dwd.ciss_base_areas</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4384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area_id</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区域ID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one_make_dwd.ciss_base_oilstation</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4511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area_name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区域名称</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one_make_dwd.ciss_base_areas</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4384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customer_classify_id</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客户分类ID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one_make_dwd.ciss_base_oilstation</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4384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customer_classify_name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客户分类名称</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one_make_dwd.ciss_base_oilstation、eos_dict_entry</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4384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status</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油站状态（1、2）</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one_make_dwd.ciss_base_oilstation</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6606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status_name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油站状态名（正常、停用）</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one_make_dwd.ciss_base_oilstation、eos_dict_type、eos_dict_entry</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4384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company_id</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所属公司ID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one_make_dwd.ciss_base_oilstation</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4447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company_name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所属公司名称</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ciss_base_baseinfo</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4384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customer_province_id</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客户所属省份ID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ciss_base_areas</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244475">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customer_province_name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客户所属省份</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ciss_base_customer</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油站维度</a:t>
            </a:r>
            <a:endParaRPr lang="zh-CN" altLang="en-US"/>
          </a:p>
        </p:txBody>
      </p:sp>
      <p:sp>
        <p:nvSpPr>
          <p:cNvPr id="3" name="文本占位符 2"/>
          <p:cNvSpPr>
            <a:spLocks noGrp="1"/>
          </p:cNvSpPr>
          <p:nvPr>
            <p:ph type="body" sz="quarter" idx="10"/>
          </p:nvPr>
        </p:nvSpPr>
        <p:spPr/>
        <p:txBody>
          <a:bodyPr/>
          <a:p>
            <a:r>
              <a:rPr lang="zh-CN" altLang="en-US"/>
              <a:t>建表</a:t>
            </a:r>
            <a:endParaRPr lang="zh-CN" altLang="en-US"/>
          </a:p>
        </p:txBody>
      </p:sp>
      <p:graphicFrame>
        <p:nvGraphicFramePr>
          <p:cNvPr id="5" name="表格 4"/>
          <p:cNvGraphicFramePr/>
          <p:nvPr/>
        </p:nvGraphicFramePr>
        <p:xfrm>
          <a:off x="810895" y="1551940"/>
          <a:ext cx="9121775" cy="4937760"/>
        </p:xfrm>
        <a:graphic>
          <a:graphicData uri="http://schemas.openxmlformats.org/drawingml/2006/table">
            <a:tbl>
              <a:tblPr firstRow="1" bandRow="1">
                <a:tableStyleId>{5940675A-B579-460E-94D1-54222C63F5DA}</a:tableStyleId>
              </a:tblPr>
              <a:tblGrid>
                <a:gridCol w="9121775"/>
              </a:tblGrid>
              <a:tr h="4937760">
                <a:tc>
                  <a:txBody>
                    <a:bodyPr/>
                    <a:p>
                      <a:pPr indent="0">
                        <a:buNone/>
                      </a:pPr>
                      <a:r>
                        <a:rPr lang="en-US" sz="1200" b="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 创建油站维度表</a:t>
                      </a:r>
                      <a:endParaRPr lang="en-US" sz="1200" b="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create external table if not exists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one_make_dws.dim_oilstation(</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'油站ID'</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'油站名称'</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code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'油站编码'</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customer_id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'客户ID'</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customer_name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'客户名称'</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province_id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int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'省份id'</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province_name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'省份名称'</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city_id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int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'城市id'</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city_name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'城市名称'</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county_id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int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'县城ID'</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county_name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'县城名称'</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area_id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int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'区域id'</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area_name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'区域名称'</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customer_classify_id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'客户分类ID'</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customer_classify_name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'客户分类名称'</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status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int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'油站状态（1、2）'</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status_name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'油站状态名（正常、停用）'</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company_id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int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'所属公司ID'</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company_name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'所属公司名称'</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customer_province_id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int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'客户所属省份ID'</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customer_province_name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'客户所属省份'</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'油站维度表'</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PARTITIONED BY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dt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STORED AS TEXTFILE</a:t>
                      </a:r>
                      <a:endPar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LOCATION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'/data/dw/dws/one_make/dim_oilstation'</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en-US" sz="1200" b="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油站维度</a:t>
            </a:r>
            <a:endParaRPr lang="zh-CN" altLang="en-US"/>
          </a:p>
        </p:txBody>
      </p:sp>
      <p:sp>
        <p:nvSpPr>
          <p:cNvPr id="3" name="文本占位符 2"/>
          <p:cNvSpPr>
            <a:spLocks noGrp="1"/>
          </p:cNvSpPr>
          <p:nvPr>
            <p:ph type="body" sz="quarter" idx="10"/>
          </p:nvPr>
        </p:nvSpPr>
        <p:spPr/>
        <p:txBody>
          <a:bodyPr/>
          <a:p>
            <a:r>
              <a:rPr lang="zh-CN" altLang="en-US"/>
              <a:t>加载数据</a:t>
            </a:r>
            <a:endParaRPr lang="zh-CN" altLang="en-US"/>
          </a:p>
        </p:txBody>
      </p:sp>
      <p:graphicFrame>
        <p:nvGraphicFramePr>
          <p:cNvPr id="5" name="表格 4"/>
          <p:cNvGraphicFramePr/>
          <p:nvPr/>
        </p:nvGraphicFramePr>
        <p:xfrm>
          <a:off x="831850" y="1569085"/>
          <a:ext cx="9754235" cy="5005705"/>
        </p:xfrm>
        <a:graphic>
          <a:graphicData uri="http://schemas.openxmlformats.org/drawingml/2006/table">
            <a:tbl>
              <a:tblPr firstRow="1" bandRow="1">
                <a:tableStyleId>{5940675A-B579-460E-94D1-54222C63F5DA}</a:tableStyleId>
              </a:tblPr>
              <a:tblGrid>
                <a:gridCol w="9754235"/>
              </a:tblGrid>
              <a:tr h="5005705">
                <a:tc>
                  <a:txBody>
                    <a:bodyPr/>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insert overwrite table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one_make_dws.dim_oilstation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partition</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(dt=</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'20210101'</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select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oil.id, oil.name, oil.code, customer_id, customer_name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oil.province province_id, p.areaname province_name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oil.city city_id, c.areaname city_name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oil.region county_id, county.areaname county_name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oil.township area_id, a.areaname area_name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oil.customer_classify customer_classify_id, ede.dictname customer_classify_name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oil.status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status</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eosde.dictname status_name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cbc.company company_id, binfo.companyname company_name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proname.id customer_province_id, proname.areaname customer_province_name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from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select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id, name, code, customer_id, customer_name, province, city, region, township,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status</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customer_classify, dt </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from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one_make_dwd.ciss_base_oilstation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where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id !=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and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is not null and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name !=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'null'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and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customer_id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is not null</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oil</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left join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select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id, areaname, parentid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from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one_make_dwd.ciss_base_areas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where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rank =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1</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p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on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oil.province = p.id</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left join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select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id, areaname, parentid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from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one_make_dwd.ciss_base_areas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where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rank =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2</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c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on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oil.city = c.id</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left join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select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id, areaname, parentid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from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one_make_dwd.ciss_base_areas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where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rank =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3</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county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on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oil.region = county.id</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left join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select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id, areaname, parentid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from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one_make_dwd.ciss_base_areas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where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rank =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4</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on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oil.township = a.id</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left join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select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dictid, dictname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from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one_make_dwd.eos_dict_entry) ede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on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oil.customer_classify = ede.dictid</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left join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select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dictid, dictname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from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one_make_dwd.eos_dict_entry t1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left join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one_make_dwd.eos_dict_type t2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on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t1.dicttypeid = t2.dicttypeid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where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t2.dicttypename =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'油站状态'</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eosde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on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oil.status = eosde.dictid</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mn-ea"/>
                        </a:rPr>
                        <a:t>-- 客户所属公司id，所属公司名称，所属省份id，所属省份名称 </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left join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select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code, province, company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from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one_make_dwd.ciss_base_customer) cbc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on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oil.customer_id = cbc.code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left join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select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id, areaname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from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one_make_dwd.ciss_base_areas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where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rank =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1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and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id != </a:t>
                      </a:r>
                      <a:r>
                        <a:rPr lang="en-US" sz="1200" b="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83</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proname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on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cbc.province = proname.areaname</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left join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select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ygcode, companyname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from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one_make_dwd.ciss_base_baseinfo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group by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ygcode, companyname) binfo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on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cbc.company = binfo.ygcode</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where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dt =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'20210101'</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物流公司维度</a:t>
            </a:r>
            <a:endParaRPr lang="zh-CN" altLang="en-US"/>
          </a:p>
        </p:txBody>
      </p:sp>
      <p:sp>
        <p:nvSpPr>
          <p:cNvPr id="3" name="文本占位符 2"/>
          <p:cNvSpPr>
            <a:spLocks noGrp="1"/>
          </p:cNvSpPr>
          <p:nvPr>
            <p:ph type="body" idx="10"/>
          </p:nvPr>
        </p:nvSpPr>
        <p:spPr/>
        <p:txBody>
          <a:bodyPr/>
          <a:p>
            <a:r>
              <a:rPr lang="zh-CN" altLang="en-US"/>
              <a:t>建模建表</a:t>
            </a:r>
            <a:endParaRPr lang="zh-CN" altLang="en-US"/>
          </a:p>
          <a:p>
            <a:r>
              <a:rPr lang="zh-CN" altLang="en-US"/>
              <a:t>装载数据</a:t>
            </a:r>
            <a:endParaRPr lang="zh-CN" altLang="en-US"/>
          </a:p>
        </p:txBody>
      </p:sp>
      <p:sp>
        <p:nvSpPr>
          <p:cNvPr id="4" name="文本占位符 3"/>
          <p:cNvSpPr>
            <a:spLocks noGrp="1"/>
          </p:cNvSpPr>
          <p:nvPr>
            <p:ph type="body" sz="quarter" idx="11"/>
          </p:nvPr>
        </p:nvSpPr>
        <p:spPr/>
        <p:txBody>
          <a:bodyPr/>
          <a:p>
            <a:r>
              <a:rPr lang="en-US" altLang="zh-CN"/>
              <a:t>07</a:t>
            </a:r>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1"/>
          </p:nvPr>
        </p:nvSpPr>
        <p:spPr/>
        <p:txBody>
          <a:bodyPr/>
          <a:p>
            <a:r>
              <a:rPr lang="zh-CN" altLang="en-US"/>
              <a:t>建模</a:t>
            </a:r>
            <a:endParaRPr lang="zh-CN" altLang="en-US"/>
          </a:p>
          <a:p>
            <a:endParaRPr lang="zh-CN" altLang="en-US"/>
          </a:p>
          <a:p>
            <a:endParaRPr lang="zh-CN" altLang="en-US"/>
          </a:p>
          <a:p>
            <a:endParaRPr lang="zh-CN" altLang="en-US"/>
          </a:p>
          <a:p>
            <a:pPr marL="0" indent="0">
              <a:buNone/>
            </a:pPr>
            <a:endParaRPr lang="zh-CN" altLang="en-US"/>
          </a:p>
          <a:p>
            <a:r>
              <a:rPr lang="zh-CN" altLang="en-US"/>
              <a:t>建表</a:t>
            </a:r>
            <a:endParaRPr lang="zh-CN" altLang="en-US"/>
          </a:p>
        </p:txBody>
      </p:sp>
      <p:sp>
        <p:nvSpPr>
          <p:cNvPr id="3" name="标题 2"/>
          <p:cNvSpPr>
            <a:spLocks noGrp="1"/>
          </p:cNvSpPr>
          <p:nvPr>
            <p:ph type="title"/>
          </p:nvPr>
        </p:nvSpPr>
        <p:spPr/>
        <p:txBody>
          <a:bodyPr/>
          <a:p>
            <a:r>
              <a:rPr>
                <a:sym typeface="+mn-ea"/>
              </a:rPr>
              <a:t>物流公司维度</a:t>
            </a:r>
            <a:endParaRPr lang="zh-CN" altLang="en-US"/>
          </a:p>
        </p:txBody>
      </p:sp>
      <p:sp>
        <p:nvSpPr>
          <p:cNvPr id="4" name="文本占位符 3"/>
          <p:cNvSpPr>
            <a:spLocks noGrp="1"/>
          </p:cNvSpPr>
          <p:nvPr>
            <p:ph type="body" sz="quarter" idx="10"/>
          </p:nvPr>
        </p:nvSpPr>
        <p:spPr/>
        <p:txBody>
          <a:bodyPr/>
          <a:p>
            <a:r>
              <a:rPr>
                <a:sym typeface="+mn-ea"/>
              </a:rPr>
              <a:t>建模建表</a:t>
            </a:r>
            <a:endParaRPr lang="zh-CN" altLang="en-US"/>
          </a:p>
        </p:txBody>
      </p:sp>
      <p:graphicFrame>
        <p:nvGraphicFramePr>
          <p:cNvPr id="6" name="表格 5"/>
          <p:cNvGraphicFramePr/>
          <p:nvPr/>
        </p:nvGraphicFramePr>
        <p:xfrm>
          <a:off x="1029335" y="4254500"/>
          <a:ext cx="5270500" cy="1823085"/>
        </p:xfrm>
        <a:graphic>
          <a:graphicData uri="http://schemas.openxmlformats.org/drawingml/2006/table">
            <a:tbl>
              <a:tblPr firstRow="1" bandRow="1">
                <a:tableStyleId>{5940675A-B579-460E-94D1-54222C63F5DA}</a:tableStyleId>
              </a:tblPr>
              <a:tblGrid>
                <a:gridCol w="5270500"/>
              </a:tblGrid>
              <a:tr h="1823085">
                <a:tc>
                  <a:txBody>
                    <a:bodyPr/>
                    <a:p>
                      <a:pPr indent="0">
                        <a:buNone/>
                      </a:pPr>
                      <a:r>
                        <a:rPr lang="en-US" sz="1200" b="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 物流维度表(和服务属性表类似)</a:t>
                      </a:r>
                      <a:endParaRPr lang="en-US" sz="1200" b="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create external table if not exists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one_make_dws.dim_logistics(</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prop_name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'字典名称'</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type_id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'属性id'</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type_name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 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'属性名称'</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comment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'物流维度表'</a:t>
                      </a:r>
                      <a:endPar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partitioned by </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1200" b="1">
                          <a:solidFill>
                            <a:srgbClr val="660E7A"/>
                          </a:solidFill>
                          <a:latin typeface="微软雅黑" panose="020B0503020204020204" pitchFamily="34" charset="-122"/>
                          <a:ea typeface="微软雅黑" panose="020B0503020204020204" pitchFamily="34" charset="-122"/>
                          <a:cs typeface="微软雅黑" panose="020B0503020204020204" pitchFamily="34" charset="-122"/>
                        </a:rPr>
                        <a:t>dt </a:t>
                      </a: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stored as orc</a:t>
                      </a:r>
                      <a:endPar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2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location </a:t>
                      </a:r>
                      <a:r>
                        <a:rPr lang="en-US" sz="12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'/data/dw/dws/one_make/dim_logistics'</a:t>
                      </a:r>
                      <a:r>
                        <a:rPr lang="en-US" sz="12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en-US" sz="1200" b="0" i="1">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custDataLst>
              <p:tags r:id="rId1"/>
            </p:custDataLst>
          </p:nvPr>
        </p:nvGraphicFramePr>
        <p:xfrm>
          <a:off x="1029652" y="2240915"/>
          <a:ext cx="7102475" cy="1214120"/>
        </p:xfrm>
        <a:graphic>
          <a:graphicData uri="http://schemas.openxmlformats.org/drawingml/2006/table">
            <a:tbl>
              <a:tblPr firstRow="1" bandRow="1">
                <a:tableStyleId>{5940675A-B579-460E-94D1-54222C63F5DA}</a:tableStyleId>
              </a:tblPr>
              <a:tblGrid>
                <a:gridCol w="2264410"/>
                <a:gridCol w="2178050"/>
                <a:gridCol w="2660015"/>
              </a:tblGrid>
              <a:tr h="303530">
                <a:tc>
                  <a:txBody>
                    <a:bodyPr/>
                    <a:p>
                      <a:pPr indent="0">
                        <a:lnSpc>
                          <a:spcPct val="15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字段名</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lnSpc>
                          <a:spcPct val="15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说明</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lnSpc>
                          <a:spcPct val="15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数据来源</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03530">
                <a:tc>
                  <a:txBody>
                    <a:bodyPr/>
                    <a:p>
                      <a:pPr indent="0">
                        <a:lnSpc>
                          <a:spcPct val="15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prop_name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lnSpc>
                          <a:spcPct val="15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字典名称</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lnSpc>
                          <a:spcPct val="150000"/>
                        </a:lnSpc>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eos_dict_type、eos_dict_entry</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03530">
                <a:tc>
                  <a:txBody>
                    <a:bodyPr/>
                    <a:p>
                      <a:pPr indent="0">
                        <a:lnSpc>
                          <a:spcPct val="15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type_id</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lnSpc>
                          <a:spcPct val="150000"/>
                        </a:lnSpc>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属性id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lnSpc>
                          <a:spcPct val="150000"/>
                        </a:lnSpc>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eos_dict_type、eos_dict_entry</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03530">
                <a:tc>
                  <a:txBody>
                    <a:bodyPr/>
                    <a:p>
                      <a:pPr indent="0">
                        <a:lnSpc>
                          <a:spcPct val="15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type_name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lnSpc>
                          <a:spcPct val="15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属性名称</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lnSpc>
                          <a:spcPct val="150000"/>
                        </a:lnSpc>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eos_dict_type、eos_dict_entry</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物流公司维度</a:t>
            </a:r>
            <a:endParaRPr lang="zh-CN" altLang="en-US"/>
          </a:p>
        </p:txBody>
      </p:sp>
      <p:sp>
        <p:nvSpPr>
          <p:cNvPr id="3" name="文本占位符 2"/>
          <p:cNvSpPr>
            <a:spLocks noGrp="1"/>
          </p:cNvSpPr>
          <p:nvPr>
            <p:ph type="body" sz="quarter" idx="10"/>
          </p:nvPr>
        </p:nvSpPr>
        <p:spPr/>
        <p:txBody>
          <a:bodyPr/>
          <a:p>
            <a:r>
              <a:rPr>
                <a:sym typeface="+mn-ea"/>
              </a:rPr>
              <a:t>装载数据</a:t>
            </a:r>
            <a:endParaRPr lang="zh-CN" altLang="en-US"/>
          </a:p>
        </p:txBody>
      </p:sp>
      <p:graphicFrame>
        <p:nvGraphicFramePr>
          <p:cNvPr id="6" name="表格 5"/>
          <p:cNvGraphicFramePr/>
          <p:nvPr/>
        </p:nvGraphicFramePr>
        <p:xfrm>
          <a:off x="858520" y="1688465"/>
          <a:ext cx="6971665" cy="3359785"/>
        </p:xfrm>
        <a:graphic>
          <a:graphicData uri="http://schemas.openxmlformats.org/drawingml/2006/table">
            <a:tbl>
              <a:tblPr firstRow="1" bandRow="1">
                <a:tableStyleId>{5940675A-B579-460E-94D1-54222C63F5DA}</a:tableStyleId>
              </a:tblPr>
              <a:tblGrid>
                <a:gridCol w="6971665"/>
              </a:tblGrid>
              <a:tr h="3359785">
                <a:tc>
                  <a:txBody>
                    <a:bodyPr/>
                    <a:p>
                      <a:pPr indent="0">
                        <a:buNone/>
                      </a:pPr>
                      <a:r>
                        <a:rPr lang="en-US" sz="14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insert overwrite table </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one_make_dws.dim_logistics </a:t>
                      </a:r>
                      <a:r>
                        <a:rPr lang="en-US" sz="14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partition</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(dt = </a:t>
                      </a:r>
                      <a:r>
                        <a:rPr lang="en-US" sz="14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'20210101'</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select</a:t>
                      </a:r>
                      <a:endParaRPr lang="en-US" sz="14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dict_t.dicttypename </a:t>
                      </a:r>
                      <a:r>
                        <a:rPr lang="en-US" sz="14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as </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prop_name</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dict_e.dictid </a:t>
                      </a:r>
                      <a:r>
                        <a:rPr lang="en-US" sz="14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as </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type_id</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dict_e.dictname </a:t>
                      </a:r>
                      <a:r>
                        <a:rPr lang="en-US" sz="14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as </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type_name</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from  </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one_make_dwd.eos_dict_type dict_t</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inner join </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one_make_dwd.eos_dict_entry dict_e</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on </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dict_t.dt = </a:t>
                      </a:r>
                      <a:r>
                        <a:rPr lang="en-US" sz="14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'20210101'</a:t>
                      </a:r>
                      <a:endParaRPr lang="en-US" sz="14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and </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dict_e.dt = </a:t>
                      </a:r>
                      <a:r>
                        <a:rPr lang="en-US" sz="14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'20210101'</a:t>
                      </a:r>
                      <a:endParaRPr lang="en-US" sz="14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and </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dict_t.dicttypeid = dict_e.dicttypeid</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and </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dict_t.dicttypename </a:t>
                      </a:r>
                      <a:r>
                        <a:rPr lang="en-US" sz="14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in </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'物流公司'</a:t>
                      </a:r>
                      <a:endParaRPr lang="en-US" sz="14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'物流类型'</a:t>
                      </a:r>
                      <a:endParaRPr lang="en-US" sz="14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1">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14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rPr>
                        <a:t>order by </a:t>
                      </a: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dict_t.dicttypename, dict_e.dictid;</a:t>
                      </a:r>
                      <a:endParaRPr lang="en-US" altLang="en-US" sz="1400" b="1">
                        <a:solidFill>
                          <a:srgbClr val="00008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数仓维度扩展</a:t>
            </a:r>
            <a:endParaRPr lang="zh-CN" altLang="en-US"/>
          </a:p>
        </p:txBody>
      </p:sp>
      <p:sp>
        <p:nvSpPr>
          <p:cNvPr id="3" name="文本占位符 2"/>
          <p:cNvSpPr>
            <a:spLocks noGrp="1"/>
          </p:cNvSpPr>
          <p:nvPr>
            <p:ph type="body" idx="10"/>
          </p:nvPr>
        </p:nvSpPr>
        <p:spPr/>
        <p:txBody>
          <a:bodyPr/>
          <a:p>
            <a:r>
              <a:rPr lang="zh-CN" altLang="en-US"/>
              <a:t>服务属性维度</a:t>
            </a:r>
            <a:endParaRPr lang="zh-CN" altLang="en-US"/>
          </a:p>
          <a:p>
            <a:r>
              <a:rPr lang="zh-CN" altLang="en-US"/>
              <a:t>故障维度</a:t>
            </a:r>
            <a:endParaRPr lang="zh-CN" altLang="en-US"/>
          </a:p>
          <a:p>
            <a:r>
              <a:rPr lang="zh-CN" altLang="en-US"/>
              <a:t>常见问题</a:t>
            </a:r>
            <a:endParaRPr lang="zh-CN" altLang="en-US"/>
          </a:p>
        </p:txBody>
      </p:sp>
      <p:sp>
        <p:nvSpPr>
          <p:cNvPr id="4" name="文本占位符 3"/>
          <p:cNvSpPr>
            <a:spLocks noGrp="1"/>
          </p:cNvSpPr>
          <p:nvPr>
            <p:ph type="body" sz="quarter" idx="11"/>
          </p:nvPr>
        </p:nvSpPr>
        <p:spPr/>
        <p:txBody>
          <a:bodyPr/>
          <a:p>
            <a:r>
              <a:rPr lang="en-US" altLang="zh-CN"/>
              <a:t>08</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数仓维度扩展</a:t>
            </a:r>
            <a:endParaRPr lang="zh-CN" altLang="en-US"/>
          </a:p>
        </p:txBody>
      </p:sp>
      <p:sp>
        <p:nvSpPr>
          <p:cNvPr id="3" name="文本占位符 2"/>
          <p:cNvSpPr>
            <a:spLocks noGrp="1"/>
          </p:cNvSpPr>
          <p:nvPr>
            <p:ph type="body" sz="quarter" idx="10"/>
          </p:nvPr>
        </p:nvSpPr>
        <p:spPr/>
        <p:txBody>
          <a:bodyPr/>
          <a:p>
            <a:r>
              <a:rPr>
                <a:sym typeface="+mn-ea"/>
              </a:rPr>
              <a:t>服务属性维度</a:t>
            </a:r>
            <a:endParaRPr lang="zh-CN" altLang="en-US"/>
          </a:p>
        </p:txBody>
      </p:sp>
      <p:sp>
        <p:nvSpPr>
          <p:cNvPr id="4" name="文本占位符 3"/>
          <p:cNvSpPr>
            <a:spLocks noGrp="1"/>
          </p:cNvSpPr>
          <p:nvPr>
            <p:ph type="body" sz="quarter" idx="11"/>
          </p:nvPr>
        </p:nvSpPr>
        <p:spPr/>
        <p:txBody>
          <a:bodyPr/>
          <a:p>
            <a:pPr marL="285750" indent="-285750">
              <a:buFont typeface="Wingdings" panose="05000000000000000000" charset="0"/>
              <a:buChar char="l"/>
            </a:pPr>
            <a:r>
              <a:rPr lang="zh-CN" altLang="en-US"/>
              <a:t>服务属性维度中，包含了服务主线流程中的重要维度。是多个事实表的堆叠维度</a:t>
            </a:r>
            <a:endParaRPr lang="zh-CN" altLang="en-US"/>
          </a:p>
          <a:p>
            <a:pPr>
              <a:buFont typeface="Wingdings" panose="05000000000000000000" charset="0"/>
            </a:pPr>
            <a:endParaRPr lang="zh-CN" altLang="en-US"/>
          </a:p>
          <a:p>
            <a:pPr>
              <a:buFont typeface="Wingdings" panose="05000000000000000000" charset="0"/>
            </a:pPr>
            <a:endParaRPr lang="zh-CN" altLang="en-US"/>
          </a:p>
          <a:p>
            <a:pPr>
              <a:buFont typeface="Wingdings" panose="05000000000000000000" charset="0"/>
            </a:pPr>
            <a:endParaRPr lang="zh-CN" altLang="en-US"/>
          </a:p>
          <a:p>
            <a:pPr>
              <a:buFont typeface="Wingdings" panose="05000000000000000000" charset="0"/>
            </a:pPr>
            <a:endParaRPr lang="zh-CN" altLang="en-US"/>
          </a:p>
          <a:p>
            <a:pPr marL="285750" indent="-285750">
              <a:buFont typeface="Wingdings" panose="05000000000000000000" charset="0"/>
              <a:buChar char="l"/>
            </a:pPr>
            <a:r>
              <a:rPr lang="zh-CN" altLang="en-US"/>
              <a:t>建表与装载数据</a:t>
            </a:r>
            <a:endParaRPr lang="zh-CN" altLang="en-US"/>
          </a:p>
          <a:p>
            <a:pPr>
              <a:buFont typeface="Wingdings" panose="05000000000000000000" charset="0"/>
            </a:pPr>
            <a:r>
              <a:rPr lang="zh-CN" altLang="en-US"/>
              <a:t>操作文档：</a:t>
            </a:r>
            <a:r>
              <a:rPr lang="zh-CN" altLang="en-US">
                <a:hlinkClick r:id="rId1" action="ppaction://hlinkfile"/>
              </a:rPr>
              <a:t>讲义关联资料\服务维度操作文档.md</a:t>
            </a:r>
            <a:endParaRPr lang="zh-CN" altLang="en-US"/>
          </a:p>
        </p:txBody>
      </p:sp>
      <p:graphicFrame>
        <p:nvGraphicFramePr>
          <p:cNvPr id="5" name="表格 4"/>
          <p:cNvGraphicFramePr/>
          <p:nvPr>
            <p:custDataLst>
              <p:tags r:id="rId2"/>
            </p:custDataLst>
          </p:nvPr>
        </p:nvGraphicFramePr>
        <p:xfrm>
          <a:off x="865187" y="2249805"/>
          <a:ext cx="7842885" cy="1452880"/>
        </p:xfrm>
        <a:graphic>
          <a:graphicData uri="http://schemas.openxmlformats.org/drawingml/2006/table">
            <a:tbl>
              <a:tblPr firstRow="1" bandRow="1">
                <a:tableStyleId>{5940675A-B579-460E-94D1-54222C63F5DA}</a:tableStyleId>
              </a:tblPr>
              <a:tblGrid>
                <a:gridCol w="2500630"/>
                <a:gridCol w="2404745"/>
                <a:gridCol w="2937510"/>
              </a:tblGrid>
              <a:tr h="36322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字段名</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说明</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数据来源</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6322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prop_name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字典名称</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eos_dict_type、eos_dict_entry</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6322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type_id</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属性id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eos_dict_type、eos_dict_entry</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r h="363220">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type_name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属性名称</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eos_dict_type、eos_dict_entry</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9D9D9"/>
                      </a:solidFill>
                      <a:prstDash val="solid"/>
                      <a:headEnd type="none" w="med" len="med"/>
                      <a:tailEnd type="none" w="med" len="med"/>
                    </a:lnL>
                    <a:lnR w="12700" cap="flat" cmpd="sng">
                      <a:solidFill>
                        <a:srgbClr val="D9D9D9"/>
                      </a:solidFill>
                      <a:prstDash val="solid"/>
                      <a:headEnd type="none" w="med" len="med"/>
                      <a:tailEnd type="none" w="med" len="med"/>
                    </a:lnR>
                    <a:lnT w="12700" cap="flat" cmpd="sng">
                      <a:solidFill>
                        <a:srgbClr val="D9D9D9"/>
                      </a:solidFill>
                      <a:prstDash val="solid"/>
                      <a:headEnd type="none" w="med" len="med"/>
                      <a:tailEnd type="none" w="med" len="med"/>
                    </a:lnT>
                    <a:lnB w="12700" cap="flat" cmpd="sng">
                      <a:solidFill>
                        <a:srgbClr val="D9D9D9"/>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数仓维度扩展</a:t>
            </a:r>
            <a:endParaRPr lang="zh-CN" altLang="en-US"/>
          </a:p>
        </p:txBody>
      </p:sp>
      <p:sp>
        <p:nvSpPr>
          <p:cNvPr id="3" name="文本占位符 2"/>
          <p:cNvSpPr>
            <a:spLocks noGrp="1"/>
          </p:cNvSpPr>
          <p:nvPr>
            <p:ph type="body" sz="quarter" idx="10"/>
          </p:nvPr>
        </p:nvSpPr>
        <p:spPr/>
        <p:txBody>
          <a:bodyPr/>
          <a:p>
            <a:r>
              <a:rPr>
                <a:sym typeface="+mn-ea"/>
              </a:rPr>
              <a:t>故障维度</a:t>
            </a:r>
            <a:endParaRPr lang="zh-CN" altLang="en-US"/>
          </a:p>
        </p:txBody>
      </p:sp>
      <p:sp>
        <p:nvSpPr>
          <p:cNvPr id="4" name="文本占位符 3"/>
          <p:cNvSpPr>
            <a:spLocks noGrp="1"/>
          </p:cNvSpPr>
          <p:nvPr>
            <p:ph type="body" sz="quarter" idx="11"/>
          </p:nvPr>
        </p:nvSpPr>
        <p:spPr/>
        <p:txBody>
          <a:bodyPr/>
          <a:p>
            <a:pPr marL="285750" indent="-285750">
              <a:buFont typeface="Wingdings" panose="05000000000000000000" charset="0"/>
              <a:buChar char="l"/>
            </a:pPr>
            <a:r>
              <a:rPr lang="zh-CN" altLang="en-US"/>
              <a:t>建模</a:t>
            </a:r>
            <a:endParaRPr lang="zh-CN" altLang="en-US"/>
          </a:p>
          <a:p>
            <a:pPr>
              <a:buFont typeface="Wingdings" panose="05000000000000000000" charset="0"/>
            </a:pPr>
            <a:endParaRPr lang="zh-CN" altLang="en-US"/>
          </a:p>
          <a:p>
            <a:pPr>
              <a:buFont typeface="Wingdings" panose="05000000000000000000" charset="0"/>
            </a:pPr>
            <a:endParaRPr lang="zh-CN" altLang="en-US"/>
          </a:p>
          <a:p>
            <a:pPr>
              <a:buFont typeface="Wingdings" panose="05000000000000000000" charset="0"/>
            </a:pPr>
            <a:endParaRPr lang="zh-CN" altLang="en-US"/>
          </a:p>
          <a:p>
            <a:pPr>
              <a:buFont typeface="Wingdings" panose="05000000000000000000" charset="0"/>
            </a:pPr>
            <a:endParaRPr lang="zh-CN" altLang="en-US"/>
          </a:p>
          <a:p>
            <a:pPr>
              <a:buFont typeface="Wingdings" panose="05000000000000000000" charset="0"/>
            </a:pPr>
            <a:endParaRPr lang="zh-CN" altLang="en-US"/>
          </a:p>
          <a:p>
            <a:pPr marL="285750" indent="-285750">
              <a:buFont typeface="Wingdings" panose="05000000000000000000" charset="0"/>
              <a:buChar char="l"/>
            </a:pPr>
            <a:r>
              <a:rPr lang="zh-CN" altLang="en-US"/>
              <a:t>建表与装载数据</a:t>
            </a:r>
            <a:endParaRPr lang="zh-CN" altLang="en-US"/>
          </a:p>
          <a:p>
            <a:pPr>
              <a:buFont typeface="Wingdings" panose="05000000000000000000" charset="0"/>
            </a:pPr>
            <a:r>
              <a:rPr lang="zh-CN" altLang="en-US"/>
              <a:t>操作文档：</a:t>
            </a:r>
            <a:endParaRPr lang="zh-CN" altLang="en-US"/>
          </a:p>
          <a:p>
            <a:pPr>
              <a:buFont typeface="Wingdings" panose="05000000000000000000" charset="0"/>
            </a:pPr>
            <a:r>
              <a:rPr lang="zh-CN" altLang="en-US">
                <a:hlinkClick r:id="rId1" action="ppaction://hlinkfile"/>
              </a:rPr>
              <a:t>讲义关联资料\故障维度操作文档.md</a:t>
            </a:r>
            <a:endParaRPr lang="zh-CN" altLang="en-US"/>
          </a:p>
        </p:txBody>
      </p:sp>
      <p:graphicFrame>
        <p:nvGraphicFramePr>
          <p:cNvPr id="5" name="表格 4"/>
          <p:cNvGraphicFramePr/>
          <p:nvPr>
            <p:custDataLst>
              <p:tags r:id="rId2"/>
            </p:custDataLst>
          </p:nvPr>
        </p:nvGraphicFramePr>
        <p:xfrm>
          <a:off x="4306570" y="1546225"/>
          <a:ext cx="7135495" cy="4650740"/>
        </p:xfrm>
        <a:graphic>
          <a:graphicData uri="http://schemas.openxmlformats.org/drawingml/2006/table">
            <a:tbl>
              <a:tblPr firstRow="1" bandRow="1">
                <a:tableStyleId>{5940675A-B579-460E-94D1-54222C63F5DA}</a:tableStyleId>
              </a:tblPr>
              <a:tblGrid>
                <a:gridCol w="1746885"/>
                <a:gridCol w="1945640"/>
                <a:gridCol w="3442970"/>
              </a:tblGrid>
              <a:tr h="318135">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字段名</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说明</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数据来源</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r>
              <a:tr h="365760">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lv4_id</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4级故障ID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one_make_dwd.ciss_base_fault_category</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r>
              <a:tr h="365125">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lv4_code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4级故障编码</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one_make_dwd.ciss_base_fault_category</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r>
              <a:tr h="363855">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lv4_name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4级故障名称</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one_make_dwd.ciss_base_fault_category</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r>
              <a:tr h="365125">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lv3_id</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3级故障ID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one_make_dwd.ciss_base_fault_category</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r>
              <a:tr h="365125">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lv3_code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3级故障编码</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one_make_dwd.ciss_base_fault_category</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r>
              <a:tr h="364490">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lv3_name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3级故障名称</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one_make_dwd.ciss_base_fault_category</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r>
              <a:tr h="365125">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lv2_id</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2级故障ID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one_make_dwd.ciss_base_fault_category</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r>
              <a:tr h="318135">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lv2_code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2级故障编码</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one_make_dwd.ciss_base_fault_category</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r>
              <a:tr h="365760">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lv2_name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2级故障名称</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one_make_dwd.ciss_base_fault_category</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r>
              <a:tr h="363855">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lv1_id</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1级故障ID</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one_make_dwd.ciss_base_fault_category</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r>
              <a:tr h="365125">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lv1_code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1级故障编码</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one_make_dwd.ciss_base_fault_category</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r>
              <a:tr h="365125">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lv1_name</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ctr">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1级故障名称</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c>
                  <a:txBody>
                    <a:bodyPr/>
                    <a:p>
                      <a:pPr indent="0">
                        <a:lnSpc>
                          <a:spcPct val="170000"/>
                        </a:lnSpc>
                        <a:buNone/>
                      </a:pPr>
                      <a:r>
                        <a:rPr lang="en-US" sz="1200" b="0">
                          <a:latin typeface="微软雅黑" panose="020B0503020204020204" pitchFamily="34" charset="-122"/>
                          <a:ea typeface="微软雅黑" panose="020B0503020204020204" pitchFamily="34" charset="-122"/>
                          <a:cs typeface="微软雅黑 Light" panose="020B0502040204020203" pitchFamily="34" charset="-122"/>
                        </a:rPr>
                        <a:t>one_make_dwd.ciss_base_fault_category</a:t>
                      </a:r>
                      <a:endParaRPr lang="en-US" altLang="en-US" sz="12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BFBFBF"/>
                      </a:solidFill>
                      <a:prstDash val="solid"/>
                      <a:headEnd type="none" w="med" len="med"/>
                      <a:tailEnd type="none" w="med" len="med"/>
                    </a:lnL>
                    <a:lnR w="12700" cap="flat" cmpd="sng">
                      <a:solidFill>
                        <a:srgbClr val="BFBFBF"/>
                      </a:solidFill>
                      <a:prstDash val="solid"/>
                      <a:headEnd type="none" w="med" len="med"/>
                      <a:tailEnd type="none" w="med" len="med"/>
                    </a:lnR>
                    <a:lnT w="12700" cap="flat" cmpd="sng">
                      <a:solidFill>
                        <a:srgbClr val="BFBFBF"/>
                      </a:solidFill>
                      <a:prstDash val="solid"/>
                      <a:headEnd type="none" w="med" len="med"/>
                      <a:tailEnd type="none" w="med" len="med"/>
                    </a:lnT>
                    <a:lnB w="12700" cap="flat" cmpd="sng">
                      <a:solidFill>
                        <a:srgbClr val="BFBFBF"/>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273040" y="2343468"/>
            <a:ext cx="6725920" cy="548322"/>
          </a:xfrm>
        </p:spPr>
        <p:txBody>
          <a:bodyPr>
            <a:normAutofit fontScale="90000"/>
          </a:bodyPr>
          <a:p>
            <a:r>
              <a:rPr lang="en-US" altLang="zh-CN"/>
              <a:t>DWS</a:t>
            </a:r>
            <a:r>
              <a:rPr lang="zh-CN" altLang="en-US"/>
              <a:t>层维度建模</a:t>
            </a:r>
            <a:endParaRPr lang="zh-CN" altLang="en-US"/>
          </a:p>
        </p:txBody>
      </p:sp>
      <p:sp>
        <p:nvSpPr>
          <p:cNvPr id="3" name="文本占位符 2"/>
          <p:cNvSpPr>
            <a:spLocks noGrp="1"/>
          </p:cNvSpPr>
          <p:nvPr>
            <p:ph type="body" idx="10"/>
          </p:nvPr>
        </p:nvSpPr>
        <p:spPr>
          <a:xfrm>
            <a:off x="5273040" y="2946400"/>
            <a:ext cx="5466080" cy="3341370"/>
          </a:xfrm>
        </p:spPr>
        <p:txBody>
          <a:bodyPr/>
          <a:p>
            <a:r>
              <a:rPr lang="zh-CN" altLang="en-US"/>
              <a:t>维度建模回顾</a:t>
            </a:r>
            <a:endParaRPr lang="zh-CN" altLang="en-US"/>
          </a:p>
          <a:p>
            <a:r>
              <a:rPr lang="zh-CN" altLang="en-US"/>
              <a:t>数仓设计</a:t>
            </a:r>
            <a:r>
              <a:rPr lang="en-US" altLang="zh-CN"/>
              <a:t>DWS</a:t>
            </a:r>
            <a:r>
              <a:rPr lang="zh-CN" altLang="en-US"/>
              <a:t>层</a:t>
            </a:r>
            <a:endParaRPr lang="zh-CN" altLang="en-US"/>
          </a:p>
          <a:p>
            <a:r>
              <a:rPr lang="zh-CN" altLang="en-US"/>
              <a:t>行政地理区域维度表设计</a:t>
            </a:r>
            <a:endParaRPr lang="zh-CN" altLang="en-US"/>
          </a:p>
          <a:p>
            <a:r>
              <a:rPr lang="zh-CN" altLang="en-US"/>
              <a:t>区域粒度维度表开发</a:t>
            </a:r>
            <a:endParaRPr lang="zh-CN" altLang="en-US"/>
          </a:p>
          <a:p>
            <a:r>
              <a:rPr lang="zh-CN" altLang="en-US"/>
              <a:t>县城粒度维度表开发</a:t>
            </a:r>
            <a:endParaRPr lang="zh-CN" altLang="en-US"/>
          </a:p>
          <a:p>
            <a:r>
              <a:rPr lang="zh-CN" altLang="en-US"/>
              <a:t>城市粒度维度表开发</a:t>
            </a:r>
            <a:endParaRPr lang="zh-CN" altLang="en-US"/>
          </a:p>
          <a:p>
            <a:r>
              <a:rPr lang="zh-CN" altLang="en-US"/>
              <a:t>省份粒度维度表开发</a:t>
            </a:r>
            <a:endParaRPr lang="zh-CN" altLang="en-US"/>
          </a:p>
        </p:txBody>
      </p:sp>
      <p:sp>
        <p:nvSpPr>
          <p:cNvPr id="4" name="文本占位符 3"/>
          <p:cNvSpPr>
            <a:spLocks noGrp="1"/>
          </p:cNvSpPr>
          <p:nvPr>
            <p:ph type="body" sz="quarter" idx="11"/>
          </p:nvPr>
        </p:nvSpPr>
        <p:spPr/>
        <p:txBody>
          <a:bodyPr/>
          <a:p>
            <a:r>
              <a:rPr lang="en-US" altLang="zh-CN"/>
              <a:t>01</a:t>
            </a:r>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数仓维度扩展</a:t>
            </a:r>
            <a:endParaRPr lang="zh-CN" altLang="en-US"/>
          </a:p>
        </p:txBody>
      </p:sp>
      <p:sp>
        <p:nvSpPr>
          <p:cNvPr id="3" name="文本占位符 2"/>
          <p:cNvSpPr>
            <a:spLocks noGrp="1"/>
          </p:cNvSpPr>
          <p:nvPr>
            <p:ph type="body" sz="quarter" idx="10"/>
          </p:nvPr>
        </p:nvSpPr>
        <p:spPr/>
        <p:txBody>
          <a:bodyPr/>
          <a:p>
            <a:r>
              <a:rPr>
                <a:sym typeface="+mn-ea"/>
              </a:rPr>
              <a:t>常见问题</a:t>
            </a:r>
            <a:endParaRPr lang="zh-CN" altLang="en-US"/>
          </a:p>
        </p:txBody>
      </p:sp>
      <p:sp>
        <p:nvSpPr>
          <p:cNvPr id="4" name="文本占位符 3"/>
          <p:cNvSpPr>
            <a:spLocks noGrp="1"/>
          </p:cNvSpPr>
          <p:nvPr>
            <p:ph type="body" sz="quarter" idx="11"/>
          </p:nvPr>
        </p:nvSpPr>
        <p:spPr/>
        <p:txBody>
          <a:bodyPr/>
          <a:p>
            <a:pPr marL="285750" indent="-285750">
              <a:buFont typeface="Wingdings" panose="05000000000000000000" charset="0"/>
              <a:buChar char="l"/>
            </a:pPr>
            <a:r>
              <a:rPr lang="zh-CN" altLang="en-US"/>
              <a:t>AnylysisExectpion</a:t>
            </a:r>
            <a:endParaRPr lang="zh-CN" altLang="en-US"/>
          </a:p>
          <a:p>
            <a:pPr marL="285750" indent="-285750">
              <a:buFont typeface="Wingdings" panose="05000000000000000000" charset="0"/>
              <a:buChar char="l"/>
            </a:pPr>
            <a:r>
              <a:rPr lang="zh-CN" altLang="en-US"/>
              <a:t>Unable to move source</a:t>
            </a:r>
            <a:endParaRPr lang="zh-CN" altLang="en-US"/>
          </a:p>
          <a:p>
            <a:pPr>
              <a:buFont typeface="Wingdings" panose="05000000000000000000" charset="0"/>
            </a:pPr>
            <a:r>
              <a:rPr lang="zh-CN" altLang="en-US"/>
              <a:t>详细信息与解决方案：</a:t>
            </a:r>
            <a:r>
              <a:rPr lang="zh-CN" altLang="en-US">
                <a:hlinkClick r:id="rId1" action="ppaction://hlinkfile"/>
              </a:rPr>
              <a:t>讲义关联资料\常见问题.md</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t>数仓维度层设计</a:t>
            </a:r>
            <a:endParaRPr lang="zh-CN" altLang="en-US" dirty="0"/>
          </a:p>
          <a:p>
            <a:r>
              <a:rPr lang="zh-CN" altLang="en-US" dirty="0"/>
              <a:t>行程地理区域维度设计实现</a:t>
            </a:r>
            <a:endParaRPr lang="en-US" altLang="zh-CN" dirty="0"/>
          </a:p>
          <a:p>
            <a:r>
              <a:rPr lang="zh-CN" altLang="en-US" dirty="0"/>
              <a:t>日期维度生成</a:t>
            </a:r>
            <a:endParaRPr lang="zh-CN" altLang="en-US" dirty="0"/>
          </a:p>
          <a:p>
            <a:r>
              <a:rPr lang="zh-CN" altLang="en-US" dirty="0"/>
              <a:t>组织机构维度实现</a:t>
            </a:r>
            <a:endParaRPr lang="zh-CN" altLang="en-US" dirty="0"/>
          </a:p>
          <a:p>
            <a:r>
              <a:rPr lang="zh-CN" altLang="en-US" dirty="0"/>
              <a:t>油站维度实现</a:t>
            </a:r>
            <a:endParaRPr lang="en-US" altLang="zh-CN" dirty="0"/>
          </a:p>
          <a:p>
            <a:endParaRPr lang="zh-CN" altLang="en-US" dirty="0"/>
          </a:p>
        </p:txBody>
      </p:sp>
      <p:sp>
        <p:nvSpPr>
          <p:cNvPr id="4" name="标题 3"/>
          <p:cNvSpPr>
            <a:spLocks noGrp="1"/>
          </p:cNvSpPr>
          <p:nvPr>
            <p:ph type="title"/>
          </p:nvPr>
        </p:nvSpPr>
        <p:spPr/>
        <p:txBody>
          <a:bodyPr/>
          <a:lstStyle/>
          <a:p>
            <a:r>
              <a:rPr lang="zh-CN" altLang="en-US" b="0" dirty="0">
                <a:solidFill>
                  <a:srgbClr val="595959"/>
                </a:solidFill>
                <a:latin typeface="Alibaba PuHuiTi M" pitchFamily="18" charset="-122"/>
                <a:ea typeface="Alibaba PuHuiTi M" pitchFamily="18" charset="-122"/>
                <a:cs typeface="Alibaba PuHuiTi M" pitchFamily="18" charset="-122"/>
              </a:rPr>
              <a:t>数仓维度层建设</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t>理解项目维度层设计</a:t>
            </a:r>
            <a:endParaRPr lang="zh-CN" altLang="en-US" dirty="0"/>
          </a:p>
          <a:p>
            <a:r>
              <a:rPr lang="zh-CN" altLang="en-US" dirty="0"/>
              <a:t>掌握地理区域维度实现</a:t>
            </a:r>
            <a:endParaRPr lang="zh-CN" altLang="en-US" dirty="0"/>
          </a:p>
          <a:p>
            <a:r>
              <a:rPr lang="zh-CN" altLang="en-US" dirty="0"/>
              <a:t>掌握油站维度实现</a:t>
            </a:r>
            <a:endParaRPr lang="en-US" altLang="zh-CN" dirty="0"/>
          </a:p>
          <a:p>
            <a:r>
              <a:rPr lang="zh-CN" altLang="en-US" dirty="0"/>
              <a:t>掌握物流公司维度实现</a:t>
            </a:r>
            <a:endParaRPr lang="zh-CN" altLang="en-US" dirty="0"/>
          </a:p>
          <a:p>
            <a:r>
              <a:rPr lang="zh-CN" altLang="en-US" dirty="0"/>
              <a:t>掌握服务属性维度实现</a:t>
            </a:r>
            <a:endParaRPr lang="en-US" altLang="zh-CN" dirty="0"/>
          </a:p>
          <a:p>
            <a:endParaRPr lang="zh-CN" altLang="en-US" dirty="0"/>
          </a:p>
        </p:txBody>
      </p:sp>
      <p:sp>
        <p:nvSpPr>
          <p:cNvPr id="4" name="标题 3"/>
          <p:cNvSpPr>
            <a:spLocks noGrp="1"/>
          </p:cNvSpPr>
          <p:nvPr>
            <p:ph type="title"/>
          </p:nvPr>
        </p:nvSpPr>
        <p:spPr/>
        <p:txBody>
          <a:bodyPr/>
          <a:lstStyle/>
          <a:p>
            <a:r>
              <a:rPr b="0">
                <a:solidFill>
                  <a:srgbClr val="595959"/>
                </a:solidFill>
                <a:latin typeface="Alibaba PuHuiTi M" pitchFamily="18" charset="-122"/>
                <a:ea typeface="Alibaba PuHuiTi M" pitchFamily="18" charset="-122"/>
                <a:cs typeface="Alibaba PuHuiTi M" pitchFamily="18" charset="-122"/>
                <a:sym typeface="+mn-ea"/>
              </a:rPr>
              <a:t>数仓维度层建设</a:t>
            </a:r>
            <a:endParaRPr lang="zh-CN" altLang="en-US" b="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DWS</a:t>
            </a:r>
            <a:r>
              <a:rPr lang="zh-CN" altLang="en-US">
                <a:sym typeface="+mn-ea"/>
              </a:rPr>
              <a:t>层维度建模</a:t>
            </a:r>
            <a:endParaRPr lang="zh-CN" altLang="en-US"/>
          </a:p>
        </p:txBody>
      </p:sp>
      <p:sp>
        <p:nvSpPr>
          <p:cNvPr id="3" name="文本占位符 2"/>
          <p:cNvSpPr>
            <a:spLocks noGrp="1"/>
          </p:cNvSpPr>
          <p:nvPr>
            <p:ph type="body" sz="quarter" idx="10"/>
          </p:nvPr>
        </p:nvSpPr>
        <p:spPr/>
        <p:txBody>
          <a:bodyPr/>
          <a:p>
            <a:r>
              <a:rPr>
                <a:sym typeface="+mn-ea"/>
              </a:rPr>
              <a:t>维度建模回顾（星型模型）</a:t>
            </a:r>
            <a:endParaRPr lang="zh-CN" altLang="en-US"/>
          </a:p>
        </p:txBody>
      </p:sp>
      <p:sp>
        <p:nvSpPr>
          <p:cNvPr id="4" name="文本占位符 3"/>
          <p:cNvSpPr>
            <a:spLocks noGrp="1"/>
          </p:cNvSpPr>
          <p:nvPr>
            <p:ph type="body" sz="quarter" idx="11"/>
          </p:nvPr>
        </p:nvSpPr>
        <p:spPr>
          <a:xfrm>
            <a:off x="746125" y="1456690"/>
            <a:ext cx="10699115" cy="4966335"/>
          </a:xfrm>
        </p:spPr>
        <p:txBody>
          <a:bodyPr/>
          <a:p>
            <a:r>
              <a:rPr lang="en-US" altLang="zh-CN"/>
              <a:t>    </a:t>
            </a:r>
            <a:r>
              <a:rPr lang="zh-CN" altLang="en-US"/>
              <a:t>在进行数据分析的维度建模时，根据事实表和维度表的关系，又可将常见的模型分为星型模型和雪花型模型。在设计逻辑型数据的模型的时候，需要考虑数据是按照星型模型还是雪花型模型进行组织。当所有维表都直接连接到“ 事实表”上时，整个图解就像星星一样，故将该模型称为星型模型。</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    星型架构是一种非正规化的结构，多维数据集的每一个维度都直接与事实表相连接，不存在渐变维度，所以数据有一定的冗余。</a:t>
            </a:r>
            <a:endParaRPr lang="zh-CN" altLang="en-US"/>
          </a:p>
        </p:txBody>
      </p:sp>
      <p:pic>
        <p:nvPicPr>
          <p:cNvPr id="5" name="图片 1"/>
          <p:cNvPicPr>
            <a:picLocks noChangeAspect="1"/>
          </p:cNvPicPr>
          <p:nvPr/>
        </p:nvPicPr>
        <p:blipFill>
          <a:blip r:embed="rId1"/>
          <a:stretch>
            <a:fillRect/>
          </a:stretch>
        </p:blipFill>
        <p:spPr>
          <a:xfrm>
            <a:off x="3101023" y="2768918"/>
            <a:ext cx="4882515" cy="28149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1"/>
          </p:nvPr>
        </p:nvSpPr>
        <p:spPr>
          <a:xfrm>
            <a:off x="710565" y="1645920"/>
            <a:ext cx="10719435" cy="4528820"/>
          </a:xfrm>
        </p:spPr>
        <p:txBody>
          <a:bodyPr/>
          <a:p>
            <a:pPr marL="0" indent="0">
              <a:buNone/>
            </a:pPr>
            <a:r>
              <a:t>    </a:t>
            </a:r>
            <a:r>
              <a:rPr lang="zh-CN" altLang="en-US"/>
              <a:t>当有一个或多个维表没有直接连接到事实表上，而是通过其他维表连接到事实表上时，其图解就像多个雪花连接在一起，故称雪花模型。雪花模型是对星型模型的扩展。它对星型模型的维表进一步层次化，原有的各维表可能被扩展为小的事实表，形成一些局部的 "层次 " 区域，这些被分解的表都连接到主维度表而不是事实表。</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通过最大限度地减少数据存储量以及联合较小的维表来改善查询性能，雪花型结构去除了数据冗余。</a:t>
            </a:r>
            <a:endParaRPr lang="zh-CN" altLang="en-US"/>
          </a:p>
          <a:p>
            <a:pPr marL="0" indent="0">
              <a:buNone/>
            </a:pPr>
            <a:endParaRPr lang="zh-CN" altLang="en-US"/>
          </a:p>
        </p:txBody>
      </p:sp>
      <p:sp>
        <p:nvSpPr>
          <p:cNvPr id="3" name="标题 2"/>
          <p:cNvSpPr>
            <a:spLocks noGrp="1"/>
          </p:cNvSpPr>
          <p:nvPr>
            <p:ph type="title"/>
          </p:nvPr>
        </p:nvSpPr>
        <p:spPr/>
        <p:txBody>
          <a:bodyPr/>
          <a:p>
            <a:r>
              <a:rPr lang="en-US" altLang="zh-CN">
                <a:sym typeface="+mn-ea"/>
              </a:rPr>
              <a:t>DWS</a:t>
            </a:r>
            <a:r>
              <a:rPr>
                <a:sym typeface="+mn-ea"/>
              </a:rPr>
              <a:t>层维度建模</a:t>
            </a:r>
            <a:endParaRPr lang="zh-CN" altLang="en-US"/>
          </a:p>
        </p:txBody>
      </p:sp>
      <p:sp>
        <p:nvSpPr>
          <p:cNvPr id="4" name="文本占位符 3"/>
          <p:cNvSpPr>
            <a:spLocks noGrp="1"/>
          </p:cNvSpPr>
          <p:nvPr>
            <p:ph type="body" sz="quarter" idx="10"/>
          </p:nvPr>
        </p:nvSpPr>
        <p:spPr/>
        <p:txBody>
          <a:bodyPr/>
          <a:p>
            <a:r>
              <a:rPr>
                <a:sym typeface="+mn-ea"/>
              </a:rPr>
              <a:t>维度建模回顾（</a:t>
            </a:r>
            <a:r>
              <a:rPr lang="zh-CN">
                <a:sym typeface="+mn-ea"/>
              </a:rPr>
              <a:t>雪花</a:t>
            </a:r>
            <a:r>
              <a:rPr>
                <a:sym typeface="+mn-ea"/>
              </a:rPr>
              <a:t>模型）</a:t>
            </a:r>
            <a:endParaRPr lang="zh-CN" altLang="en-US"/>
          </a:p>
        </p:txBody>
      </p:sp>
      <p:pic>
        <p:nvPicPr>
          <p:cNvPr id="5" name="图片 2"/>
          <p:cNvPicPr>
            <a:picLocks noChangeAspect="1"/>
          </p:cNvPicPr>
          <p:nvPr/>
        </p:nvPicPr>
        <p:blipFill>
          <a:blip r:embed="rId1"/>
          <a:stretch>
            <a:fillRect/>
          </a:stretch>
        </p:blipFill>
        <p:spPr>
          <a:xfrm>
            <a:off x="2867025" y="2886075"/>
            <a:ext cx="4745990" cy="2743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1"/>
          </p:nvPr>
        </p:nvSpPr>
        <p:spPr/>
        <p:txBody>
          <a:bodyPr/>
          <a:p>
            <a:pPr marL="0" indent="0">
              <a:buNone/>
            </a:pPr>
            <a:r>
              <a:rPr lang="zh-CN" altLang="en-US"/>
              <a:t>1、查询性能</a:t>
            </a:r>
            <a:endParaRPr lang="zh-CN" altLang="en-US"/>
          </a:p>
          <a:p>
            <a:pPr marL="0" indent="0">
              <a:buNone/>
            </a:pPr>
            <a:r>
              <a:rPr lang="zh-CN" altLang="en-US"/>
              <a:t>在做查询分析时，雪花型要做多个表联接，星型架构表连接更少，星型模型查询性能更高</a:t>
            </a:r>
            <a:endParaRPr lang="zh-CN" altLang="en-US"/>
          </a:p>
          <a:p>
            <a:pPr marL="0" indent="0">
              <a:buNone/>
            </a:pPr>
            <a:r>
              <a:rPr lang="zh-CN" altLang="en-US"/>
              <a:t>2、模型复杂度</a:t>
            </a:r>
            <a:endParaRPr lang="zh-CN" altLang="en-US"/>
          </a:p>
          <a:p>
            <a:pPr marL="0" indent="0">
              <a:buNone/>
            </a:pPr>
            <a:r>
              <a:rPr lang="zh-CN" altLang="en-US"/>
              <a:t>星型架构更简单方便处理</a:t>
            </a:r>
            <a:endParaRPr lang="zh-CN" altLang="en-US"/>
          </a:p>
          <a:p>
            <a:pPr marL="0" indent="0">
              <a:buNone/>
            </a:pPr>
            <a:r>
              <a:rPr lang="zh-CN" altLang="en-US"/>
              <a:t>3、数据存储角度</a:t>
            </a:r>
            <a:endParaRPr lang="zh-CN" altLang="en-US"/>
          </a:p>
          <a:p>
            <a:pPr marL="0" indent="0">
              <a:buNone/>
            </a:pPr>
            <a:r>
              <a:rPr lang="zh-CN" altLang="en-US"/>
              <a:t>雪花型架构不会产生冗余数据，而星型架构会产生数据冗余</a:t>
            </a:r>
            <a:endParaRPr lang="zh-CN" altLang="en-US"/>
          </a:p>
          <a:p>
            <a:pPr marL="0" indent="0">
              <a:buNone/>
            </a:pPr>
            <a:r>
              <a:rPr lang="zh-CN" altLang="en-US"/>
              <a:t>项目选择星型模型建设维度层，这一章节主要建设项目的维度层(DWS)。</a:t>
            </a:r>
            <a:endParaRPr lang="zh-CN" altLang="en-US"/>
          </a:p>
        </p:txBody>
      </p:sp>
      <p:sp>
        <p:nvSpPr>
          <p:cNvPr id="3" name="标题 2"/>
          <p:cNvSpPr>
            <a:spLocks noGrp="1"/>
          </p:cNvSpPr>
          <p:nvPr>
            <p:ph type="title"/>
          </p:nvPr>
        </p:nvSpPr>
        <p:spPr/>
        <p:txBody>
          <a:bodyPr/>
          <a:p>
            <a:r>
              <a:rPr lang="en-US" altLang="zh-CN">
                <a:sym typeface="+mn-ea"/>
              </a:rPr>
              <a:t>DWS</a:t>
            </a:r>
            <a:r>
              <a:rPr>
                <a:sym typeface="+mn-ea"/>
              </a:rPr>
              <a:t>层维度建模</a:t>
            </a:r>
            <a:endParaRPr lang="zh-CN" altLang="en-US"/>
          </a:p>
        </p:txBody>
      </p:sp>
      <p:sp>
        <p:nvSpPr>
          <p:cNvPr id="4" name="文本占位符 3"/>
          <p:cNvSpPr>
            <a:spLocks noGrp="1"/>
          </p:cNvSpPr>
          <p:nvPr>
            <p:ph type="body" sz="quarter" idx="10"/>
          </p:nvPr>
        </p:nvSpPr>
        <p:spPr/>
        <p:txBody>
          <a:bodyPr/>
          <a:p>
            <a:r>
              <a:rPr>
                <a:sym typeface="+mn-ea"/>
              </a:rPr>
              <a:t>维度建模回顾（</a:t>
            </a:r>
            <a:r>
              <a:rPr lang="zh-CN">
                <a:sym typeface="+mn-ea"/>
              </a:rPr>
              <a:t>星型模型和雪花</a:t>
            </a:r>
            <a:r>
              <a:rPr>
                <a:sym typeface="+mn-ea"/>
              </a:rPr>
              <a:t>模型</a:t>
            </a:r>
            <a:r>
              <a:rPr lang="zh-CN">
                <a:sym typeface="+mn-ea"/>
              </a:rPr>
              <a:t>对比</a:t>
            </a:r>
            <a:r>
              <a:rPr>
                <a:sym typeface="+mn-ea"/>
              </a:rPr>
              <a:t>）</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DWS</a:t>
            </a:r>
            <a:r>
              <a:rPr>
                <a:sym typeface="+mn-ea"/>
              </a:rPr>
              <a:t>层维度建模</a:t>
            </a:r>
            <a:endParaRPr lang="zh-CN" altLang="en-US"/>
          </a:p>
        </p:txBody>
      </p:sp>
      <p:sp>
        <p:nvSpPr>
          <p:cNvPr id="4" name="文本占位符 3"/>
          <p:cNvSpPr>
            <a:spLocks noGrp="1"/>
          </p:cNvSpPr>
          <p:nvPr>
            <p:ph type="body" sz="quarter" idx="10"/>
          </p:nvPr>
        </p:nvSpPr>
        <p:spPr/>
        <p:txBody>
          <a:bodyPr/>
          <a:p>
            <a:r>
              <a:rPr lang="zh-CN">
                <a:sym typeface="+mn-ea"/>
              </a:rPr>
              <a:t>数仓设计</a:t>
            </a:r>
            <a:r>
              <a:rPr lang="en-US" altLang="zh-CN">
                <a:sym typeface="+mn-ea"/>
              </a:rPr>
              <a:t>DWS</a:t>
            </a:r>
            <a:r>
              <a:rPr lang="zh-CN" altLang="en-US">
                <a:sym typeface="+mn-ea"/>
              </a:rPr>
              <a:t>层</a:t>
            </a:r>
            <a:endParaRPr lang="zh-CN" altLang="en-US">
              <a:sym typeface="+mn-ea"/>
            </a:endParaRPr>
          </a:p>
        </p:txBody>
      </p:sp>
      <p:pic>
        <p:nvPicPr>
          <p:cNvPr id="6" name="图片 5"/>
          <p:cNvPicPr>
            <a:picLocks noChangeAspect="1"/>
          </p:cNvPicPr>
          <p:nvPr/>
        </p:nvPicPr>
        <p:blipFill>
          <a:blip r:embed="rId1"/>
          <a:stretch>
            <a:fillRect/>
          </a:stretch>
        </p:blipFill>
        <p:spPr>
          <a:xfrm>
            <a:off x="1253490" y="1330960"/>
            <a:ext cx="8491220" cy="53613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1"/>
          </p:nvPr>
        </p:nvSpPr>
        <p:spPr>
          <a:xfrm>
            <a:off x="710565" y="1645920"/>
            <a:ext cx="10719435" cy="4582795"/>
          </a:xfrm>
        </p:spPr>
        <p:txBody>
          <a:bodyPr/>
          <a:p>
            <a:pPr marL="0" indent="0">
              <a:buNone/>
            </a:pPr>
            <a:r>
              <a:t>    </a:t>
            </a:r>
            <a:r>
              <a:rPr lang="zh-CN" altLang="en-US"/>
              <a:t>行政地理区域是重要的维度，很多地方都需要用到。而且，行政地理区域变动是非常小的，所以我们直接采用星型模型即可。</a:t>
            </a:r>
            <a:endParaRPr lang="zh-CN" altLang="en-US"/>
          </a:p>
          <a:p>
            <a:pPr marL="0" indent="0">
              <a:buNone/>
            </a:pPr>
            <a:r>
              <a:rPr lang="zh-CN" altLang="en-US"/>
              <a:t>分析表结构：</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我们发现只有ID、AREANAME、PARENTID、SHORTNAME、RANK是有数据的，所以，我们可以只处理这几个字段。</a:t>
            </a:r>
            <a:endParaRPr lang="zh-CN" altLang="en-US"/>
          </a:p>
          <a:p>
            <a:pPr marL="0" indent="0">
              <a:buNone/>
            </a:pPr>
            <a:endParaRPr lang="zh-CN" altLang="en-US"/>
          </a:p>
          <a:p>
            <a:pPr marL="0" indent="0">
              <a:buNone/>
            </a:pPr>
            <a:endParaRPr lang="zh-CN" altLang="en-US"/>
          </a:p>
          <a:p>
            <a:pPr marL="0" indent="0">
              <a:buNone/>
            </a:pPr>
            <a:r>
              <a:rPr lang="zh-CN" altLang="en-US"/>
              <a:t>    RANK表示级别，0级表示国家，1级表示省份，2级表示城市，3级表示县城，4级表示区镇。</a:t>
            </a:r>
            <a:endParaRPr lang="zh-CN" altLang="en-US"/>
          </a:p>
        </p:txBody>
      </p:sp>
      <p:sp>
        <p:nvSpPr>
          <p:cNvPr id="3" name="标题 2"/>
          <p:cNvSpPr>
            <a:spLocks noGrp="1"/>
          </p:cNvSpPr>
          <p:nvPr>
            <p:ph type="title"/>
          </p:nvPr>
        </p:nvSpPr>
        <p:spPr/>
        <p:txBody>
          <a:bodyPr/>
          <a:p>
            <a:r>
              <a:rPr lang="en-US" altLang="zh-CN">
                <a:sym typeface="+mn-ea"/>
              </a:rPr>
              <a:t>DWS</a:t>
            </a:r>
            <a:r>
              <a:rPr>
                <a:sym typeface="+mn-ea"/>
              </a:rPr>
              <a:t>层维度建模</a:t>
            </a:r>
            <a:endParaRPr lang="zh-CN" altLang="en-US"/>
          </a:p>
        </p:txBody>
      </p:sp>
      <p:sp>
        <p:nvSpPr>
          <p:cNvPr id="4" name="文本占位符 3"/>
          <p:cNvSpPr>
            <a:spLocks noGrp="1"/>
          </p:cNvSpPr>
          <p:nvPr>
            <p:ph type="body" sz="quarter" idx="10"/>
          </p:nvPr>
        </p:nvSpPr>
        <p:spPr/>
        <p:txBody>
          <a:bodyPr/>
          <a:p>
            <a:r>
              <a:rPr lang="zh-CN" altLang="en-US"/>
              <a:t>行政地理区域维度表设计</a:t>
            </a:r>
            <a:endParaRPr lang="zh-CN" altLang="en-US"/>
          </a:p>
        </p:txBody>
      </p:sp>
      <p:pic>
        <p:nvPicPr>
          <p:cNvPr id="40" name="图片 40"/>
          <p:cNvPicPr>
            <a:picLocks noChangeAspect="1"/>
          </p:cNvPicPr>
          <p:nvPr/>
        </p:nvPicPr>
        <p:blipFill>
          <a:blip r:embed="rId1"/>
          <a:stretch>
            <a:fillRect/>
          </a:stretch>
        </p:blipFill>
        <p:spPr>
          <a:xfrm>
            <a:off x="858520" y="2889885"/>
            <a:ext cx="2787650" cy="1732280"/>
          </a:xfrm>
          <a:prstGeom prst="rect">
            <a:avLst/>
          </a:prstGeom>
          <a:ln>
            <a:solidFill>
              <a:schemeClr val="bg1">
                <a:lumMod val="85000"/>
              </a:schemeClr>
            </a:solidFill>
          </a:ln>
        </p:spPr>
      </p:pic>
      <p:pic>
        <p:nvPicPr>
          <p:cNvPr id="41" name="图片 41"/>
          <p:cNvPicPr>
            <a:picLocks noChangeAspect="1"/>
          </p:cNvPicPr>
          <p:nvPr/>
        </p:nvPicPr>
        <p:blipFill>
          <a:blip r:embed="rId2"/>
          <a:stretch>
            <a:fillRect/>
          </a:stretch>
        </p:blipFill>
        <p:spPr>
          <a:xfrm>
            <a:off x="4062095" y="2889885"/>
            <a:ext cx="4479290" cy="1732280"/>
          </a:xfrm>
          <a:prstGeom prst="rect">
            <a:avLst/>
          </a:prstGeom>
          <a:ln>
            <a:solidFill>
              <a:schemeClr val="bg1">
                <a:lumMod val="85000"/>
              </a:schemeClr>
            </a:solidFill>
          </a:ln>
        </p:spPr>
      </p:pic>
      <p:pic>
        <p:nvPicPr>
          <p:cNvPr id="42" name="图片 42"/>
          <p:cNvPicPr>
            <a:picLocks noChangeAspect="1"/>
          </p:cNvPicPr>
          <p:nvPr/>
        </p:nvPicPr>
        <p:blipFill>
          <a:blip r:embed="rId3"/>
          <a:stretch>
            <a:fillRect/>
          </a:stretch>
        </p:blipFill>
        <p:spPr>
          <a:xfrm>
            <a:off x="858520" y="4885055"/>
            <a:ext cx="2787015" cy="741045"/>
          </a:xfrm>
          <a:prstGeom prst="rect">
            <a:avLst/>
          </a:prstGeom>
          <a:ln>
            <a:solidFill>
              <a:schemeClr val="bg1">
                <a:lumMod val="85000"/>
              </a:schemeClr>
            </a:solidFill>
          </a:ln>
        </p:spPr>
      </p:pic>
      <p:pic>
        <p:nvPicPr>
          <p:cNvPr id="43" name="图片 43"/>
          <p:cNvPicPr>
            <a:picLocks noChangeAspect="1"/>
          </p:cNvPicPr>
          <p:nvPr/>
        </p:nvPicPr>
        <p:blipFill>
          <a:blip r:embed="rId4"/>
          <a:stretch>
            <a:fillRect/>
          </a:stretch>
        </p:blipFill>
        <p:spPr>
          <a:xfrm>
            <a:off x="4061778" y="4884738"/>
            <a:ext cx="4156075" cy="741045"/>
          </a:xfrm>
          <a:prstGeom prst="rect">
            <a:avLst/>
          </a:prstGeom>
          <a:ln>
            <a:solidFill>
              <a:schemeClr val="bg1">
                <a:lumMod val="85000"/>
              </a:schemeClr>
            </a:solidFill>
          </a:ln>
        </p:spPr>
      </p:pic>
    </p:spTree>
  </p:cSld>
  <p:clrMapOvr>
    <a:masterClrMapping/>
  </p:clrMapOvr>
</p:sld>
</file>

<file path=ppt/tags/tag1.xml><?xml version="1.0" encoding="utf-8"?>
<p:tagLst xmlns:p="http://schemas.openxmlformats.org/presentationml/2006/main">
  <p:tag name="KSO_WM_UNIT_TABLE_BEAUTIFY" val="smartTable{fff16c6f-4a1f-4e3a-a8a1-85fb20108528}"/>
</p:tagLst>
</file>

<file path=ppt/tags/tag10.xml><?xml version="1.0" encoding="utf-8"?>
<p:tagLst xmlns:p="http://schemas.openxmlformats.org/presentationml/2006/main">
  <p:tag name="KSO_WM_UNIT_TABLE_BEAUTIFY" val="smartTable{56d5ba3f-5fd7-42f0-8d3b-d5cbc490c7ad}"/>
  <p:tag name="TABLE_ENDDRAG_ORIGIN_RECT" val="770*415"/>
  <p:tag name="TABLE_ENDDRAG_RECT" val="63*112*770*415"/>
</p:tagLst>
</file>

<file path=ppt/tags/tag11.xml><?xml version="1.0" encoding="utf-8"?>
<p:tagLst xmlns:p="http://schemas.openxmlformats.org/presentationml/2006/main">
  <p:tag name="KSO_WM_UNIT_TABLE_BEAUTIFY" val="smartTable{33fe9db1-0e9f-4142-88fd-26f0e2898e05}"/>
  <p:tag name="TABLE_ENDDRAG_ORIGIN_RECT" val="559*95"/>
  <p:tag name="TABLE_ENDDRAG_RECT" val="81*176*559*95"/>
</p:tagLst>
</file>

<file path=ppt/tags/tag12.xml><?xml version="1.0" encoding="utf-8"?>
<p:tagLst xmlns:p="http://schemas.openxmlformats.org/presentationml/2006/main">
  <p:tag name="KSO_WM_UNIT_TABLE_BEAUTIFY" val="smartTable{f983ff83-94ca-4f7f-bd2f-8cecfec6041f}"/>
  <p:tag name="TABLE_ENDDRAG_ORIGIN_RECT" val="617*114"/>
  <p:tag name="TABLE_ENDDRAG_RECT" val="68*177*617*114"/>
</p:tagLst>
</file>

<file path=ppt/tags/tag13.xml><?xml version="1.0" encoding="utf-8"?>
<p:tagLst xmlns:p="http://schemas.openxmlformats.org/presentationml/2006/main">
  <p:tag name="KSO_WM_UNIT_TABLE_BEAUTIFY" val="smartTable{5aece20b-8e9a-4ae5-b452-502ac42265a0}"/>
  <p:tag name="TABLE_ENDDRAG_ORIGIN_RECT" val="561*366"/>
  <p:tag name="TABLE_ENDDRAG_RECT" val="253*139*561*366"/>
</p:tagLst>
</file>

<file path=ppt/tags/tag2.xml><?xml version="1.0" encoding="utf-8"?>
<p:tagLst xmlns:p="http://schemas.openxmlformats.org/presentationml/2006/main">
  <p:tag name="KSO_WM_UNIT_TABLE_BEAUTIFY" val="smartTable{a1804820-e362-4568-9b24-9c47add1d8d2}"/>
  <p:tag name="TABLE_ENDDRAG_ORIGIN_RECT" val="331*240"/>
  <p:tag name="TABLE_ENDDRAG_RECT" val="66*176*331*240"/>
</p:tagLst>
</file>

<file path=ppt/tags/tag3.xml><?xml version="1.0" encoding="utf-8"?>
<p:tagLst xmlns:p="http://schemas.openxmlformats.org/presentationml/2006/main">
  <p:tag name="KSO_WM_UNIT_TABLE_BEAUTIFY" val="smartTable{10e6944e-bb0f-44c9-a7fb-89d771716352}"/>
  <p:tag name="TABLE_ENDDRAG_ORIGIN_RECT" val="287*163"/>
  <p:tag name="TABLE_ENDDRAG_RECT" val="333*103*287*163"/>
</p:tagLst>
</file>

<file path=ppt/tags/tag4.xml><?xml version="1.0" encoding="utf-8"?>
<p:tagLst xmlns:p="http://schemas.openxmlformats.org/presentationml/2006/main">
  <p:tag name="KSO_WM_UNIT_TABLE_BEAUTIFY" val="smartTable{28669262-d224-4d85-9cd2-1c8990e9af73}"/>
</p:tagLst>
</file>

<file path=ppt/tags/tag5.xml><?xml version="1.0" encoding="utf-8"?>
<p:tagLst xmlns:p="http://schemas.openxmlformats.org/presentationml/2006/main">
  <p:tag name="KSO_WM_UNIT_TABLE_BEAUTIFY" val="smartTable{b37847af-5784-4763-9791-2af7999dfd43}"/>
</p:tagLst>
</file>

<file path=ppt/tags/tag6.xml><?xml version="1.0" encoding="utf-8"?>
<p:tagLst xmlns:p="http://schemas.openxmlformats.org/presentationml/2006/main">
  <p:tag name="KSO_WM_UNIT_TABLE_BEAUTIFY" val="smartTable{1c8c6e52-8dac-48ef-9d72-a8be98af821c}"/>
  <p:tag name="TABLE_ENDDRAG_ORIGIN_RECT" val="540*409"/>
  <p:tag name="TABLE_ENDDRAG_RECT" val="69*112*540*409"/>
  <p:tag name="TABLE_RECT" val="134.025*78.6389*691.95*427.7"/>
  <p:tag name="TABLE_EMPHASIZE_COLOR" val="6579300"/>
  <p:tag name="TABLE_ONEKEY_SKIN_IDX" val="0"/>
  <p:tag name="TABLE_SKINIDX" val="-1"/>
  <p:tag name="TABLE_COLORIDX" val="l"/>
</p:tagLst>
</file>

<file path=ppt/tags/tag7.xml><?xml version="1.0" encoding="utf-8"?>
<p:tagLst xmlns:p="http://schemas.openxmlformats.org/presentationml/2006/main">
  <p:tag name="KSO_WM_UNIT_TABLE_BEAUTIFY" val="smartTable{243cda98-9421-443a-beb3-e7d5c18b7ed1}"/>
  <p:tag name="TABLE_ENDDRAG_ORIGIN_RECT" val="610*373"/>
  <p:tag name="TABLE_ENDDRAG_RECT" val="65*125*610*373"/>
</p:tagLst>
</file>

<file path=ppt/tags/tag8.xml><?xml version="1.0" encoding="utf-8"?>
<p:tagLst xmlns:p="http://schemas.openxmlformats.org/presentationml/2006/main">
  <p:tag name="KSO_WM_UNIT_TABLE_BEAUTIFY" val="smartTable{763186d3-f13d-4e9d-b1c5-51303675265a}"/>
  <p:tag name="TABLE_ENDDRAG_ORIGIN_RECT" val="724*398"/>
  <p:tag name="TABLE_ENDDRAG_RECT" val="62*119*724*398"/>
</p:tagLst>
</file>

<file path=ppt/tags/tag9.xml><?xml version="1.0" encoding="utf-8"?>
<p:tagLst xmlns:p="http://schemas.openxmlformats.org/presentationml/2006/main">
  <p:tag name="KSO_WM_UNIT_TABLE_BEAUTIFY" val="smartTable{0d4bddef-5cef-4a42-a3d6-cd04a82603b6}"/>
  <p:tag name="TABLE_ENDDRAG_ORIGIN_RECT" val="603*182"/>
  <p:tag name="TABLE_ENDDRAG_RECT" val="72*178*603*182"/>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17332</Words>
  <Application>WPS 演示</Application>
  <PresentationFormat>宽屏</PresentationFormat>
  <Paragraphs>1469</Paragraphs>
  <Slides>43</Slides>
  <Notes>7</Notes>
  <HiddenSlides>0</HiddenSlides>
  <MMClips>0</MMClips>
  <ScaleCrop>false</ScaleCrop>
  <HeadingPairs>
    <vt:vector size="6" baseType="variant">
      <vt:variant>
        <vt:lpstr>已用的字体</vt:lpstr>
      </vt:variant>
      <vt:variant>
        <vt:i4>17</vt:i4>
      </vt:variant>
      <vt:variant>
        <vt:lpstr>主题</vt:lpstr>
      </vt:variant>
      <vt:variant>
        <vt:i4>7</vt:i4>
      </vt:variant>
      <vt:variant>
        <vt:lpstr>幻灯片标题</vt:lpstr>
      </vt:variant>
      <vt:variant>
        <vt:i4>43</vt:i4>
      </vt:variant>
    </vt:vector>
  </HeadingPairs>
  <TitlesOfParts>
    <vt:vector size="67" baseType="lpstr">
      <vt:lpstr>Arial</vt:lpstr>
      <vt:lpstr>宋体</vt:lpstr>
      <vt:lpstr>Wingdings</vt:lpstr>
      <vt:lpstr>Calibri</vt:lpstr>
      <vt:lpstr>黑体</vt:lpstr>
      <vt:lpstr>Alibaba PuHuiTi B</vt:lpstr>
      <vt:lpstr>Alibaba PuHuiTi R</vt:lpstr>
      <vt:lpstr>Segoe UI</vt:lpstr>
      <vt:lpstr>微软雅黑</vt:lpstr>
      <vt:lpstr>Verdana</vt:lpstr>
      <vt:lpstr>阿里巴巴普惠体</vt:lpstr>
      <vt:lpstr>Alibaba PuHuiTi M</vt:lpstr>
      <vt:lpstr>Segoe UI Light</vt:lpstr>
      <vt:lpstr>微软雅黑 Light</vt:lpstr>
      <vt:lpstr>Wingdings</vt:lpstr>
      <vt:lpstr>Arial Unicode MS</vt:lpstr>
      <vt:lpstr>等线</vt:lpstr>
      <vt:lpstr>封面2</vt:lpstr>
      <vt:lpstr>目录</vt:lpstr>
      <vt:lpstr>学习目标</vt:lpstr>
      <vt:lpstr>章节页版式（一级+二级标题）</vt:lpstr>
      <vt:lpstr>章节页版式（一级标题）</vt:lpstr>
      <vt:lpstr>正文设计方案</vt:lpstr>
      <vt:lpstr>5_结束页设计方案</vt:lpstr>
      <vt:lpstr>一站制造 </vt:lpstr>
      <vt:lpstr>PowerPoint 演示文稿</vt:lpstr>
      <vt:lpstr>PowerPoint 演示文稿</vt:lpstr>
      <vt:lpstr>DWS层维度建模</vt:lpstr>
      <vt:lpstr>DWS层维度建模</vt:lpstr>
      <vt:lpstr>DWS层维度建模</vt:lpstr>
      <vt:lpstr>DWS层维度建模</vt:lpstr>
      <vt:lpstr>DWS层维度建模</vt:lpstr>
      <vt:lpstr>DWS层维度建模</vt:lpstr>
      <vt:lpstr>DWS层维度建模</vt:lpstr>
      <vt:lpstr>DWS层维度建模</vt:lpstr>
      <vt:lpstr>DWS层维度建模</vt:lpstr>
      <vt:lpstr>DWS层维度建模</vt:lpstr>
      <vt:lpstr>日期维度生成</vt:lpstr>
      <vt:lpstr>日期维度生成</vt:lpstr>
      <vt:lpstr>日期维度生成</vt:lpstr>
      <vt:lpstr>日期维度生成</vt:lpstr>
      <vt:lpstr>日期维度生成</vt:lpstr>
      <vt:lpstr>组织机构维度</vt:lpstr>
      <vt:lpstr>组织机构维度</vt:lpstr>
      <vt:lpstr>组织机构维度</vt:lpstr>
      <vt:lpstr>组织机构维度</vt:lpstr>
      <vt:lpstr>服务网点维度</vt:lpstr>
      <vt:lpstr>服务网点维度</vt:lpstr>
      <vt:lpstr>服务网点维度</vt:lpstr>
      <vt:lpstr>服务网点维度</vt:lpstr>
      <vt:lpstr>仓库维度</vt:lpstr>
      <vt:lpstr>仓库维度</vt:lpstr>
      <vt:lpstr>仓库维度</vt:lpstr>
      <vt:lpstr>油站维度</vt:lpstr>
      <vt:lpstr>油站维度</vt:lpstr>
      <vt:lpstr>油站维度</vt:lpstr>
      <vt:lpstr>油站维度</vt:lpstr>
      <vt:lpstr>物流公司维度</vt:lpstr>
      <vt:lpstr>物流公司维度</vt:lpstr>
      <vt:lpstr>物流公司维度</vt:lpstr>
      <vt:lpstr>数仓维度扩展</vt:lpstr>
      <vt:lpstr>数仓维度扩展</vt:lpstr>
      <vt:lpstr>数仓维度扩展</vt:lpstr>
      <vt:lpstr>数仓维度扩展</vt:lpstr>
      <vt:lpstr>数仓维度层建设</vt:lpstr>
      <vt:lpstr>数仓维度层建设</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10000hours</cp:lastModifiedBy>
  <cp:revision>436</cp:revision>
  <dcterms:created xsi:type="dcterms:W3CDTF">2020-03-31T02:23:00Z</dcterms:created>
  <dcterms:modified xsi:type="dcterms:W3CDTF">2021-09-04T09:45:13Z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E5335752A0DF4A1FB5756C4657FBF21D</vt:lpwstr>
  </property>
</Properties>
</file>