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5" r:id="rId4"/>
    <p:sldMasterId id="2147483658" r:id="rId5"/>
    <p:sldMasterId id="2147483660" r:id="rId6"/>
    <p:sldMasterId id="2147483677" r:id="rId7"/>
  </p:sldMasterIdLst>
  <p:notesMasterIdLst>
    <p:notesMasterId r:id="rId54"/>
  </p:notesMasterIdLst>
  <p:handoutMasterIdLst>
    <p:handoutMasterId r:id="rId55"/>
  </p:handoutMasterIdLst>
  <p:sldIdLst>
    <p:sldId id="462" r:id="rId8"/>
    <p:sldId id="463" r:id="rId9"/>
    <p:sldId id="464" r:id="rId10"/>
    <p:sldId id="512" r:id="rId11"/>
    <p:sldId id="516" r:id="rId12"/>
    <p:sldId id="517" r:id="rId13"/>
    <p:sldId id="521" r:id="rId14"/>
    <p:sldId id="522" r:id="rId15"/>
    <p:sldId id="523" r:id="rId16"/>
    <p:sldId id="524" r:id="rId17"/>
    <p:sldId id="525" r:id="rId18"/>
    <p:sldId id="526" r:id="rId19"/>
    <p:sldId id="542" r:id="rId20"/>
    <p:sldId id="527" r:id="rId21"/>
    <p:sldId id="545" r:id="rId22"/>
    <p:sldId id="546" r:id="rId23"/>
    <p:sldId id="547" r:id="rId24"/>
    <p:sldId id="548" r:id="rId25"/>
    <p:sldId id="528" r:id="rId26"/>
    <p:sldId id="549" r:id="rId27"/>
    <p:sldId id="550" r:id="rId28"/>
    <p:sldId id="551" r:id="rId29"/>
    <p:sldId id="529" r:id="rId30"/>
    <p:sldId id="552" r:id="rId31"/>
    <p:sldId id="553" r:id="rId32"/>
    <p:sldId id="556" r:id="rId33"/>
    <p:sldId id="530" r:id="rId34"/>
    <p:sldId id="555" r:id="rId35"/>
    <p:sldId id="557" r:id="rId36"/>
    <p:sldId id="558" r:id="rId37"/>
    <p:sldId id="531" r:id="rId38"/>
    <p:sldId id="559" r:id="rId39"/>
    <p:sldId id="560" r:id="rId40"/>
    <p:sldId id="561" r:id="rId41"/>
    <p:sldId id="532" r:id="rId42"/>
    <p:sldId id="562" r:id="rId43"/>
    <p:sldId id="563" r:id="rId44"/>
    <p:sldId id="564" r:id="rId45"/>
    <p:sldId id="533" r:id="rId46"/>
    <p:sldId id="565" r:id="rId47"/>
    <p:sldId id="566" r:id="rId48"/>
    <p:sldId id="567" r:id="rId49"/>
    <p:sldId id="574" r:id="rId50"/>
    <p:sldId id="501" r:id="rId51"/>
    <p:sldId id="452" r:id="rId52"/>
    <p:sldId id="26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2332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0" autoAdjust="0"/>
    <p:restoredTop sz="95306" autoAdjust="0"/>
  </p:normalViewPr>
  <p:slideViewPr>
    <p:cSldViewPr snapToGrid="0">
      <p:cViewPr varScale="1">
        <p:scale>
          <a:sx n="84" d="100"/>
          <a:sy n="84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473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0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35762;&#20041;&#20851;&#32852;&#36164;&#26009;/&#24037;&#21333;&#20107;&#23454;&#34920;&#25351;&#26631;.md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35762;&#20041;&#20851;&#32852;&#36164;&#26009;/&#32500;&#20462;&#20107;&#23454;&#34920;&#35013;&#36733;&#25968;&#25454;.md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&#35762;&#20041;&#20851;&#32852;&#36164;&#26009;/&#25193;&#23637;&#20107;&#23454;&#34920;&#25351;&#26631;.md" TargetMode="Externa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1.ppt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4.7/api/sql/index.ht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一站制造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r>
            <a:b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第五章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呼叫中心事实表指标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字典业务数据拉宽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数据字典表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522683319"/>
              </p:ext>
            </p:extLst>
          </p:nvPr>
        </p:nvGraphicFramePr>
        <p:xfrm>
          <a:off x="850265" y="2168525"/>
          <a:ext cx="577532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5325"/>
              </a:tblGrid>
              <a:tr h="25495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create table if not exists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one_make_dwb.tmp_dict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stored as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orc</a:t>
                      </a:r>
                      <a:endParaRPr lang="en-US" sz="1200" b="1" dirty="0">
                        <a:solidFill>
                          <a:srgbClr val="000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as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dict_t.dicttypename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字典名称</a:t>
                      </a:r>
                      <a:endParaRPr lang="en-US" sz="12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dict_e.dictid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             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字典编号</a:t>
                      </a:r>
                      <a:endParaRPr lang="en-US" sz="12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dict_e.dictname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      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字典名称</a:t>
                      </a:r>
                      <a:endParaRPr lang="en-US" sz="12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from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one_make_dwd.eos_dict_type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dict_t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left join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one_make_dwd.eos_dict_entry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dict_t.dt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dict_e.dt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dict_t.dicttypeid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dict_e.dicttypeid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order by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dict_t.dicttypename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dict_e.dictid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;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呼叫中心事实表指标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装载数据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456690"/>
            <a:ext cx="10699115" cy="527558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导入分区数据到呼叫中心事实表中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366309496"/>
              </p:ext>
            </p:extLst>
          </p:nvPr>
        </p:nvGraphicFramePr>
        <p:xfrm>
          <a:off x="810895" y="1948815"/>
          <a:ext cx="10058400" cy="441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00"/>
              </a:tblGrid>
              <a:tr h="42475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insert overwrite table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one_make_dwb.fact_call_service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partition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dt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'20210101'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call.id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,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call.code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受理单唯一编码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i="1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date_format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i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timestamp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call.call_time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),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yyyymmdd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as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call_date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来电日期（日期id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i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hour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i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timestamp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call.call_time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)) 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来电时间（小时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）（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事实维度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call.call_type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来电类型（事实维度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call_dict.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dictname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来电类型名称（事实维度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call.process_way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受理方式（事实维度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process_dict.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dictname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受理方式（事实维度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call.call_oilstation_id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油站id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call.accept_userid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受理人员id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单据数量（指标列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case when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call.process_way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5 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then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else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0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end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派工数量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case when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workorder.status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-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then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else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0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end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派工单作废数量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case when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workorder.status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-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2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then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else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0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end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派工单退单数量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     </a:t>
                      </a:r>
                      <a:r>
                        <a:rPr lang="en-US" sz="1000" b="0" i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floor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i="1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to_unix_timestamp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i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timestamp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call.process_time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),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yyyy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-mm-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dd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hh:mm:ss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 - </a:t>
                      </a:r>
                      <a:r>
                        <a:rPr lang="en-US" sz="1000" b="0" i="1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to_unix_timestamp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i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timestamp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call.call_time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),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yyyy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-mm-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dd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hh:mm:ss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 /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1000.0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受理时长（单位：秒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case when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call.call_type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5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then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else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0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end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电话支持数量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case when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call.call_type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2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3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4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then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else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0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end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现场安装、维修、改造、巡检数量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case when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call.call_type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7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then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else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0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end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回访单据数量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case when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call.call_type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8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then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else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0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end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投诉单据数量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case when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call.call_type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9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or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call.call_type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6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then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1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else </a:t>
                      </a:r>
                      <a:r>
                        <a:rPr lang="en-US" sz="1000" b="0" dirty="0">
                          <a:solidFill>
                            <a:srgbClr val="0000FF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0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end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其他业务单据数量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from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one_make_dwd.ciss_service_callaccept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call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left join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one_make_dwb.tmp_dict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call_dict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call.call_type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call_dict.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dictid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and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call_dict.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dicttypename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=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来电类型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left join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one_make_dwb.tmp_dict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process_dict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call.process_way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process_dict.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dictid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and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process_dict.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dicttypename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=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来电受理单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处理方式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left join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one_make_dwd.ciss_service_workorder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workorder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workorder.dt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'20210101'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and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workorder.callaccept_id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call.id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where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call.dt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=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'20210101'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and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call.code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!=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'null'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受理编码不为null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and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call.call_time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is not null  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受理时间不为null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;</a:t>
                      </a:r>
                      <a:endParaRPr lang="en-US" altLang="en-US" sz="1000" b="1" dirty="0">
                        <a:solidFill>
                          <a:srgbClr val="000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工单事实表指标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  <a:p>
            <a:r>
              <a:rPr lang="zh-CN" altLang="en-US"/>
              <a:t>建表</a:t>
            </a:r>
          </a:p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工单事实表指标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建模、建表、装载数据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需要对工单表进行清洗加工处理</a:t>
            </a:r>
          </a:p>
          <a:p>
            <a:pPr>
              <a:buFont typeface="Wingdings" panose="05000000000000000000" charset="0"/>
            </a:pPr>
            <a:r>
              <a:rPr lang="zh-CN" altLang="en-US"/>
              <a:t>     清洗规则：清洗掉没有工单</a:t>
            </a:r>
            <a:r>
              <a:rPr lang="en-US" altLang="zh-CN"/>
              <a:t>id</a:t>
            </a:r>
            <a:r>
              <a:rPr lang="zh-CN" altLang="en-US"/>
              <a:t>的工单（one_make_dwd.ciss_service_workorder）</a:t>
            </a: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建模、建表、装载数据</a:t>
            </a:r>
          </a:p>
          <a:p>
            <a:pPr lvl="0">
              <a:buFont typeface="Wingdings" panose="05000000000000000000" charset="0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hlinkClick r:id="rId2" action="ppaction://hlinkfile"/>
              </a:rPr>
              <a:t>讲义关联资料\工单事实表指标.md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charset="0"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油站事实表指标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  <a:p>
            <a:r>
              <a:rPr lang="zh-CN" altLang="en-US"/>
              <a:t>建表</a:t>
            </a:r>
          </a:p>
          <a:p>
            <a:r>
              <a:rPr lang="zh-CN" altLang="en-US"/>
              <a:t>油站历史记录表</a:t>
            </a:r>
          </a:p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油站事实表指标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51040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需要有一个历史记录表，用于计算是否为新增油站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4743238"/>
              </p:ext>
            </p:extLst>
          </p:nvPr>
        </p:nvGraphicFramePr>
        <p:xfrm>
          <a:off x="2634559" y="2209040"/>
          <a:ext cx="7921782" cy="455389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70374"/>
                <a:gridCol w="2175486"/>
                <a:gridCol w="3175922"/>
              </a:tblGrid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字段名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说明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数据来源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os_id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油站id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ciss4.ciss_base_oilstation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os_name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油站名称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ciss4.ciss_base_oilstation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os_code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油站编码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ciss4.ciss_base_oilstation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province_id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省份id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ciss4.ciss_base_oilstation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city_id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城市id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ciss4.ciss_base_oilstation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county_id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县id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ciss4.ciss_base_oilstation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status_id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状态id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ciss4.ciss_base_oilstation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cstm_type_id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客户分类id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ciss4.ciss_base_oilstation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os_num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油站数量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默认为1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invalid_os_num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已停用油站数量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状态为已停用为1，否则为0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valid_os_num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有效油站数量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状态为启用为1，否则为0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current_new _os_num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*（当日新增油站）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新增油站为1，老油站为0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current_invalid_os_num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*（当日停用油站）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当天停用的油站数量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0359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device_num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油站设备数量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ciss_base_device_detail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油站事实表指标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建表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615187389"/>
              </p:ext>
            </p:extLst>
          </p:nvPr>
        </p:nvGraphicFramePr>
        <p:xfrm>
          <a:off x="710565" y="1753870"/>
          <a:ext cx="852995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9955"/>
              </a:tblGrid>
              <a:tr h="44424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</a:t>
                      </a:r>
                      <a:r>
                        <a:rPr lang="en-US" sz="14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创建油站事实表</a:t>
                      </a:r>
                      <a:endParaRPr lang="en-US" sz="14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if exists </a:t>
                      </a:r>
                      <a:r>
                        <a:rPr lang="en-US" sz="14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one_make_dwb.fact_oil_station</a:t>
                      </a:r>
                      <a:r>
                        <a:rPr lang="en-US" sz="14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one_make_dwb.fact_oil_station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os_name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油站名称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os_code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油站编码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province_id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省份id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city_id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城市id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county_id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县id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status_id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状态id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cstm_type_id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客户分类id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os_num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油站数量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默认为1'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invalid_os_num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'已停用油站数量（状态为已停用为1，否则为0）'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valid_os_num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'有效油站数量（状态为启用为1，否则为0）'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current_new_os_num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'当日新增油站（新增油站为1，老油站为0）'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current_invalid_os_num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当日停用油站（当天停用的油站数量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device_num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油站设备数量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4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dwb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fact_oil_station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4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油站事实表指标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油站历史记录表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在数仓的dwd层，创建油站历史记录表，并导入数据；把今日之前的数据都看做历史数据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创建历史记录表并加载数据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1316664323"/>
              </p:ext>
            </p:extLst>
          </p:nvPr>
        </p:nvGraphicFramePr>
        <p:xfrm>
          <a:off x="783590" y="2740025"/>
          <a:ext cx="824547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5475"/>
              </a:tblGrid>
              <a:tr h="7772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create table if not exists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one_make_dwd.ciss_base_oilstation_history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stored as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orc</a:t>
                      </a:r>
                      <a:endParaRPr lang="en-US" sz="14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as select </a:t>
                      </a:r>
                      <a:r>
                        <a:rPr lang="en-US" sz="14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*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one_make_dwd.ciss_base_oilstation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&lt;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'20210102'</a:t>
                      </a:r>
                      <a:endParaRPr lang="en-US" altLang="en-US" sz="14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油站事实表指标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1515" y="877851"/>
            <a:ext cx="10698800" cy="517190"/>
          </a:xfrm>
        </p:spPr>
        <p:txBody>
          <a:bodyPr/>
          <a:lstStyle/>
          <a:p>
            <a:r>
              <a:rPr>
                <a:sym typeface="+mn-ea"/>
              </a:rPr>
              <a:t>装载数据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042110300"/>
              </p:ext>
            </p:extLst>
          </p:nvPr>
        </p:nvGraphicFramePr>
        <p:xfrm>
          <a:off x="821055" y="1394460"/>
          <a:ext cx="1058926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9260"/>
              </a:tblGrid>
              <a:tr h="52203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insert overwrite table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one_make_dwb.fact_oil_station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partition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os_id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name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os_name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code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os_code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province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province_id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city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city_id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region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county_id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status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status_id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customer_classify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cstm_type_id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os_num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status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2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invalid_os_num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status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valid_os_num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current_new_os_num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current_invalid_os_num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is null 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current_invalid_os_num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current_invalid_os_num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device_num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one_make_dwd.ciss_base_oilstation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oil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    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 = his.id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current_new_os_num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one_make_dwd.ciss_base_oilstation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oil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outer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one_make_dwd.ciss_base_oilstation_history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his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 = his.id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oilnewhis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 = oilnewhis.id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    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count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(oil.id)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current_invalid_os_num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one_make_dwd.ciss_base_oilstation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oil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oil.status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2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group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invalidos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 = invalidos.id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count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(dev.id)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device_num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one_make_dwd.ciss_base_oilstation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oil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one_make_dwd.ciss_base_device_detail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dev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dev.oilstation_id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group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devinfo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oil.id = devinfo.id;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安装事实表指标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  <a:p>
            <a:r>
              <a:rPr lang="zh-CN" altLang="en-US"/>
              <a:t>建表</a:t>
            </a:r>
          </a:p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83785" y="696595"/>
            <a:ext cx="3761105" cy="4874260"/>
          </a:xfrm>
        </p:spPr>
        <p:txBody>
          <a:bodyPr/>
          <a:lstStyle/>
          <a:p>
            <a:r>
              <a:rPr lang="zh-CN" dirty="0">
                <a:solidFill>
                  <a:srgbClr val="AD2B26"/>
                </a:solidFill>
              </a:rPr>
              <a:t>数仓事实</a:t>
            </a:r>
            <a:r>
              <a:rPr lang="zh-CN" altLang="en-US" dirty="0">
                <a:solidFill>
                  <a:srgbClr val="AD2B26"/>
                </a:solidFill>
              </a:rPr>
              <a:t>层指标建设</a:t>
            </a:r>
            <a:endParaRPr lang="zh-CN" dirty="0">
              <a:solidFill>
                <a:srgbClr val="AD2B26"/>
              </a:solidFill>
            </a:endParaRPr>
          </a:p>
          <a:p>
            <a:r>
              <a:rPr lang="zh-CN" dirty="0"/>
              <a:t>数仓设计</a:t>
            </a:r>
            <a:r>
              <a:rPr lang="en-US" altLang="zh-CN" dirty="0"/>
              <a:t>dwb</a:t>
            </a:r>
            <a:r>
              <a:rPr lang="zh-CN" altLang="en-US" dirty="0"/>
              <a:t>层</a:t>
            </a:r>
          </a:p>
          <a:p>
            <a:r>
              <a:rPr lang="zh-CN" dirty="0"/>
              <a:t>呼叫中心事实表指标</a:t>
            </a:r>
          </a:p>
          <a:p>
            <a:r>
              <a:rPr lang="zh-CN" altLang="en-US" dirty="0"/>
              <a:t>工单事实表指标</a:t>
            </a:r>
          </a:p>
          <a:p>
            <a:r>
              <a:rPr lang="zh-CN" altLang="en-US" dirty="0"/>
              <a:t>油站事实表指标</a:t>
            </a:r>
          </a:p>
          <a:p>
            <a:r>
              <a:rPr lang="zh-CN" altLang="en-US" dirty="0">
                <a:sym typeface="+mn-ea"/>
              </a:rPr>
              <a:t>安装、维修事实表指标</a:t>
            </a:r>
          </a:p>
          <a:p>
            <a:r>
              <a:rPr lang="zh-CN" altLang="en-US" dirty="0">
                <a:sym typeface="+mn-ea"/>
              </a:rPr>
              <a:t>客户回访事实表指标</a:t>
            </a:r>
          </a:p>
          <a:p>
            <a:r>
              <a:rPr lang="zh-CN" dirty="0"/>
              <a:t>扩展指标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建模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565275"/>
            <a:ext cx="10699115" cy="514794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过滤服务人员用户id为空的安装单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过滤服务工单安装费用为空的安装费用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2502480"/>
              </p:ext>
            </p:extLst>
          </p:nvPr>
        </p:nvGraphicFramePr>
        <p:xfrm>
          <a:off x="838200" y="2541905"/>
          <a:ext cx="11103321" cy="41070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86915"/>
                <a:gridCol w="2413000"/>
                <a:gridCol w="6703406"/>
              </a:tblGrid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 err="1"/>
                        <a:t>字段名称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字段说明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计算说明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inst_id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安装单id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ciss4.ciss_service_install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inst_code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安装单编码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ciss4.ciss_service_install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 err="1"/>
                        <a:t>inst_type_id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安装方式id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ciss4.ciss_service_install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srv_user_id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服务人员用户id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ciss4.ciss_service_workorder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ss_id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服务网点id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ciss4.ciss_service_workorder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os_id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油站id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ciss4.ciss_service_workorder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date_id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日期id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ciss4.ciss_service_workorder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new_inst_num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全新安装数量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安装类型为安装为1，否则为0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debug_inst_num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设备联调安装数量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安装类型为设备联调为1，否则为0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repair_num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产生维修安装单数量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is_repaire为1→1，否则为0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3749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ext_exp_num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额外收费安装单数量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is_pay为1→1，否则为0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92735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inst_device_num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安装设备数量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需要关联ciss4.ciss_service_order_device取出来有几台设备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47498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exp_device_money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安装费用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通过ciss4.ciss_service_order的work_orderid与ciss4.ciss_s_install_exp_rep_02_dtl关联，取money5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48641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validated_inst_num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审核人员专门审核安装单是否有异常，以确认安装单数量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/>
                        <a:t>用work_order于ciss4.ciss_service_install_validate关联，如果has_validate为1，则为1，否则为0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建表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fact_srv_install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874614197"/>
              </p:ext>
            </p:extLst>
          </p:nvPr>
        </p:nvGraphicFramePr>
        <p:xfrm>
          <a:off x="866775" y="2228215"/>
          <a:ext cx="806894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8945"/>
              </a:tblGrid>
              <a:tr h="16275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创建安装单事实表</a:t>
                      </a:r>
                      <a:endParaRPr lang="en-US" sz="12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if exists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one_make_dwb.fact_srv_install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one_make_dwb.fact_srv_install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安装单id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inst_code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安装单编码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inst_type_id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安装方式id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srv_user_id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服务人员用户id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服务网点id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date_id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new_inst_num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全新安装数量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debug_inst_num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设备联调安装数量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repair_num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产生维修安装单数量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ext_exp_num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额外收费安装单数量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inst_device_num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安装设备数量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exp_device_money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安装费用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validated_inst_num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审核安装单数量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安装单事实表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dwb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fact_srv_install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2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安装事实表指标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装载数据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524850860"/>
              </p:ext>
            </p:extLst>
          </p:nvPr>
        </p:nvGraphicFramePr>
        <p:xfrm>
          <a:off x="803910" y="1456690"/>
          <a:ext cx="9865995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5995"/>
              </a:tblGrid>
              <a:tr h="51396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insert overwrite table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one_make_dwb.fact_srv_install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partition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sinstall.id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inst_id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sinstall.code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inst_code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sinstall.install_way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inst_type_id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swo.service_userid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srv_user_id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swo.service_station_id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swo.oil_station_id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swo.create_time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date_id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new_inst_num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debug_inst_num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repair_num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ext_exp_num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inst_device_num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exp_device_money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validated_inst_num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one_make_dwd.ciss_service_install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sinstall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sinstall.service_id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sorder.id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one_make_dwd.ciss_service_workorder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sorder.workorder_id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swo.id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id,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install_type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new_inst_num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install_way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2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debug_inst_num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is_repair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repair_num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is_pay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ext_exp_num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one_make_dwd.ciss_service_install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installtype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sinstall.id = installtype.id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sorder.id,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count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(sodevice.id)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inst_device_num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sorder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one_make_dwd.ciss_service_order_device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sodevice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sorder.id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sodevice.service_order_id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group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sorder.id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sodev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sorder.id = sodev.id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 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swo.id,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(dtl.money5)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exp_device_money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one_make_dwd.ciss_service_workorder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one_make_dwd.ciss_s_install_exp_rep_02_dtl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dtl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swo.id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dtl.workorder_id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dtl.dt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dtl.money5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is not null group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dtl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swo.id = dtl.id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swo.id,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ivalida.has_validate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validated_inst_num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one_make_dwd.ciss_service_workorder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one_make_dwd.ciss_service_install_validate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ivalida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swo.id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ivalida.workorder_id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validate on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swo.id =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validate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.id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swo.service_userid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is not null 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sinstall.dt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;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维修事实表指标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  <a:p>
            <a:r>
              <a:rPr lang="zh-CN" altLang="en-US"/>
              <a:t>建表</a:t>
            </a:r>
          </a:p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维修事实表指标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建模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4199162"/>
              </p:ext>
            </p:extLst>
          </p:nvPr>
        </p:nvGraphicFramePr>
        <p:xfrm>
          <a:off x="810260" y="1576705"/>
          <a:ext cx="9778365" cy="49517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96770"/>
                <a:gridCol w="2715895"/>
                <a:gridCol w="4965700"/>
              </a:tblGrid>
              <a:tr h="256540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字段名称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字段说明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计算说明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60985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rpr_id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维修单id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ciss4.ciss_service_repair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60985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 dirty="0" err="1"/>
                        <a:t>rpr_code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维修单编码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ciss4.ciss_service_repair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60350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srv_user_id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服务人员id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ciss4.ciss_service_workorder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61620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ss_id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服务网点id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ciss4.ciss_service_workorder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59715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os_id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油站id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ciss4.ciss_service_workorder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61620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date_id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日期id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ciss4.ciss_service_workorder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60985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exp_rpr_num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收费维修数量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is_pay为1则为1，否则为0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60985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hour_money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工时费用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hour_charge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59715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parts_money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配件费用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parts_charge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60985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fars_money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车船费用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fars_charge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61620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rpr_device_num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维修设备数量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ciss4.ciss_service_order_device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520700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rpr_mtrl_num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维修配件数量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ciss4.ciss_service_fault_dtl的solution id为1，注意故障是跟设备关联的，一个维修单可能有多个设备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521970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exchg_parts_num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更换配件数量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ciss4.ciss_service_fault_dtl的solution id为2，注意故障是跟设备关联的，一个维修单可能有多个设备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521970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upgrade_parts_num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升级配件数量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ciss4.ciss_service_fault_dtl的solution id为3，注意故障是跟设备关联的，一个维修单可能有多个设备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60985"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fault_type_ids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/>
                        <a:t>故障类型id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40000"/>
                        </a:lnSpc>
                        <a:buNone/>
                      </a:pPr>
                      <a:r>
                        <a:rPr lang="en-US" sz="1200" dirty="0" err="1"/>
                        <a:t>是一个array类型，一个维修单中可能包含多个故障类型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维修事实表指标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建表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创建维修事实表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756608444"/>
              </p:ext>
            </p:extLst>
          </p:nvPr>
        </p:nvGraphicFramePr>
        <p:xfrm>
          <a:off x="866140" y="2192655"/>
          <a:ext cx="9093200" cy="393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3200"/>
              </a:tblGrid>
              <a:tr h="3931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if exists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one_make_dwb.fact_srv_repair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one_make_dwb.fact_srv_repair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rpr_id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维修单id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rpr_code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维修单编码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srv_user_id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服务人员用户id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服务网点id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date_id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exp_rpr_num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收费维修数量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hour_money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工时费用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parts_money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配件费用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fars_money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车船费用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rpr_device_num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维修设备数量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rpr_mtrl_num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维修配件数量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exchg_parts_num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更换配件数量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upgrade_parts_num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升级配件数量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fault_type_ids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故障类型id集合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维修单事实表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dwb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fact_srv_repair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2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维修事实表指标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维修事实表装载数据</a:t>
            </a:r>
            <a:r>
              <a:rPr lang="en-US" altLang="zh-CN"/>
              <a:t>:fact_srv_repair</a:t>
            </a:r>
          </a:p>
          <a:p>
            <a:pPr>
              <a:buFont typeface="Wingdings" panose="05000000000000000000" charset="0"/>
            </a:pPr>
            <a:r>
              <a:rPr lang="en-US" altLang="zh-CN">
                <a:hlinkClick r:id="rId2" action="ppaction://hlinkfile"/>
              </a:rPr>
              <a:t>讲义关联资料\维修事实表装载数据.md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客户回访事实表指标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  <a:p>
            <a:r>
              <a:rPr lang="zh-CN" altLang="en-US"/>
              <a:t>建表</a:t>
            </a:r>
          </a:p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客户回访事实表指标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建模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991206"/>
              </p:ext>
            </p:extLst>
          </p:nvPr>
        </p:nvGraphicFramePr>
        <p:xfrm>
          <a:off x="1575121" y="1369091"/>
          <a:ext cx="9834559" cy="489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89969"/>
                <a:gridCol w="2701747"/>
                <a:gridCol w="5142843"/>
              </a:tblGrid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 err="1"/>
                        <a:t>字段名称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字段说明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计算说明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vst_id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回访id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ciss4.ciss_service_return_visit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vst_code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回访编号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ciss4.ciss_service_return_visit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wrkodr_id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工单id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ciss4.ciss_service_return_visit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 err="1"/>
                        <a:t>srv_user_id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服务人员id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200" dirty="0" smtClean="0"/>
                        <a:t>ciss4.ciss_service_workorder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os_id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油站id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/>
                        <a:t>ciss4.ciss_service_workorder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 err="1"/>
                        <a:t>ss_id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服务网点id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/>
                        <a:t>ciss4.ciss_service_workorder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 err="1"/>
                        <a:t>vst_user_id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回访人员id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ciss4.ciss_service_return_visit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 err="1"/>
                        <a:t>satisfied_num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满意数量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service_attitude、response_speed、repair_level、yawp_problem_type均为1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unsatisfied_num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不满意数量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只有上述指标有一个为0，则为不满意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srv_atu_num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服务态度满意数量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service_attitude为1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srv_bad_atu_num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服务态度不满意数量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service_attitude为0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srv_rpr_prof_num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服务维修水平满意数量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repair_level为1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srv_rpr_unprof_num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服务维修水平不满意数量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repair_level为0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srv_high_res_num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服务响应速度满意数量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response_speed为1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srv_low_res_num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服务响应速度不满意数量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response_speed为0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288000"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rtn_rpr_num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/>
                        <a:t>返修数量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30000"/>
                        </a:lnSpc>
                        <a:buNone/>
                      </a:pPr>
                      <a:r>
                        <a:rPr lang="en-US" sz="1200" dirty="0"/>
                        <a:t>is_repair为1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客户回访事实表指标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建表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029410728"/>
              </p:ext>
            </p:extLst>
          </p:nvPr>
        </p:nvGraphicFramePr>
        <p:xfrm>
          <a:off x="709930" y="1610995"/>
          <a:ext cx="529018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185"/>
              </a:tblGrid>
              <a:tr h="4474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创建客户回访实时表</a:t>
                      </a:r>
                      <a:endParaRPr lang="en-US" sz="12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if exists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one_make_dwb.fact_srv_rtn_visit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one_make_dwb.fact_srv_rtn_visit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vst_id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回访id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vst_code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回访编号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wrkodr_id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工单id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srv_user_id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服务人员用户id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baseline="0" dirty="0" smtClean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服务网点id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vst_user_id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回访人员id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satisfied_num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满意数量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unsatisfied_num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不满意数量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srv_atu_num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服务态度满意数量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srv_bad_atu_num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服务态度不满意数量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srv_rpr_prof_num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服务维修水平满意数量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srv_rpr_unprof_num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服务维修水平不满意数量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srv_high_res_num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服务响应速度满意数量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srv_low_res_num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服务响应速度不满意数量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rtn_rpr_num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返修数量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客户回访事实表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dwb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fact_srv_rtn_visit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2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58373" y="440690"/>
            <a:ext cx="6298881" cy="485584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熟悉数仓</a:t>
            </a:r>
            <a:r>
              <a:rPr lang="en-US" altLang="zh-CN" dirty="0">
                <a:solidFill>
                  <a:schemeClr val="tx1"/>
                </a:solidFill>
              </a:rPr>
              <a:t>dwb</a:t>
            </a:r>
            <a:r>
              <a:rPr lang="zh-CN" altLang="en-US" dirty="0">
                <a:solidFill>
                  <a:schemeClr val="tx1"/>
                </a:solidFill>
              </a:rPr>
              <a:t>建设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理解</a:t>
            </a:r>
            <a:r>
              <a:rPr lang="zh-CN" dirty="0">
                <a:solidFill>
                  <a:schemeClr val="tx1"/>
                </a:solidFill>
              </a:rPr>
              <a:t>重点事实指标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AD2B26"/>
                </a:solidFill>
              </a:rPr>
              <a:t>掌握事实主题实现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客户回访事实表指标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装载数据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593414335"/>
              </p:ext>
            </p:extLst>
          </p:nvPr>
        </p:nvGraphicFramePr>
        <p:xfrm>
          <a:off x="867410" y="1546860"/>
          <a:ext cx="1027684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6840"/>
              </a:tblGrid>
              <a:tr h="48279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insert overwrite table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one_make_dwb.fact_srv_rtn_visit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partition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visit.id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vst_id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visit.code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vst_code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visit.workorder_id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wrkodr_id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swo.service_userid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srv_user_id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swo.oil_station_id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 smtClean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swo.service_station_id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visit.create_userid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vst_user_id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satisfied_num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unsatisfied_num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srv_atu_num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srv_bad_atu_num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srv_rpr_prof_num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srv_rpr_unprof_num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srv_high_res_num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srv_low_res_num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rtn_rpr_num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one_make_dwd.ciss_service_return_visit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visit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one_make_dwd.ciss_service_workorder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visit.workorder_id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swo.id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visit.workorder_id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visit.service_attitude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visit.response_speed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visit.repair_level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smtClean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satisfied_num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visit.service_attitude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visit.response_speed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visit.repair_level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visit.yawp_problem_type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unsatisfied_num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visit.service_attitude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srv_atu_num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visit.service_attitude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srv_bad_atu_num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visit.repair_level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srv_rpr_prof_num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visit.repair_level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srv_rpr_unprof_num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visit.response_speed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srv_high_res_num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visit.response_speed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srv_low_res_num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visit.is_repair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rtn_rpr_num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one_make_dwd.ciss_service_return_visit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visit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one_make_dwd.ciss_service_workorder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swo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visit.workorder_id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swo.id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group by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visit.workorder_id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   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vstswo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visit.workorder_id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vstswo.workorder_id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visit.dt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费用事实表指标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  <a:p>
            <a:r>
              <a:rPr lang="zh-CN" altLang="en-US"/>
              <a:t>建表</a:t>
            </a:r>
          </a:p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费用事实表指标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建模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费用事实表：fact_regular_exp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3416875"/>
              </p:ext>
            </p:extLst>
          </p:nvPr>
        </p:nvGraphicFramePr>
        <p:xfrm>
          <a:off x="873125" y="2206625"/>
          <a:ext cx="9397365" cy="334987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53590"/>
                <a:gridCol w="2788285"/>
                <a:gridCol w="4555490"/>
              </a:tblGrid>
              <a:tr h="417195"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 dirty="0" err="1"/>
                        <a:t>字段名称</a:t>
                      </a:r>
                      <a:endParaRPr lang="en-US" altLang="en-US" sz="14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字段说明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计算方式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2585"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exp_id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费用报销id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ciss4.ciss_service_expense_report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62585"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ss_id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服务网点id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ciss4.ciss_service_expense_report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26085"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srv_user_id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 dirty="0" err="1"/>
                        <a:t>服务人员id</a:t>
                      </a:r>
                      <a:endParaRPr lang="en-US" altLang="en-US" sz="14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ciss4.ciss_service_expense_report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57200"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actual_exp_money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费用实际报销金额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取ciss4.ciss_service_expense_report表的submoney5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  <a:tr h="422910"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exp_item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费用项目id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ciss4.ciss_service_exp_report_dtl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35610"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exp_item_name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费用项目名称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从业务字典中取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465455"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exp_item_money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/>
                        <a:t>费用项目实际金额</a:t>
                      </a:r>
                      <a:endParaRPr lang="en-US" altLang="en-US" sz="14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70000"/>
                        </a:lnSpc>
                        <a:buNone/>
                      </a:pPr>
                      <a:r>
                        <a:rPr lang="en-US" sz="1400" dirty="0"/>
                        <a:t>取ciss4.ciss_service_exp_report_dtl中的submoney5</a:t>
                      </a:r>
                      <a:endParaRPr lang="en-US" altLang="en-US" sz="14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费用事实表指标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建表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创建费用事实表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596720744"/>
              </p:ext>
            </p:extLst>
          </p:nvPr>
        </p:nvGraphicFramePr>
        <p:xfrm>
          <a:off x="804545" y="2324100"/>
          <a:ext cx="573913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9130"/>
              </a:tblGrid>
              <a:tr h="28835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</a:t>
                      </a:r>
                      <a:r>
                        <a:rPr lang="en-US" sz="14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one_make_dwb.fact_regular_exp</a:t>
                      </a:r>
                      <a:r>
                        <a:rPr lang="en-US" sz="14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one_make_dwb.fact_regular_exp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费用报销id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服务网点id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srv_user_id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服务人员id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actual_exp_money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费用实际报销金额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exp_item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费用项目id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exp_item_name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费用项目名称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exp_item_money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费用项目实际金额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4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location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dwb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fact_regular_exp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4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费用事实表指标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装载数据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728998507"/>
              </p:ext>
            </p:extLst>
          </p:nvPr>
        </p:nvGraphicFramePr>
        <p:xfrm>
          <a:off x="841375" y="1529715"/>
          <a:ext cx="8509635" cy="4121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9635"/>
              </a:tblGrid>
              <a:tr h="41211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insert overwrite table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one_make_dwb.fact_regular_exp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/*+repartitions(1) */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exp.id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ss.id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exp.create_user_id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srv_user_id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exp.submoney5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actual_exp_money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dict.dictid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exp_item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dict.dictname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exp_item_name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exp_dtl.submoney5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exp_item_money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select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one_make_dwd.ciss_service_expense_report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status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9 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/*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只取制证会计已审状态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*/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one_make_dwd.ciss_base_servicestation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ss.org_id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exp.create_org_id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one_make_dwd.ciss_service_exp_report_dtl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exp_dtl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exp_dtl.dt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exp.id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exp_dtl.exp_report_id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one_make_dwb.tmp_dict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dict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dict.dicttypename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费用报销项目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dict.dictid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exp_dtl.item_id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差旅费事实表指标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  <a:p>
            <a:r>
              <a:rPr lang="zh-CN" altLang="en-US"/>
              <a:t>建表</a:t>
            </a:r>
          </a:p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差旅费事实表指标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72948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差旅费事实表建模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2590855"/>
              </p:ext>
            </p:extLst>
          </p:nvPr>
        </p:nvGraphicFramePr>
        <p:xfrm>
          <a:off x="896620" y="2271395"/>
          <a:ext cx="6863080" cy="3982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9430"/>
                <a:gridCol w="1975485"/>
                <a:gridCol w="3098165"/>
              </a:tblGrid>
              <a:tr h="2844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dirty="0" err="1"/>
                        <a:t>字段名称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字段说明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计算方式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trvl_exp_id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差旅报销单id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ciss4.ciss_service_trvl_exp_sum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ss_id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服务网点id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ciss4.ciss_base_servicestation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srv_user_id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服务人员id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ciss4.ciss_service_trvl_exp_sum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biz_trip_money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外出差旅费用金额总计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in_city_traffic_money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市内交通费用金额总计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hotel_money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住宿费费用金额总计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fars_money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车船费用金额总计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subsidy_money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补助费用金额总计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road_toll_money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过桥过路费用金额总计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oil_money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油费金额总计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secondary_money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二单补助费用总计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third_money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三单补助费用总计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ciss4.ciss_service_trvl_exp_dtl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  <a:tr h="28448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actual_total_money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/>
                        <a:t>费用报销总计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200" dirty="0"/>
                        <a:t>ciss4.ciss_service_trvl_exp_dtl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差旅费事实表指标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建表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4582050"/>
              </p:ext>
            </p:extLst>
          </p:nvPr>
        </p:nvGraphicFramePr>
        <p:xfrm>
          <a:off x="710565" y="1690370"/>
          <a:ext cx="641921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9215"/>
              </a:tblGrid>
              <a:tr h="39617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one_make_dwb.fact_trvl_exp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trvl_exp_id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差旅报销单id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服务网点id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srv_user_id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服务人员id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biz_trip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_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外出差旅费用金额总计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in_city_traffic_money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市内交通费用金额总计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hotel_money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住宿费费用金额总计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fars_money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车船费用金额总计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subsidy_money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补助费用金额总计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road_toll_money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过桥过路费用金额总计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油费金额总计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secondary_money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二单补助费用总计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third_money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三单补助费用总计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actual_total_money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费用报销总计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4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location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dwb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fact_trvl_exp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4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差旅费事实表指标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装载数据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594616216"/>
              </p:ext>
            </p:extLst>
          </p:nvPr>
        </p:nvGraphicFramePr>
        <p:xfrm>
          <a:off x="840105" y="1650365"/>
          <a:ext cx="10137775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37775"/>
              </a:tblGrid>
              <a:tr h="48285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insert overwrite table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one_make_dwb.fact_trvl_exp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exp_sum.id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trvl_exp_id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wrk_odr.service_station_id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exp_sum.user_id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srv_user_id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biz_trip_money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in_city_traffic_money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hotel_money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fars_money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subsidy_money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road_toll_money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7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secondary_money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9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third_money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(exp_sum.submoney5)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actual_total_money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one_make_dwd.ciss_service_trvl_exp_sum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exp_sum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inner join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one_make_dwd.ciss_s_exp_report_wo_payment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r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exp_sum.dt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exp_sum.id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r.exp_report_id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exp_sum.status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15 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/*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只取制证会计已审状态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*/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inner join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one_make_dwd.ciss_service_travel_expense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exp.id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r.workorder_travel_exp_id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inner join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one_make_dwd.ciss_service_workorder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wrk_odr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wrk_odr.dt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wrk_odr.id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exp.work_order_id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inner join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travel_expense_id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item,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(submoney5)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item_money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one_make_dwd.ciss_service_trvl_exp_dtl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group by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travel_expense_id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item)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trvl_dtl_sum.travel_expense_id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exp.id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group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exp_sum.id,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wrk_odr.service_station_id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exp_sum.user_id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；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网点物料事实表指标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建模</a:t>
            </a:r>
          </a:p>
          <a:p>
            <a:r>
              <a:rPr lang="zh-CN" altLang="en-US"/>
              <a:t>建表</a:t>
            </a:r>
          </a:p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73040" y="211613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数仓设计</a:t>
            </a:r>
            <a:r>
              <a:rPr lang="en-US" altLang="zh-CN"/>
              <a:t>dwb</a:t>
            </a:r>
            <a:r>
              <a:rPr lang="zh-CN" altLang="en-US"/>
              <a:t>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2791460"/>
            <a:ext cx="5466080" cy="3341370"/>
          </a:xfrm>
        </p:spPr>
        <p:txBody>
          <a:bodyPr/>
          <a:lstStyle/>
          <a:p>
            <a:r>
              <a:rPr lang="en-US" altLang="zh-CN"/>
              <a:t>dwb</a:t>
            </a:r>
            <a:r>
              <a:rPr lang="zh-CN" altLang="en-US"/>
              <a:t>层事实指标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网点物料事实表指标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建模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456690"/>
            <a:ext cx="10699115" cy="506476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网点物料事实表建模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3430135"/>
              </p:ext>
            </p:extLst>
          </p:nvPr>
        </p:nvGraphicFramePr>
        <p:xfrm>
          <a:off x="838835" y="1951355"/>
          <a:ext cx="7774305" cy="461391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28470"/>
                <a:gridCol w="2343785"/>
                <a:gridCol w="3702050"/>
              </a:tblGrid>
              <a:tr h="253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字段名称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字段说明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计算方式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ma_id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申请单id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ma_code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申请单编码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ss_id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服务网点id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logi_id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物流类型id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logi_cmp_id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物流公司id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warehouse_id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仓库id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total_m_num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申请物料总数量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total_m_money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申请物料总金额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ma_form_num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申请单数量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dirty="0" err="1"/>
                        <a:t>inst_m_num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安装申请物料数量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inst_m_money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安装申请物料金额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bn_m_num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保内申请物料数量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bn_m_money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保内申请物料金额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rmd_m_num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改造申请物料数量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rmd_m_money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改造申请物料金额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rpr_m_num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维修申请物料数量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rpr_m_money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维修申请物料金额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sales_m_num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销售申请物料数量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sales_m_money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销售申请物料金额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insp_m_num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巡检申请物料数量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ciss4.ciss_material_wdwl_sqd_dtl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2076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insp_m_money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/>
                        <a:t>巡检申请物料金额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dirty="0"/>
                        <a:t>ciss4.ciss_material_wdwl_sqd_dtl</a:t>
                      </a:r>
                      <a:endParaRPr lang="en-US" altLang="en-US" sz="1200" b="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网点物料事实表指标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建表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838024905"/>
              </p:ext>
            </p:extLst>
          </p:nvPr>
        </p:nvGraphicFramePr>
        <p:xfrm>
          <a:off x="710565" y="1659255"/>
          <a:ext cx="10121900" cy="4787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1900"/>
              </a:tblGrid>
              <a:tr h="47872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one_make_dwb.fact_srv_stn_ma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申请单id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ma_code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申请单编码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服务网点id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logi_id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物流类型id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logi_cmp_id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物流公司id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warehouse_id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仓库id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total_m_num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申请物料总数量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total_m_money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申请物料总金额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ma_form_num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申请单数量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inst_m_num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安装申请物料数量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inst_m_money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安装申请物料金额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bn_m_num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保内申请物料数量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bn_m_money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保内申请物料金额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rmd_m_num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改造申请物料数量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rmd_m_money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改造申请物料金额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rpr_m_num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维修申请物料数量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rpr_m_money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维修申请物料金额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sales_m_num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销售申请物料数量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sales_m_money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销售申请物料金额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insp_m_num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巡检申请物料数量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insp_m_money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巡检申请物料金额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location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dwb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fact_srv_stn_ma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网点物料事实表指标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装载数据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279115943"/>
              </p:ext>
            </p:extLst>
          </p:nvPr>
        </p:nvGraphicFramePr>
        <p:xfrm>
          <a:off x="815975" y="1532255"/>
          <a:ext cx="9905365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5365"/>
              </a:tblGrid>
              <a:tr h="4968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insert overwrite table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one_make_dwb.fact_srv_stn_ma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    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/*+repartition(1) */ 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ma.id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ma.code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ma_code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stn.id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ma.logistics_type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logi_id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ma.logistics_company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logi_cmp_id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ma.warehouse_code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warehouse_id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m_smry.cnt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total_m_num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total_m_money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ma_form_num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m_smry.cnt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inst_m_num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m_smry.cnt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bn_m_num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bn_m_money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m_smry.cnt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rmd_m_num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rmd_m_money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m_smry.cnt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rpr_m_num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rpr_m_money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m_smry.cnt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sales_m_num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sales_m_money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m_smry.cnt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insp_m_num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insp_m_money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*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one_make_dwd.ciss_material_wdwl_sqd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status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8 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/*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只处理已受理的申请单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*/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ma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one_make_dwd.ciss_base_servicestation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stn.dt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ma.service_station_code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stn.code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dtl.wdwl_sqd_id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wdwl_sqd_id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dtl.application_reason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ma_rsn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dtl.count_approve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  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dtl.price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*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dtl.count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as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money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one_make_dwd.ciss_material_wdwl_sqd_dtl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dtl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dtl.dt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group by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dtl.wdwl_sqd_id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dtl.application_reason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m_smry.wdwl_sqd_id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ma.id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group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ma.id,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ma.code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stn.id,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ma.logistics_type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ma.logistics_company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ma.warehouse_code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扩展指标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保内不良品核销事实表指标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调拨实时表指标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服务商油站事实表指标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服务商工单事实表指标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服务商消耗品核销事实表指标</a:t>
            </a:r>
          </a:p>
          <a:p>
            <a:pPr>
              <a:buFont typeface="Wingdings" panose="05000000000000000000" charset="0"/>
            </a:pPr>
            <a:r>
              <a:rPr lang="zh-CN" altLang="en-US">
                <a:hlinkClick r:id="rId2" action="ppaction://hlinkfile"/>
              </a:rPr>
              <a:t>讲义关联资料\扩展事实表指标.md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16830" y="1526540"/>
            <a:ext cx="5760720" cy="4502785"/>
          </a:xfrm>
        </p:spPr>
        <p:txBody>
          <a:bodyPr/>
          <a:lstStyle/>
          <a:p>
            <a:r>
              <a:rPr lang="zh-CN" altLang="en-US" dirty="0"/>
              <a:t>数仓实时指标层设计</a:t>
            </a:r>
          </a:p>
          <a:p>
            <a:r>
              <a:rPr lang="zh-CN" altLang="en-US" dirty="0"/>
              <a:t>行程地理区域维度设计实现</a:t>
            </a:r>
            <a:endParaRPr lang="en-US" altLang="zh-CN" dirty="0"/>
          </a:p>
          <a:p>
            <a:r>
              <a:rPr lang="zh-CN" altLang="en-US" dirty="0"/>
              <a:t>呼叫中心事实表指标</a:t>
            </a:r>
          </a:p>
          <a:p>
            <a:r>
              <a:rPr lang="zh-CN" altLang="en-US" dirty="0"/>
              <a:t>工单事实表指标</a:t>
            </a:r>
          </a:p>
          <a:p>
            <a:r>
              <a:rPr lang="zh-CN" altLang="en-US" dirty="0"/>
              <a:t>油站事实表指标</a:t>
            </a:r>
          </a:p>
          <a:p>
            <a:r>
              <a:rPr lang="zh-CN" altLang="en-US" dirty="0"/>
              <a:t>安装、维修事实表指标</a:t>
            </a:r>
          </a:p>
          <a:p>
            <a:r>
              <a:rPr lang="zh-CN" altLang="en-US" dirty="0"/>
              <a:t>客户回访实时表指标等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数仓事实指标层建设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理解项目事实指标层设计</a:t>
            </a:r>
          </a:p>
          <a:p>
            <a:r>
              <a:rPr lang="zh-CN" altLang="en-US" dirty="0"/>
              <a:t>掌握事实层指标建模方法</a:t>
            </a:r>
          </a:p>
          <a:p>
            <a:r>
              <a:rPr lang="zh-CN" altLang="en-US" dirty="0">
                <a:sym typeface="+mn-ea"/>
              </a:rPr>
              <a:t>掌握事实层主要指标实现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rPr>
              <a:t>数仓事实指标层建设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数仓设计</a:t>
            </a:r>
            <a:r>
              <a:rPr lang="en-US" altLang="zh-CN">
                <a:sym typeface="+mn-ea"/>
              </a:rPr>
              <a:t>dwb</a:t>
            </a:r>
            <a:r>
              <a:rPr lang="zh-CN" altLang="en-US">
                <a:sym typeface="+mn-ea"/>
              </a:rPr>
              <a:t>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dwb</a:t>
            </a:r>
            <a:r>
              <a:rPr>
                <a:sym typeface="+mn-ea"/>
              </a:rPr>
              <a:t>层事实指标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516380"/>
            <a:ext cx="10699115" cy="5184775"/>
          </a:xfrm>
        </p:spPr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事实表是维度建模中的主要表。存储定量信息以进行分析，事实表包含度量值、指标、外键（用于关联维度表）和其他可量化信息。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在dwb文件夹下创建以下目录：</a:t>
            </a:r>
          </a:p>
          <a:p>
            <a:pPr>
              <a:buFont typeface="Wingdings" panose="05000000000000000000" charset="0"/>
            </a:pPr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/>
        </p:nvGraphicFramePr>
        <p:xfrm>
          <a:off x="4699635" y="2112645"/>
          <a:ext cx="6097270" cy="343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6087110" imgH="3424555" progId="PowerPoint.Show.12">
                  <p:embed/>
                </p:oleObj>
              </mc:Choice>
              <mc:Fallback>
                <p:oleObj r:id="rId3" imgW="6087110" imgH="3424555" progId="PowerPoint.Show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9635" y="2112645"/>
                        <a:ext cx="6097270" cy="3430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992505" y="4869815"/>
          <a:ext cx="3021330" cy="956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330"/>
              </a:tblGrid>
              <a:tr h="9569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mkdir </a:t>
                      </a:r>
                      <a:r>
                        <a:rPr lang="en-US" sz="12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 Light" panose="020B0502040204020203" pitchFamily="34" charset="-122"/>
                        </a:rPr>
                        <a:t>dwb</a:t>
                      </a:r>
                      <a:r>
                        <a:rPr lang="en-US" sz="12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/meta_data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mkdir </a:t>
                      </a:r>
                      <a:r>
                        <a:rPr lang="en-US" sz="12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 Light" panose="020B0502040204020203" pitchFamily="34" charset="-122"/>
                        </a:rPr>
                        <a:t>dwb</a:t>
                      </a:r>
                      <a:r>
                        <a:rPr lang="en-US" sz="12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/etl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mkdir </a:t>
                      </a:r>
                      <a:r>
                        <a:rPr lang="en-US" sz="12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 Light" panose="020B0502040204020203" pitchFamily="34" charset="-122"/>
                        </a:rPr>
                        <a:t>dwb</a:t>
                      </a:r>
                      <a:r>
                        <a:rPr lang="en-US" sz="1200" b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/shell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highlight>
                            <a:srgbClr val="FFFF00"/>
                          </a:highlight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mkdir </a:t>
                      </a:r>
                      <a:r>
                        <a:rPr lang="en-US" sz="1200" b="0">
                          <a:highlight>
                            <a:srgbClr val="FFFF00"/>
                          </a:highlight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 Light" panose="020B0502040204020203" pitchFamily="34" charset="-122"/>
                        </a:rPr>
                        <a:t>dwb</a:t>
                      </a:r>
                      <a:r>
                        <a:rPr lang="en-US" sz="1200" b="0">
                          <a:highlight>
                            <a:srgbClr val="FFFF00"/>
                          </a:highlight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/job_scheduler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>
                          <a:highlight>
                            <a:srgbClr val="FFFF00"/>
                          </a:highlight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mkdir </a:t>
                      </a:r>
                      <a:r>
                        <a:rPr lang="en-US" sz="1200" b="0">
                          <a:highlight>
                            <a:srgbClr val="FFFF00"/>
                          </a:highlight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 Light" panose="020B0502040204020203" pitchFamily="34" charset="-122"/>
                        </a:rPr>
                        <a:t>dwb</a:t>
                      </a:r>
                      <a:r>
                        <a:rPr lang="en-US" sz="1200" b="0">
                          <a:highlight>
                            <a:srgbClr val="FFFF00"/>
                          </a:highlight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Consolas" panose="020B0609020204030204" charset="0"/>
                        </a:rPr>
                        <a:t>/dev_test</a:t>
                      </a:r>
                      <a:endParaRPr lang="en-US" altLang="en-US" sz="1200" b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Consolas" panose="020B0609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呼叫中心事实表指标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395220"/>
          </a:xfrm>
        </p:spPr>
        <p:txBody>
          <a:bodyPr/>
          <a:lstStyle/>
          <a:p>
            <a:r>
              <a:rPr lang="zh-CN" altLang="en-US"/>
              <a:t>建模</a:t>
            </a:r>
          </a:p>
          <a:p>
            <a:r>
              <a:rPr lang="en-US" altLang="zh-CN"/>
              <a:t>sparksql</a:t>
            </a:r>
            <a:r>
              <a:rPr lang="zh-CN" altLang="en-US"/>
              <a:t>任务</a:t>
            </a:r>
          </a:p>
          <a:p>
            <a:r>
              <a:rPr lang="zh-CN" altLang="en-US"/>
              <a:t>建表</a:t>
            </a:r>
          </a:p>
          <a:p>
            <a:r>
              <a:rPr lang="zh-CN" altLang="en-US"/>
              <a:t>字典业务数据拉宽</a:t>
            </a:r>
          </a:p>
          <a:p>
            <a:r>
              <a:rPr lang="zh-CN" altLang="en-US"/>
              <a:t>装载数据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呼叫中心事实表指标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建模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38175" y="1456690"/>
            <a:ext cx="12263013" cy="517842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需要对来电受理表进行加工处理</a:t>
            </a:r>
          </a:p>
          <a:p>
            <a:r>
              <a:rPr lang="zh-CN" altLang="en-US" sz="1400" dirty="0"/>
              <a:t>      清洗规则：清洗没有油站</a:t>
            </a:r>
            <a:r>
              <a:rPr lang="en-US" altLang="zh-CN" sz="1400" dirty="0"/>
              <a:t>ID</a:t>
            </a:r>
            <a:r>
              <a:rPr lang="zh-CN" altLang="en-US" sz="1400" dirty="0"/>
              <a:t>的受理单，这些单据由于没有关联油站</a:t>
            </a:r>
            <a:r>
              <a:rPr lang="en-US" altLang="zh-CN" sz="1400" dirty="0"/>
              <a:t>id</a:t>
            </a:r>
            <a:r>
              <a:rPr lang="zh-CN" altLang="en-US" sz="1400" dirty="0"/>
              <a:t>，是非法数据（one_make_dwd.ciss_service_callaccept）</a:t>
            </a:r>
          </a:p>
          <a:p>
            <a:endParaRPr lang="zh-CN" altLang="en-US" sz="1400" dirty="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1630743"/>
              </p:ext>
            </p:extLst>
          </p:nvPr>
        </p:nvGraphicFramePr>
        <p:xfrm>
          <a:off x="1946495" y="2317685"/>
          <a:ext cx="8013091" cy="409714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7487"/>
                <a:gridCol w="2761811"/>
                <a:gridCol w="3423793"/>
              </a:tblGrid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字段名</a:t>
                      </a:r>
                      <a:endParaRPr lang="en-US" altLang="en-US" sz="1200" b="0" dirty="0">
                        <a:latin typeface="阿里巴巴普惠体 Medium" panose="00020600040101010101" charset="-122"/>
                        <a:ea typeface="阿里巴巴普惠体 Medium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说明</a:t>
                      </a:r>
                      <a:endParaRPr lang="en-US" altLang="en-US" sz="1200" b="0" dirty="0">
                        <a:latin typeface="阿里巴巴普惠体 Medium" panose="00020600040101010101" charset="-122"/>
                        <a:ea typeface="阿里巴巴普惠体 Medium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数据来源</a:t>
                      </a:r>
                      <a:endParaRPr lang="en-US" altLang="en-US" sz="1200" b="0" dirty="0">
                        <a:latin typeface="阿里巴巴普惠体 Medium" panose="00020600040101010101" charset="-122"/>
                        <a:ea typeface="阿里巴巴普惠体 Medium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/>
                        <a:t>id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受理id（唯一标识</a:t>
                      </a:r>
                      <a:r>
                        <a:rPr lang="en-US" sz="1200" dirty="0"/>
                        <a:t>）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阿里巴巴普惠体 Light" panose="0002060004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one_make_dwd.ciss_service_callaccept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/>
                        <a:t>code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受理单唯一编码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one_make_dwd.ciss_service_callaccept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call_date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来电日期（日期id</a:t>
                      </a:r>
                      <a:r>
                        <a:rPr lang="en-US" sz="1200" dirty="0"/>
                        <a:t>）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阿里巴巴普惠体 Light" panose="0002060004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one_make_dwd.ciss_service_callaccept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call_hour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来电时间（小时</a:t>
                      </a:r>
                      <a:r>
                        <a:rPr lang="en-US" sz="1200" dirty="0"/>
                        <a:t>）（</a:t>
                      </a:r>
                      <a:r>
                        <a:rPr lang="en-US" sz="1200" dirty="0" err="1"/>
                        <a:t>事实维度</a:t>
                      </a:r>
                      <a:r>
                        <a:rPr lang="en-US" sz="1200" dirty="0"/>
                        <a:t>）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one_make_dwd.ciss_service_callaccept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call_type_id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来电类型（事实维度）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eos_dict_type、eos_dict_entry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阿里巴巴普惠体 Light" panose="00020600040101010101" charset="-122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call_type_name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来电类型名称（事实维度</a:t>
                      </a:r>
                      <a:r>
                        <a:rPr lang="en-US" sz="1200" dirty="0"/>
                        <a:t>）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eos_dict_type、eos_dict_entry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阿里巴巴普惠体 Light" panose="00020600040101010101" charset="-122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process_way_id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受理方式（事实维度</a:t>
                      </a:r>
                      <a:r>
                        <a:rPr lang="en-US" sz="1200" dirty="0"/>
                        <a:t>）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eos_dict_type、eos_dict_entry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阿里巴巴普惠体 Light" panose="00020600040101010101" charset="-122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process_way_name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受理方式（事实维度</a:t>
                      </a:r>
                      <a:r>
                        <a:rPr lang="en-US" sz="1200" dirty="0"/>
                        <a:t>）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eos_dict_type、eos_dict_entry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阿里巴巴普惠体 Light" panose="00020600040101010101" charset="-122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oil_station_id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油站id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阿里巴巴普惠体 Light" panose="0002060004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one_make_dwd.ciss_service_callaccept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userid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受理人员id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阿里巴巴普惠体 Light" panose="00020600040101010101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one_make_dwd.ciss_service_callaccept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cnt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单据数量（指标列</a:t>
                      </a:r>
                      <a:r>
                        <a:rPr lang="en-US" sz="1200" dirty="0"/>
                        <a:t>）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默认为1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阿里巴巴普惠体 Light" panose="00020600040101010101" charset="-122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dispatch_cnt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派工数量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one_make_dwd.ciss_service_callaccept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cancellation_cnt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派工单作废数量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one_make_dwd.ciss_service_workorder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chargeback_cnt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派工单退单数量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one_make_dwd.ciss_service_workorder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interval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受理时长（单位：秒</a:t>
                      </a:r>
                      <a:r>
                        <a:rPr lang="en-US" sz="1200" dirty="0"/>
                        <a:t>）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one_make_dwd.ciss_service_callaccept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tel_spt_cnt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电话支持数量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one_make_dwd.ciss_service_callaccept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on_site_spt_cnt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现场安装、维修、改造、巡检数量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one_make_dwd.ciss_service_callaccept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custm_visit_cnt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回访单据数量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one_make_dwd.ciss_service_callaccept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complain_cnt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投诉单据数量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one_make_dwd.ciss_service_callaccept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  <a:tr h="19510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other_cnt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/>
                        <a:t>其他业务单据数量</a:t>
                      </a:r>
                      <a:endParaRPr lang="en-US" altLang="en-US" sz="1200" b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微软雅黑 Light" panose="020B0502040204020203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 err="1"/>
                        <a:t>one_make_dwd.ciss_service_callaccept</a:t>
                      </a:r>
                      <a:endParaRPr lang="en-US" altLang="en-US" sz="1200" b="0" dirty="0">
                        <a:latin typeface="阿里巴巴普惠体 Light" panose="00020600040101010101" charset="-122"/>
                        <a:ea typeface="阿里巴巴普惠体 Light" panose="00020600040101010101" charset="-122"/>
                        <a:cs typeface="Alibaba Sans Light" panose="020B030302020304020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客户请求大量数据问题</a:t>
            </a: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sz="1400"/>
              <a:t>ciss_</a:t>
            </a:r>
            <a:r>
              <a:rPr lang="zh-CN" altLang="en-US" sz="1400"/>
              <a:t>call_accept表的单日数据量较大，所以编写etl的时候要小心，避免提交一些在客户端查询大量数据的请求</a:t>
            </a:r>
          </a:p>
          <a:p>
            <a:pPr marL="0" indent="0">
              <a:buNone/>
            </a:pPr>
            <a:r>
              <a:rPr lang="zh-CN" altLang="en-US" sz="1400"/>
              <a:t>    例如：select * from 表名 where dt = ‘xxx’，将会一次性把一天所有的数据拉到本地，一次性就会拉取几十万的数据。系统不堪重负。万一执行了，也不要惊慌，先把该yarn任务kill掉，然后重启spark容器即可。</a:t>
            </a:r>
          </a:p>
          <a:p>
            <a:pPr marL="0" indent="0">
              <a:buNone/>
            </a:pPr>
            <a:r>
              <a:rPr lang="zh-CN" altLang="en-US" sz="1200">
                <a:latin typeface="阿里巴巴普惠体 Medium" panose="00020600040101010101" charset="-122"/>
                <a:ea typeface="阿里巴巴普惠体 Medium" panose="00020600040101010101" charset="-122"/>
              </a:rPr>
              <a:t>         yarn application -kill application_1608791873558_0002</a:t>
            </a:r>
          </a:p>
          <a:p>
            <a:pPr marL="0" indent="0">
              <a:buNone/>
            </a:pPr>
            <a:r>
              <a:rPr lang="zh-CN" altLang="en-US" sz="1200">
                <a:latin typeface="阿里巴巴普惠体 Medium" panose="00020600040101010101" charset="-122"/>
                <a:ea typeface="阿里巴巴普惠体 Medium" panose="00020600040101010101" charset="-122"/>
              </a:rPr>
              <a:t>        docker restart spark</a:t>
            </a:r>
          </a:p>
          <a:p>
            <a:r>
              <a:t>sparksql api</a:t>
            </a:r>
          </a:p>
          <a:p>
            <a:pPr marL="0" indent="0">
              <a:buNone/>
            </a:pPr>
            <a:r>
              <a:t>   开发etl的时候，会用到各种的spark sql函数，我们不可能记住所有的api，可以查询官方的api来学习spark sql各种函数的使用</a:t>
            </a:r>
          </a:p>
          <a:p>
            <a:pPr marL="0" indent="0">
              <a:buNone/>
            </a:pPr>
            <a:r>
              <a:rPr u="sng">
                <a:solidFill>
                  <a:srgbClr val="0070C0"/>
                </a:solidFill>
                <a:hlinkClick r:id="rId2" action="ppaction://hlinkfile"/>
              </a:rPr>
              <a:t>sparksql：https://spark.apache.org/docs/2.4.7/api/sql/index.html</a:t>
            </a:r>
            <a:endParaRPr u="sng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呼叫中心事实表指标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sparksql</a:t>
            </a:r>
            <a:r>
              <a:rPr>
                <a:sym typeface="+mn-ea"/>
              </a:rPr>
              <a:t>任务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呼叫中心事实表指标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建表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83806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创建呼叫中心事实表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622986934"/>
              </p:ext>
            </p:extLst>
          </p:nvPr>
        </p:nvGraphicFramePr>
        <p:xfrm>
          <a:off x="855345" y="2187575"/>
          <a:ext cx="8109585" cy="4214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9585"/>
              </a:tblGrid>
              <a:tr h="42144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创建呼叫中心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|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来电受理事实表</a:t>
                      </a:r>
                      <a:endParaRPr 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-- drop table if exists </a:t>
                      </a:r>
                      <a:r>
                        <a:rPr lang="en-US" sz="1000" b="0" i="1" dirty="0" err="1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one_make_dwb.fact_call_service</a:t>
                      </a:r>
                      <a:r>
                        <a:rPr lang="en-US" sz="1000" b="0" i="1" dirty="0">
                          <a:solidFill>
                            <a:srgbClr val="808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;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create table if not exists 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one_make_dwb.fact_call_service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id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受理id（唯一标识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code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受理单唯一编码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call_date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来电日期（日期id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call_hour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来电时间（小时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）（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事实维度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call_type_id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来电类型（事实维度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call_type_name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来电类型名称（事实维度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process_way_id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受理方式（事实维度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process_way_name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受理方式（事实维度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oil_station_id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油站id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userid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受理人员id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cnt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单据数量（指标列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dispatch_cnt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派工数量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cancellation_cnt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派工单作废数量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chargeback_cnt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派工单退单数量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interval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受理时长（单位：秒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）'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tel_spt_cnt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电话支持数量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on_site_spt_cnt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现场安装、维修、改造、巡检数量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custm_visit_cnt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回访单据数量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complain_cnt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投诉单据数量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 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 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, 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other_cnt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int</a:t>
                      </a:r>
                      <a:endParaRPr lang="en-US" sz="1000" b="1" dirty="0">
                        <a:solidFill>
                          <a:srgbClr val="000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comment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其他业务单据数量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partitioned by 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dt</a:t>
                      </a:r>
                      <a:r>
                        <a:rPr lang="en-US" sz="1000" b="1" dirty="0">
                          <a:solidFill>
                            <a:srgbClr val="660E7A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 </a:t>
                      </a: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string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stored as </a:t>
                      </a:r>
                      <a:r>
                        <a:rPr lang="en-US" sz="1000" b="1" dirty="0" err="1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orc</a:t>
                      </a:r>
                      <a:endParaRPr lang="en-US" sz="1000" b="1" dirty="0">
                        <a:solidFill>
                          <a:srgbClr val="000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000" b="1" dirty="0">
                          <a:solidFill>
                            <a:srgbClr val="00008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location 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'/data/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dw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/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dwb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/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one_make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/</a:t>
                      </a:r>
                      <a:r>
                        <a:rPr lang="en-US" sz="1000" b="1" dirty="0" err="1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fact_call_service</a:t>
                      </a:r>
                      <a:r>
                        <a:rPr lang="en-US" sz="1000" b="1" dirty="0">
                          <a:solidFill>
                            <a:srgbClr val="008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'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阿里巴巴普惠体 Medium" panose="00020600040101010101" charset="-122"/>
                          <a:ea typeface="阿里巴巴普惠体 Medium" panose="00020600040101010101" charset="-122"/>
                          <a:cs typeface="阿里巴巴普惠体 Medium" panose="00020600040101010101" charset="-122"/>
                        </a:rPr>
                        <a:t>;</a:t>
                      </a:r>
                      <a:endParaRPr lang="en-US" altLang="en-US" sz="1000" b="0" i="1" dirty="0">
                        <a:solidFill>
                          <a:srgbClr val="808080"/>
                        </a:solidFill>
                        <a:latin typeface="阿里巴巴普惠体 Medium" panose="00020600040101010101" charset="-122"/>
                        <a:ea typeface="阿里巴巴普惠体 Medium" panose="00020600040101010101" charset="-122"/>
                        <a:cs typeface="阿里巴巴普惠体 Medium" panose="00020600040101010101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bed76c8-b552-4ebd-8da7-76c089213385}"/>
  <p:tag name="TABLE_ENDDRAG_ORIGIN_RECT" val="584*335"/>
  <p:tag name="TABLE_ENDDRAG_RECT" val="69*177*584*3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285f25-2d24-43d1-abf8-6bc24de91bcd}"/>
  <p:tag name="TABLE_ENDDRAG_ORIGIN_RECT" val="494*300"/>
  <p:tag name="TABLE_ENDDRAG_RECT" val="65*179*494*3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329d91-8455-4c48-ac2b-d440df21bef0}"/>
  <p:tag name="TABLE_ENDDRAG_ORIGIN_RECT" val="703*321"/>
  <p:tag name="TABLE_ENDDRAG_RECT" val="66*200*703*3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e6446d-03d9-4893-95a6-247d79cab359}"/>
  <p:tag name="TABLE_ENDDRAG_ORIGIN_RECT" val="769*389"/>
  <p:tag name="TABLE_ENDDRAG_RECT" val="63*124*769*38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be0c6ae-1aef-4bda-b4c4-88d17a09bdd5}"/>
  <p:tag name="TABLE_ENDDRAG_ORIGIN_RECT" val="588*361"/>
  <p:tag name="TABLE_ENDDRAG_RECT" val="67*133*588*3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e49797-4a66-4f4a-a28e-68dad3afcfc4}"/>
  <p:tag name="TABLE_ENDDRAG_ORIGIN_RECT" val="739*259"/>
  <p:tag name="TABLE_ENDDRAG_RECT" val="68*173*739*25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f002f3-0087-4024-b401-128f15bea3eb}"/>
  <p:tag name="TABLE_ENDDRAG_ORIGIN_RECT" val="532*265"/>
  <p:tag name="TABLE_ENDDRAG_RECT" val="72*189*532*2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20b6281-9f70-433e-806d-b6e0f7ed7f87}"/>
  <p:tag name="TABLE_ENDDRAG_ORIGIN_RECT" val="612*359"/>
  <p:tag name="TABLE_ENDDRAG_RECT" val="64*166*612*359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4602</Words>
  <Application>Microsoft Office PowerPoint</Application>
  <PresentationFormat>宽屏</PresentationFormat>
  <Paragraphs>933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2" baseType="lpstr">
      <vt:lpstr>Alibaba PuHuiTi B</vt:lpstr>
      <vt:lpstr>Alibaba PuHuiTi M</vt:lpstr>
      <vt:lpstr>Alibaba PuHuiTi R</vt:lpstr>
      <vt:lpstr>Alibaba Sans Light</vt:lpstr>
      <vt:lpstr>阿里巴巴普惠体</vt:lpstr>
      <vt:lpstr>阿里巴巴普惠体 Light</vt:lpstr>
      <vt:lpstr>阿里巴巴普惠体 Medium</vt:lpstr>
      <vt:lpstr>等线</vt:lpstr>
      <vt:lpstr>黑体</vt:lpstr>
      <vt:lpstr>宋体</vt:lpstr>
      <vt:lpstr>微软雅黑</vt:lpstr>
      <vt:lpstr>微软雅黑 Light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Microsoft PowerPoint 演示文稿</vt:lpstr>
      <vt:lpstr>一站制造 </vt:lpstr>
      <vt:lpstr>PowerPoint 演示文稿</vt:lpstr>
      <vt:lpstr>PowerPoint 演示文稿</vt:lpstr>
      <vt:lpstr>数仓设计dwb层</vt:lpstr>
      <vt:lpstr>数仓设计dwb层</vt:lpstr>
      <vt:lpstr>呼叫中心事实表指标</vt:lpstr>
      <vt:lpstr>呼叫中心事实表指标</vt:lpstr>
      <vt:lpstr>呼叫中心事实表指标</vt:lpstr>
      <vt:lpstr>呼叫中心事实表指标</vt:lpstr>
      <vt:lpstr>呼叫中心事实表指标</vt:lpstr>
      <vt:lpstr>呼叫中心事实表指标</vt:lpstr>
      <vt:lpstr>工单事实表指标</vt:lpstr>
      <vt:lpstr>工单事实表指标</vt:lpstr>
      <vt:lpstr>油站事实表指标</vt:lpstr>
      <vt:lpstr>油站事实表指标</vt:lpstr>
      <vt:lpstr>油站事实表指标</vt:lpstr>
      <vt:lpstr>油站事实表指标</vt:lpstr>
      <vt:lpstr>油站事实表指标</vt:lpstr>
      <vt:lpstr>安装事实表指标</vt:lpstr>
      <vt:lpstr>安装事实表指标</vt:lpstr>
      <vt:lpstr>安装事实表指标</vt:lpstr>
      <vt:lpstr>安装事实表指标</vt:lpstr>
      <vt:lpstr>维修事实表指标</vt:lpstr>
      <vt:lpstr>维修事实表指标</vt:lpstr>
      <vt:lpstr>维修事实表指标</vt:lpstr>
      <vt:lpstr>维修事实表指标</vt:lpstr>
      <vt:lpstr>客户回访事实表指标</vt:lpstr>
      <vt:lpstr>客户回访事实表指标</vt:lpstr>
      <vt:lpstr>客户回访事实表指标</vt:lpstr>
      <vt:lpstr>客户回访事实表指标</vt:lpstr>
      <vt:lpstr>费用事实表指标</vt:lpstr>
      <vt:lpstr>费用事实表指标</vt:lpstr>
      <vt:lpstr>费用事实表指标</vt:lpstr>
      <vt:lpstr>费用事实表指标</vt:lpstr>
      <vt:lpstr>差旅费事实表指标</vt:lpstr>
      <vt:lpstr>差旅费事实表指标</vt:lpstr>
      <vt:lpstr>差旅费事实表指标</vt:lpstr>
      <vt:lpstr>差旅费事实表指标</vt:lpstr>
      <vt:lpstr>网点物料事实表指标</vt:lpstr>
      <vt:lpstr>网点物料事实表指标</vt:lpstr>
      <vt:lpstr>网点物料事实表指标</vt:lpstr>
      <vt:lpstr>网点物料事实表指标</vt:lpstr>
      <vt:lpstr>事实表指标</vt:lpstr>
      <vt:lpstr>数仓事实指标层建设</vt:lpstr>
      <vt:lpstr>数仓事实指标层建设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Frank</cp:lastModifiedBy>
  <cp:revision>593</cp:revision>
  <dcterms:created xsi:type="dcterms:W3CDTF">2020-03-31T02:23:00Z</dcterms:created>
  <dcterms:modified xsi:type="dcterms:W3CDTF">2021-10-03T14:37:44Z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DDE0A906E28B470E88BE63074D74426D</vt:lpwstr>
  </property>
</Properties>
</file>