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pptx" ContentType="application/vnd.openxmlformats-officedocument.presentationml.presentation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6.xml" ContentType="application/vnd.openxmlformats-officedocument.theme+xml"/>
  <Override PartName="/ppt/slideLayouts/slideLayout24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5" r:id="rId4"/>
    <p:sldMasterId id="2147483658" r:id="rId5"/>
    <p:sldMasterId id="2147483660" r:id="rId6"/>
    <p:sldMasterId id="2147483677" r:id="rId7"/>
  </p:sldMasterIdLst>
  <p:notesMasterIdLst>
    <p:notesMasterId r:id="rId54"/>
  </p:notesMasterIdLst>
  <p:handoutMasterIdLst>
    <p:handoutMasterId r:id="rId55"/>
  </p:handoutMasterIdLst>
  <p:sldIdLst>
    <p:sldId id="462" r:id="rId8"/>
    <p:sldId id="463" r:id="rId9"/>
    <p:sldId id="464" r:id="rId10"/>
    <p:sldId id="505" r:id="rId11"/>
    <p:sldId id="504" r:id="rId12"/>
    <p:sldId id="506" r:id="rId13"/>
    <p:sldId id="512" r:id="rId14"/>
    <p:sldId id="513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07" r:id="rId30"/>
    <p:sldId id="528" r:id="rId31"/>
    <p:sldId id="508" r:id="rId32"/>
    <p:sldId id="529" r:id="rId33"/>
    <p:sldId id="531" r:id="rId34"/>
    <p:sldId id="530" r:id="rId35"/>
    <p:sldId id="532" r:id="rId36"/>
    <p:sldId id="533" r:id="rId37"/>
    <p:sldId id="534" r:id="rId38"/>
    <p:sldId id="535" r:id="rId39"/>
    <p:sldId id="509" r:id="rId40"/>
    <p:sldId id="536" r:id="rId41"/>
    <p:sldId id="510" r:id="rId42"/>
    <p:sldId id="537" r:id="rId43"/>
    <p:sldId id="538" r:id="rId44"/>
    <p:sldId id="539" r:id="rId45"/>
    <p:sldId id="540" r:id="rId46"/>
    <p:sldId id="541" r:id="rId47"/>
    <p:sldId id="511" r:id="rId48"/>
    <p:sldId id="542" r:id="rId49"/>
    <p:sldId id="501" r:id="rId50"/>
    <p:sldId id="452" r:id="rId51"/>
    <p:sldId id="544" r:id="rId52"/>
    <p:sldId id="264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52332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2B26"/>
    <a:srgbClr val="49504F"/>
    <a:srgbClr val="B70006"/>
    <a:srgbClr val="FFFFE4"/>
    <a:srgbClr val="919191"/>
    <a:srgbClr val="333333"/>
    <a:srgbClr val="FFFFFF"/>
    <a:srgbClr val="B60206"/>
    <a:srgbClr val="D9D9D9"/>
    <a:srgbClr val="5151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306" autoAdjust="0"/>
  </p:normalViewPr>
  <p:slideViewPr>
    <p:cSldViewPr snapToGrid="0">
      <p:cViewPr>
        <p:scale>
          <a:sx n="75" d="100"/>
          <a:sy n="75" d="100"/>
        </p:scale>
        <p:origin x="74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41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DFD10-C36A-A44C-AC52-E91D9A58CF7E}" type="datetimeFigureOut">
              <a:rPr kumimoji="1" lang="zh-CN" altLang="en-US" smtClean="0"/>
              <a:t>2021/10/3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0B397-CD8F-1C4C-97BB-ADF18DDD1C0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0541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7ACF5-0677-4CC5-89ED-AE83D3F5859D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3F50-FC71-46DD-9BDC-11F985EF4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13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2244725"/>
            <a:ext cx="10541000" cy="1158875"/>
          </a:xfrm>
          <a:prstGeom prst="rect">
            <a:avLst/>
          </a:prstGeom>
        </p:spPr>
        <p:txBody>
          <a:bodyPr anchor="ctr"/>
          <a:lstStyle>
            <a:lvl1pPr>
              <a:defRPr sz="7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主标题</a:t>
            </a:r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454401"/>
            <a:ext cx="10540999" cy="630237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4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</a:lstStyle>
          <a:p>
            <a:pPr lvl="0"/>
            <a:r>
              <a:rPr kumimoji="1" lang="zh-CN" altLang="en-US" dirty="0"/>
              <a:t>副标题内容，如若没有可以删除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数字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16461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1" y="940081"/>
            <a:ext cx="1071912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5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8056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1800" b="1">
                <a:solidFill>
                  <a:srgbClr val="404040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4613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0081"/>
            <a:ext cx="9845675" cy="487143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（数字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79" y="934933"/>
            <a:ext cx="10719120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+mj-lt"/>
              <a:buAutoNum type="arabicPeriod"/>
              <a:def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720090" indent="-360045">
              <a:lnSpc>
                <a:spcPct val="150000"/>
              </a:lnSpc>
              <a:buFont typeface="+mj-lt"/>
              <a:buAutoNum type="arabicPeriod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+mj-ea"/>
              <a:buAutoNum type="circleNumDbPlain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内容+项目编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945093"/>
            <a:ext cx="10748057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zh-CN" altLang="en-US" sz="16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buFont typeface="Wingdings" panose="05000000000000000000" pitchFamily="2" charset="2"/>
              <a:buChar char="l"/>
              <a:defRPr lang="en-US" altLang="zh-CN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buFont typeface="Wingdings" panose="05000000000000000000" pitchFamily="2" charset="2"/>
              <a:buChar char="l"/>
              <a:defRPr lang="zh-CN" altLang="en-US" sz="14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</a:lstStyle>
          <a:p>
            <a:pPr lvl="0"/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marL="720090" lvl="1" indent="-36004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  <a:buFont typeface="Wingdings" panose="05000000000000000000" pitchFamily="2" charset="2"/>
              <a:buChar char="p"/>
            </a:pPr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marL="1079500" lvl="2" indent="-358775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SzPct val="85000"/>
            </a:pPr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案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案例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案例标题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此为案例内容，字体不可改，阿里巴巴普惠体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练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b="1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grpSp>
        <p:nvGrpSpPr>
          <p:cNvPr id="6" name="组合 5"/>
          <p:cNvGrpSpPr/>
          <p:nvPr userDrawn="1"/>
        </p:nvGrpSpPr>
        <p:grpSpPr>
          <a:xfrm>
            <a:off x="806306" y="968974"/>
            <a:ext cx="1228476" cy="528956"/>
            <a:chOff x="852891" y="1026849"/>
            <a:chExt cx="1228476" cy="528956"/>
          </a:xfrm>
        </p:grpSpPr>
        <p:sp>
          <p:nvSpPr>
            <p:cNvPr id="7" name="矩形 6"/>
            <p:cNvSpPr/>
            <p:nvPr/>
          </p:nvSpPr>
          <p:spPr>
            <a:xfrm>
              <a:off x="1047050" y="1144435"/>
              <a:ext cx="1000826" cy="376390"/>
            </a:xfrm>
            <a:prstGeom prst="rect">
              <a:avLst/>
            </a:prstGeom>
            <a:noFill/>
            <a:ln w="127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六边形 7"/>
            <p:cNvSpPr/>
            <p:nvPr/>
          </p:nvSpPr>
          <p:spPr>
            <a:xfrm rot="5400000">
              <a:off x="821086" y="1126435"/>
              <a:ext cx="461175" cy="397565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9" name="图形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946208" y="1217543"/>
              <a:ext cx="201682" cy="201682"/>
            </a:xfrm>
            <a:prstGeom prst="rect">
              <a:avLst/>
            </a:prstGeom>
          </p:spPr>
        </p:pic>
        <p:sp>
          <p:nvSpPr>
            <p:cNvPr id="10" name="TextBox 2"/>
            <p:cNvSpPr txBox="1">
              <a:spLocks noChangeArrowheads="1"/>
            </p:cNvSpPr>
            <p:nvPr/>
          </p:nvSpPr>
          <p:spPr bwMode="auto">
            <a:xfrm>
              <a:off x="1306172" y="1026849"/>
              <a:ext cx="775195" cy="5108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2000">
                  <a:solidFill>
                    <a:srgbClr val="B60206"/>
                  </a:solidFill>
                  <a:latin typeface="Alibaba PuHuiTi M" pitchFamily="18" charset="-122"/>
                  <a:ea typeface="Alibaba PuHuiTi M" pitchFamily="18" charset="-122"/>
                  <a:cs typeface="Alibaba PuHuiTi M" pitchFamily="18" charset="-122"/>
                </a:defRPr>
              </a:lvl1pPr>
              <a:lvl2pPr marL="742950" indent="-28575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solidFill>
                    <a:srgbClr val="AD2B26"/>
                  </a:solidFill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练习</a:t>
              </a:r>
            </a:p>
          </p:txBody>
        </p:sp>
      </p:grpSp>
      <p:sp>
        <p:nvSpPr>
          <p:cNvPr id="11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2195450" y="1016160"/>
            <a:ext cx="921423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2400" kern="1200" dirty="0">
                <a:solidFill>
                  <a:srgbClr val="AD2B26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练习标题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95450" y="1656000"/>
            <a:ext cx="921423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此为练习内容，字体不可改，阿里巴巴普惠体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思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六边形 27"/>
          <p:cNvSpPr/>
          <p:nvPr userDrawn="1"/>
        </p:nvSpPr>
        <p:spPr>
          <a:xfrm rot="5400000">
            <a:off x="941355" y="3612018"/>
            <a:ext cx="1225219" cy="1056223"/>
          </a:xfrm>
          <a:prstGeom prst="hexagon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3" name="六边形 22"/>
          <p:cNvSpPr/>
          <p:nvPr userDrawn="1"/>
        </p:nvSpPr>
        <p:spPr>
          <a:xfrm rot="5400000">
            <a:off x="1484022" y="2632538"/>
            <a:ext cx="1944550" cy="1676336"/>
          </a:xfrm>
          <a:prstGeom prst="hexagon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36556"/>
            <a:ext cx="5760538" cy="4710244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7" name="标题占位符 1"/>
          <p:cNvSpPr txBox="1">
            <a:spLocks noChangeArrowheads="1"/>
          </p:cNvSpPr>
          <p:nvPr userDrawn="1"/>
        </p:nvSpPr>
        <p:spPr bwMode="auto">
          <a:xfrm>
            <a:off x="1695420" y="2987770"/>
            <a:ext cx="1567542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40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思考</a:t>
            </a:r>
          </a:p>
        </p:txBody>
      </p:sp>
      <p:sp>
        <p:nvSpPr>
          <p:cNvPr id="20" name="标题 1"/>
          <p:cNvSpPr>
            <a:spLocks noGrp="1"/>
          </p:cNvSpPr>
          <p:nvPr userDrawn="1"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24" name="六边形 23"/>
          <p:cNvSpPr/>
          <p:nvPr userDrawn="1"/>
        </p:nvSpPr>
        <p:spPr>
          <a:xfrm rot="5400000">
            <a:off x="3294074" y="2254203"/>
            <a:ext cx="566610" cy="488457"/>
          </a:xfrm>
          <a:prstGeom prst="hexagon">
            <a:avLst/>
          </a:prstGeom>
          <a:solidFill>
            <a:srgbClr val="AD2B26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六边形 24"/>
          <p:cNvSpPr/>
          <p:nvPr userDrawn="1"/>
        </p:nvSpPr>
        <p:spPr>
          <a:xfrm rot="5400000">
            <a:off x="1198356" y="4231536"/>
            <a:ext cx="298934" cy="257702"/>
          </a:xfrm>
          <a:prstGeom prst="hexagon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六边形 25"/>
          <p:cNvSpPr/>
          <p:nvPr userDrawn="1"/>
        </p:nvSpPr>
        <p:spPr>
          <a:xfrm rot="5400000">
            <a:off x="3642476" y="4490365"/>
            <a:ext cx="566612" cy="488459"/>
          </a:xfrm>
          <a:prstGeom prst="hexagon">
            <a:avLst/>
          </a:prstGeom>
          <a:noFill/>
          <a:ln w="1905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六边形 29"/>
          <p:cNvSpPr/>
          <p:nvPr userDrawn="1"/>
        </p:nvSpPr>
        <p:spPr>
          <a:xfrm rot="5400000">
            <a:off x="1190641" y="1820150"/>
            <a:ext cx="854974" cy="737047"/>
          </a:xfrm>
          <a:prstGeom prst="hexagon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总结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463040"/>
            <a:ext cx="5760538" cy="451104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10" name="标题占位符 1"/>
          <p:cNvSpPr txBox="1">
            <a:spLocks noChangeArrowheads="1"/>
          </p:cNvSpPr>
          <p:nvPr userDrawn="1"/>
        </p:nvSpPr>
        <p:spPr bwMode="auto">
          <a:xfrm>
            <a:off x="0" y="2889250"/>
            <a:ext cx="5105400" cy="107950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>
              <a:defRPr/>
            </a:pPr>
            <a:r>
              <a:rPr lang="zh-CN" altLang="en-US" sz="4800" kern="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总结</a:t>
            </a:r>
            <a:endParaRPr lang="zh-TW" altLang="zh-CN" sz="4800" kern="0" dirty="0">
              <a:solidFill>
                <a:schemeClr val="bg1"/>
              </a:solidFill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710880" y="1928702"/>
            <a:ext cx="3587349" cy="3036721"/>
            <a:chOff x="864135" y="2246295"/>
            <a:chExt cx="3587349" cy="3036721"/>
          </a:xfrm>
        </p:grpSpPr>
        <p:sp>
          <p:nvSpPr>
            <p:cNvPr id="12" name="椭圆 11"/>
            <p:cNvSpPr/>
            <p:nvPr userDrawn="1"/>
          </p:nvSpPr>
          <p:spPr>
            <a:xfrm>
              <a:off x="1348310" y="4694927"/>
              <a:ext cx="588089" cy="588089"/>
            </a:xfrm>
            <a:prstGeom prst="ellipse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/>
          </p:nvSpPr>
          <p:spPr>
            <a:xfrm>
              <a:off x="2962055" y="4101828"/>
              <a:ext cx="926888" cy="926888"/>
            </a:xfrm>
            <a:prstGeom prst="ellipse">
              <a:avLst/>
            </a:prstGeom>
            <a:solidFill>
              <a:srgbClr val="515151">
                <a:alpha val="6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 userDrawn="1"/>
          </p:nvSpPr>
          <p:spPr>
            <a:xfrm>
              <a:off x="2860808" y="2695667"/>
              <a:ext cx="1590676" cy="1590676"/>
            </a:xfrm>
            <a:prstGeom prst="ellipse">
              <a:avLst/>
            </a:prstGeom>
            <a:noFill/>
            <a:ln w="12700">
              <a:solidFill>
                <a:srgbClr val="51515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/>
          </p:nvSpPr>
          <p:spPr>
            <a:xfrm>
              <a:off x="1642355" y="2871191"/>
              <a:ext cx="1924945" cy="1895739"/>
            </a:xfrm>
            <a:prstGeom prst="ellipse">
              <a:avLst/>
            </a:prstGeom>
            <a:solidFill>
              <a:schemeClr val="bg1"/>
            </a:solidFill>
            <a:ln w="114300">
              <a:solidFill>
                <a:srgbClr val="AD2B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/>
            <p:cNvSpPr/>
            <p:nvPr userDrawn="1"/>
          </p:nvSpPr>
          <p:spPr>
            <a:xfrm>
              <a:off x="864135" y="2246295"/>
              <a:ext cx="804338" cy="804338"/>
            </a:xfrm>
            <a:prstGeom prst="ellipse">
              <a:avLst/>
            </a:prstGeom>
            <a:solidFill>
              <a:schemeClr val="bg1">
                <a:lumMod val="95000"/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 userDrawn="1"/>
          </p:nvSpPr>
          <p:spPr>
            <a:xfrm>
              <a:off x="3257550" y="2352674"/>
              <a:ext cx="314325" cy="314325"/>
            </a:xfrm>
            <a:prstGeom prst="ellipse">
              <a:avLst/>
            </a:prstGeom>
            <a:solidFill>
              <a:srgbClr val="4950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标题占位符 1"/>
            <p:cNvSpPr txBox="1">
              <a:spLocks noChangeArrowheads="1"/>
            </p:cNvSpPr>
            <p:nvPr userDrawn="1"/>
          </p:nvSpPr>
          <p:spPr bwMode="auto">
            <a:xfrm>
              <a:off x="1822066" y="3328761"/>
              <a:ext cx="1567542" cy="1079500"/>
            </a:xfrm>
            <a:prstGeom prst="rect">
              <a:avLst/>
            </a:prstGeom>
            <a:noFill/>
            <a:ln>
              <a:noFill/>
            </a:ln>
          </p:spPr>
          <p:txBody>
            <a:bodyPr lIns="91440" tIns="45720" rIns="91440" bIns="45720" anchor="ctr"/>
            <a:lstStyle>
              <a:lvl1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  <a:lvl2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2pPr>
              <a:lvl3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3pPr>
              <a:lvl4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4pPr>
              <a:lvl5pPr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5pPr>
              <a:lvl6pPr marL="3429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6pPr>
              <a:lvl7pPr marL="6858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7pPr>
              <a:lvl8pPr marL="10287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8pPr>
              <a:lvl9pPr marL="1371600" algn="l" rtl="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3000">
                  <a:solidFill>
                    <a:schemeClr val="tx1"/>
                  </a:solidFill>
                  <a:latin typeface="Segoe UI Light" panose="020B0502040204020203" pitchFamily="34" charset="0"/>
                  <a:ea typeface="微软雅黑 Light" panose="020B0502040204020203" pitchFamily="34" charset="-122"/>
                </a:defRPr>
              </a:lvl9pPr>
            </a:lstStyle>
            <a:p>
              <a:pPr algn="ctr"/>
              <a:r>
                <a:rPr lang="zh-CN" altLang="en-US" sz="4000" dirty="0">
                  <a:latin typeface="阿里巴巴普惠体" panose="00020600040101010101" pitchFamily="18" charset="-122"/>
                  <a:ea typeface="阿里巴巴普惠体" panose="00020600040101010101" pitchFamily="18" charset="-122"/>
                  <a:cs typeface="阿里巴巴普惠体" panose="00020600040101010101" pitchFamily="18" charset="-122"/>
                </a:rPr>
                <a:t>总结</a:t>
              </a:r>
            </a:p>
          </p:txBody>
        </p:sp>
      </p:grp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19358" y="1006475"/>
            <a:ext cx="5973761" cy="4256405"/>
          </a:xfrm>
          <a:prstGeom prst="rect">
            <a:avLst/>
          </a:prstGeom>
        </p:spPr>
        <p:txBody>
          <a:bodyPr anchor="ctr"/>
          <a:lstStyle>
            <a:lvl1pPr marL="457200" marR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u"/>
              <a:defRPr/>
            </a:pPr>
            <a:r>
              <a:rPr kumimoji="1" lang="zh-CN" altLang="en-US" dirty="0"/>
              <a:t>此内容上下居中对齐，可根据实际情况微调位置和字体大小</a:t>
            </a:r>
          </a:p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今日作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/>
          <p:cNvSpPr/>
          <p:nvPr userDrawn="1"/>
        </p:nvSpPr>
        <p:spPr>
          <a:xfrm rot="2700000">
            <a:off x="3564412" y="3089727"/>
            <a:ext cx="936368" cy="936368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9" name="矩形 38"/>
          <p:cNvSpPr/>
          <p:nvPr userDrawn="1"/>
        </p:nvSpPr>
        <p:spPr>
          <a:xfrm rot="2700000">
            <a:off x="3711024" y="4032814"/>
            <a:ext cx="643144" cy="643144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/>
        </p:nvSpPr>
        <p:spPr>
          <a:xfrm rot="2700000">
            <a:off x="1595908" y="2140629"/>
            <a:ext cx="219635" cy="219635"/>
          </a:xfrm>
          <a:prstGeom prst="rect">
            <a:avLst/>
          </a:prstGeom>
          <a:solidFill>
            <a:srgbClr val="4950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2" name="矩形 41"/>
          <p:cNvSpPr/>
          <p:nvPr userDrawn="1"/>
        </p:nvSpPr>
        <p:spPr>
          <a:xfrm rot="2700000">
            <a:off x="1559312" y="4247863"/>
            <a:ext cx="494750" cy="494750"/>
          </a:xfrm>
          <a:prstGeom prst="rect">
            <a:avLst/>
          </a:prstGeom>
          <a:solidFill>
            <a:srgbClr val="515151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4" name="矩形 43"/>
          <p:cNvSpPr/>
          <p:nvPr userDrawn="1"/>
        </p:nvSpPr>
        <p:spPr>
          <a:xfrm rot="2700000">
            <a:off x="986540" y="2161712"/>
            <a:ext cx="361655" cy="361655"/>
          </a:xfrm>
          <a:prstGeom prst="rect">
            <a:avLst/>
          </a:prstGeom>
          <a:noFill/>
          <a:ln w="12700">
            <a:solidFill>
              <a:srgbClr val="51515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0" name="矩形 39"/>
          <p:cNvSpPr/>
          <p:nvPr userDrawn="1"/>
        </p:nvSpPr>
        <p:spPr>
          <a:xfrm rot="2700000">
            <a:off x="1815645" y="2537749"/>
            <a:ext cx="1828800" cy="1828800"/>
          </a:xfrm>
          <a:prstGeom prst="rect">
            <a:avLst/>
          </a:prstGeom>
          <a:solidFill>
            <a:schemeClr val="bg1"/>
          </a:solidFill>
          <a:ln w="114300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5126584" y="1371600"/>
            <a:ext cx="5760538" cy="4673600"/>
          </a:xfrm>
          <a:prstGeom prst="rect">
            <a:avLst/>
          </a:prstGeom>
        </p:spPr>
        <p:txBody>
          <a:bodyPr anchor="ctr"/>
          <a:lstStyle>
            <a:lvl1pPr marL="342900" marR="0" indent="-342900" algn="l" defTabSz="914400" rtl="0" eaLnBrk="0" fontAlgn="base" latinLnBrk="0" hangingPunct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defRPr sz="18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  <a:lvl2pPr marL="609600" indent="0">
              <a:buNone/>
              <a:defRPr/>
            </a:lvl2pPr>
            <a:lvl3pPr marL="1219200" indent="0">
              <a:buNone/>
              <a:defRPr/>
            </a:lvl3pPr>
            <a:lvl4pPr marL="1828800" indent="0">
              <a:buNone/>
              <a:defRPr/>
            </a:lvl4pPr>
          </a:lstStyle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r>
              <a:rPr lang="zh-CN" altLang="en-US" dirty="0"/>
              <a:t>请输入正文内容</a:t>
            </a:r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21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33" name="标题占位符 1"/>
          <p:cNvSpPr txBox="1">
            <a:spLocks noChangeArrowheads="1"/>
          </p:cNvSpPr>
          <p:nvPr userDrawn="1"/>
        </p:nvSpPr>
        <p:spPr bwMode="auto">
          <a:xfrm>
            <a:off x="1938193" y="2679748"/>
            <a:ext cx="1567542" cy="154657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/>
          <a:lstStyle>
            <a:lvl1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2pPr>
            <a:lvl3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3pPr>
            <a:lvl4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4pPr>
            <a:lvl5pPr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chemeClr val="tx1"/>
                </a:solidFill>
                <a:latin typeface="Segoe UI Light" panose="020B0502040204020203" pitchFamily="34" charset="0"/>
                <a:ea typeface="微软雅黑 Light" panose="020B0502040204020203" pitchFamily="34" charset="-122"/>
              </a:defRPr>
            </a:lvl9pPr>
          </a:lstStyle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今日</a:t>
            </a:r>
            <a:endParaRPr lang="en-US" altLang="zh-CN" sz="3600" dirty="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algn="ctr"/>
            <a:r>
              <a:rPr lang="zh-CN" altLang="en-US" sz="3600" dirty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作业</a:t>
            </a:r>
          </a:p>
        </p:txBody>
      </p:sp>
      <p:sp>
        <p:nvSpPr>
          <p:cNvPr id="45" name="矩形 44"/>
          <p:cNvSpPr/>
          <p:nvPr userDrawn="1"/>
        </p:nvSpPr>
        <p:spPr>
          <a:xfrm rot="2700000">
            <a:off x="4273426" y="2466440"/>
            <a:ext cx="263657" cy="263657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学习目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866958" y="1087755"/>
            <a:ext cx="6298881" cy="4855845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200000"/>
              </a:lnSpc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根据实际内容可调整文字高低的位置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此内容上下居中对齐，可根据实际情况微调位置和字体大小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+二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273040" y="2398078"/>
            <a:ext cx="6725920" cy="54832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36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标题，右侧章节自行设置，如</a:t>
            </a:r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0" hasCustomPrompt="1"/>
          </p:nvPr>
        </p:nvSpPr>
        <p:spPr>
          <a:xfrm>
            <a:off x="5273040" y="3069272"/>
            <a:ext cx="5466080" cy="2031047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 b="0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>
              <a:buNone/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3pPr>
            <a:lvl4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4pPr>
            <a:lvl5pPr>
              <a:defRPr b="0" i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5pPr>
          </a:lstStyle>
          <a:p>
            <a:pPr lvl="0"/>
            <a:r>
              <a:rPr kumimoji="1" lang="zh-CN" altLang="en-US" dirty="0"/>
              <a:t>输入具体主讲内容</a:t>
            </a:r>
            <a:endParaRPr kumimoji="1" lang="en-US" altLang="zh-CN" dirty="0"/>
          </a:p>
          <a:p>
            <a:pPr lvl="0"/>
            <a:r>
              <a:rPr kumimoji="1" lang="zh-CN" altLang="en-US" dirty="0"/>
              <a:t>可根据标题数量调整字体大小</a:t>
            </a:r>
          </a:p>
        </p:txBody>
      </p:sp>
      <p:sp>
        <p:nvSpPr>
          <p:cNvPr id="17" name="文本占位符 13"/>
          <p:cNvSpPr>
            <a:spLocks noGrp="1"/>
          </p:cNvSpPr>
          <p:nvPr>
            <p:ph type="body" sz="quarter" idx="11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2021/10/3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版式（一级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 hasCustomPrompt="1"/>
          </p:nvPr>
        </p:nvSpPr>
        <p:spPr>
          <a:xfrm>
            <a:off x="5232400" y="2766218"/>
            <a:ext cx="6654800" cy="1325563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kumimoji="1" lang="zh-CN" altLang="en-US" dirty="0"/>
              <a:t>章节标题，右侧章节数字需自行设置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3881755" y="2468880"/>
            <a:ext cx="1127125" cy="114808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4000" b="1" i="0">
                <a:solidFill>
                  <a:srgbClr val="FFFFFF"/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kumimoji="1" lang="zh-CN" altLang="en-US" dirty="0"/>
              <a:t>章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无编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3402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sz="2400" b="1" i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698800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0" y="1656000"/>
            <a:ext cx="10698800" cy="421957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lvl="0"/>
            <a:r>
              <a:rPr lang="zh-CN" altLang="en-US" dirty="0"/>
              <a:t>此为正文内容，字体不可改，阿里巴巴普惠体</a:t>
            </a:r>
            <a:r>
              <a:rPr lang="en-US" altLang="zh-CN" dirty="0"/>
              <a:t>16</a:t>
            </a:r>
            <a:r>
              <a:rPr lang="zh-CN" altLang="en-US" dirty="0"/>
              <a:t>号</a:t>
            </a:r>
            <a:endParaRPr lang="en-US" altLang="zh-CN" dirty="0"/>
          </a:p>
          <a:p>
            <a:pPr lvl="0"/>
            <a:r>
              <a:rPr lang="zh-CN" altLang="en-US" dirty="0"/>
              <a:t>建议不超过三行，以图文并茂的方式讲解知识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二级标题+正文内容（项目符号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710881" y="1646133"/>
            <a:ext cx="10749598" cy="4219575"/>
          </a:xfrm>
          <a:prstGeom prst="rect">
            <a:avLst/>
          </a:prstGeom>
        </p:spPr>
        <p:txBody>
          <a:bodyPr/>
          <a:lstStyle>
            <a:lvl1pPr marL="360045" indent="-360045">
              <a:lnSpc>
                <a:spcPct val="150000"/>
              </a:lnSpc>
              <a:buClr>
                <a:srgbClr val="404040"/>
              </a:buClr>
              <a:buSzPct val="85000"/>
              <a:buFont typeface="Wingdings" panose="05000000000000000000" pitchFamily="2" charset="2"/>
              <a:buChar char="l"/>
              <a:defRPr lang="en-US" altLang="zh-CN" sz="1600" b="0" i="0" dirty="0">
                <a:solidFill>
                  <a:schemeClr val="tx1">
                    <a:lumMod val="85000"/>
                    <a:lumOff val="15000"/>
                  </a:schemeClr>
                </a:solidFill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1pPr>
            <a:lvl2pPr marL="719455" indent="-358775">
              <a:lnSpc>
                <a:spcPct val="150000"/>
              </a:lnSpc>
              <a:buFont typeface="Wingdings" panose="05000000000000000000" pitchFamily="2" charset="2"/>
              <a:buChar char="l"/>
              <a:defRPr lang="en-US" altLang="zh-CN" sz="1400" b="0" i="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defRPr>
            </a:lvl2pPr>
            <a:lvl3pPr marL="1079500" indent="-358775">
              <a:lnSpc>
                <a:spcPct val="150000"/>
              </a:lnSpc>
              <a:buFont typeface="Arial" panose="020B0604020202020204" pitchFamily="34" charset="0"/>
              <a:buChar char="•"/>
              <a:defRPr lang="zh-CN" altLang="en-US" sz="1400" b="0" i="0" dirty="0"/>
            </a:lvl3pPr>
          </a:lstStyle>
          <a:p>
            <a:pPr marL="0" lvl="0" indent="0">
              <a:lnSpc>
                <a:spcPct val="150000"/>
              </a:lnSpc>
              <a:buNone/>
            </a:pPr>
            <a:r>
              <a:rPr lang="zh-CN" altLang="en-US" dirty="0"/>
              <a:t>此处以罗列的方式表达</a:t>
            </a:r>
            <a:r>
              <a:rPr lang="en-US" altLang="zh-CN" dirty="0"/>
              <a:t>XXX</a:t>
            </a:r>
            <a:r>
              <a:rPr lang="zh-CN" altLang="en-US" dirty="0"/>
              <a:t>技术特性</a:t>
            </a:r>
            <a:r>
              <a:rPr lang="en-US" altLang="zh-CN" dirty="0"/>
              <a:t>/</a:t>
            </a:r>
            <a:r>
              <a:rPr lang="zh-CN" altLang="en-US" dirty="0"/>
              <a:t>要点等</a:t>
            </a:r>
            <a:endParaRPr lang="en-US" altLang="zh-CN" dirty="0"/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技术特性</a:t>
            </a:r>
            <a:r>
              <a:rPr lang="en-US" altLang="zh-CN" dirty="0"/>
              <a:t>2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1</a:t>
            </a:r>
          </a:p>
          <a:p>
            <a:pPr lvl="2"/>
            <a:r>
              <a:rPr lang="zh-CN" altLang="en-US" dirty="0"/>
              <a:t>要点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710880" y="244189"/>
            <a:ext cx="8771021" cy="517190"/>
          </a:xfrm>
          <a:prstGeom prst="rect">
            <a:avLst/>
          </a:prstGeom>
        </p:spPr>
        <p:txBody>
          <a:bodyPr anchor="ctr" anchorCtr="0"/>
          <a:lstStyle>
            <a:lvl1pPr>
              <a:defRPr lang="zh-CN" altLang="en-US" sz="2400" i="0" dirty="0">
                <a:solidFill>
                  <a:schemeClr val="tx1">
                    <a:lumMod val="65000"/>
                    <a:lumOff val="35000"/>
                  </a:schemeClr>
                </a:solidFill>
                <a:latin typeface="Alibaba PuHuiTi B" pitchFamily="18" charset="-122"/>
                <a:ea typeface="Alibaba PuHuiTi B" pitchFamily="18" charset="-122"/>
                <a:cs typeface="Alibaba PuHuiTi B" pitchFamily="18" charset="-122"/>
              </a:defRPr>
            </a:lvl1pPr>
          </a:lstStyle>
          <a:p>
            <a:pPr lvl="0"/>
            <a:r>
              <a:rPr lang="zh-CN" altLang="en-US" dirty="0"/>
              <a:t>正文一级标题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24</a:t>
            </a:r>
            <a:r>
              <a:rPr lang="zh-CN" altLang="en-US" dirty="0"/>
              <a:t>号</a:t>
            </a:r>
          </a:p>
        </p:txBody>
      </p:sp>
      <p:sp>
        <p:nvSpPr>
          <p:cNvPr id="6" name="文本占位符 9"/>
          <p:cNvSpPr>
            <a:spLocks noGrp="1"/>
          </p:cNvSpPr>
          <p:nvPr>
            <p:ph type="body" sz="quarter" idx="10" hasCustomPrompt="1"/>
          </p:nvPr>
        </p:nvSpPr>
        <p:spPr>
          <a:xfrm>
            <a:off x="710880" y="940081"/>
            <a:ext cx="10749599" cy="517190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defRPr>
            </a:lvl1pPr>
          </a:lstStyle>
          <a:p>
            <a:pPr marL="0" lvl="0" indent="0">
              <a:buNone/>
            </a:pPr>
            <a:r>
              <a:rPr lang="zh-CN" altLang="en-US" dirty="0"/>
              <a:t>正文二级标题</a:t>
            </a:r>
            <a:r>
              <a:rPr lang="en-US" altLang="zh-CN" dirty="0"/>
              <a:t>-</a:t>
            </a:r>
            <a:r>
              <a:rPr lang="zh-CN" altLang="en-US" dirty="0"/>
              <a:t>阿里巴巴普惠体</a:t>
            </a:r>
            <a:r>
              <a:rPr lang="en-US" altLang="zh-CN" dirty="0"/>
              <a:t>18</a:t>
            </a:r>
            <a:r>
              <a:rPr lang="zh-CN" altLang="en-US" dirty="0"/>
              <a:t>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sv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16" Type="http://schemas.openxmlformats.org/officeDocument/2006/relationships/slideLayout" Target="../slideLayouts/slideLayout23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2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677" y="5726430"/>
            <a:ext cx="2748647" cy="448662"/>
          </a:xfrm>
          <a:prstGeom prst="rect">
            <a:avLst/>
          </a:prstGeom>
        </p:spPr>
      </p:pic>
      <p:sp>
        <p:nvSpPr>
          <p:cNvPr id="30" name="六边形 29"/>
          <p:cNvSpPr/>
          <p:nvPr userDrawn="1"/>
        </p:nvSpPr>
        <p:spPr>
          <a:xfrm rot="5400000">
            <a:off x="8672366" y="-244234"/>
            <a:ext cx="1034350" cy="1136649"/>
          </a:xfrm>
          <a:custGeom>
            <a:avLst/>
            <a:gdLst>
              <a:gd name="connsiteX0" fmla="*/ 0 w 1318512"/>
              <a:gd name="connsiteY0" fmla="*/ 568325 h 1136649"/>
              <a:gd name="connsiteX1" fmla="*/ 284162 w 1318512"/>
              <a:gd name="connsiteY1" fmla="*/ 0 h 1136649"/>
              <a:gd name="connsiteX2" fmla="*/ 1034350 w 1318512"/>
              <a:gd name="connsiteY2" fmla="*/ 0 h 1136649"/>
              <a:gd name="connsiteX3" fmla="*/ 1318512 w 1318512"/>
              <a:gd name="connsiteY3" fmla="*/ 568325 h 1136649"/>
              <a:gd name="connsiteX4" fmla="*/ 1034350 w 1318512"/>
              <a:gd name="connsiteY4" fmla="*/ 1136649 h 1136649"/>
              <a:gd name="connsiteX5" fmla="*/ 284162 w 1318512"/>
              <a:gd name="connsiteY5" fmla="*/ 1136649 h 1136649"/>
              <a:gd name="connsiteX6" fmla="*/ 0 w 1318512"/>
              <a:gd name="connsiteY6" fmla="*/ 568325 h 1136649"/>
              <a:gd name="connsiteX0-1" fmla="*/ 0 w 1034350"/>
              <a:gd name="connsiteY0-2" fmla="*/ 1136649 h 1136649"/>
              <a:gd name="connsiteX1-3" fmla="*/ 0 w 1034350"/>
              <a:gd name="connsiteY1-4" fmla="*/ 0 h 1136649"/>
              <a:gd name="connsiteX2-5" fmla="*/ 750188 w 1034350"/>
              <a:gd name="connsiteY2-6" fmla="*/ 0 h 1136649"/>
              <a:gd name="connsiteX3-7" fmla="*/ 1034350 w 1034350"/>
              <a:gd name="connsiteY3-8" fmla="*/ 568325 h 1136649"/>
              <a:gd name="connsiteX4-9" fmla="*/ 750188 w 1034350"/>
              <a:gd name="connsiteY4-10" fmla="*/ 1136649 h 1136649"/>
              <a:gd name="connsiteX5-11" fmla="*/ 0 w 1034350"/>
              <a:gd name="connsiteY5-12" fmla="*/ 1136649 h 113664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1034350" h="1136649">
                <a:moveTo>
                  <a:pt x="0" y="1136649"/>
                </a:moveTo>
                <a:lnTo>
                  <a:pt x="0" y="0"/>
                </a:lnTo>
                <a:lnTo>
                  <a:pt x="750188" y="0"/>
                </a:lnTo>
                <a:lnTo>
                  <a:pt x="1034350" y="568325"/>
                </a:lnTo>
                <a:lnTo>
                  <a:pt x="750188" y="1136649"/>
                </a:lnTo>
                <a:lnTo>
                  <a:pt x="0" y="1136649"/>
                </a:lnTo>
                <a:close/>
              </a:path>
            </a:pathLst>
          </a:cu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六边形 30"/>
          <p:cNvSpPr/>
          <p:nvPr userDrawn="1"/>
        </p:nvSpPr>
        <p:spPr>
          <a:xfrm rot="5400000">
            <a:off x="9521078" y="753888"/>
            <a:ext cx="523072" cy="450925"/>
          </a:xfrm>
          <a:prstGeom prst="hexagon">
            <a:avLst/>
          </a:prstGeom>
          <a:solidFill>
            <a:srgbClr val="49504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六边形 31"/>
          <p:cNvSpPr/>
          <p:nvPr userDrawn="1"/>
        </p:nvSpPr>
        <p:spPr>
          <a:xfrm rot="5400000">
            <a:off x="8027944" y="996957"/>
            <a:ext cx="523072" cy="450925"/>
          </a:xfrm>
          <a:prstGeom prst="hexago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六边形 32"/>
          <p:cNvSpPr/>
          <p:nvPr userDrawn="1"/>
        </p:nvSpPr>
        <p:spPr>
          <a:xfrm rot="5400000">
            <a:off x="10287577" y="140894"/>
            <a:ext cx="196767" cy="169627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六边形 33"/>
          <p:cNvSpPr/>
          <p:nvPr userDrawn="1"/>
        </p:nvSpPr>
        <p:spPr>
          <a:xfrm rot="5400000">
            <a:off x="3684719" y="893697"/>
            <a:ext cx="886529" cy="76425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六边形 34"/>
          <p:cNvSpPr/>
          <p:nvPr userDrawn="1"/>
        </p:nvSpPr>
        <p:spPr>
          <a:xfrm rot="5400000">
            <a:off x="11266257" y="1225116"/>
            <a:ext cx="206955" cy="178410"/>
          </a:xfrm>
          <a:prstGeom prst="hexagon">
            <a:avLst/>
          </a:prstGeom>
          <a:noFill/>
          <a:ln w="9525">
            <a:solidFill>
              <a:srgbClr val="AD2B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六边形 35"/>
          <p:cNvSpPr/>
          <p:nvPr userDrawn="1"/>
        </p:nvSpPr>
        <p:spPr>
          <a:xfrm rot="5400000">
            <a:off x="918490" y="676500"/>
            <a:ext cx="206955" cy="178410"/>
          </a:xfrm>
          <a:prstGeom prst="hexagon">
            <a:avLst/>
          </a:prstGeom>
          <a:solidFill>
            <a:srgbClr val="AD2B26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六边形 36"/>
          <p:cNvSpPr/>
          <p:nvPr userDrawn="1"/>
        </p:nvSpPr>
        <p:spPr>
          <a:xfrm rot="5400000">
            <a:off x="4564916" y="775592"/>
            <a:ext cx="369001" cy="318105"/>
          </a:xfrm>
          <a:prstGeom prst="hexagon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" name="直线连接符 2"/>
          <p:cNvCxnSpPr/>
          <p:nvPr userDrawn="1"/>
        </p:nvCxnSpPr>
        <p:spPr>
          <a:xfrm>
            <a:off x="9997213" y="1131213"/>
            <a:ext cx="647089" cy="396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/>
          <p:cNvCxnSpPr/>
          <p:nvPr userDrawn="1"/>
        </p:nvCxnSpPr>
        <p:spPr>
          <a:xfrm>
            <a:off x="3898416" y="466240"/>
            <a:ext cx="691948" cy="36631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2126595" y="2260317"/>
            <a:ext cx="2280944" cy="1168683"/>
            <a:chOff x="1984355" y="1223746"/>
            <a:chExt cx="2280944" cy="1168683"/>
          </a:xfrm>
        </p:grpSpPr>
        <p:sp>
          <p:nvSpPr>
            <p:cNvPr id="20" name="文本框 19"/>
            <p:cNvSpPr txBox="1"/>
            <p:nvPr/>
          </p:nvSpPr>
          <p:spPr>
            <a:xfrm>
              <a:off x="2549296" y="1223746"/>
              <a:ext cx="1245854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200" b="1" i="0" dirty="0">
                  <a:latin typeface="Alibaba PuHuiTi B" pitchFamily="18" charset="-122"/>
                  <a:ea typeface="Alibaba PuHuiTi B" pitchFamily="18" charset="-122"/>
                  <a:cs typeface="Alibaba PuHuiTi B" pitchFamily="18" charset="-122"/>
                </a:rPr>
                <a:t>目录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84355" y="1869209"/>
              <a:ext cx="18339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>
                      <a:lumMod val="85000"/>
                    </a:schemeClr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阿里巴巴普惠体" panose="00020600040101010101" pitchFamily="18" charset="-122"/>
                </a:rPr>
                <a:t>Contents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阿里巴巴普惠体" panose="00020600040101010101" pitchFamily="18" charset="-122"/>
                <a:cs typeface="阿里巴巴普惠体" panose="00020600040101010101" pitchFamily="18" charset="-122"/>
              </a:endParaRPr>
            </a:p>
          </p:txBody>
        </p:sp>
        <p:cxnSp>
          <p:nvCxnSpPr>
            <p:cNvPr id="23" name="直接连接符 2"/>
            <p:cNvCxnSpPr/>
            <p:nvPr/>
          </p:nvCxnSpPr>
          <p:spPr>
            <a:xfrm>
              <a:off x="4265299" y="1300145"/>
              <a:ext cx="0" cy="1062261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六边形 24"/>
            <p:cNvSpPr/>
            <p:nvPr/>
          </p:nvSpPr>
          <p:spPr>
            <a:xfrm rot="5400000">
              <a:off x="2142134" y="1404577"/>
              <a:ext cx="437322" cy="377002"/>
            </a:xfrm>
            <a:prstGeom prst="hexagon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六边形 25"/>
            <p:cNvSpPr/>
            <p:nvPr/>
          </p:nvSpPr>
          <p:spPr>
            <a:xfrm rot="5400000">
              <a:off x="2037082" y="1610051"/>
              <a:ext cx="246109" cy="212163"/>
            </a:xfrm>
            <a:prstGeom prst="hexagon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 userDrawn="1"/>
        </p:nvSpPr>
        <p:spPr>
          <a:xfrm>
            <a:off x="1285029" y="2458684"/>
            <a:ext cx="474473" cy="474473"/>
          </a:xfrm>
          <a:prstGeom prst="ellipse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732839" y="2333175"/>
            <a:ext cx="2307042" cy="73866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zh-CN" altLang="en-US" sz="4200" b="1" i="0" dirty="0">
                <a:latin typeface="Alibaba PuHuiTi B" pitchFamily="18" charset="-122"/>
                <a:ea typeface="Alibaba PuHuiTi B" pitchFamily="18" charset="-122"/>
                <a:cs typeface="Alibaba PuHuiTi B" pitchFamily="18" charset="-122"/>
              </a:rPr>
              <a:t>学习目标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02992" y="2983479"/>
            <a:ext cx="3873724" cy="4154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Learning</a:t>
            </a:r>
            <a:r>
              <a:rPr lang="zh-CN" altLang="en-US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 </a:t>
            </a:r>
            <a:r>
              <a:rPr lang="en-US" altLang="zh-CN" sz="2100" dirty="0">
                <a:solidFill>
                  <a:schemeClr val="bg1">
                    <a:lumMod val="8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阿里巴巴普惠体" panose="00020600040101010101" pitchFamily="18" charset="-122"/>
              </a:rPr>
              <a:t>Objectives</a:t>
            </a:r>
            <a:endParaRPr lang="zh-CN" altLang="en-US" sz="2100" dirty="0">
              <a:solidFill>
                <a:schemeClr val="bg1">
                  <a:lumMod val="85000"/>
                </a:schemeClr>
              </a:solidFill>
              <a:latin typeface="Verdana" panose="020B0604030504040204" pitchFamily="34" charset="0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cxnSp>
        <p:nvCxnSpPr>
          <p:cNvPr id="23" name="直接连接符 2"/>
          <p:cNvCxnSpPr/>
          <p:nvPr/>
        </p:nvCxnSpPr>
        <p:spPr>
          <a:xfrm>
            <a:off x="4417699" y="2336716"/>
            <a:ext cx="0" cy="1062261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形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319070" y="2491361"/>
            <a:ext cx="406390" cy="4063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marR="0" indent="-457200" algn="l" defTabSz="914400" rtl="0" eaLnBrk="0" fontAlgn="base" latinLnBrk="0" hangingPunct="0">
        <a:lnSpc>
          <a:spcPct val="150000"/>
        </a:lnSpc>
        <a:spcBef>
          <a:spcPct val="20000"/>
        </a:spcBef>
        <a:spcAft>
          <a:spcPct val="0"/>
        </a:spcAft>
        <a:buClrTx/>
        <a:buSzTx/>
        <a:buFont typeface="Arial" panose="020B0604020202020204" pitchFamily="34" charset="0"/>
        <a:buChar char="•"/>
        <a:defRPr sz="2400" b="0" i="0" kern="1200">
          <a:solidFill>
            <a:schemeClr val="tx1">
              <a:lumMod val="75000"/>
              <a:lumOff val="25000"/>
            </a:schemeClr>
          </a:solidFill>
          <a:latin typeface="Alibaba PuHuiTi R" pitchFamily="18" charset="-122"/>
          <a:ea typeface="Alibaba PuHuiTi R" pitchFamily="18" charset="-122"/>
          <a:cs typeface="Alibaba PuHuiTi R" pitchFamily="18" charset="-122"/>
        </a:defRPr>
      </a:lvl1pPr>
      <a:lvl2pPr marL="609600" indent="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None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六边形 7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边形 6"/>
          <p:cNvSpPr/>
          <p:nvPr userDrawn="1"/>
        </p:nvSpPr>
        <p:spPr>
          <a:xfrm rot="5400000">
            <a:off x="3779834" y="2429461"/>
            <a:ext cx="1318512" cy="1136649"/>
          </a:xfrm>
          <a:prstGeom prst="hexagon">
            <a:avLst/>
          </a:prstGeom>
          <a:solidFill>
            <a:srgbClr val="AD2B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六边形 10"/>
          <p:cNvSpPr/>
          <p:nvPr userDrawn="1"/>
        </p:nvSpPr>
        <p:spPr>
          <a:xfrm rot="5400000">
            <a:off x="3567036" y="3257393"/>
            <a:ext cx="429253" cy="370046"/>
          </a:xfrm>
          <a:prstGeom prst="hexagon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 bwMode="auto">
          <a:xfrm>
            <a:off x="10890251" y="6786000"/>
            <a:ext cx="1301749" cy="72000"/>
          </a:xfrm>
          <a:prstGeom prst="rect">
            <a:avLst/>
          </a:prstGeom>
          <a:solidFill>
            <a:srgbClr val="49504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endParaRPr lang="zh-CN" altLang="en-US" sz="240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sp>
        <p:nvSpPr>
          <p:cNvPr id="20" name="矩形 22"/>
          <p:cNvSpPr>
            <a:spLocks noChangeArrowheads="1"/>
          </p:cNvSpPr>
          <p:nvPr userDrawn="1"/>
        </p:nvSpPr>
        <p:spPr bwMode="auto">
          <a:xfrm>
            <a:off x="1" y="6786000"/>
            <a:ext cx="10818284" cy="72000"/>
          </a:xfrm>
          <a:prstGeom prst="rect">
            <a:avLst/>
          </a:prstGeom>
          <a:solidFill>
            <a:srgbClr val="AD2B26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endParaRPr lang="zh-CN" altLang="en-US" sz="2400" dirty="0"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11" name="直接连接符 22"/>
          <p:cNvCxnSpPr/>
          <p:nvPr userDrawn="1"/>
        </p:nvCxnSpPr>
        <p:spPr>
          <a:xfrm flipH="1">
            <a:off x="323600" y="763880"/>
            <a:ext cx="11544801" cy="0"/>
          </a:xfrm>
          <a:prstGeom prst="line">
            <a:avLst/>
          </a:prstGeom>
          <a:ln w="9525">
            <a:solidFill>
              <a:srgbClr val="F2F2F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 userDrawn="1"/>
        </p:nvGrpSpPr>
        <p:grpSpPr>
          <a:xfrm>
            <a:off x="0" y="420997"/>
            <a:ext cx="224590" cy="220464"/>
            <a:chOff x="0" y="262878"/>
            <a:chExt cx="224590" cy="506266"/>
          </a:xfrm>
        </p:grpSpPr>
        <p:sp>
          <p:nvSpPr>
            <p:cNvPr id="13" name="矩形 12"/>
            <p:cNvSpPr/>
            <p:nvPr/>
          </p:nvSpPr>
          <p:spPr>
            <a:xfrm>
              <a:off x="0" y="262878"/>
              <a:ext cx="224590" cy="50626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142500" y="262878"/>
              <a:ext cx="82090" cy="506266"/>
            </a:xfrm>
            <a:prstGeom prst="rect">
              <a:avLst/>
            </a:prstGeom>
            <a:solidFill>
              <a:srgbClr val="AD2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242" y="283220"/>
            <a:ext cx="1225447" cy="35824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609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6pPr>
      <a:lvl7pPr marL="1219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7pPr>
      <a:lvl8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8pPr>
      <a:lvl9pPr marL="2438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65" b="1" kern="1200">
          <a:solidFill>
            <a:schemeClr val="tx1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713" y="2604635"/>
            <a:ext cx="2314575" cy="95596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黑体" panose="02010609060101010101" pitchFamily="49" charset="-122"/>
        </a:defRPr>
      </a:lvl5pPr>
      <a:lvl6pPr marL="6096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12192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8288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2438400" algn="ctr" rtl="0" fontAlgn="base"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2238;&#35775;&#20027;&#39064;&#24314;&#27169;&#2431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7966;&#21333;&#20027;&#39064;&#24314;&#27169;&#2431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36153;&#29992;&#20027;&#39064;&#25351;&#26631;&#19982;&#24314;&#27169;&#2431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3458;&#25143;&#20027;&#39064;&#25351;&#26631;&#19982;&#24314;&#27169;&#2431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2.ppt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PowerPoint_____1.pptx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&#35762;&#20041;&#20851;&#32852;&#36164;&#26009;/&#24037;&#21333;&#20027;&#39064;&#24314;&#27169;&#24314;&#34920;&#35013;&#36733;&#25968;&#25454;.md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+mn-ea"/>
              </a:rPr>
              <a:t>一站制造</a:t>
            </a:r>
            <a: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/>
            </a:r>
            <a:br>
              <a:rPr kumimoji="0" lang="zh-CN" altLang="en-US" b="1" kern="1200" cap="none" spc="0" normalizeH="0" baseline="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第六章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油站主题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建表</a:t>
            </a:r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533841577"/>
              </p:ext>
            </p:extLst>
          </p:nvPr>
        </p:nvGraphicFramePr>
        <p:xfrm>
          <a:off x="879475" y="2255520"/>
          <a:ext cx="9595384" cy="4011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95384"/>
              </a:tblGrid>
              <a:tr h="40119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</a:t>
                      </a:r>
                      <a:r>
                        <a:rPr lang="en-US" sz="14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创建油站主题表</a:t>
                      </a:r>
                      <a:endParaRPr 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4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one_make_st.subj_oilstation</a:t>
                      </a:r>
                      <a:r>
                        <a:rPr lang="en-US" sz="14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one_make_st.subj_oilstation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sum_osnum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sumnew_osnum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新增油站数量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日期维度-按天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日期维度-按周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日期维度-按月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油站维度-油站类型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油站维度-油站所属省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油站维度-油站所属市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油站维度-油站所属区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客户维度-客户类型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客户维度-客户所属省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油站主题表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subj_oilstation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油站主题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装载数据</a:t>
            </a:r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3979393111"/>
              </p:ext>
            </p:extLst>
          </p:nvPr>
        </p:nvGraphicFramePr>
        <p:xfrm>
          <a:off x="838200" y="2376170"/>
          <a:ext cx="992441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24415"/>
              </a:tblGrid>
              <a:tr h="281686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one_make_st.subj_oilstation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oil.os_num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sum_osnum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oil.current_new_os_num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sumnew_osnum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dimoil.company_name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dimoil.province_name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dimoil.city_name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dimoil.county_name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dimoil.customer_classify_name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dimoil.customer_province_name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one_make_dwb.fact_oil_station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oil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one_make_dws.dim_date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oil.dt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endParaRPr lang="en-US" sz="14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one_make_dws.dim_oilstation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oil.os_id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dimoil.id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dimoil.company_name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dimoil.province_name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dimoil.city_name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dimoil.county_name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dimoil.customer_classify_name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dimoil.customer_province_name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880" y="1638220"/>
            <a:ext cx="10698800" cy="421957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共计2个指标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安装方式统计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支付费用统计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安装类型统计(等同于安装方式)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安装事实表中，只有安装方式字段</a:t>
            </a:r>
          </a:p>
          <a:p>
            <a:pPr marL="1200150" lvl="2" indent="-285750">
              <a:buFont typeface="Wingdings" panose="05000000000000000000" charset="0"/>
              <a:buChar char="u"/>
            </a:pPr>
            <a:r>
              <a:rPr lang="zh-CN" altLang="en-US" sz="1200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从字典表中，可以判断安装方式和安装类型是同一个指标</a:t>
            </a:r>
          </a:p>
          <a:p>
            <a:pPr marL="171450" lvl="0" indent="-171450">
              <a:buFont typeface="Wingdings" panose="05000000000000000000" charset="0"/>
              <a:buChar char="ü"/>
            </a:pPr>
            <a:r>
              <a:rPr lang="zh-CN" altLang="en-US" b="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总共5个维度统计，实现3个维度(日期、油站、客户维度)统计</a:t>
            </a:r>
          </a:p>
          <a:p>
            <a:pPr marL="1200150" lvl="2" indent="-285750">
              <a:buFont typeface="Wingdings" panose="05000000000000000000" charset="0"/>
              <a:buChar char="u"/>
            </a:pPr>
            <a:endParaRPr lang="zh-CN" altLang="en-US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  <a:p>
            <a:pPr marL="1085850" lvl="2" indent="-171450">
              <a:buFont typeface="Wingdings" panose="05000000000000000000" charset="0"/>
              <a:buNone/>
            </a:pPr>
            <a:endParaRPr lang="en-US" altLang="zh-CN" sz="1200">
              <a:latin typeface="阿里巴巴普惠体" panose="00020600040101010101" pitchFamily="18" charset="-122"/>
              <a:ea typeface="阿里巴巴普惠体" panose="00020600040101010101" pitchFamily="18" charset="-122"/>
              <a:cs typeface="阿里巴巴普惠体" panose="00020600040101010101" pitchFamily="18" charset="-122"/>
            </a:endParaRPr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20" y="4034155"/>
            <a:ext cx="4610100" cy="922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760" y="4034155"/>
            <a:ext cx="4602480" cy="815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安装主题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02983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55721535"/>
              </p:ext>
            </p:extLst>
          </p:nvPr>
        </p:nvGraphicFramePr>
        <p:xfrm>
          <a:off x="894080" y="2251710"/>
          <a:ext cx="9111615" cy="421005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045335"/>
                <a:gridCol w="1560830"/>
                <a:gridCol w="5505450"/>
              </a:tblGrid>
              <a:tr h="3581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字段名称</a:t>
                      </a:r>
                      <a:endParaRPr lang="en-US" sz="1200" b="1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字段说明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来源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13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install_way</a:t>
                      </a:r>
                      <a:endParaRPr 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安装方式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one_make_dwb.fact_srv_install、one_make_dwb.tmp_dict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6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install_sum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安装数量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one_make_dwb.fact_srv_install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6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sum_money</a:t>
                      </a:r>
                      <a:endParaRPr lang="en-US" altLang="en-US" sz="1000" b="0" spc="6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支付金额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one_make_dwb.fact_srv_install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6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dws_day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日期维度-按天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258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dws_week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13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dws_month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日期维度-按月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0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oil_type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13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04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oil_city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油站所属市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13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oil_county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油站所属区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06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customer_classify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客户类型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  <a:tr h="32131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customer_province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客户所属省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one_make_dws.dim_oilstation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63500" marB="635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安装主题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31990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37421787"/>
              </p:ext>
            </p:extLst>
          </p:nvPr>
        </p:nvGraphicFramePr>
        <p:xfrm>
          <a:off x="836930" y="2181860"/>
          <a:ext cx="611886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8860"/>
              </a:tblGrid>
              <a:tr h="3693160">
                <a:tc>
                  <a:txBody>
                    <a:bodyPr/>
                    <a:lstStyle/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one_make_st.subj_install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install_way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安装方式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install_sum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安装数量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sum_money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支付费用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日期维度-按天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日期维度-按周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日期维度-按月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油站维度-油站类型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油站维度-油站所属省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油站维度-油站所属市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油站维度-油站所属区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客户维度-客户类型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客户维度-客户所属省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安装主题表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4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lnSpc>
                          <a:spcPct val="100000"/>
                        </a:lnSpc>
                        <a:buNone/>
                      </a:pPr>
                      <a:r>
                        <a:rPr lang="en-US" sz="14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subj_install</a:t>
                      </a:r>
                      <a:r>
                        <a:rPr lang="en-US" sz="14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833917511"/>
              </p:ext>
            </p:extLst>
          </p:nvPr>
        </p:nvGraphicFramePr>
        <p:xfrm>
          <a:off x="711200" y="1575435"/>
          <a:ext cx="9457690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57690"/>
              </a:tblGrid>
              <a:tr h="41135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one_make_st.subj_install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case 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设备安装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设备联调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未知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install_way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install_sum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exp_device_money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sum_money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dimoil.company_name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dimoil.province_name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dimoil.city_name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dimoil.county_name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dimoil.customer_classify_name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dimoil.customer_province_name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one_make_dwb.fact_srv_install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install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install.os_id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dimoil.id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inst_type_id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dimoil.company_name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dimoil.province_name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dimoil.city_name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dimoil.county_name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dimoil.customer_classify_name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dimoil.customer_province_name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alt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维修主题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维修指标分析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共计7个指标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支付费用统计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小时费用统计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零部件费用统计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交通费用统计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故障类型总数统计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故障类型最大数量统计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故障类型平均数量统计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总共7个维度统计，实现4个维度(日期、油站、客户、物流公司维度)统计</a:t>
            </a:r>
          </a:p>
          <a:p>
            <a:pPr marL="285750" indent="-285750">
              <a:buFont typeface="Wingdings" panose="05000000000000000000" charset="0"/>
              <a:buChar char="p"/>
            </a:pPr>
            <a:r>
              <a:rPr lang="en-US" altLang="zh-CN"/>
              <a:t>只统计维修费用为收费状态的数据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维修主题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799445" cy="496443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710273"/>
              </p:ext>
            </p:extLst>
          </p:nvPr>
        </p:nvGraphicFramePr>
        <p:xfrm>
          <a:off x="2092225" y="2048810"/>
          <a:ext cx="9863555" cy="448759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90816"/>
                <a:gridCol w="1471397"/>
                <a:gridCol w="6801342"/>
              </a:tblGrid>
              <a:tr h="237519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字段名称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字段说明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来源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sum_pay_money</a:t>
                      </a:r>
                      <a:endParaRPr 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支付费用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sum_hour_money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小时费用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sum_parts_money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零部件费用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sum_fars_money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交通费用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sum_faulttype_num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故障类型总数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one_make_dwb.fact_srv_repair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max_faulttype_num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故障类型最大数量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avg_faulttype_num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故障类型平均数量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one_make_dwb.fact_srv_repair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dws_day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日期维度-按天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dws_week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dws_month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日期维度-按月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oil_type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1614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oil_city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油站所属市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oil_county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油站所属区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customer_classify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客户类型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customer_province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客户所属省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30856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logi_company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物流公司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/>
                        <a:t>one_make_dwb.fact_srv_repair、one_make_dwb.fact_srv_stn_ma、one_make_dws.dim_logistics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维修主题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38346524"/>
              </p:ext>
            </p:extLst>
          </p:nvPr>
        </p:nvGraphicFramePr>
        <p:xfrm>
          <a:off x="864870" y="2186305"/>
          <a:ext cx="1054481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44810"/>
              </a:tblGrid>
              <a:tr h="41529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one_make_st.subj_repair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sum_pay_money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支付费用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sum_hour_money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小时费用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sum_parts_money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零部件费用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sum_fars_money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交通费用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sum_faulttype_num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故障类型总数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max_faulttype_num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故障类型最大数量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avg_faulttype_num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故障类型平均数量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日期维度-按天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日期维度-按月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油站维度-油站类型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油站维度-油站所属省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油站维度-油站所属市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油站维度-油站所属区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客户维度-客户类型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客户维度-客户所属省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logi_company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物流公司维度-物流公司名称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维修主题表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subj_repair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维修主题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装载数据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541104258"/>
              </p:ext>
            </p:extLst>
          </p:nvPr>
        </p:nvGraphicFramePr>
        <p:xfrm>
          <a:off x="117695" y="2164080"/>
          <a:ext cx="12004895" cy="45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4895"/>
              </a:tblGrid>
              <a:tr h="443230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pay_money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sum_pay_money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hour_money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sum_hour_money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sum_parts_money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fars_money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sum_fars_money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sum_faulttype_num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max_faulttype_num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avg_faulttype_num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customer_province,logi_company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hour_money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+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parts_money+fars_money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pay_money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hour_money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fars_money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case when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size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split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fault_type_ids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','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))) &lt;=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then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0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else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size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split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fault_type_ids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','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)))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fault_type_num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dimoil.company_name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dimoil.province_name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dimoil.city_name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dimoil.county_name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dimoil.customer_classify_name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dimoil.customer_province_name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type_name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logi_company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one_make_dwb.fact_srv_repair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one_make_dws.dim_oilstation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dimoil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.os_id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dimoil.id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one_make_dwb.fact_srv_stn_ma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fssm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.ss_id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fssm.ss_id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left join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select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type_id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type_name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one_make_dws.dim_logistics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prop_name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物流公司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         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dl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fssm.logi_cmp_id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dl.type_id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'2021W1'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'20210101'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exp_rpr_num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=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  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repair_tmp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group by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oil_type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oil_province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oil_city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oil_county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customer_classify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customer_province,logi_company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883785" y="924560"/>
            <a:ext cx="3761105" cy="4437380"/>
          </a:xfrm>
        </p:spPr>
        <p:txBody>
          <a:bodyPr/>
          <a:lstStyle/>
          <a:p>
            <a:r>
              <a:rPr lang="zh-CN" dirty="0">
                <a:solidFill>
                  <a:srgbClr val="AD2B26"/>
                </a:solidFill>
              </a:rPr>
              <a:t>数仓主题指标</a:t>
            </a:r>
            <a:r>
              <a:rPr lang="zh-CN" altLang="en-US" dirty="0">
                <a:solidFill>
                  <a:srgbClr val="AD2B26"/>
                </a:solidFill>
              </a:rPr>
              <a:t>层建设</a:t>
            </a:r>
            <a:endParaRPr lang="zh-CN" dirty="0">
              <a:solidFill>
                <a:srgbClr val="AD2B26"/>
              </a:solidFill>
            </a:endParaRPr>
          </a:p>
          <a:p>
            <a:r>
              <a:rPr lang="zh-CN" altLang="en-US" dirty="0"/>
              <a:t>数据应用层</a:t>
            </a:r>
          </a:p>
          <a:p>
            <a:r>
              <a:rPr lang="zh-CN" dirty="0"/>
              <a:t>服务类型指标</a:t>
            </a:r>
          </a:p>
          <a:p>
            <a:r>
              <a:rPr lang="zh-CN" altLang="en-US" dirty="0"/>
              <a:t>客户类型指标</a:t>
            </a:r>
          </a:p>
          <a:p>
            <a:r>
              <a:rPr lang="zh-CN" altLang="en-US" dirty="0"/>
              <a:t>仓库物料类型指标</a:t>
            </a:r>
          </a:p>
          <a:p>
            <a:r>
              <a:rPr lang="zh-CN" dirty="0"/>
              <a:t>服务商类型指标</a:t>
            </a:r>
          </a:p>
          <a:p>
            <a:r>
              <a:rPr lang="zh-CN" dirty="0"/>
              <a:t>数据集市层</a:t>
            </a:r>
          </a:p>
          <a:p>
            <a:r>
              <a:rPr lang="zh-CN" dirty="0"/>
              <a:t>常见问题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回访主题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回访指标分析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共计6个指标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回访服务人员数量统计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回访人员数量统计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回访工单状态数量统计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回访结果数量统计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回访人员最大数量统计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回访人员最小数量统计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/>
              <a:t>总共5个维度统计，实现4个维度(日期、组织机构、油站、客户维度)统计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建模，建表，装载数据</a:t>
            </a:r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2" action="ppaction://hlinkfile"/>
              </a:rPr>
              <a:t>讲义关联资料\回访主题建模建表装载数据.md</a:t>
            </a: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880" y="818161"/>
            <a:ext cx="10698800" cy="517190"/>
          </a:xfrm>
        </p:spPr>
        <p:txBody>
          <a:bodyPr/>
          <a:lstStyle/>
          <a:p>
            <a:r>
              <a:rPr lang="zh-CN" altLang="en-US"/>
              <a:t>派单主题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334770"/>
            <a:ext cx="10699115" cy="513969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派单指标分析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共计</a:t>
            </a:r>
            <a:r>
              <a:rPr lang="en-US" altLang="zh-CN"/>
              <a:t>12</a:t>
            </a:r>
            <a:r>
              <a:rPr lang="zh-CN" altLang="en-US"/>
              <a:t>个指标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派单类型数量统计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派单数最大值统计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派单数最小值统计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派单数平均值统计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呼叫中心派单人统计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呼叫中心最大派单统计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呼叫中心最小派单统计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呼叫中心平均派单统计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派单平均值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派单日期统计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服务日期统计</a:t>
            </a:r>
          </a:p>
          <a:p>
            <a:pPr marL="742950" lvl="1" indent="-285750">
              <a:buFont typeface="Wingdings" panose="05000000000000000000" charset="0"/>
              <a:buChar char="n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工单人数类型统计</a:t>
            </a:r>
          </a:p>
          <a:p>
            <a:pPr marL="285750" lvl="0" indent="-285750">
              <a:buFont typeface="Wingdings" panose="05000000000000000000" charset="0"/>
              <a:buChar char="ü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总共5个维度统计，实现4个维度(日期、组织机构、油站、客户维度)统计</a:t>
            </a: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>
                <a:sym typeface="+mn-ea"/>
              </a:rPr>
              <a:t>建模，建表，装载数据</a:t>
            </a:r>
          </a:p>
          <a:p>
            <a:pPr lvl="0"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2" action="ppaction://hlinkfile"/>
              </a:rPr>
              <a:t>讲义关联资料\派单主题建模建表装载数据.md</a:t>
            </a:r>
            <a:endParaRPr lang="zh-CN" altLang="en-US"/>
          </a:p>
          <a:p>
            <a:pPr marL="285750" lvl="0" indent="-285750">
              <a:buFont typeface="Wingdings" panose="05000000000000000000" charset="0"/>
              <a:buChar char="ü"/>
            </a:pPr>
            <a:endParaRPr lang="zh-CN" altLang="en-US">
              <a:latin typeface="阿里巴巴普惠体" panose="00020600040101010101" pitchFamily="18" charset="-122"/>
              <a:ea typeface="阿里巴巴普惠体" panose="00020600040101010101" pitchFamily="18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费用主题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费用主题指标分析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费用指标包含：安装费用、差旅费用、报销费用，共计24个指标（其中9个指标不统计）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总共5个维度统计，实现3个维度(日期、油站、客户维度)统计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建模，建表，装载数据</a:t>
            </a:r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2" action="ppaction://hlinkfile"/>
              </a:rPr>
              <a:t>讲义关联资料\费用主题指标与建模建表装载数据.md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客户类型指标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客户主题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客户类型指标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客户主题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客户主题指标分析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共计</a:t>
            </a:r>
            <a:r>
              <a:rPr lang="en-US" altLang="zh-CN"/>
              <a:t>20</a:t>
            </a:r>
            <a:r>
              <a:rPr lang="zh-CN" altLang="en-US"/>
              <a:t>个指标</a:t>
            </a:r>
          </a:p>
          <a:p>
            <a:pPr marL="285750" indent="-285750">
              <a:buFont typeface="Wingdings" panose="05000000000000000000" charset="0"/>
              <a:buChar char="ü"/>
            </a:pPr>
            <a:r>
              <a:rPr lang="zh-CN" altLang="en-US"/>
              <a:t>总共5个维度统计，实现3个维度(日期、油站、客户维度)统计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建模，建表，装载数据</a:t>
            </a:r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2" action="ppaction://hlinkfile"/>
              </a:rPr>
              <a:t>讲义关联资料\客户主题指标与建模建表装载数据.md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仓库物料类型指标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保内良品核销主题</a:t>
            </a:r>
          </a:p>
          <a:p>
            <a:r>
              <a:rPr lang="zh-CN" altLang="en-US"/>
              <a:t>保内不良品核销主题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04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保内良品核销指标分析</a:t>
            </a:r>
          </a:p>
          <a:p>
            <a:pPr marL="342900" indent="-342900">
              <a:buFont typeface="Wingdings" panose="05000000000000000000" charset="0"/>
              <a:buChar char="l"/>
            </a:pPr>
            <a:r>
              <a:rPr lang="en-US" altLang="zh-CN"/>
              <a:t>共计6个指标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数量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统计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配件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总数统计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配件金额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统计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配件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最大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金额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统计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配件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最小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金额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统计</a:t>
            </a:r>
          </a:p>
          <a:p>
            <a:pPr marL="800100" lvl="1" indent="-342900">
              <a:buFont typeface="Wingdings" panose="05000000000000000000" charset="0"/>
              <a:buChar char="n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核销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配件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平均</a:t>
            </a: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  <a:sym typeface="+mn-ea"/>
              </a:rPr>
              <a:t>金额</a:t>
            </a: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统计</a:t>
            </a:r>
          </a:p>
          <a:p>
            <a:pPr marL="342900" lvl="0" indent="-342900">
              <a:buFont typeface="Wingdings" panose="05000000000000000000" charset="0"/>
              <a:buChar char="ü"/>
            </a:pP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总共2个维度统计(日期、仓库分类维度)</a:t>
            </a:r>
          </a:p>
          <a:p>
            <a:pPr marL="342900" lvl="0" indent="-342900">
              <a:buFont typeface="Wingdings" panose="05000000000000000000" charset="0"/>
              <a:buChar char="p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由于在仓库维度表中，没有省、市信息，因此仓库分类维度根据取仓库网点名称两个词进行维度统计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03047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8740742"/>
              </p:ext>
            </p:extLst>
          </p:nvPr>
        </p:nvGraphicFramePr>
        <p:xfrm>
          <a:off x="1011555" y="2310765"/>
          <a:ext cx="8607425" cy="41935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71090"/>
                <a:gridCol w="2802890"/>
                <a:gridCol w="3433445"/>
              </a:tblGrid>
              <a:tr h="41846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 dirty="0" err="1"/>
                        <a:t>字段名称</a:t>
                      </a:r>
                      <a:endParaRPr lang="en-US" sz="1400" b="1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字段说明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来源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hx_num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核销数量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sum_hx_m_num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核销配件总数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sum_hx_m_money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max_hx_m_money</a:t>
                      </a:r>
                      <a:endParaRPr lang="en-US" altLang="en-US" sz="1200" b="0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核销配件最大金额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min_hx_m_money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核销配件最小金额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avg_hx_m_money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核销配件平均金额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dws_day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日期维度-按天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dws_week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日期维度-按周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8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dws_month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日期维度-按月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3771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warehouse_location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仓库维度-客户所属地理位置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one_make_dws.dim_warehouse</a:t>
                      </a:r>
                      <a:endParaRPr lang="en-US" altLang="en-US" sz="1200" b="0" spc="12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82650" y="2325370"/>
          <a:ext cx="8427085" cy="35502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427085"/>
              </a:tblGrid>
              <a:tr h="355028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one_make_st.subj_bnlp_hx;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one_make_st.subj_bnlp_hx(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hx_num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'核销数量'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sum_hx_m_num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'核销物料数量'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'核销配件金额数量'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'核销配件金额最大金额'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'核销配件金额最小金额'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'核销配件金额平均金额'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'日期维度-按天'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'日期维度-按周'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'日期维度-按月'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warehouse_location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'仓库维度-仓库所属位置'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'保内良品核销主题表'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orc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'/data/dw/st/one_make/subj_bnlp_hx'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1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装载数据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42645" y="2300605"/>
          <a:ext cx="9770745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70745"/>
              </a:tblGrid>
              <a:tr h="34575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one_make_st.subj_bnlp_hx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month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week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day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(fbh.hx_id) hx_num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(fbh.hx_m_num) sum_hx_m_num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(fbh.hx_m_money) sum_hx_m_money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(fbh.hx_m_money) max_hx_m_money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min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(fbh.hx_m_money) min_hx_m_money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avg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(fbh.hx_m_money) avg_hx_m_money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dd.date_id dws_day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dd.week_in_year_id dws_week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dd.year_month_id dws_month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substr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(dw.srv_station_name,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stationName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one_make_dwb.fact_bnlp_hx fbh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one_make_dws.dim_date dd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fbh.dt = dd.date_id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one_make_dws.dim_warehouse dw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fbh.warehouse_id = dw.code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dd.year_month_id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dd.week_in_year_id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dd.date_id, dd.week_in_year_id, dd.year_month_id,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substr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(dw.srv_station_name,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altLang="en-US" sz="1400" b="1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758373" y="440690"/>
            <a:ext cx="6298881" cy="4855845"/>
          </a:xfrm>
        </p:spPr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熟悉数仓</a:t>
            </a:r>
            <a:r>
              <a:rPr lang="en-US" altLang="zh-CN" dirty="0">
                <a:solidFill>
                  <a:schemeClr val="tx1"/>
                </a:solidFill>
              </a:rPr>
              <a:t>st</a:t>
            </a:r>
            <a:r>
              <a:rPr lang="zh-CN" altLang="en-US" dirty="0">
                <a:solidFill>
                  <a:schemeClr val="tx1"/>
                </a:solidFill>
              </a:rPr>
              <a:t>层建设</a:t>
            </a:r>
          </a:p>
          <a:p>
            <a:r>
              <a:rPr lang="zh-CN" dirty="0">
                <a:solidFill>
                  <a:srgbClr val="FF0000"/>
                </a:solidFill>
              </a:rPr>
              <a:t>掌握重点主题指标建设</a:t>
            </a:r>
          </a:p>
          <a:p>
            <a:r>
              <a:rPr lang="zh-CN" dirty="0">
                <a:solidFill>
                  <a:schemeClr val="tx1"/>
                </a:solidFill>
              </a:rPr>
              <a:t>理解数据集市层建设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掌握项目整体数仓建设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710565" y="939800"/>
            <a:ext cx="10699115" cy="516890"/>
          </a:xfrm>
        </p:spPr>
        <p:txBody>
          <a:bodyPr/>
          <a:lstStyle/>
          <a:p>
            <a:r>
              <a:rPr>
                <a:sym typeface="+mn-ea"/>
              </a:rPr>
              <a:t>保内不良品核销主题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162554"/>
              </p:ext>
            </p:extLst>
          </p:nvPr>
        </p:nvGraphicFramePr>
        <p:xfrm>
          <a:off x="960755" y="2204085"/>
          <a:ext cx="9356725" cy="419227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77465"/>
                <a:gridCol w="3047365"/>
                <a:gridCol w="3731895"/>
              </a:tblGrid>
              <a:tr h="46037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 dirty="0" err="1"/>
                        <a:t>字段名称</a:t>
                      </a:r>
                      <a:endParaRPr lang="en-US" sz="1400" b="1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字段说明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spc="120"/>
                        <a:t>来源</a:t>
                      </a:r>
                      <a:endParaRPr lang="en-US" sz="14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46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sum_hx_m_num</a:t>
                      </a:r>
                      <a:endParaRPr 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核销配件总数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sum_hx_m_money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33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max_hx_m_money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核销配件最大金额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min_hx_m_money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核销配件最小金额</a:t>
                      </a:r>
                      <a:endParaRPr lang="en-US" altLang="en-US" sz="1200" b="0" spc="12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46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avg_hx_m_money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核销配件平均金额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one_make_dwb.fact_bnlp_hx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dws_day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日期维度-按天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338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dws_week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日期维度-按周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529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dws_month string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日期维度-按月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one_make_dws.dim_date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  <a:tr h="41465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warehouse_location</a:t>
                      </a:r>
                      <a:endParaRPr lang="en-US" altLang="en-US" sz="1200" b="0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仓库维度-客户所属地理位置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one_make_dws.dim_warehouse</a:t>
                      </a:r>
                      <a:endParaRPr lang="en-US" altLang="en-US" sz="1200" b="0" spc="12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77800" marR="177800" marT="57150" marB="5715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保内不良品核销主题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920115" y="2319020"/>
          <a:ext cx="6516370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16370"/>
              </a:tblGrid>
              <a:tr h="325183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one_make_st.subj_bn_blp_hx;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one_make_st.subj_bn_blp_hx(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sum_hx_m_num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'核销配件总数量'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max_hx_m_money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'核销配件金额最大金额'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min_hx_m_money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'核销配件金额最小金额'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avg_hx_m_money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1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'核销配件金额平均金额'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'日期维度-按天'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'日期维度-按周'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'日期维度-按月'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warehouse_location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'仓库维度-仓库所属位置'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'保内不良品核销主题表'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orc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'/data/dw/st/one_make/subj_bn_blp_hx'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400" b="1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仓库物料类型指标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保内不良品核销主题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装载数据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29310" y="2282825"/>
          <a:ext cx="8652510" cy="405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52510"/>
              </a:tblGrid>
              <a:tr h="387985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one_make_st.subj_bn_blp_hx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month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week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day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(fbbh.hx_m_num) sum_hx_m_num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(fbbh.hx_m_money) sum_hx_m_money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(fbbh.hx_m_money) max_hx_m_money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min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(fbbh.hx_m_money) min_hx_m_money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avg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(fbbh.hx_m_money) avg_hx_m_money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dd.date_id dws_day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dd.week_in_year_id dws_week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dd.year_month_id dws_month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substr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(dw.srv_station_name,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stationName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one_make_dwb.fact_bn_blp_hx fbbh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one_make_dws.dim_date dd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fbbh.dt = dd.date_id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one_make_dws.dim_warehouse dw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fbbh.warehouse_id = dw.code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dd.year_month_id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dd.week_in_year_id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 </a:t>
                      </a: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 = </a:t>
                      </a:r>
                      <a:r>
                        <a:rPr lang="en-US" sz="1400" b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dd.date_id, dd.week_in_year_id, dd.year_month_id, </a:t>
                      </a:r>
                      <a:r>
                        <a:rPr lang="en-US" sz="1400" b="0" i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substr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(dw.srv_station_name,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0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400" b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2</a:t>
                      </a: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);</a:t>
                      </a:r>
                      <a:endParaRPr lang="en-US" altLang="en-US" sz="1400" b="1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服务商类型指标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服务商类型主题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05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服务商类型指标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服务商类型主题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服务商工单主题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消耗品核销主题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服务商油站主题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pic>
        <p:nvPicPr>
          <p:cNvPr id="9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505" y="3032760"/>
            <a:ext cx="4358640" cy="297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数据集市层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zh-CN" altLang="en-US"/>
              <a:t>数仓设计</a:t>
            </a:r>
            <a:r>
              <a:rPr lang="en-US" altLang="zh-CN"/>
              <a:t>dm</a:t>
            </a:r>
            <a:r>
              <a:rPr lang="zh-CN" altLang="en-US"/>
              <a:t>层</a:t>
            </a:r>
          </a:p>
          <a:p>
            <a:r>
              <a:rPr lang="zh-CN" altLang="en-US"/>
              <a:t>运营部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数据集市层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数仓设计</a:t>
            </a:r>
            <a:r>
              <a:rPr lang="en-US" altLang="zh-CN">
                <a:sym typeface="+mn-ea"/>
              </a:rPr>
              <a:t>dm</a:t>
            </a:r>
            <a:r>
              <a:rPr>
                <a:sym typeface="+mn-ea"/>
              </a:rPr>
              <a:t>层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DM层也即数据集市层。数据集市层是面向主题的数据组织， 按照业务线或者部门划分。数据来自于DW层。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对象 -2147482623"/>
          <p:cNvGraphicFramePr>
            <a:graphicFrameLocks noChangeAspect="1"/>
          </p:cNvGraphicFramePr>
          <p:nvPr/>
        </p:nvGraphicFramePr>
        <p:xfrm>
          <a:off x="889000" y="2314575"/>
          <a:ext cx="6097270" cy="34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r:id="rId3" imgW="6087110" imgH="3424555" progId="PowerPoint.Show.12">
                  <p:embed/>
                </p:oleObj>
              </mc:Choice>
              <mc:Fallback>
                <p:oleObj r:id="rId3" imgW="6087110" imgH="3424555" progId="PowerPoint.Show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2314575"/>
                        <a:ext cx="6097270" cy="343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数据集市层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运营部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运营部指标计算围绕工单、维修事实表、油站、呼叫中心进行，以部分划分分析数据，存储到DM层。</a:t>
            </a:r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在dw目录中创建以下结构</a:t>
            </a:r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graphicFrame>
        <p:nvGraphicFramePr>
          <p:cNvPr id="5" name="表格 4"/>
          <p:cNvGraphicFramePr/>
          <p:nvPr/>
        </p:nvGraphicFramePr>
        <p:xfrm>
          <a:off x="884555" y="2683510"/>
          <a:ext cx="8046720" cy="1066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6720"/>
              </a:tblGrid>
              <a:tr h="798830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mkdir dm/meta_data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mkdir dm/etl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mkdir dm/shell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mkdir dm/job_scheduler</a:t>
                      </a:r>
                    </a:p>
                    <a:p>
                      <a:pPr indent="0"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mkdir dm/dev_test</a:t>
                      </a:r>
                      <a:endParaRPr lang="en-US" altLang="en-US" sz="1400" b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数据集市层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运营部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4947920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3854287"/>
              </p:ext>
            </p:extLst>
          </p:nvPr>
        </p:nvGraphicFramePr>
        <p:xfrm>
          <a:off x="1061085" y="2186305"/>
          <a:ext cx="8851900" cy="4292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57475"/>
                <a:gridCol w="2375535"/>
                <a:gridCol w="3818890"/>
              </a:tblGrid>
              <a:tr h="29337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字段名称</a:t>
                      </a:r>
                      <a:endParaRPr lang="en-US" sz="1200" b="1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字段说明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来源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495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wo_id</a:t>
                      </a:r>
                      <a:endParaRPr 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工单ID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userids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工单服务用户ID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callaccept_id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来电受理单ID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oil_station_id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油站ID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495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os_name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油站名称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one_make_dwb.fact_oil_station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service_total_duration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服务工时(小时)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495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repair_num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维修工单数量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wo_num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工单数量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sum_os_num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油站总数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one_make_dwb.fact_oil_station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49555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avg_wo_num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平均工单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sum_os_online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加油机在线设备总数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one_make_dwb.fact_worker_order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atu_num_rate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客户回访满意度率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one_make_dwb.fact_srv_rtn_visit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rtn_visit_duration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来电受理时长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one_make_dwb.fact_call_service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4892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dws_day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日期维度-按天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dws_week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  <a:tr h="250190"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dws_month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日期维度-按月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one_make_dws.dim_date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12700" marB="127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数据集市层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运营部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02983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建库，建表</a:t>
            </a:r>
          </a:p>
          <a:p>
            <a:pPr>
              <a:buFont typeface="Wingdings" panose="05000000000000000000" charset="0"/>
            </a:pPr>
            <a:endParaRPr lang="zh-CN" altLang="en-US"/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2410658097"/>
              </p:ext>
            </p:extLst>
          </p:nvPr>
        </p:nvGraphicFramePr>
        <p:xfrm>
          <a:off x="862330" y="2489835"/>
          <a:ext cx="10934335" cy="4059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34335"/>
              </a:tblGrid>
              <a:tr h="405955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-- drop table if exists </a:t>
                      </a:r>
                      <a:r>
                        <a:rPr lang="en-US" sz="1200" b="0" i="1" dirty="0" err="1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one_make_dm.mart_operation_dept</a:t>
                      </a:r>
                      <a:r>
                        <a:rPr lang="en-US" sz="1200" b="0" i="1" dirty="0">
                          <a:solidFill>
                            <a:srgbClr val="808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create table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one_make_dm.mart_operation_dept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wo_id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工单ID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userids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工单服务用户ID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callaccept_id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来电受理ID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oil_station_id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油站ID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os_name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油站名称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service_total_duration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服务工时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小时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repair_num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维修工单数量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wo_num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工单数量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sum_os_num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bigint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油站总数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avg_wo_num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平均工单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sum_os_online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加油机在线设备总数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atu_num_rate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5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客户回访满意度率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rtn_visit_duration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decimal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2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来电受理时长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小时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dws_day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日期维度-按天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dws_week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</a:t>
                      </a:r>
                      <a:r>
                        <a:rPr lang="en-US" sz="1200" b="1" dirty="0" err="1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dws_month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 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日期维度-按月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comment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运营部数据集市表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partitioned by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month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week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660E7A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day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String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stored as </a:t>
                      </a:r>
                      <a:r>
                        <a:rPr lang="en-US" sz="1200" b="1" dirty="0" err="1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orc</a:t>
                      </a:r>
                      <a:endParaRPr 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    location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'/data/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dw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dm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one_make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/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mart_operation_dept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阿里巴巴普惠体" panose="00020600040101010101" pitchFamily="18" charset="-122"/>
                        </a:rPr>
                        <a:t>;</a:t>
                      </a:r>
                      <a:endParaRPr lang="en-US" altLang="en-US" sz="1200" b="0" i="1" dirty="0">
                        <a:solidFill>
                          <a:srgbClr val="808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extLst>
              <p:ext uri="{D42A27DB-BD31-4B8C-83A1-F6EECF244321}">
                <p14:modId xmlns:p14="http://schemas.microsoft.com/office/powerpoint/2010/main" val="3137927155"/>
              </p:ext>
            </p:extLst>
          </p:nvPr>
        </p:nvGraphicFramePr>
        <p:xfrm>
          <a:off x="862330" y="2113915"/>
          <a:ext cx="5574684" cy="219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74684"/>
              </a:tblGrid>
              <a:tr h="21907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create database if not exists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数据应用层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st</a:t>
            </a:r>
            <a:r>
              <a:rPr lang="zh-CN" altLang="en-US"/>
              <a:t>层设计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01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数据集市层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运营部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456690"/>
            <a:ext cx="10699115" cy="520636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装载数据</a:t>
            </a:r>
          </a:p>
        </p:txBody>
      </p:sp>
      <p:graphicFrame>
        <p:nvGraphicFramePr>
          <p:cNvPr id="5" name="表格 4"/>
          <p:cNvGraphicFramePr/>
          <p:nvPr>
            <p:extLst>
              <p:ext uri="{D42A27DB-BD31-4B8C-83A1-F6EECF244321}">
                <p14:modId xmlns:p14="http://schemas.microsoft.com/office/powerpoint/2010/main" val="1909894768"/>
              </p:ext>
            </p:extLst>
          </p:nvPr>
        </p:nvGraphicFramePr>
        <p:xfrm>
          <a:off x="849630" y="1975485"/>
          <a:ext cx="9883775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83775"/>
              </a:tblGrid>
              <a:tr h="396430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insert overwrite table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one_make_dm.mart_operation_dept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partition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month 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week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day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=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select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fwo.wo_id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fwo.userids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userids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fwo.callaccept_id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callaccept_id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fwo.oil_station_id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oil_station_id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fwo.service_total_duration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service_total_duration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fos.os_name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os_name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fwo.repair_num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repair_num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fwo.wo_num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wo_num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count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fos.os_id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sum_os_num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avg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fwo.wo_num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avg_wo_num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fos.valid_os_num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sum_os_online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fsrv.srv_atu_num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/ 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fsrv.srv_atu_num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+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fsrv.srv_bad_atu_num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atu_num_rate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i="1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max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fcs.interval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/ </a:t>
                      </a:r>
                      <a:r>
                        <a:rPr lang="en-US" sz="1200" b="0" dirty="0">
                          <a:solidFill>
                            <a:srgbClr val="0000FF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3600.0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)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rtn_visit_duration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dws_day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dws_week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dws_month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from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one_make_dwb.fact_worker_order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one_make_dwb.fact_oil_station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fos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fwo.oil_station_id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fos.os_id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one_make_dwb.fact_srv_rtn_visit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fsrv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fwo.wo_id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fsrv.wrkodr_id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one_make_dwb.fact_call_service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fcs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fwo.callaccept_id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fcs.id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       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left join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one_make_dws.dim_date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on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fwo.dt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</a:t>
                      </a:r>
                      <a:endParaRPr lang="en-US" sz="1200" b="0" dirty="0">
                        <a:solidFill>
                          <a:srgbClr val="00000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where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'202101'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'2021W1' </a:t>
                      </a: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and 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 = </a:t>
                      </a:r>
                      <a:r>
                        <a:rPr lang="en-US" sz="1200" b="1" dirty="0">
                          <a:solidFill>
                            <a:srgbClr val="008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'20210101'</a:t>
                      </a:r>
                    </a:p>
                    <a:p>
                      <a:pPr indent="0">
                        <a:buNone/>
                      </a:pPr>
                      <a:r>
                        <a:rPr lang="en-US" sz="1200" b="1" dirty="0">
                          <a:solidFill>
                            <a:srgbClr val="00008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group by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fwo.wo_id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dd.date_id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dd.week_in_year_id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, </a:t>
                      </a:r>
                      <a:r>
                        <a:rPr lang="en-US" sz="1200" b="0" dirty="0" err="1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dd.year_month_id</a:t>
                      </a:r>
                      <a:r>
                        <a:rPr lang="en-US" sz="1200" b="0" dirty="0">
                          <a:solidFill>
                            <a:srgbClr val="000000"/>
                          </a:solidFill>
                          <a:latin typeface="阿里巴巴普惠体" panose="00020600040101010101" pitchFamily="18" charset="-122"/>
                          <a:ea typeface="阿里巴巴普惠体" panose="00020600040101010101" pitchFamily="18" charset="-122"/>
                          <a:cs typeface="微软雅黑" panose="020B0503020204020204" pitchFamily="34" charset="-122"/>
                        </a:rPr>
                        <a:t>;</a:t>
                      </a:r>
                      <a:endParaRPr lang="en-US" altLang="en-US" sz="1200" b="1" dirty="0">
                        <a:solidFill>
                          <a:srgbClr val="00008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微软雅黑" panose="020B0503020204020204" pitchFamily="34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常见问题解决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altLang="zh-CN"/>
              <a:t>sparksql</a:t>
            </a:r>
            <a:r>
              <a:rPr lang="zh-CN" altLang="en-US"/>
              <a:t>装载工单主题数据报错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07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常见问题解决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sparksql</a:t>
            </a:r>
            <a:r>
              <a:rPr>
                <a:sym typeface="+mn-ea"/>
              </a:rPr>
              <a:t>装载工单主题数据报错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sparksql：原因是sparksql默认不支持笛卡尔积或没有明确关联字段操作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hivesql</a:t>
            </a:r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>
              <a:buFont typeface="Wingdings" panose="05000000000000000000" charset="0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endParaRPr lang="en-US" altLang="zh-CN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解决方法</a:t>
            </a:r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en-US" altLang="zh-CN" sz="14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配置spark支持笛卡尔积操作或无明确关联字段的操作(其中一种方法)</a:t>
            </a:r>
          </a:p>
          <a:p>
            <a:pPr marL="457200" lvl="1" indent="0">
              <a:buFont typeface="Wingdings" panose="05000000000000000000" charset="0"/>
              <a:buNone/>
            </a:pPr>
            <a:r>
              <a:rPr lang="en-US" altLang="zh-CN" sz="16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spark.sql.crossJoin.enabled    true</a:t>
            </a:r>
            <a:endParaRPr lang="en-US" altLang="zh-CN"/>
          </a:p>
          <a:p>
            <a:pPr>
              <a:buFont typeface="Wingdings" panose="05000000000000000000" charset="0"/>
            </a:pP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</p:txBody>
      </p:sp>
      <p:pic>
        <p:nvPicPr>
          <p:cNvPr id="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2106930"/>
            <a:ext cx="2922905" cy="760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0" y="3344545"/>
            <a:ext cx="2379345" cy="843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数仓主题指标层建设</a:t>
            </a:r>
          </a:p>
          <a:p>
            <a:r>
              <a:rPr lang="zh-CN" altLang="en-US" dirty="0"/>
              <a:t>服务类型指标</a:t>
            </a:r>
          </a:p>
          <a:p>
            <a:r>
              <a:rPr lang="zh-CN" altLang="en-US" dirty="0"/>
              <a:t>客户类型指标</a:t>
            </a:r>
          </a:p>
          <a:p>
            <a:r>
              <a:rPr lang="zh-CN" altLang="en-US" dirty="0"/>
              <a:t>仓库物料类型指标</a:t>
            </a:r>
          </a:p>
          <a:p>
            <a:r>
              <a:rPr lang="zh-CN" altLang="en-US" dirty="0"/>
              <a:t>数据集市层建设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</a:rPr>
              <a:t>数仓主题指标层建设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熟悉数仓</a:t>
            </a:r>
            <a:r>
              <a:rPr lang="en-US" altLang="zh-CN" dirty="0"/>
              <a:t>st</a:t>
            </a:r>
            <a:r>
              <a:rPr lang="zh-CN" altLang="en-US" dirty="0"/>
              <a:t>层建设</a:t>
            </a:r>
          </a:p>
          <a:p>
            <a:r>
              <a:rPr lang="zh-CN" altLang="en-US" dirty="0"/>
              <a:t>掌握</a:t>
            </a:r>
            <a:r>
              <a:rPr lang="en-US" altLang="zh-CN" dirty="0"/>
              <a:t>st</a:t>
            </a:r>
            <a:r>
              <a:rPr lang="zh-CN" altLang="en-US" dirty="0"/>
              <a:t>层主题指标建设</a:t>
            </a:r>
          </a:p>
          <a:p>
            <a:r>
              <a:rPr lang="zh-CN" altLang="en-US" dirty="0"/>
              <a:t>理解数据集市层建设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0">
                <a:solidFill>
                  <a:srgbClr val="595959"/>
                </a:solidFill>
                <a:latin typeface="Alibaba PuHuiTi M" pitchFamily="18" charset="-122"/>
                <a:ea typeface="Alibaba PuHuiTi M" pitchFamily="18" charset="-122"/>
                <a:cs typeface="Alibaba PuHuiTi M" pitchFamily="18" charset="-122"/>
                <a:sym typeface="+mn-ea"/>
              </a:rPr>
              <a:t>数仓主题指标层建设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5160" y="234029"/>
            <a:ext cx="8771021" cy="517190"/>
          </a:xfrm>
        </p:spPr>
        <p:txBody>
          <a:bodyPr/>
          <a:lstStyle/>
          <a:p>
            <a:r>
              <a:rPr lang="zh-CN" altLang="en-US"/>
              <a:t>数仓建设</a:t>
            </a:r>
          </a:p>
        </p:txBody>
      </p:sp>
      <p:sp>
        <p:nvSpPr>
          <p:cNvPr id="4" name="椭圆 3"/>
          <p:cNvSpPr/>
          <p:nvPr/>
        </p:nvSpPr>
        <p:spPr>
          <a:xfrm>
            <a:off x="858520" y="1410970"/>
            <a:ext cx="1346835" cy="11684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Oracle</a:t>
            </a:r>
          </a:p>
        </p:txBody>
      </p:sp>
      <p:sp>
        <p:nvSpPr>
          <p:cNvPr id="5" name="椭圆 4"/>
          <p:cNvSpPr/>
          <p:nvPr/>
        </p:nvSpPr>
        <p:spPr>
          <a:xfrm>
            <a:off x="3536315" y="1428750"/>
            <a:ext cx="1299845" cy="1168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ODS</a:t>
            </a:r>
          </a:p>
        </p:txBody>
      </p:sp>
      <p:sp>
        <p:nvSpPr>
          <p:cNvPr id="6" name="椭圆 5"/>
          <p:cNvSpPr/>
          <p:nvPr/>
        </p:nvSpPr>
        <p:spPr>
          <a:xfrm>
            <a:off x="6100445" y="1283970"/>
            <a:ext cx="1272540" cy="117729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DWD</a:t>
            </a:r>
          </a:p>
        </p:txBody>
      </p:sp>
      <p:sp>
        <p:nvSpPr>
          <p:cNvPr id="7" name="椭圆 6"/>
          <p:cNvSpPr/>
          <p:nvPr/>
        </p:nvSpPr>
        <p:spPr>
          <a:xfrm>
            <a:off x="8444865" y="1877060"/>
            <a:ext cx="1210310" cy="1158875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DWS</a:t>
            </a:r>
          </a:p>
        </p:txBody>
      </p:sp>
      <p:sp>
        <p:nvSpPr>
          <p:cNvPr id="8" name="椭圆 7"/>
          <p:cNvSpPr/>
          <p:nvPr/>
        </p:nvSpPr>
        <p:spPr>
          <a:xfrm>
            <a:off x="6172835" y="2818130"/>
            <a:ext cx="1345565" cy="12217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DWB</a:t>
            </a:r>
          </a:p>
        </p:txBody>
      </p:sp>
      <p:sp>
        <p:nvSpPr>
          <p:cNvPr id="9" name="椭圆 8"/>
          <p:cNvSpPr/>
          <p:nvPr/>
        </p:nvSpPr>
        <p:spPr>
          <a:xfrm>
            <a:off x="8901430" y="4882515"/>
            <a:ext cx="1245235" cy="119507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ST(ADS)</a:t>
            </a:r>
          </a:p>
        </p:txBody>
      </p:sp>
      <p:sp>
        <p:nvSpPr>
          <p:cNvPr id="17" name="右箭头 16"/>
          <p:cNvSpPr/>
          <p:nvPr/>
        </p:nvSpPr>
        <p:spPr>
          <a:xfrm>
            <a:off x="2204720" y="1877060"/>
            <a:ext cx="1331595" cy="245745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03570" y="946785"/>
            <a:ext cx="5245735" cy="343344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242050" y="4882515"/>
            <a:ext cx="1263650" cy="122174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DM</a:t>
            </a: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836160" y="1872615"/>
            <a:ext cx="1264285" cy="1403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4"/>
          </p:cNvCxnSpPr>
          <p:nvPr/>
        </p:nvCxnSpPr>
        <p:spPr>
          <a:xfrm>
            <a:off x="6736715" y="2461260"/>
            <a:ext cx="5080" cy="370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6"/>
          </p:cNvCxnSpPr>
          <p:nvPr/>
        </p:nvCxnSpPr>
        <p:spPr>
          <a:xfrm>
            <a:off x="7372985" y="1872615"/>
            <a:ext cx="1153795" cy="3124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869430" y="4371340"/>
            <a:ext cx="8890" cy="4914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6"/>
          </p:cNvCxnSpPr>
          <p:nvPr/>
        </p:nvCxnSpPr>
        <p:spPr>
          <a:xfrm>
            <a:off x="7518400" y="3429000"/>
            <a:ext cx="1718945" cy="14884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4"/>
          </p:cNvCxnSpPr>
          <p:nvPr/>
        </p:nvCxnSpPr>
        <p:spPr>
          <a:xfrm>
            <a:off x="9050020" y="3035935"/>
            <a:ext cx="323850" cy="18357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388235" y="1530350"/>
            <a:ext cx="963930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Sqoop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9881235" y="946785"/>
            <a:ext cx="556895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DW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1202690" y="3673475"/>
            <a:ext cx="2844165" cy="1886585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2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ORACLE -&gt;(SQOOP)</a:t>
            </a:r>
          </a:p>
          <a:p>
            <a:pPr algn="l">
              <a:lnSpc>
                <a:spcPct val="12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数仓（ODS-&gt;DWD-&gt;DWS）</a:t>
            </a:r>
          </a:p>
          <a:p>
            <a:pPr algn="l">
              <a:lnSpc>
                <a:spcPct val="12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(DWB+DWS-&gt;ST)</a:t>
            </a:r>
          </a:p>
          <a:p>
            <a:pPr algn="l">
              <a:lnSpc>
                <a:spcPct val="12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(DW[D/B/S]-&gt;DM)</a:t>
            </a:r>
          </a:p>
          <a:p>
            <a:pPr algn="l">
              <a:lnSpc>
                <a:spcPct val="120000"/>
              </a:lnSpc>
            </a:pPr>
            <a:r>
              <a:rPr lang="zh-CN" altLang="en-US" sz="1600"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扩展：DM-&gt;ES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3771900" y="1104265"/>
            <a:ext cx="96583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原始数据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91250" y="977265"/>
            <a:ext cx="96583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明细数据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8526780" y="1570355"/>
            <a:ext cx="965835" cy="3067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维度数据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736715" y="2597150"/>
            <a:ext cx="127508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事实指标数据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78320" y="4610735"/>
            <a:ext cx="181229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部门或业务主题数据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9582150" y="4610735"/>
            <a:ext cx="1275080" cy="306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分析主题数据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数据应用层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st</a:t>
            </a:r>
            <a:r>
              <a:rPr>
                <a:sym typeface="+mn-ea"/>
              </a:rPr>
              <a:t>层设计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与DM层一样，ST层的数据来自于DWB和DW层。ST这一层的数据是给最终需要查看报表用户使用的。ST层是经过聚合汇总统计后的粗粒度事实表。</a:t>
            </a:r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/>
        </p:nvGraphicFramePr>
        <p:xfrm>
          <a:off x="934720" y="2625090"/>
          <a:ext cx="6097270" cy="343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r:id="rId3" imgW="6087110" imgH="3424555" progId="PowerPoint.Show.12">
                  <p:embed/>
                </p:oleObj>
              </mc:Choice>
              <mc:Fallback>
                <p:oleObj r:id="rId3" imgW="6087110" imgH="3424555" progId="PowerPoint.Show.1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34720" y="2625090"/>
                        <a:ext cx="6097270" cy="3430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208905" y="2343468"/>
            <a:ext cx="6725920" cy="548322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服务类型指标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0"/>
          </p:nvPr>
        </p:nvSpPr>
        <p:spPr>
          <a:xfrm>
            <a:off x="5273040" y="2891790"/>
            <a:ext cx="5466080" cy="3496945"/>
          </a:xfrm>
        </p:spPr>
        <p:txBody>
          <a:bodyPr/>
          <a:lstStyle/>
          <a:p>
            <a:r>
              <a:rPr lang="zh-CN" altLang="en-US"/>
              <a:t>工单主题</a:t>
            </a:r>
          </a:p>
          <a:p>
            <a:r>
              <a:rPr lang="zh-CN" altLang="en-US"/>
              <a:t>油站主题</a:t>
            </a:r>
          </a:p>
          <a:p>
            <a:r>
              <a:rPr lang="zh-CN" altLang="en-US"/>
              <a:t>安装主题</a:t>
            </a:r>
          </a:p>
          <a:p>
            <a:r>
              <a:rPr lang="zh-CN" altLang="en-US"/>
              <a:t>维修主题</a:t>
            </a:r>
          </a:p>
          <a:p>
            <a:r>
              <a:rPr lang="zh-CN" altLang="en-US"/>
              <a:t>回访主题</a:t>
            </a:r>
          </a:p>
          <a:p>
            <a:r>
              <a:rPr lang="zh-CN" altLang="en-US"/>
              <a:t>派单主题</a:t>
            </a:r>
          </a:p>
          <a:p>
            <a:r>
              <a:rPr lang="zh-CN" altLang="en-US"/>
              <a:t>费用主题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/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工单主题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工单指标分析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派工方式统计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工单总数统计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工单总数最大值统计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工单总数最小值统计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工单总数平均值统计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派工类型总数统计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完工总数统计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客户类型统计</a:t>
            </a:r>
          </a:p>
          <a:p>
            <a:pPr marL="285750" lvl="0" indent="-285750">
              <a:buFont typeface="Wingdings" panose="05000000000000000000" charset="0"/>
              <a:buChar char="ü"/>
            </a:pP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总共5个维度统计，实现</a:t>
            </a:r>
            <a:r>
              <a:rPr lang="en-US" altLang="zh-CN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3</a:t>
            </a:r>
            <a:r>
              <a:rPr lang="zh-CN" altLang="en-US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个维度(日期、油站)统计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/>
              <a:t>工单主题</a:t>
            </a:r>
            <a:r>
              <a:rPr lang="en-US" altLang="zh-CN"/>
              <a:t>(</a:t>
            </a:r>
            <a:r>
              <a:t>实现</a:t>
            </a:r>
            <a:r>
              <a:rPr lang="en-US" altLang="zh-CN"/>
              <a:t>)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建模，建表，装载数据</a:t>
            </a:r>
          </a:p>
          <a:p>
            <a:pPr>
              <a:buFont typeface="Wingdings" panose="05000000000000000000" charset="0"/>
            </a:pPr>
            <a:r>
              <a:rPr lang="zh-CN" altLang="en-US"/>
              <a:t>操作文档：</a:t>
            </a:r>
            <a:r>
              <a:rPr lang="zh-CN" altLang="en-US">
                <a:hlinkClick r:id="rId2" action="ppaction://hlinkfile"/>
              </a:rPr>
              <a:t>讲义关联资料\工单主题建模建表装载数据.md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服务类型指标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>
                <a:sym typeface="+mn-ea"/>
              </a:rPr>
              <a:t>油站主题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710565" y="1656080"/>
            <a:ext cx="10699115" cy="5012055"/>
          </a:xfrm>
        </p:spPr>
        <p:txBody>
          <a:bodyPr/>
          <a:lstStyle/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油站指标分析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油站数量</a:t>
            </a: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zh-CN" altLang="en-US" sz="1400">
                <a:latin typeface="阿里巴巴普惠体" panose="00020600040101010101" pitchFamily="18" charset="-122"/>
                <a:ea typeface="阿里巴巴普惠体" panose="00020600040101010101" pitchFamily="18" charset="-122"/>
              </a:rPr>
              <a:t>油站新增数量</a:t>
            </a:r>
          </a:p>
          <a:p>
            <a:pPr marL="285750" lvl="0" indent="-285750">
              <a:buFont typeface="Wingdings" panose="05000000000000000000" charset="0"/>
              <a:buChar char="ü"/>
            </a:pPr>
            <a:r>
              <a:rPr lang="zh-CN" altLang="en-US"/>
              <a:t>总共3个维度统计，实现3个维度(日期、油站)统计</a:t>
            </a:r>
          </a:p>
          <a:p>
            <a:pPr marL="285750" lvl="0" indent="-285750">
              <a:buFont typeface="Wingdings" panose="05000000000000000000" charset="0"/>
              <a:buChar char="l"/>
            </a:pPr>
            <a:r>
              <a:rPr lang="zh-CN" altLang="en-US"/>
              <a:t>建模</a:t>
            </a: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3619494"/>
              </p:ext>
            </p:extLst>
          </p:nvPr>
        </p:nvGraphicFramePr>
        <p:xfrm>
          <a:off x="2066925" y="3220085"/>
          <a:ext cx="8519795" cy="33604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582545"/>
                <a:gridCol w="1970405"/>
                <a:gridCol w="3966845"/>
              </a:tblGrid>
              <a:tr h="31559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 dirty="0" err="1"/>
                        <a:t>字段名称</a:t>
                      </a:r>
                      <a:endParaRPr lang="en-US" sz="1200" b="1" spc="12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字段说明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spc="120"/>
                        <a:t>来源</a:t>
                      </a:r>
                      <a:endParaRPr lang="en-US" sz="1200" b="1" spc="12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sum_osnum</a:t>
                      </a:r>
                      <a:endParaRPr 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one_make_dwb.fact_oil_station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225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sumnew_osnum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新增油站数量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one_make_dwb.fact_oil_station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 dirty="0" err="1"/>
                        <a:t>dws_day</a:t>
                      </a:r>
                      <a:r>
                        <a:rPr lang="en-US" sz="1000" spc="60" dirty="0"/>
                        <a:t> string</a:t>
                      </a:r>
                      <a:endParaRPr lang="en-US" altLang="en-US" sz="1000" b="0" spc="60" dirty="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日期维度-按天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dws_week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日期维度-按周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dws_month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日期维度-按月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  <a:cs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one_make_dws.dim_date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oil_type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oil_city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油站所属市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oil_county string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油站所属区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/>
                        <a:t>customer_classify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/>
                        <a:t>客户类型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/>
                        <a:t>one_make_dws.dim_oilstation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  <a:tr h="27686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/>
                        <a:t>customer_province</a:t>
                      </a:r>
                      <a:endParaRPr lang="en-US" altLang="en-US" sz="1000" b="0" spc="60">
                        <a:solidFill>
                          <a:srgbClr val="646464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/>
                        <a:t>客户所属省</a:t>
                      </a:r>
                      <a:endParaRPr lang="en-US" altLang="en-US" sz="1000" b="0" spc="6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en-US" sz="1000" spc="60" dirty="0" err="1"/>
                        <a:t>one_make_dws.dim_oilstation</a:t>
                      </a:r>
                      <a:endParaRPr lang="en-US" altLang="en-US" sz="1000" b="0" spc="60" dirty="0">
                        <a:solidFill>
                          <a:srgbClr val="404040"/>
                        </a:solidFill>
                        <a:latin typeface="阿里巴巴普惠体" panose="00020600040101010101" pitchFamily="18" charset="-122"/>
                        <a:ea typeface="阿里巴巴普惠体" panose="00020600040101010101" pitchFamily="18" charset="-122"/>
                      </a:endParaRPr>
                    </a:p>
                  </a:txBody>
                  <a:tcPr marL="107950" marR="107950" marT="38100" marB="3810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4a1beb-88ef-44b0-a367-355804e9d526}"/>
  <p:tag name="TABLE_ENDDRAG_ORIGIN_RECT" val="670*264"/>
  <p:tag name="TABLE_ENDDRAG_RECT" val="185*252*670*264"/>
  <p:tag name="TABLE_RECT" val="142.825*140.811*674.35*358.95"/>
  <p:tag name="TABLE_EMPHASIZE_COLOR" val="6579300"/>
  <p:tag name="TABLE_ONEKEY_SKIN_IDX" val="0"/>
  <p:tag name="TABLE_SKINIDX" val="-1"/>
  <p:tag name="TABLE_COLORIDX" val="l"/>
  <p:tag name="TABLE_AUTOADJUST_FLAG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fa06f84-4c7c-4e97-a1ba-743a36898c59}"/>
  <p:tag name="TABLE_ENDDRAG_ORIGIN_RECT" val="717*331"/>
  <p:tag name="TABLE_ENDDRAG_RECT" val="70*177*717*331"/>
  <p:tag name="TABLE_AUTOADJUST_FLAG" val="1"/>
  <p:tag name="TABLE_RECT" val="105.2*134.361*749.6*371.85"/>
  <p:tag name="TABLE_EMPHASIZE_COLOR" val="6579300"/>
  <p:tag name="TABLE_ONEKEY_SKIN_IDX" val="0"/>
  <p:tag name="TABLE_SKINIDX" val="-1"/>
  <p:tag name="TABLE_COLORIDX" val="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bdc40049-8ee7-49f2-818b-9a9cd95e02ec}"/>
  <p:tag name="TABLE_ENDDRAG_ORIGIN_RECT" val="797*342"/>
  <p:tag name="TABLE_ENDDRAG_RECT" val="65*172*797*342"/>
  <p:tag name="TABLE_AUTOADJUST_FLAG" val="1"/>
  <p:tag name="TABLE_RECT" val="60.375*126.436*839.25*387.7"/>
  <p:tag name="TABLE_EMPHASIZE_COLOR" val="6579300"/>
  <p:tag name="TABLE_ONEKEY_SKIN_IDX" val="0"/>
  <p:tag name="TABLE_SKINIDX" val="-1"/>
  <p:tag name="TABLE_COLORIDX" val="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0b0f3e1-1298-4639-8f07-9713d689c1df}"/>
  <p:tag name="TABLE_ENDDRAG_ORIGIN_RECT" val="677*330"/>
  <p:tag name="TABLE_ENDDRAG_RECT" val="79*181*677*330"/>
  <p:tag name="TABLE_RECT" val="99.3*124.036*761.4*392.5"/>
  <p:tag name="TABLE_EMPHASIZE_COLOR" val="6579300"/>
  <p:tag name="TABLE_ONEKEY_SKIN_IDX" val="0"/>
  <p:tag name="TABLE_SKINIDX" val="-1"/>
  <p:tag name="TABLE_COLORIDX" val="l"/>
  <p:tag name="TABLE_AUTOADJUST_FLAG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a14db1c-0946-4f59-97bc-753da13e7747}"/>
  <p:tag name="TABLE_ENDDRAG_ORIGIN_RECT" val="736*330"/>
  <p:tag name="TABLE_ENDDRAG_RECT" val="95*187*736*330"/>
  <p:tag name="TABLE_RECT" val="81.225*120.311*797.55*399.95"/>
  <p:tag name="TABLE_EMPHASIZE_COLOR" val="6579300"/>
  <p:tag name="TABLE_ONEKEY_SKIN_IDX" val="0"/>
  <p:tag name="TABLE_SKINIDX" val="-1"/>
  <p:tag name="TABLE_COLORIDX" val="l"/>
  <p:tag name="TABLE_AUTOADJUST_FLAG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6f2d18d-87cd-4521-b8c8-142388da8bad}"/>
  <p:tag name="TABLE_RECT" val="134.1*131.536*691.8*377.5"/>
  <p:tag name="TABLE_EMPHASIZE_COLOR" val="6579300"/>
  <p:tag name="TABLE_ONEKEY_SKIN_IDX" val="0"/>
  <p:tag name="TABLE_SKINIDX" val="-1"/>
  <p:tag name="TABLE_COLORIDX" val="l"/>
  <p:tag name="TABLE_ENDDRAG_ORIGIN_RECT" val="697*338"/>
  <p:tag name="TABLE_ENDDRAG_RECT" val="128*170*697*338"/>
  <p:tag name="TABLE_AUTOADJUST_FLAG" val="1"/>
</p:tagLst>
</file>

<file path=ppt/theme/theme1.xml><?xml version="1.0" encoding="utf-8"?>
<a:theme xmlns:a="http://schemas.openxmlformats.org/drawingml/2006/main" name="封面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目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学习目标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章节页版式（一级+二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章节页版式（一级标题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正文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>
        <a:spAutoFit/>
      </a:bodyPr>
      <a:lstStyle>
        <a:defPPr fontAlgn="auto">
          <a:spcBef>
            <a:spcPts val="0"/>
          </a:spcBef>
          <a:spcAft>
            <a:spcPts val="0"/>
          </a:spcAft>
          <a:defRPr sz="1050" dirty="0">
            <a:solidFill>
              <a:schemeClr val="tx1">
                <a:lumMod val="65000"/>
                <a:lumOff val="35000"/>
              </a:schemeClr>
            </a:solidFill>
            <a:latin typeface="+mn-lt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结束页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黑体"/>
        <a:cs typeface=""/>
      </a:majorFont>
      <a:minorFont>
        <a:latin typeface="Calibri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</TotalTime>
  <Words>3277</Words>
  <Application>Microsoft Office PowerPoint</Application>
  <PresentationFormat>宽屏</PresentationFormat>
  <Paragraphs>731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7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67" baseType="lpstr">
      <vt:lpstr>Alibaba PuHuiTi B</vt:lpstr>
      <vt:lpstr>Alibaba PuHuiTi M</vt:lpstr>
      <vt:lpstr>Alibaba PuHuiTi R</vt:lpstr>
      <vt:lpstr>阿里巴巴普惠体</vt:lpstr>
      <vt:lpstr>等线</vt:lpstr>
      <vt:lpstr>黑体</vt:lpstr>
      <vt:lpstr>宋体</vt:lpstr>
      <vt:lpstr>微软雅黑</vt:lpstr>
      <vt:lpstr>Arial</vt:lpstr>
      <vt:lpstr>Calibri</vt:lpstr>
      <vt:lpstr>Segoe UI</vt:lpstr>
      <vt:lpstr>Verdana</vt:lpstr>
      <vt:lpstr>Wingdings</vt:lpstr>
      <vt:lpstr>封面2</vt:lpstr>
      <vt:lpstr>目录</vt:lpstr>
      <vt:lpstr>学习目标</vt:lpstr>
      <vt:lpstr>章节页版式（一级+二级标题）</vt:lpstr>
      <vt:lpstr>章节页版式（一级标题）</vt:lpstr>
      <vt:lpstr>正文设计方案</vt:lpstr>
      <vt:lpstr>5_结束页设计方案</vt:lpstr>
      <vt:lpstr>Microsoft PowerPoint 演示文稿</vt:lpstr>
      <vt:lpstr>一站制造 </vt:lpstr>
      <vt:lpstr>PowerPoint 演示文稿</vt:lpstr>
      <vt:lpstr>PowerPoint 演示文稿</vt:lpstr>
      <vt:lpstr>数据应用层</vt:lpstr>
      <vt:lpstr>数据应用层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服务类型指标</vt:lpstr>
      <vt:lpstr>客户类型指标</vt:lpstr>
      <vt:lpstr>客户类型指标</vt:lpstr>
      <vt:lpstr>仓库物料类型指标</vt:lpstr>
      <vt:lpstr>仓库物料类型指标</vt:lpstr>
      <vt:lpstr>仓库物料类型指标</vt:lpstr>
      <vt:lpstr>仓库物料类型指标</vt:lpstr>
      <vt:lpstr>仓库物料类型指标</vt:lpstr>
      <vt:lpstr>仓库物料类型指标</vt:lpstr>
      <vt:lpstr>仓库物料类型指标</vt:lpstr>
      <vt:lpstr>仓库物料类型指标</vt:lpstr>
      <vt:lpstr>服务商类型指标</vt:lpstr>
      <vt:lpstr>服务商类型指标</vt:lpstr>
      <vt:lpstr>数据集市层</vt:lpstr>
      <vt:lpstr>数据集市层</vt:lpstr>
      <vt:lpstr>数据集市层</vt:lpstr>
      <vt:lpstr>数据集市层</vt:lpstr>
      <vt:lpstr>数据集市层</vt:lpstr>
      <vt:lpstr>数据集市层</vt:lpstr>
      <vt:lpstr>常见问题解决</vt:lpstr>
      <vt:lpstr>常见问题解决</vt:lpstr>
      <vt:lpstr>数仓主题指标层建设</vt:lpstr>
      <vt:lpstr>数仓主题指标层建设</vt:lpstr>
      <vt:lpstr>数仓建设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8802</dc:creator>
  <cp:lastModifiedBy>Frank</cp:lastModifiedBy>
  <cp:revision>561</cp:revision>
  <dcterms:created xsi:type="dcterms:W3CDTF">2020-03-31T02:23:00Z</dcterms:created>
  <dcterms:modified xsi:type="dcterms:W3CDTF">2021-10-04T07:19:40Z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E4640AD4A80C48279EFD202835E57218</vt:lpwstr>
  </property>
</Properties>
</file>