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5" r:id="rId4"/>
    <p:sldMasterId id="2147483658" r:id="rId5"/>
    <p:sldMasterId id="2147483660" r:id="rId6"/>
    <p:sldMasterId id="2147483677" r:id="rId7"/>
  </p:sldMasterIdLst>
  <p:notesMasterIdLst>
    <p:notesMasterId r:id="rId57"/>
  </p:notesMasterIdLst>
  <p:handoutMasterIdLst>
    <p:handoutMasterId r:id="rId58"/>
  </p:handoutMasterIdLst>
  <p:sldIdLst>
    <p:sldId id="462" r:id="rId8"/>
    <p:sldId id="463" r:id="rId9"/>
    <p:sldId id="464" r:id="rId10"/>
    <p:sldId id="504" r:id="rId11"/>
    <p:sldId id="510" r:id="rId12"/>
    <p:sldId id="511" r:id="rId13"/>
    <p:sldId id="512" r:id="rId14"/>
    <p:sldId id="513" r:id="rId15"/>
    <p:sldId id="514" r:id="rId16"/>
    <p:sldId id="557" r:id="rId17"/>
    <p:sldId id="515" r:id="rId18"/>
    <p:sldId id="516" r:id="rId19"/>
    <p:sldId id="517" r:id="rId20"/>
    <p:sldId id="584" r:id="rId21"/>
    <p:sldId id="588" r:id="rId22"/>
    <p:sldId id="585" r:id="rId23"/>
    <p:sldId id="586" r:id="rId24"/>
    <p:sldId id="524" r:id="rId25"/>
    <p:sldId id="589" r:id="rId26"/>
    <p:sldId id="591" r:id="rId27"/>
    <p:sldId id="590" r:id="rId28"/>
    <p:sldId id="592" r:id="rId29"/>
    <p:sldId id="593" r:id="rId30"/>
    <p:sldId id="525" r:id="rId31"/>
    <p:sldId id="606" r:id="rId32"/>
    <p:sldId id="607" r:id="rId33"/>
    <p:sldId id="608" r:id="rId34"/>
    <p:sldId id="609" r:id="rId35"/>
    <p:sldId id="610" r:id="rId36"/>
    <p:sldId id="611" r:id="rId37"/>
    <p:sldId id="612" r:id="rId38"/>
    <p:sldId id="613" r:id="rId39"/>
    <p:sldId id="526" r:id="rId40"/>
    <p:sldId id="615" r:id="rId41"/>
    <p:sldId id="616" r:id="rId42"/>
    <p:sldId id="617" r:id="rId43"/>
    <p:sldId id="618" r:id="rId44"/>
    <p:sldId id="619" r:id="rId45"/>
    <p:sldId id="624" r:id="rId46"/>
    <p:sldId id="527" r:id="rId47"/>
    <p:sldId id="621" r:id="rId48"/>
    <p:sldId id="622" r:id="rId49"/>
    <p:sldId id="623" r:id="rId50"/>
    <p:sldId id="587" r:id="rId51"/>
    <p:sldId id="625" r:id="rId52"/>
    <p:sldId id="626" r:id="rId53"/>
    <p:sldId id="501" r:id="rId54"/>
    <p:sldId id="452" r:id="rId55"/>
    <p:sldId id="264"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52332" initials="5"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49504F"/>
    <a:srgbClr val="B70006"/>
    <a:srgbClr val="FFFFE4"/>
    <a:srgbClr val="919191"/>
    <a:srgbClr val="333333"/>
    <a:srgbClr val="FFFFFF"/>
    <a:srgbClr val="B60206"/>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50" autoAdjust="0"/>
    <p:restoredTop sz="95306" autoAdjust="0"/>
  </p:normalViewPr>
  <p:slideViewPr>
    <p:cSldViewPr snapToGrid="0">
      <p:cViewPr varScale="1">
        <p:scale>
          <a:sx n="84" d="100"/>
          <a:sy n="84" d="100"/>
        </p:scale>
        <p:origin x="278" y="67"/>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viewProps" Target="viewProp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commentAuthors" Target="commentAuthor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notesMaster" Target="notesMasters/notesMaster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2021/10/5</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24194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2021/10/5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401191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2021/10/5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2021/10/5</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2021/10/5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2021/10/5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1.svg"/><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image" Target="../media/image3.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6.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7.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image" Target="../media/image25.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hyperlink" Target="&#35762;&#20041;&#20851;&#32852;&#36164;&#26009;/etl&#20219;&#21153;python&#33050;&#26412;&#35814;&#35299;.md" TargetMode="External"/><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image" Target="../media/image28.png"/><Relationship Id="rId5" Type="http://schemas.openxmlformats.org/officeDocument/2006/relationships/image" Target="../media/image27.e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5.vml"/><Relationship Id="rId4" Type="http://schemas.openxmlformats.org/officeDocument/2006/relationships/image" Target="../media/image2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8.xml"/><Relationship Id="rId1" Type="http://schemas.openxmlformats.org/officeDocument/2006/relationships/vmlDrawing" Target="../drawings/vmlDrawing6.vml"/><Relationship Id="rId4" Type="http://schemas.openxmlformats.org/officeDocument/2006/relationships/image" Target="../media/image39.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8.xml"/><Relationship Id="rId1" Type="http://schemas.openxmlformats.org/officeDocument/2006/relationships/vmlDrawing" Target="../drawings/vmlDrawing7.vml"/><Relationship Id="rId4" Type="http://schemas.openxmlformats.org/officeDocument/2006/relationships/image" Target="../media/image40.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8.xml"/><Relationship Id="rId1" Type="http://schemas.openxmlformats.org/officeDocument/2006/relationships/vmlDrawing" Target="../drawings/vmlDrawing8.vml"/><Relationship Id="rId4" Type="http://schemas.openxmlformats.org/officeDocument/2006/relationships/image" Target="../media/image41.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image" Target="../media/image42.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8.xml"/><Relationship Id="rId1" Type="http://schemas.openxmlformats.org/officeDocument/2006/relationships/vmlDrawing" Target="../drawings/vmlDrawing10.vml"/><Relationship Id="rId4" Type="http://schemas.openxmlformats.org/officeDocument/2006/relationships/image" Target="../media/image43.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8.xml"/><Relationship Id="rId1" Type="http://schemas.openxmlformats.org/officeDocument/2006/relationships/vmlDrawing" Target="../drawings/vmlDrawing11.vml"/><Relationship Id="rId5" Type="http://schemas.openxmlformats.org/officeDocument/2006/relationships/image" Target="../media/image45.wmf"/><Relationship Id="rId4" Type="http://schemas.openxmlformats.org/officeDocument/2006/relationships/oleObject" Target="../embeddings/oleObject1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8.xml"/><Relationship Id="rId1" Type="http://schemas.openxmlformats.org/officeDocument/2006/relationships/vmlDrawing" Target="../drawings/vmlDrawing12.vml"/><Relationship Id="rId4" Type="http://schemas.openxmlformats.org/officeDocument/2006/relationships/image" Target="../media/image47.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8.xml"/><Relationship Id="rId1" Type="http://schemas.openxmlformats.org/officeDocument/2006/relationships/vmlDrawing" Target="../drawings/vmlDrawing13.vml"/><Relationship Id="rId4" Type="http://schemas.openxmlformats.org/officeDocument/2006/relationships/image" Target="../media/image48.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noProof="0" dirty="0">
                <a:latin typeface="微软雅黑" panose="020B0503020204020204" pitchFamily="34" charset="-122"/>
                <a:ea typeface="微软雅黑" panose="020B0503020204020204" pitchFamily="34" charset="-122"/>
                <a:cs typeface="+mn-cs"/>
                <a:sym typeface="+mn-ea"/>
              </a:rPr>
              <a:t>一站制造</a:t>
            </a:r>
            <a:r>
              <a:rPr kumimoji="0" lang="zh-CN" altLang="en-US" b="1"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r>
            <a:br>
              <a:rPr kumimoji="0" lang="zh-CN" altLang="en-US" b="1"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br>
            <a:endParaRPr kumimoji="1" lang="zh-CN" altLang="en-US" dirty="0"/>
          </a:p>
        </p:txBody>
      </p:sp>
      <p:sp>
        <p:nvSpPr>
          <p:cNvPr id="3" name="文本占位符 2"/>
          <p:cNvSpPr>
            <a:spLocks noGrp="1"/>
          </p:cNvSpPr>
          <p:nvPr>
            <p:ph type="body" sz="quarter" idx="10"/>
          </p:nvPr>
        </p:nvSpPr>
        <p:spPr/>
        <p:txBody>
          <a:bodyPr/>
          <a:lstStyle/>
          <a:p>
            <a:r>
              <a:rPr kumimoji="1" lang="zh-CN" altLang="en-US" dirty="0"/>
              <a:t>第七章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airflow</a:t>
            </a:r>
            <a:r>
              <a:rPr lang="zh-CN" altLang="en-US" dirty="0">
                <a:sym typeface="+mn-ea"/>
              </a:rPr>
              <a:t>概述</a:t>
            </a:r>
            <a:endParaRPr lang="zh-CN" altLang="en-US"/>
          </a:p>
        </p:txBody>
      </p:sp>
      <p:sp>
        <p:nvSpPr>
          <p:cNvPr id="3" name="文本占位符 2"/>
          <p:cNvSpPr>
            <a:spLocks noGrp="1"/>
          </p:cNvSpPr>
          <p:nvPr>
            <p:ph type="body" sz="quarter" idx="10"/>
          </p:nvPr>
        </p:nvSpPr>
        <p:spPr/>
        <p:txBody>
          <a:bodyPr/>
          <a:lstStyle/>
          <a:p>
            <a:r>
              <a:rPr lang="en-US" altLang="zh-CN"/>
              <a:t>airflow</a:t>
            </a:r>
            <a:r>
              <a:t>动态流程图</a:t>
            </a:r>
          </a:p>
        </p:txBody>
      </p:sp>
      <p:pic>
        <p:nvPicPr>
          <p:cNvPr id="5" name="图片 4" descr="airflow"/>
          <p:cNvPicPr>
            <a:picLocks noChangeAspect="1"/>
          </p:cNvPicPr>
          <p:nvPr>
            <p:custDataLst>
              <p:tags r:id="rId1"/>
            </p:custDataLst>
          </p:nvPr>
        </p:nvPicPr>
        <p:blipFill>
          <a:blip r:embed="rId3"/>
          <a:stretch>
            <a:fillRect/>
          </a:stretch>
        </p:blipFill>
        <p:spPr>
          <a:xfrm>
            <a:off x="710565" y="1645920"/>
            <a:ext cx="6793865" cy="4671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sym typeface="+mn-ea"/>
              </a:rPr>
              <a:t>airflow</a:t>
            </a:r>
            <a:r>
              <a:rPr lang="zh-CN" altLang="en-US" dirty="0">
                <a:sym typeface="+mn-ea"/>
              </a:rPr>
              <a:t>架构</a:t>
            </a:r>
            <a:endParaRPr lang="zh-CN" altLang="en-US"/>
          </a:p>
        </p:txBody>
      </p:sp>
      <p:sp>
        <p:nvSpPr>
          <p:cNvPr id="3" name="文本占位符 2"/>
          <p:cNvSpPr>
            <a:spLocks noGrp="1"/>
          </p:cNvSpPr>
          <p:nvPr>
            <p:ph type="body" idx="10"/>
          </p:nvPr>
        </p:nvSpPr>
        <p:spPr>
          <a:xfrm>
            <a:off x="5273040" y="3068955"/>
            <a:ext cx="5466080" cy="3014345"/>
          </a:xfrm>
        </p:spPr>
        <p:txBody>
          <a:bodyPr/>
          <a:lstStyle/>
          <a:p>
            <a:r>
              <a:t>基础架构</a:t>
            </a:r>
          </a:p>
          <a:p>
            <a:r>
              <a:rPr lang="zh-CN" altLang="en-US"/>
              <a:t>架构细节</a:t>
            </a:r>
          </a:p>
          <a:p>
            <a:r>
              <a:rPr lang="zh-CN" altLang="en-US"/>
              <a:t>任务依赖</a:t>
            </a:r>
          </a:p>
          <a:p>
            <a:r>
              <a:rPr lang="zh-CN" altLang="en-US">
                <a:sym typeface="+mn-ea"/>
              </a:rPr>
              <a:t>任务生命周期</a:t>
            </a:r>
            <a:endParaRPr lang="zh-CN" altLang="en-US"/>
          </a:p>
          <a:p>
            <a:r>
              <a:rPr lang="zh-CN" altLang="en-US"/>
              <a:t>Operator</a:t>
            </a:r>
          </a:p>
          <a:p>
            <a:r>
              <a:rPr lang="zh-CN" altLang="en-US"/>
              <a:t>Jinja模板</a:t>
            </a:r>
          </a:p>
        </p:txBody>
      </p:sp>
      <p:sp>
        <p:nvSpPr>
          <p:cNvPr id="4" name="文本占位符 3"/>
          <p:cNvSpPr>
            <a:spLocks noGrp="1"/>
          </p:cNvSpPr>
          <p:nvPr>
            <p:ph type="body" sz="quarter" idx="11"/>
          </p:nvPr>
        </p:nvSpPr>
        <p:spPr/>
        <p:txBody>
          <a:bodyPr/>
          <a:lstStyle/>
          <a:p>
            <a:r>
              <a:rPr lang="en-US" altLang="zh-CN"/>
              <a:t>02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airflow</a:t>
            </a:r>
            <a:r>
              <a:rPr lang="zh-CN" altLang="en-US" dirty="0">
                <a:sym typeface="+mn-ea"/>
              </a:rPr>
              <a:t>架构</a:t>
            </a:r>
            <a:endParaRPr lang="zh-CN" altLang="en-US"/>
          </a:p>
        </p:txBody>
      </p:sp>
      <p:sp>
        <p:nvSpPr>
          <p:cNvPr id="3" name="文本占位符 2"/>
          <p:cNvSpPr>
            <a:spLocks noGrp="1"/>
          </p:cNvSpPr>
          <p:nvPr>
            <p:ph type="body" sz="quarter" idx="10"/>
          </p:nvPr>
        </p:nvSpPr>
        <p:spPr/>
        <p:txBody>
          <a:bodyPr/>
          <a:lstStyle/>
          <a:p>
            <a:r>
              <a:rPr>
                <a:sym typeface="+mn-ea"/>
              </a:rPr>
              <a:t>基础架构</a:t>
            </a:r>
            <a:endParaRPr lang="zh-CN" altLang="en-US"/>
          </a:p>
        </p:txBody>
      </p:sp>
      <p:sp>
        <p:nvSpPr>
          <p:cNvPr id="4" name="文本占位符 3"/>
          <p:cNvSpPr>
            <a:spLocks noGrp="1"/>
          </p:cNvSpPr>
          <p:nvPr>
            <p:ph type="body" sz="quarter" idx="11"/>
          </p:nvPr>
        </p:nvSpPr>
        <p:spPr/>
        <p:txBody>
          <a:bodyPr/>
          <a:lstStyle/>
          <a:p>
            <a:pPr marL="285750" indent="-285750">
              <a:buFont typeface="Wingdings" panose="05000000000000000000" charset="0"/>
              <a:buChar char="l"/>
            </a:pPr>
            <a:r>
              <a:rPr lang="zh-CN" altLang="en-US">
                <a:sym typeface="+mn-ea"/>
              </a:rPr>
              <a:t>Airflow基础体系结构应用于开发过程，有多种方式执行程序，推荐使用Local和Sequential模式（Celery模式）</a:t>
            </a:r>
          </a:p>
          <a:p>
            <a:pPr>
              <a:buFont typeface="Wingdings" panose="05000000000000000000" charset="0"/>
            </a:pPr>
            <a:endParaRPr lang="zh-CN" altLang="en-US">
              <a:latin typeface="阿里巴巴普惠体" panose="00020600040101010101" pitchFamily="18" charset="-122"/>
              <a:ea typeface="阿里巴巴普惠体" panose="00020600040101010101" pitchFamily="18" charset="-122"/>
            </a:endParaRPr>
          </a:p>
          <a:p>
            <a:endParaRPr lang="zh-CN" altLang="en-US"/>
          </a:p>
        </p:txBody>
      </p:sp>
      <p:pic>
        <p:nvPicPr>
          <p:cNvPr id="6" name="图片 5" descr="airflow基础架构图"/>
          <p:cNvPicPr>
            <a:picLocks noChangeAspect="1"/>
          </p:cNvPicPr>
          <p:nvPr/>
        </p:nvPicPr>
        <p:blipFill>
          <a:blip r:embed="rId2"/>
          <a:stretch>
            <a:fillRect/>
          </a:stretch>
        </p:blipFill>
        <p:spPr>
          <a:xfrm>
            <a:off x="710565" y="2258060"/>
            <a:ext cx="6369050" cy="3973830"/>
          </a:xfrm>
          <a:prstGeom prst="rect">
            <a:avLst/>
          </a:prstGeom>
        </p:spPr>
      </p:pic>
      <p:sp>
        <p:nvSpPr>
          <p:cNvPr id="7" name="文本框 6"/>
          <p:cNvSpPr txBox="1"/>
          <p:nvPr/>
        </p:nvSpPr>
        <p:spPr>
          <a:xfrm>
            <a:off x="7210425" y="2293620"/>
            <a:ext cx="4435475" cy="3938270"/>
          </a:xfrm>
          <a:prstGeom prst="rect">
            <a:avLst/>
          </a:prstGeom>
          <a:noFill/>
        </p:spPr>
        <p:txBody>
          <a:bodyPr wrap="square" rtlCol="0">
            <a:spAutoFit/>
          </a:bodyPr>
          <a:lstStyle/>
          <a:p>
            <a:pPr marL="171450" indent="-171450">
              <a:buFont typeface="Arial" panose="020B0604020202020204" pitchFamily="34" charset="0"/>
              <a:buChar char="•"/>
            </a:pPr>
            <a:r>
              <a:rPr lang="zh-CN" altLang="en-US" sz="1600" b="1">
                <a:latin typeface="阿里巴巴普惠体" panose="00020600040101010101" pitchFamily="18" charset="-122"/>
                <a:ea typeface="阿里巴巴普惠体" panose="00020600040101010101" pitchFamily="18" charset="-122"/>
              </a:rPr>
              <a:t>元数据数据库</a:t>
            </a:r>
            <a:r>
              <a:rPr lang="zh-CN" altLang="en-US" sz="1600">
                <a:latin typeface="阿里巴巴普惠体" panose="00020600040101010101" pitchFamily="18" charset="-122"/>
                <a:ea typeface="阿里巴巴普惠体" panose="00020600040101010101" pitchFamily="18" charset="-122"/>
              </a:rPr>
              <a:t>：</a:t>
            </a:r>
            <a:r>
              <a:rPr lang="zh-CN" altLang="en-US" sz="1400">
                <a:latin typeface="阿里巴巴普惠体" panose="00020600040101010101" pitchFamily="18" charset="-122"/>
                <a:ea typeface="阿里巴巴普惠体" panose="00020600040101010101" pitchFamily="18" charset="-122"/>
              </a:rPr>
              <a:t>Airflow使用SQL数据库存储有关正在运行的数据管道的元数据。在上图中，它表示为Postgres，它在Airflow中非常流行。 Airflow支持的备用数据库包括MySQL。</a:t>
            </a:r>
            <a:endParaRPr lang="zh-CN" altLang="en-US" sz="1600">
              <a:latin typeface="阿里巴巴普惠体" panose="00020600040101010101" pitchFamily="18" charset="-122"/>
              <a:ea typeface="阿里巴巴普惠体" panose="00020600040101010101" pitchFamily="18" charset="-122"/>
            </a:endParaRPr>
          </a:p>
          <a:p>
            <a:pPr marL="171450" indent="-171450">
              <a:buFont typeface="Arial" panose="020B0604020202020204" pitchFamily="34" charset="0"/>
              <a:buChar char="•"/>
            </a:pPr>
            <a:r>
              <a:rPr lang="zh-CN" altLang="en-US" sz="1600" b="1">
                <a:latin typeface="阿里巴巴普惠体" panose="00020600040101010101" pitchFamily="18" charset="-122"/>
                <a:ea typeface="阿里巴巴普惠体" panose="00020600040101010101" pitchFamily="18" charset="-122"/>
              </a:rPr>
              <a:t>Web服务器和调度程序</a:t>
            </a:r>
            <a:r>
              <a:rPr lang="zh-CN" altLang="en-US" sz="1600">
                <a:latin typeface="阿里巴巴普惠体" panose="00020600040101010101" pitchFamily="18" charset="-122"/>
                <a:ea typeface="阿里巴巴普惠体" panose="00020600040101010101" pitchFamily="18" charset="-122"/>
              </a:rPr>
              <a:t>：</a:t>
            </a:r>
            <a:r>
              <a:rPr lang="zh-CN" altLang="en-US" sz="1400">
                <a:latin typeface="阿里巴巴普惠体" panose="00020600040101010101" pitchFamily="18" charset="-122"/>
                <a:ea typeface="阿里巴巴普惠体" panose="00020600040101010101" pitchFamily="18" charset="-122"/>
              </a:rPr>
              <a:t>Airflow Web服务器和调度程序是在本地计算机上运行并与元数据库进行交互的独立进程。</a:t>
            </a:r>
            <a:endParaRPr lang="zh-CN" altLang="en-US" sz="1600">
              <a:latin typeface="阿里巴巴普惠体" panose="00020600040101010101" pitchFamily="18" charset="-122"/>
              <a:ea typeface="阿里巴巴普惠体" panose="00020600040101010101" pitchFamily="18" charset="-122"/>
            </a:endParaRPr>
          </a:p>
          <a:p>
            <a:pPr marL="171450" indent="-171450">
              <a:buFont typeface="Arial" panose="020B0604020202020204" pitchFamily="34" charset="0"/>
              <a:buChar char="•"/>
            </a:pPr>
            <a:r>
              <a:rPr lang="zh-CN" altLang="en-US" sz="1600" b="1">
                <a:latin typeface="阿里巴巴普惠体" panose="00020600040101010101" pitchFamily="18" charset="-122"/>
                <a:ea typeface="阿里巴巴普惠体" panose="00020600040101010101" pitchFamily="18" charset="-122"/>
              </a:rPr>
              <a:t>执行器</a:t>
            </a:r>
            <a:r>
              <a:rPr lang="zh-CN" altLang="en-US" sz="1600">
                <a:latin typeface="阿里巴巴普惠体" panose="00020600040101010101" pitchFamily="18" charset="-122"/>
                <a:ea typeface="阿里巴巴普惠体" panose="00020600040101010101" pitchFamily="18" charset="-122"/>
              </a:rPr>
              <a:t>：</a:t>
            </a:r>
            <a:r>
              <a:rPr lang="zh-CN" altLang="en-US" sz="1400">
                <a:latin typeface="阿里巴巴普惠体" panose="00020600040101010101" pitchFamily="18" charset="-122"/>
                <a:ea typeface="阿里巴巴普惠体" panose="00020600040101010101" pitchFamily="18" charset="-122"/>
              </a:rPr>
              <a:t>单独显示，实际上executor不是一个单独的过程，而是在Scheduler中运行。</a:t>
            </a:r>
            <a:endParaRPr lang="zh-CN" altLang="en-US" sz="1600">
              <a:latin typeface="阿里巴巴普惠体" panose="00020600040101010101" pitchFamily="18" charset="-122"/>
              <a:ea typeface="阿里巴巴普惠体" panose="00020600040101010101" pitchFamily="18" charset="-122"/>
            </a:endParaRPr>
          </a:p>
          <a:p>
            <a:pPr marL="171450" indent="-171450">
              <a:buFont typeface="Arial" panose="020B0604020202020204" pitchFamily="34" charset="0"/>
              <a:buChar char="•"/>
            </a:pPr>
            <a:r>
              <a:rPr lang="zh-CN" altLang="en-US" sz="1600" b="1">
                <a:latin typeface="阿里巴巴普惠体" panose="00020600040101010101" pitchFamily="18" charset="-122"/>
                <a:ea typeface="阿里巴巴普惠体" panose="00020600040101010101" pitchFamily="18" charset="-122"/>
              </a:rPr>
              <a:t>工作节点</a:t>
            </a:r>
            <a:r>
              <a:rPr lang="zh-CN" altLang="en-US" sz="1600">
                <a:latin typeface="阿里巴巴普惠体" panose="00020600040101010101" pitchFamily="18" charset="-122"/>
                <a:ea typeface="阿里巴巴普惠体" panose="00020600040101010101" pitchFamily="18" charset="-122"/>
              </a:rPr>
              <a:t>：</a:t>
            </a:r>
            <a:r>
              <a:rPr lang="zh-CN" altLang="en-US" sz="1400">
                <a:latin typeface="阿里巴巴普惠体" panose="00020600040101010101" pitchFamily="18" charset="-122"/>
                <a:ea typeface="阿里巴巴普惠体" panose="00020600040101010101" pitchFamily="18" charset="-122"/>
              </a:rPr>
              <a:t>单独流程，与Airflow体系结构的其他组件和元数据存储库进行交互。</a:t>
            </a:r>
          </a:p>
          <a:p>
            <a:pPr marL="171450" indent="-171450">
              <a:buFont typeface="Arial" panose="020B0604020202020204" pitchFamily="34" charset="0"/>
              <a:buChar char="•"/>
            </a:pPr>
            <a:r>
              <a:rPr lang="zh-CN" altLang="en-US" sz="1600" b="1">
                <a:latin typeface="阿里巴巴普惠体" panose="00020600040101010101" pitchFamily="18" charset="-122"/>
                <a:ea typeface="阿里巴巴普惠体" panose="00020600040101010101" pitchFamily="18" charset="-122"/>
              </a:rPr>
              <a:t>airflow.cfg</a:t>
            </a:r>
            <a:r>
              <a:rPr lang="zh-CN" altLang="en-US" sz="1600">
                <a:latin typeface="阿里巴巴普惠体" panose="00020600040101010101" pitchFamily="18" charset="-122"/>
                <a:ea typeface="阿里巴巴普惠体" panose="00020600040101010101" pitchFamily="18" charset="-122"/>
              </a:rPr>
              <a:t>：</a:t>
            </a:r>
            <a:r>
              <a:rPr lang="zh-CN" altLang="en-US" sz="1400">
                <a:latin typeface="阿里巴巴普惠体" panose="00020600040101010101" pitchFamily="18" charset="-122"/>
                <a:ea typeface="阿里巴巴普惠体" panose="00020600040101010101" pitchFamily="18" charset="-122"/>
              </a:rPr>
              <a:t>是Airflow配置文件，可通过Web Server，Scheduler和Workers访问。</a:t>
            </a:r>
            <a:endParaRPr lang="zh-CN" altLang="en-US" sz="1600">
              <a:latin typeface="阿里巴巴普惠体" panose="00020600040101010101" pitchFamily="18" charset="-122"/>
              <a:ea typeface="阿里巴巴普惠体" panose="00020600040101010101" pitchFamily="18" charset="-122"/>
            </a:endParaRPr>
          </a:p>
          <a:p>
            <a:pPr marL="171450" indent="-171450">
              <a:buFont typeface="Arial" panose="020B0604020202020204" pitchFamily="34" charset="0"/>
              <a:buChar char="•"/>
            </a:pPr>
            <a:r>
              <a:rPr lang="zh-CN" altLang="en-US" sz="1600" b="1">
                <a:latin typeface="阿里巴巴普惠体" panose="00020600040101010101" pitchFamily="18" charset="-122"/>
                <a:ea typeface="阿里巴巴普惠体" panose="00020600040101010101" pitchFamily="18" charset="-122"/>
              </a:rPr>
              <a:t>DAG</a:t>
            </a:r>
            <a:r>
              <a:rPr lang="zh-CN" altLang="en-US" sz="1600">
                <a:latin typeface="阿里巴巴普惠体" panose="00020600040101010101" pitchFamily="18" charset="-122"/>
                <a:ea typeface="阿里巴巴普惠体" panose="00020600040101010101" pitchFamily="18" charset="-122"/>
              </a:rPr>
              <a:t>：</a:t>
            </a:r>
            <a:r>
              <a:rPr lang="zh-CN" altLang="en-US" sz="1400">
                <a:latin typeface="阿里巴巴普惠体" panose="00020600040101010101" pitchFamily="18" charset="-122"/>
                <a:ea typeface="阿里巴巴普惠体" panose="00020600040101010101" pitchFamily="18" charset="-122"/>
              </a:rPr>
              <a:t>是指包含Python代码的DAG文件，代表要由Airflow运行的数据管道。这些文件的位置在Airflow配置文件中指定，但是Web服务器，调度程序和工作程序需要访问它们。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airflow</a:t>
            </a:r>
            <a:r>
              <a:rPr lang="zh-CN" altLang="en-US" dirty="0">
                <a:sym typeface="+mn-ea"/>
              </a:rPr>
              <a:t>架构</a:t>
            </a:r>
            <a:endParaRPr lang="zh-CN" altLang="en-US"/>
          </a:p>
        </p:txBody>
      </p:sp>
      <p:sp>
        <p:nvSpPr>
          <p:cNvPr id="3" name="文本占位符 2"/>
          <p:cNvSpPr>
            <a:spLocks noGrp="1"/>
          </p:cNvSpPr>
          <p:nvPr>
            <p:ph type="body" sz="quarter" idx="10"/>
          </p:nvPr>
        </p:nvSpPr>
        <p:spPr/>
        <p:txBody>
          <a:bodyPr/>
          <a:lstStyle/>
          <a:p>
            <a:r>
              <a:rPr>
                <a:sym typeface="+mn-ea"/>
              </a:rPr>
              <a:t>架构细节</a:t>
            </a:r>
            <a:endParaRPr lang="zh-CN" altLang="en-US"/>
          </a:p>
        </p:txBody>
      </p:sp>
      <p:sp>
        <p:nvSpPr>
          <p:cNvPr id="4" name="文本占位符 3"/>
          <p:cNvSpPr>
            <a:spLocks noGrp="1"/>
          </p:cNvSpPr>
          <p:nvPr>
            <p:ph type="body" sz="quarter" idx="11"/>
          </p:nvPr>
        </p:nvSpPr>
        <p:spPr>
          <a:xfrm>
            <a:off x="710565" y="1656080"/>
            <a:ext cx="10699115" cy="4555490"/>
          </a:xfrm>
        </p:spPr>
        <p:txBody>
          <a:bodyPr/>
          <a:lstStyle/>
          <a:p>
            <a:pPr marL="285750" indent="-285750">
              <a:buFont typeface="Wingdings" panose="05000000000000000000" charset="0"/>
              <a:buChar char="l"/>
            </a:pPr>
            <a:r>
              <a:rPr lang="zh-CN" altLang="en-US" b="1"/>
              <a:t>DAG</a:t>
            </a:r>
            <a:r>
              <a:rPr lang="en-US" altLang="zh-CN" b="1"/>
              <a:t>s</a:t>
            </a:r>
            <a:r>
              <a:rPr lang="zh-CN" altLang="en-US"/>
              <a:t>:</a:t>
            </a:r>
          </a:p>
          <a:p>
            <a:pPr marL="742950" lvl="1" indent="-285750">
              <a:buFont typeface="Wingdings" panose="05000000000000000000" charset="0"/>
              <a:buChar char="n"/>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在Airflow中，DAG（有向无环图）是要运行的所有任务的集合，其组织方式反映了它们之间的关系和依赖性。DAG是在Python脚本中定义的，该脚本将DAG的结构（任务及其依赖项）表示为代码。</a:t>
            </a:r>
          </a:p>
          <a:p>
            <a:pPr marL="285750" indent="-285750">
              <a:buFont typeface="Wingdings" panose="05000000000000000000" charset="0"/>
              <a:buChar char="l"/>
            </a:pPr>
            <a:r>
              <a:rPr lang="zh-CN" altLang="en-US" b="1">
                <a:sym typeface="+mn-ea"/>
              </a:rPr>
              <a:t>default</a:t>
            </a:r>
            <a:r>
              <a:rPr lang="en-US" altLang="zh-CN" b="1">
                <a:sym typeface="+mn-ea"/>
              </a:rPr>
              <a:t> arguments</a:t>
            </a:r>
            <a:endParaRPr lang="zh-CN" altLang="en-US" b="1"/>
          </a:p>
          <a:p>
            <a:pPr marL="742950" lvl="1" indent="-285750">
              <a:buFont typeface="Wingdings" panose="05000000000000000000" charset="0"/>
              <a:buChar char="n"/>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将default_args参数传递给DAG，将把默认参数应用于dag下其他的operator。这使得将通用参数轻松应用于许多运算符而不必多次传递参数。</a:t>
            </a:r>
          </a:p>
          <a:p>
            <a:pPr marL="285750" indent="-285750">
              <a:buFont typeface="Wingdings" panose="05000000000000000000" charset="0"/>
              <a:buChar char="l"/>
            </a:pPr>
            <a:r>
              <a:rPr lang="zh-CN" altLang="en-US" b="1"/>
              <a:t>context manager</a:t>
            </a:r>
          </a:p>
          <a:p>
            <a:pPr marL="742950" lvl="1" indent="-285750">
              <a:buFont typeface="Wingdings" panose="05000000000000000000" charset="0"/>
              <a:buChar char="n"/>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从airflow1.8版本后，开始支持，DAG可用作上下文管理器，以自动为该DAG分配新的运算符 </a:t>
            </a:r>
          </a:p>
          <a:p>
            <a:pPr marL="285750" indent="-285750">
              <a:buFont typeface="Wingdings" panose="05000000000000000000" charset="0"/>
              <a:buChar char="l"/>
            </a:pPr>
            <a:r>
              <a:rPr lang="zh-CN" altLang="en-US" b="1"/>
              <a:t>dag runs</a:t>
            </a:r>
            <a:r>
              <a:rPr lang="zh-CN" altLang="en-US" sz="1200"/>
              <a:t>：DAG运行会产生DAG的instance，包含特定执行日期运行任务实例。DAG运行通常由airflow调度程序创建，也可以由外部触发器创建</a:t>
            </a:r>
          </a:p>
          <a:p>
            <a:pPr marL="285750" indent="-285750">
              <a:buFont typeface="Wingdings" panose="05000000000000000000" charset="0"/>
              <a:buChar char="l"/>
            </a:pPr>
            <a:r>
              <a:rPr lang="zh-CN" altLang="en-US" b="1"/>
              <a:t>execution_date</a:t>
            </a:r>
            <a:r>
              <a:rPr lang="zh-CN" altLang="en-US" sz="1200"/>
              <a:t>：是DAG运行及其任务实例运行的逻辑日期和时间。</a:t>
            </a:r>
          </a:p>
          <a:p>
            <a:pPr marL="285750" indent="-285750">
              <a:buFont typeface="Wingdings" panose="05000000000000000000" charset="0"/>
              <a:buChar char="l"/>
            </a:pPr>
            <a:r>
              <a:rPr lang="zh-CN" altLang="en-US" b="1"/>
              <a:t>tasks</a:t>
            </a:r>
            <a:r>
              <a:rPr lang="zh-CN" altLang="en-US"/>
              <a:t>：</a:t>
            </a:r>
            <a:r>
              <a:rPr lang="zh-CN" altLang="en-US" sz="1200">
                <a:latin typeface="阿里巴巴普惠体" panose="00020600040101010101" pitchFamily="18" charset="-122"/>
                <a:ea typeface="阿里巴巴普惠体" panose="00020600040101010101" pitchFamily="18" charset="-122"/>
                <a:cs typeface="阿里巴巴普惠体" panose="00020600040101010101" pitchFamily="18" charset="-122"/>
              </a:rPr>
              <a:t>task定义了DAG中的一个工作单元；它在DAG图中表示为节点，并且用Python编写</a:t>
            </a:r>
          </a:p>
          <a:p>
            <a:pPr marL="285750" indent="-285750">
              <a:buFont typeface="Wingdings" panose="05000000000000000000" charset="0"/>
              <a:buChar char="l"/>
            </a:pPr>
            <a:r>
              <a:rPr lang="en-US" altLang="zh-CN" b="1"/>
              <a:t>task depencies</a:t>
            </a:r>
          </a:p>
          <a:p>
            <a:pPr marL="285750" indent="-285750">
              <a:buFont typeface="Wingdings" panose="05000000000000000000" charset="0"/>
              <a:buChar char="l"/>
            </a:pPr>
            <a:r>
              <a:rPr lang="zh-CN" altLang="en-US" b="1"/>
              <a:t>task instances</a:t>
            </a:r>
          </a:p>
          <a:p>
            <a:pPr marL="285750" indent="-285750">
              <a:buFont typeface="Wingdings" panose="05000000000000000000" charset="0"/>
              <a:buChar char="l"/>
            </a:pPr>
            <a:r>
              <a:rPr lang="zh-CN" altLang="en-US" b="1"/>
              <a:t>task </a:t>
            </a:r>
            <a:r>
              <a:rPr lang="en-US" altLang="zh-CN" b="1"/>
              <a:t>lifecycle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airflow</a:t>
            </a:r>
            <a:r>
              <a:rPr lang="zh-CN" altLang="en-US" dirty="0">
                <a:sym typeface="+mn-ea"/>
              </a:rPr>
              <a:t>架构</a:t>
            </a:r>
            <a:endParaRPr lang="zh-CN" altLang="en-US"/>
          </a:p>
        </p:txBody>
      </p:sp>
      <p:sp>
        <p:nvSpPr>
          <p:cNvPr id="3" name="文本占位符 2"/>
          <p:cNvSpPr>
            <a:spLocks noGrp="1"/>
          </p:cNvSpPr>
          <p:nvPr>
            <p:ph type="body" sz="quarter" idx="10"/>
          </p:nvPr>
        </p:nvSpPr>
        <p:spPr/>
        <p:txBody>
          <a:bodyPr/>
          <a:lstStyle/>
          <a:p>
            <a:r>
              <a:rPr>
                <a:sym typeface="+mn-ea"/>
              </a:rPr>
              <a:t>任务依赖</a:t>
            </a:r>
            <a:endParaRPr lang="zh-CN" altLang="en-US"/>
          </a:p>
        </p:txBody>
      </p:sp>
      <p:pic>
        <p:nvPicPr>
          <p:cNvPr id="5" name="图片 4"/>
          <p:cNvPicPr>
            <a:picLocks noChangeAspect="1"/>
          </p:cNvPicPr>
          <p:nvPr/>
        </p:nvPicPr>
        <p:blipFill>
          <a:blip r:embed="rId2"/>
          <a:stretch>
            <a:fillRect/>
          </a:stretch>
        </p:blipFill>
        <p:spPr>
          <a:xfrm>
            <a:off x="781685" y="1546225"/>
            <a:ext cx="6766560" cy="47853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airflow</a:t>
            </a:r>
            <a:r>
              <a:rPr lang="zh-CN" altLang="en-US" dirty="0">
                <a:sym typeface="+mn-ea"/>
              </a:rPr>
              <a:t>架构</a:t>
            </a:r>
            <a:endParaRPr lang="zh-CN" altLang="en-US"/>
          </a:p>
        </p:txBody>
      </p:sp>
      <p:sp>
        <p:nvSpPr>
          <p:cNvPr id="3" name="文本占位符 2"/>
          <p:cNvSpPr>
            <a:spLocks noGrp="1"/>
          </p:cNvSpPr>
          <p:nvPr>
            <p:ph type="body" sz="quarter" idx="10"/>
          </p:nvPr>
        </p:nvSpPr>
        <p:spPr/>
        <p:txBody>
          <a:bodyPr/>
          <a:lstStyle/>
          <a:p>
            <a:r>
              <a:rPr>
                <a:sym typeface="+mn-ea"/>
              </a:rPr>
              <a:t>任务生命周期</a:t>
            </a:r>
            <a:endParaRPr lang="zh-CN" altLang="en-US"/>
          </a:p>
        </p:txBody>
      </p:sp>
      <p:sp>
        <p:nvSpPr>
          <p:cNvPr id="4" name="文本占位符 3"/>
          <p:cNvSpPr>
            <a:spLocks noGrp="1"/>
          </p:cNvSpPr>
          <p:nvPr>
            <p:ph type="body" sz="quarter" idx="11"/>
          </p:nvPr>
        </p:nvSpPr>
        <p:spPr>
          <a:xfrm>
            <a:off x="710565" y="1656080"/>
            <a:ext cx="10699115" cy="4909820"/>
          </a:xfrm>
        </p:spPr>
        <p:txBody>
          <a:bodyPr/>
          <a:lstStyle/>
          <a:p>
            <a:pPr marL="285750" indent="-285750">
              <a:buFont typeface="Wingdings" panose="05000000000000000000" charset="0"/>
              <a:buChar char="l"/>
            </a:pPr>
            <a:r>
              <a:rPr lang="zh-CN" altLang="en-US"/>
              <a:t>一项任务从开始到完成都经历了各个阶段。在Airflow UI（图形视图和树视图）中，这些阶段用代表每个阶段的颜色展示：</a:t>
            </a:r>
          </a:p>
          <a:p>
            <a:pPr marL="285750" indent="-285750">
              <a:buFont typeface="Wingdings" panose="05000000000000000000" charset="0"/>
              <a:buChar char="l"/>
            </a:pPr>
            <a:r>
              <a:rPr lang="zh-CN" altLang="en-US"/>
              <a:t>任务生命周期包括以下阶段：</a:t>
            </a:r>
          </a:p>
          <a:p>
            <a:pPr marL="742950" lvl="1" indent="-285750">
              <a:lnSpc>
                <a:spcPct val="150000"/>
              </a:lnSpc>
              <a:buFont typeface="Wingdings" panose="05000000000000000000" charset="0"/>
              <a:buChar char="l"/>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1.  No status (scheduler created empty task instance)：调度任务已创建，还未产生任务实例</a:t>
            </a:r>
          </a:p>
          <a:p>
            <a:pPr marL="742950" lvl="1" indent="-285750">
              <a:lnSpc>
                <a:spcPct val="150000"/>
              </a:lnSpc>
              <a:buFont typeface="Wingdings" panose="05000000000000000000" charset="0"/>
              <a:buChar char="l"/>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2.  Scheduled (scheduler determined task instance needs to run)：调度任务已生成任务实例，待运行</a:t>
            </a:r>
          </a:p>
          <a:p>
            <a:pPr marL="742950" lvl="1" indent="-285750">
              <a:lnSpc>
                <a:spcPct val="150000"/>
              </a:lnSpc>
              <a:buFont typeface="Wingdings" panose="05000000000000000000" charset="0"/>
              <a:buChar char="l"/>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3.  Queued (scheduler sent task to executor to run on the queue)：调度任务开始在executor执行前，在队列中</a:t>
            </a:r>
          </a:p>
          <a:p>
            <a:pPr marL="742950" lvl="1" indent="-285750">
              <a:lnSpc>
                <a:spcPct val="150000"/>
              </a:lnSpc>
              <a:buFont typeface="Wingdings" panose="05000000000000000000" charset="0"/>
              <a:buChar char="l"/>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4.  Running (worker picked up a task and is now running it)：任务在worker节点上执行中</a:t>
            </a:r>
          </a:p>
          <a:p>
            <a:pPr marL="742950" lvl="1" indent="-285750">
              <a:lnSpc>
                <a:spcPct val="150000"/>
              </a:lnSpc>
              <a:buFont typeface="Wingdings" panose="05000000000000000000" charset="0"/>
              <a:buChar char="l"/>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5.  Success (task completed)：任务执行成功完成</a:t>
            </a:r>
          </a:p>
          <a:p>
            <a:pPr>
              <a:buFont typeface="Wingdings" panose="05000000000000000000" charset="0"/>
            </a:pPr>
            <a:endPar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descr="任务的生命周期图"/>
          <p:cNvPicPr>
            <a:picLocks noChangeAspect="1"/>
          </p:cNvPicPr>
          <p:nvPr/>
        </p:nvPicPr>
        <p:blipFill>
          <a:blip r:embed="rId2"/>
          <a:stretch>
            <a:fillRect/>
          </a:stretch>
        </p:blipFill>
        <p:spPr>
          <a:xfrm>
            <a:off x="767080" y="2503170"/>
            <a:ext cx="8714740" cy="41446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airflow</a:t>
            </a:r>
            <a:r>
              <a:rPr lang="zh-CN" altLang="en-US" dirty="0">
                <a:sym typeface="+mn-ea"/>
              </a:rPr>
              <a:t>架构</a:t>
            </a:r>
            <a:endParaRPr lang="zh-CN" altLang="en-US"/>
          </a:p>
        </p:txBody>
      </p:sp>
      <p:sp>
        <p:nvSpPr>
          <p:cNvPr id="3" name="文本占位符 2"/>
          <p:cNvSpPr>
            <a:spLocks noGrp="1"/>
          </p:cNvSpPr>
          <p:nvPr>
            <p:ph type="body" sz="quarter" idx="10"/>
          </p:nvPr>
        </p:nvSpPr>
        <p:spPr/>
        <p:txBody>
          <a:bodyPr/>
          <a:lstStyle/>
          <a:p>
            <a:r>
              <a:rPr>
                <a:sym typeface="+mn-ea"/>
              </a:rPr>
              <a:t>Operator</a:t>
            </a:r>
            <a:endParaRPr lang="zh-CN" altLang="en-US"/>
          </a:p>
        </p:txBody>
      </p:sp>
      <p:sp>
        <p:nvSpPr>
          <p:cNvPr id="4" name="文本占位符 3"/>
          <p:cNvSpPr>
            <a:spLocks noGrp="1"/>
          </p:cNvSpPr>
          <p:nvPr>
            <p:ph type="body" sz="quarter" idx="11"/>
          </p:nvPr>
        </p:nvSpPr>
        <p:spPr>
          <a:xfrm>
            <a:off x="710565" y="1656080"/>
            <a:ext cx="10699115" cy="4509135"/>
          </a:xfrm>
        </p:spPr>
        <p:txBody>
          <a:bodyPr/>
          <a:lstStyle/>
          <a:p>
            <a:r>
              <a:rPr lang="en-US" altLang="zh-CN"/>
              <a:t>        </a:t>
            </a:r>
            <a:r>
              <a:rPr lang="zh-CN" altLang="en-US"/>
              <a:t>Airflow DAG描述工作流如何运行，但Operators是实际执行工作的角色。</a:t>
            </a:r>
          </a:p>
          <a:p>
            <a:r>
              <a:rPr lang="en-US" altLang="zh-CN"/>
              <a:t>       </a:t>
            </a:r>
            <a:r>
              <a:rPr lang="en-US" altLang="zh-CN" sz="1400"/>
              <a:t> </a:t>
            </a:r>
            <a:r>
              <a:rPr lang="zh-CN" altLang="en-US" sz="1400"/>
              <a:t>Operator 描述工作流中的单个任务。Operator 通常（但并非总是）是原子的，这意味着他们可以独立运营，而不需要与任何其他 Operator 共享资源。DAG 将确保 Operator 以正确的顺序运行; 除一些依赖项之外， Operator 通常独立运行。实际上，它们可以在两台完全不同的机器上运行。</a:t>
            </a:r>
          </a:p>
          <a:p>
            <a:r>
              <a:rPr lang="en-US" altLang="zh-CN" sz="1400"/>
              <a:t>        </a:t>
            </a:r>
            <a:r>
              <a:rPr lang="zh-CN" altLang="en-US" sz="1400"/>
              <a:t>注意：通常，如果两个 Operator 需要共享信息，如文件名或部分变量，您应该考虑将它们组合到一个 Operator 中。如果绝对无法组合，Airflow 使用</a:t>
            </a:r>
            <a:r>
              <a:rPr lang="zh-CN" altLang="en-US" sz="1400">
                <a:sym typeface="+mn-ea"/>
              </a:rPr>
              <a:t> XCom进行</a:t>
            </a:r>
            <a:r>
              <a:rPr lang="zh-CN" altLang="en-US" sz="1400"/>
              <a:t>Operator直接相互通信的功能。</a:t>
            </a:r>
          </a:p>
          <a:p>
            <a:pPr marL="285750" indent="-285750">
              <a:buFont typeface="Wingdings" panose="05000000000000000000" charset="0"/>
              <a:buChar char="l"/>
            </a:pPr>
            <a:r>
              <a:rPr lang="zh-CN" altLang="en-US"/>
              <a:t>Airflow 为任务提供常用的Operator</a:t>
            </a:r>
          </a:p>
          <a:p>
            <a:pPr marL="742950" lvl="1" indent="-285750">
              <a:lnSpc>
                <a:spcPct val="150000"/>
              </a:lnSpc>
              <a:buFont typeface="Wingdings" panose="05000000000000000000" charset="0"/>
              <a:buChar char="n"/>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BashOperator - 执行 bash 命令</a:t>
            </a:r>
          </a:p>
          <a:p>
            <a:pPr marL="742950" lvl="1" indent="-285750">
              <a:lnSpc>
                <a:spcPct val="150000"/>
              </a:lnSpc>
              <a:buFont typeface="Wingdings" panose="05000000000000000000" charset="0"/>
              <a:buChar char="n"/>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PythonOperator - 调用任意 Python 函数</a:t>
            </a:r>
          </a:p>
          <a:p>
            <a:pPr marL="742950" lvl="1" indent="-285750">
              <a:lnSpc>
                <a:spcPct val="150000"/>
              </a:lnSpc>
              <a:buFont typeface="Wingdings" panose="05000000000000000000" charset="0"/>
              <a:buChar char="n"/>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EmailOperator - 发送电子邮件</a:t>
            </a:r>
          </a:p>
          <a:p>
            <a:pPr marL="742950" lvl="1" indent="-285750">
              <a:lnSpc>
                <a:spcPct val="150000"/>
              </a:lnSpc>
              <a:buFont typeface="Wingdings" panose="05000000000000000000" charset="0"/>
              <a:buChar char="n"/>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SimpleHttpOperator - 发送 HTTP 请求</a:t>
            </a:r>
          </a:p>
          <a:p>
            <a:pPr marL="742950" lvl="1" indent="-285750">
              <a:lnSpc>
                <a:spcPct val="150000"/>
              </a:lnSpc>
              <a:buFont typeface="Wingdings" panose="05000000000000000000" charset="0"/>
              <a:buChar char="n"/>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MySqlOperator、SqliteOperator、PostgresOperator、MsSqlOperator、OracleOperator、JdbcOperator等</a:t>
            </a:r>
            <a:r>
              <a:rPr lang="en-US" altLang="zh-CN" sz="1200" b="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执行 SQL 命令</a:t>
            </a:r>
            <a:r>
              <a:rPr lang="en-US" altLang="zh-CN" sz="1200" b="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150000"/>
              </a:lnSpc>
              <a:buFont typeface="Wingdings" panose="05000000000000000000" charset="0"/>
              <a:buChar char="n"/>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Sensor- 等待一定时间，文件，数据库，S3 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airflow</a:t>
            </a:r>
            <a:r>
              <a:rPr lang="zh-CN" altLang="en-US" dirty="0">
                <a:sym typeface="+mn-ea"/>
              </a:rPr>
              <a:t>架构</a:t>
            </a:r>
            <a:endParaRPr lang="zh-CN" altLang="en-US"/>
          </a:p>
        </p:txBody>
      </p:sp>
      <p:sp>
        <p:nvSpPr>
          <p:cNvPr id="3" name="文本占位符 2"/>
          <p:cNvSpPr>
            <a:spLocks noGrp="1"/>
          </p:cNvSpPr>
          <p:nvPr>
            <p:ph type="body" sz="quarter" idx="10"/>
          </p:nvPr>
        </p:nvSpPr>
        <p:spPr/>
        <p:txBody>
          <a:bodyPr/>
          <a:lstStyle/>
          <a:p>
            <a:r>
              <a:rPr>
                <a:sym typeface="+mn-ea"/>
              </a:rPr>
              <a:t>Jinja模板</a:t>
            </a:r>
            <a:endParaRPr lang="zh-CN" altLang="en-US"/>
          </a:p>
        </p:txBody>
      </p:sp>
      <p:sp>
        <p:nvSpPr>
          <p:cNvPr id="4" name="文本占位符 3"/>
          <p:cNvSpPr>
            <a:spLocks noGrp="1"/>
          </p:cNvSpPr>
          <p:nvPr>
            <p:ph type="body" sz="quarter" idx="11"/>
          </p:nvPr>
        </p:nvSpPr>
        <p:spPr>
          <a:xfrm>
            <a:off x="746760" y="1511935"/>
            <a:ext cx="10699115" cy="4980940"/>
          </a:xfrm>
        </p:spPr>
        <p:txBody>
          <a:bodyPr/>
          <a:lstStyle/>
          <a:p>
            <a:r>
              <a:rPr lang="en-US" altLang="zh-CN"/>
              <a:t>        Airflow利用Jinja Templating的功能，并为创建管道提供了一组内置参数和宏。 Airflow还为创建管道提供了hook，来定义自己的参数，宏和模板</a:t>
            </a:r>
            <a:r>
              <a:rPr lang="zh-CN" altLang="en-US"/>
              <a:t>。</a:t>
            </a:r>
            <a:r>
              <a:rPr lang="en-US" altLang="zh-CN"/>
              <a:t>(</a:t>
            </a:r>
            <a:r>
              <a:rPr lang="zh-CN" altLang="en-US">
                <a:sym typeface="+mn-ea"/>
              </a:rPr>
              <a:t>官网：https://jinja.palletsprojects.com/</a:t>
            </a:r>
            <a:r>
              <a:rPr lang="en-US" altLang="zh-CN">
                <a:sym typeface="+mn-ea"/>
              </a:rPr>
              <a:t>)</a:t>
            </a:r>
            <a:endParaRPr lang="zh-CN" altLang="en-US"/>
          </a:p>
          <a:p>
            <a:pPr>
              <a:buFont typeface="Wingdings" panose="05000000000000000000" charset="0"/>
            </a:pPr>
            <a:r>
              <a:rPr lang="en-US" altLang="zh-CN"/>
              <a:t>        Jinja是一种流行的且设计友好的Python模板语言，以Django模板为模型。通过可选的沙盒模板执行环境，它具有快速、广泛的应用和安全性：</a:t>
            </a:r>
          </a:p>
          <a:p>
            <a:pPr>
              <a:buFont typeface="Wingdings" panose="05000000000000000000" charset="0"/>
            </a:pPr>
            <a:endParaRPr lang="en-US" altLang="zh-CN"/>
          </a:p>
          <a:p>
            <a:pPr>
              <a:buFont typeface="Wingdings" panose="05000000000000000000" charset="0"/>
            </a:pPr>
            <a:endParaRPr lang="en-US" altLang="zh-CN"/>
          </a:p>
          <a:p>
            <a:pPr>
              <a:buFont typeface="Wingdings" panose="05000000000000000000" charset="0"/>
            </a:pPr>
            <a:endParaRPr lang="en-US" altLang="zh-CN"/>
          </a:p>
          <a:p>
            <a:pPr>
              <a:buFont typeface="Wingdings" panose="05000000000000000000" charset="0"/>
            </a:pPr>
            <a:endParaRPr lang="en-US" altLang="zh-CN"/>
          </a:p>
          <a:p>
            <a:pPr marL="285750" indent="-285750">
              <a:buFont typeface="Wingdings" panose="05000000000000000000" charset="0"/>
              <a:buChar char="l"/>
            </a:pPr>
            <a:r>
              <a:rPr lang="en-US" altLang="zh-CN"/>
              <a:t>其他附加内容</a:t>
            </a:r>
          </a:p>
          <a:p>
            <a:pPr marL="742950" lvl="1" indent="-285750">
              <a:lnSpc>
                <a:spcPct val="150000"/>
              </a:lnSpc>
              <a:spcBef>
                <a:spcPts val="20"/>
              </a:spcBef>
              <a:spcAft>
                <a:spcPts val="0"/>
              </a:spcAft>
              <a:buFont typeface="Wingdings" panose="05000000000000000000" charset="0"/>
              <a:buChar char="l"/>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rPr>
              <a:t>Hooks：外部平台和数据库hook</a:t>
            </a:r>
          </a:p>
          <a:p>
            <a:pPr marL="742950" lvl="1" indent="-285750">
              <a:lnSpc>
                <a:spcPct val="150000"/>
              </a:lnSpc>
              <a:spcBef>
                <a:spcPts val="20"/>
              </a:spcBef>
              <a:spcAft>
                <a:spcPts val="0"/>
              </a:spcAft>
              <a:buFont typeface="Wingdings" panose="05000000000000000000" charset="0"/>
              <a:buChar char="l"/>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rPr>
              <a:t>Pools： pool用于限多个任务集执行时的并行性 </a:t>
            </a:r>
          </a:p>
          <a:p>
            <a:pPr marL="742950" lvl="1" indent="-285750">
              <a:lnSpc>
                <a:spcPct val="150000"/>
              </a:lnSpc>
              <a:spcBef>
                <a:spcPts val="20"/>
              </a:spcBef>
              <a:spcAft>
                <a:spcPts val="0"/>
              </a:spcAft>
              <a:buFont typeface="Wingdings" panose="05000000000000000000" charset="0"/>
              <a:buChar char="l"/>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rPr>
              <a:t>Connections：连接管理，包含数据库连接，jdbc连接，大数据组件角色连接</a:t>
            </a:r>
          </a:p>
          <a:p>
            <a:pPr marL="742950" lvl="1" indent="-285750">
              <a:lnSpc>
                <a:spcPct val="150000"/>
              </a:lnSpc>
              <a:spcBef>
                <a:spcPts val="20"/>
              </a:spcBef>
              <a:spcAft>
                <a:spcPts val="0"/>
              </a:spcAft>
              <a:buFont typeface="Wingdings" panose="05000000000000000000" charset="0"/>
              <a:buChar char="l"/>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rPr>
              <a:t>XComs：交叉通信工具，在任务间传递key/value对象</a:t>
            </a:r>
          </a:p>
          <a:p>
            <a:pPr>
              <a:buFont typeface="Wingdings" panose="05000000000000000000" charset="0"/>
            </a:pPr>
            <a:endParaRPr lang="en-US" altLang="zh-CN"/>
          </a:p>
          <a:p>
            <a:pPr>
              <a:buFont typeface="Wingdings" panose="05000000000000000000" charset="0"/>
            </a:pPr>
            <a:endParaRPr lang="en-US" altLang="zh-CN"/>
          </a:p>
          <a:p>
            <a:pPr marL="285750" indent="-285750">
              <a:buFont typeface="Wingdings" panose="05000000000000000000" charset="0"/>
              <a:buChar char="l"/>
            </a:pPr>
            <a:endParaRPr lang="en-US" altLang="zh-CN" sz="1200">
              <a:sym typeface="+mn-ea"/>
            </a:endParaRPr>
          </a:p>
        </p:txBody>
      </p:sp>
      <p:pic>
        <p:nvPicPr>
          <p:cNvPr id="5" name="图片 4"/>
          <p:cNvPicPr>
            <a:picLocks noChangeAspect="1"/>
          </p:cNvPicPr>
          <p:nvPr/>
        </p:nvPicPr>
        <p:blipFill>
          <a:blip r:embed="rId2"/>
          <a:stretch>
            <a:fillRect/>
          </a:stretch>
        </p:blipFill>
        <p:spPr>
          <a:xfrm>
            <a:off x="937260" y="3122930"/>
            <a:ext cx="5852160" cy="15582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sym typeface="+mn-ea"/>
              </a:rPr>
              <a:t>任务调度实战</a:t>
            </a:r>
            <a:endParaRPr lang="zh-CN" altLang="en-US"/>
          </a:p>
        </p:txBody>
      </p:sp>
      <p:sp>
        <p:nvSpPr>
          <p:cNvPr id="3" name="文本占位符 2"/>
          <p:cNvSpPr>
            <a:spLocks noGrp="1"/>
          </p:cNvSpPr>
          <p:nvPr>
            <p:ph type="body" idx="10"/>
          </p:nvPr>
        </p:nvSpPr>
        <p:spPr/>
        <p:txBody>
          <a:bodyPr/>
          <a:lstStyle/>
          <a:p>
            <a:r>
              <a:rPr lang="zh-CN" altLang="en-US"/>
              <a:t>shell任务</a:t>
            </a:r>
          </a:p>
          <a:p>
            <a:r>
              <a:rPr lang="zh-CN" altLang="en-US"/>
              <a:t>shell依赖任务</a:t>
            </a:r>
          </a:p>
          <a:p>
            <a:r>
              <a:t>etl任务(python)</a:t>
            </a:r>
          </a:p>
          <a:p>
            <a:r>
              <a:t>jinja模板任务</a:t>
            </a:r>
          </a:p>
        </p:txBody>
      </p:sp>
      <p:sp>
        <p:nvSpPr>
          <p:cNvPr id="4" name="文本占位符 3"/>
          <p:cNvSpPr>
            <a:spLocks noGrp="1"/>
          </p:cNvSpPr>
          <p:nvPr>
            <p:ph type="body" sz="quarter" idx="11"/>
          </p:nvPr>
        </p:nvSpPr>
        <p:spPr/>
        <p:txBody>
          <a:bodyPr/>
          <a:lstStyle/>
          <a:p>
            <a:r>
              <a:rPr lang="en-US" altLang="zh-CN"/>
              <a:t>03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285750" indent="-285750">
              <a:buFont typeface="Wingdings" panose="05000000000000000000" charset="0"/>
              <a:buChar char="l"/>
            </a:pPr>
            <a:r>
              <a:rPr lang="zh-CN" altLang="en-US"/>
              <a:t>airflow的dag任务，需要在airflow的home目录下，创建dags文件夹，用来存放dag任务</a:t>
            </a:r>
          </a:p>
          <a:p>
            <a:pPr marL="742950" lvl="1" indent="-285750">
              <a:buFont typeface="Wingdings" panose="05000000000000000000" charset="0"/>
              <a:buChar char="n"/>
            </a:pPr>
            <a:r>
              <a:rPr lang="zh-CN" altLang="en-US" b="1"/>
              <a:t>mkdir /root/airflow/dags</a:t>
            </a:r>
          </a:p>
          <a:p>
            <a:pPr marL="285750" lvl="0" indent="-285750">
              <a:buFont typeface="Wingdings" panose="05000000000000000000" charset="0"/>
              <a:buChar char="l"/>
            </a:pPr>
            <a:r>
              <a:rPr lang="zh-CN" altLang="en-US"/>
              <a:t>使用BashOperator，执行Bash脚本、命令或命令集 </a:t>
            </a:r>
          </a:p>
          <a:p>
            <a:pPr marL="285750" lvl="0" indent="-285750">
              <a:buFont typeface="Wingdings" panose="05000000000000000000" charset="0"/>
              <a:buChar char="l"/>
            </a:pPr>
            <a:r>
              <a:rPr lang="zh-CN" altLang="en-US"/>
              <a:t>定义第一个定时任务脚本：first_bash_operator.py</a:t>
            </a:r>
          </a:p>
          <a:p>
            <a:pPr marL="285750" lvl="0" indent="-285750">
              <a:buFont typeface="Wingdings" panose="05000000000000000000" charset="0"/>
              <a:buChar char="l"/>
            </a:pPr>
            <a:endParaRPr lang="zh-CN" altLang="en-US"/>
          </a:p>
          <a:p>
            <a:pPr marL="285750" lvl="0" indent="-285750">
              <a:buFont typeface="Wingdings" panose="05000000000000000000" charset="0"/>
              <a:buChar char="l"/>
            </a:pPr>
            <a:r>
              <a:rPr lang="zh-CN" altLang="en-US"/>
              <a:t>手动运行第一个bash调度脚本，可以等待</a:t>
            </a:r>
            <a:r>
              <a:t>airflow</a:t>
            </a:r>
            <a:r>
              <a:rPr lang="zh-CN" altLang="en-US"/>
              <a:t>服务自动加载此任务</a:t>
            </a:r>
          </a:p>
          <a:p>
            <a:pPr marL="742950" lvl="1" indent="-285750">
              <a:buFont typeface="Wingdings" panose="05000000000000000000" charset="0"/>
              <a:buChar char="n"/>
            </a:pPr>
            <a:r>
              <a:rPr lang="zh-CN" altLang="en-US" b="1"/>
              <a:t>python first_bash_operator_new.py</a:t>
            </a:r>
          </a:p>
          <a:p>
            <a:pPr marL="285750" lvl="0" indent="-285750">
              <a:buFont typeface="Wingdings" panose="05000000000000000000" charset="0"/>
              <a:buChar char="l"/>
            </a:pPr>
            <a:r>
              <a:rPr lang="zh-CN" altLang="en-US" sz="1600"/>
              <a:t>查看任务、查看日志信息</a:t>
            </a:r>
          </a:p>
          <a:p>
            <a:pPr marL="742950" lvl="1" indent="-285750">
              <a:buFont typeface="Wingdings" panose="05000000000000000000" charset="0"/>
              <a:buChar char="n"/>
            </a:pPr>
            <a:r>
              <a:rPr lang="zh-CN" altLang="en-US" sz="1400" b="1"/>
              <a:t>任务</a:t>
            </a:r>
            <a:r>
              <a:rPr sz="1400" b="1"/>
              <a:t>dag</a:t>
            </a:r>
            <a:r>
              <a:rPr lang="zh-CN" altLang="en-US" sz="1400" b="1"/>
              <a:t>日志文件：/root/airflow/logs/dag_processor_manager</a:t>
            </a:r>
            <a:r>
              <a:rPr sz="1400" b="1"/>
              <a:t>/dag_processor_manager.log</a:t>
            </a:r>
          </a:p>
          <a:p>
            <a:pPr marL="742950" lvl="1" indent="-285750">
              <a:buFont typeface="Wingdings" panose="05000000000000000000" charset="0"/>
              <a:buChar char="n"/>
            </a:pPr>
            <a:r>
              <a:rPr lang="zh-CN" altLang="en-US" sz="1400" b="1"/>
              <a:t>任务日志文件</a:t>
            </a:r>
            <a:r>
              <a:rPr sz="1400" b="1"/>
              <a:t>:/</a:t>
            </a:r>
            <a:r>
              <a:rPr lang="zh-CN" altLang="en-US" b="1">
                <a:sym typeface="+mn-ea"/>
              </a:rPr>
              <a:t>root/airflow/logs</a:t>
            </a:r>
            <a:r>
              <a:rPr b="1">
                <a:sym typeface="+mn-ea"/>
              </a:rPr>
              <a:t>/dag</a:t>
            </a:r>
            <a:r>
              <a:rPr lang="zh-CN" altLang="en-US" b="1">
                <a:sym typeface="+mn-ea"/>
              </a:rPr>
              <a:t>名称</a:t>
            </a:r>
            <a:r>
              <a:rPr b="1">
                <a:sym typeface="+mn-ea"/>
              </a:rPr>
              <a:t>/task</a:t>
            </a:r>
            <a:r>
              <a:rPr lang="zh-CN" altLang="en-US" b="1">
                <a:sym typeface="+mn-ea"/>
              </a:rPr>
              <a:t>名称</a:t>
            </a:r>
            <a:r>
              <a:rPr b="1">
                <a:sym typeface="+mn-ea"/>
              </a:rPr>
              <a:t>/</a:t>
            </a:r>
            <a:r>
              <a:rPr lang="zh-CN" altLang="en-US" b="1">
                <a:sym typeface="+mn-ea"/>
              </a:rPr>
              <a:t>时间</a:t>
            </a:r>
            <a:r>
              <a:rPr b="1">
                <a:sym typeface="+mn-ea"/>
              </a:rPr>
              <a:t>/1.log</a:t>
            </a:r>
            <a:endParaRPr sz="1400" b="1"/>
          </a:p>
          <a:p>
            <a:pPr marL="742950" lvl="1" indent="-285750">
              <a:buFont typeface="Wingdings" panose="05000000000000000000" charset="0"/>
              <a:buChar char="n"/>
            </a:pPr>
            <a:endParaRPr lang="zh-CN" altLang="en-US" sz="1400"/>
          </a:p>
          <a:p>
            <a:pPr marL="0" lvl="0" indent="0">
              <a:buFont typeface="Wingdings" panose="05000000000000000000" charset="0"/>
              <a:buNone/>
            </a:pPr>
            <a:endParaRPr lang="zh-CN" altLang="en-US"/>
          </a:p>
          <a:p>
            <a:pPr marL="285750" lvl="0" indent="-285750">
              <a:buFont typeface="Wingdings" panose="05000000000000000000" charset="0"/>
              <a:buChar char="l"/>
            </a:pPr>
            <a:endParaRPr lang="zh-CN" altLang="en-US"/>
          </a:p>
          <a:p>
            <a:pPr marL="0" lvl="0" indent="0">
              <a:buFont typeface="Wingdings" panose="05000000000000000000" charset="0"/>
              <a:buNone/>
            </a:pPr>
            <a:endParaRPr lang="zh-CN" altLang="en-US"/>
          </a:p>
        </p:txBody>
      </p:sp>
      <p:sp>
        <p:nvSpPr>
          <p:cNvPr id="3" name="标题 2"/>
          <p:cNvSpPr>
            <a:spLocks noGrp="1"/>
          </p:cNvSpPr>
          <p:nvPr>
            <p:ph type="title"/>
          </p:nvPr>
        </p:nvSpPr>
        <p:spPr/>
        <p:txBody>
          <a:bodyPr/>
          <a:lstStyle/>
          <a:p>
            <a:r>
              <a:rPr>
                <a:sym typeface="+mn-ea"/>
              </a:rPr>
              <a:t>任务调度实战</a:t>
            </a:r>
          </a:p>
        </p:txBody>
      </p:sp>
      <p:sp>
        <p:nvSpPr>
          <p:cNvPr id="4" name="文本占位符 3"/>
          <p:cNvSpPr>
            <a:spLocks noGrp="1"/>
          </p:cNvSpPr>
          <p:nvPr>
            <p:ph type="body" sz="quarter" idx="10"/>
          </p:nvPr>
        </p:nvSpPr>
        <p:spPr/>
        <p:txBody>
          <a:bodyPr/>
          <a:lstStyle/>
          <a:p>
            <a:r>
              <a:rPr lang="zh-CN" altLang="en-US">
                <a:sym typeface="+mn-ea"/>
              </a:rPr>
              <a:t>shell任务</a:t>
            </a:r>
            <a:endParaRPr lang="zh-CN" altLang="en-US"/>
          </a:p>
        </p:txBody>
      </p:sp>
      <p:graphicFrame>
        <p:nvGraphicFramePr>
          <p:cNvPr id="9" name="对象 8">
            <a:hlinkClick r:id="" action="ppaction://ole?verb=0"/>
          </p:cNvPr>
          <p:cNvGraphicFramePr>
            <a:graphicFrameLocks noChangeAspect="1"/>
          </p:cNvGraphicFramePr>
          <p:nvPr/>
        </p:nvGraphicFramePr>
        <p:xfrm>
          <a:off x="1106170" y="3307715"/>
          <a:ext cx="1326515" cy="444500"/>
        </p:xfrm>
        <a:graphic>
          <a:graphicData uri="http://schemas.openxmlformats.org/presentationml/2006/ole">
            <mc:AlternateContent xmlns:mc="http://schemas.openxmlformats.org/markup-compatibility/2006">
              <mc:Choice xmlns:v="urn:schemas-microsoft-com:vml" Requires="v">
                <p:oleObj spid="_x0000_s2057" r:id="rId3" imgW="1326515" imgH="444500" progId="Package">
                  <p:embed/>
                </p:oleObj>
              </mc:Choice>
              <mc:Fallback>
                <p:oleObj r:id="rId3" imgW="1326515" imgH="444500" progId="Package">
                  <p:embed/>
                  <p:pic>
                    <p:nvPicPr>
                      <p:cNvPr id="0" name="图片 2051"/>
                      <p:cNvPicPr/>
                      <p:nvPr/>
                    </p:nvPicPr>
                    <p:blipFill>
                      <a:blip r:embed="rId4"/>
                      <a:stretch>
                        <a:fillRect/>
                      </a:stretch>
                    </p:blipFill>
                    <p:spPr>
                      <a:xfrm>
                        <a:off x="1106170" y="3307715"/>
                        <a:ext cx="1326515" cy="44450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911090" y="660400"/>
            <a:ext cx="3834130" cy="4692650"/>
          </a:xfrm>
        </p:spPr>
        <p:txBody>
          <a:bodyPr/>
          <a:lstStyle/>
          <a:p>
            <a:r>
              <a:rPr lang="zh-CN" dirty="0">
                <a:solidFill>
                  <a:srgbClr val="AD2B26"/>
                </a:solidFill>
              </a:rPr>
              <a:t>一站制造任务调度</a:t>
            </a:r>
          </a:p>
          <a:p>
            <a:r>
              <a:rPr lang="en-US" altLang="zh-CN" dirty="0"/>
              <a:t>airflow</a:t>
            </a:r>
            <a:r>
              <a:rPr lang="zh-CN" altLang="en-US" dirty="0"/>
              <a:t>概述</a:t>
            </a:r>
          </a:p>
          <a:p>
            <a:r>
              <a:rPr lang="en-US" altLang="zh-CN" dirty="0"/>
              <a:t>airflow</a:t>
            </a:r>
            <a:r>
              <a:rPr lang="zh-CN" altLang="en-US" dirty="0"/>
              <a:t>架构</a:t>
            </a:r>
          </a:p>
          <a:p>
            <a:r>
              <a:rPr lang="zh-CN" altLang="en-US" dirty="0"/>
              <a:t>任务调度实战</a:t>
            </a:r>
            <a:endParaRPr lang="zh-CN" dirty="0"/>
          </a:p>
          <a:p>
            <a:r>
              <a:rPr lang="en-US" altLang="zh-CN" dirty="0"/>
              <a:t>airflow</a:t>
            </a:r>
            <a:r>
              <a:rPr lang="zh-CN" altLang="en-US" dirty="0"/>
              <a:t>用户页面操作</a:t>
            </a:r>
          </a:p>
          <a:p>
            <a:r>
              <a:rPr lang="zh-CN" dirty="0"/>
              <a:t>大数据任务调度</a:t>
            </a:r>
          </a:p>
          <a:p>
            <a:r>
              <a:rPr lang="en-US" altLang="zh-CN" dirty="0"/>
              <a:t>airflow</a:t>
            </a:r>
            <a:r>
              <a:rPr lang="zh-CN" altLang="en-US" dirty="0"/>
              <a:t>邮件告警策略</a:t>
            </a:r>
            <a:endParaRPr dirty="0"/>
          </a:p>
          <a:p>
            <a:r>
              <a:rPr lang="zh-CN" dirty="0"/>
              <a:t>一站制造任务调度</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任务调度实战</a:t>
            </a:r>
          </a:p>
        </p:txBody>
      </p:sp>
      <p:sp>
        <p:nvSpPr>
          <p:cNvPr id="3" name="文本占位符 2"/>
          <p:cNvSpPr>
            <a:spLocks noGrp="1"/>
          </p:cNvSpPr>
          <p:nvPr>
            <p:ph type="body" sz="quarter" idx="10"/>
          </p:nvPr>
        </p:nvSpPr>
        <p:spPr/>
        <p:txBody>
          <a:bodyPr/>
          <a:lstStyle/>
          <a:p>
            <a:r>
              <a:rPr>
                <a:sym typeface="+mn-ea"/>
              </a:rPr>
              <a:t>shell任务详解</a:t>
            </a:r>
            <a:endParaRPr lang="zh-CN" altLang="en-US"/>
          </a:p>
        </p:txBody>
      </p:sp>
      <p:sp>
        <p:nvSpPr>
          <p:cNvPr id="21" name="文本框 20"/>
          <p:cNvSpPr txBox="1"/>
          <p:nvPr/>
        </p:nvSpPr>
        <p:spPr>
          <a:xfrm>
            <a:off x="710565" y="1557655"/>
            <a:ext cx="4980940" cy="4554220"/>
          </a:xfrm>
          <a:prstGeom prst="rect">
            <a:avLst/>
          </a:prstGeom>
          <a:noFill/>
        </p:spPr>
        <p:txBody>
          <a:bodyPr wrap="square" rtlCol="0">
            <a:spAutoFit/>
          </a:bodyPr>
          <a:lstStyle/>
          <a:p>
            <a:pPr algn="l"/>
            <a:r>
              <a:rPr lang="zh-CN" altLang="en-US" sz="1000">
                <a:latin typeface="阿里巴巴普惠体" panose="00020600040101010101" pitchFamily="18" charset="-122"/>
                <a:ea typeface="阿里巴巴普惠体" panose="00020600040101010101" pitchFamily="18" charset="-122"/>
              </a:rPr>
              <a:t>from datetime import timedelta</a:t>
            </a:r>
          </a:p>
          <a:p>
            <a:pPr algn="l"/>
            <a:r>
              <a:rPr lang="zh-CN" altLang="en-US" sz="1000">
                <a:latin typeface="阿里巴巴普惠体" panose="00020600040101010101" pitchFamily="18" charset="-122"/>
                <a:ea typeface="阿里巴巴普惠体" panose="00020600040101010101" pitchFamily="18" charset="-122"/>
              </a:rPr>
              <a:t>from airflow import DAG</a:t>
            </a:r>
          </a:p>
          <a:p>
            <a:pPr algn="l"/>
            <a:r>
              <a:rPr lang="zh-CN" altLang="en-US" sz="1000">
                <a:latin typeface="阿里巴巴普惠体" panose="00020600040101010101" pitchFamily="18" charset="-122"/>
                <a:ea typeface="阿里巴巴普惠体" panose="00020600040101010101" pitchFamily="18" charset="-122"/>
              </a:rPr>
              <a:t>from airflow.operators.bash import BashOperator</a:t>
            </a:r>
          </a:p>
          <a:p>
            <a:pPr algn="l"/>
            <a:r>
              <a:rPr lang="zh-CN" altLang="en-US" sz="1000">
                <a:latin typeface="阿里巴巴普惠体" panose="00020600040101010101" pitchFamily="18" charset="-122"/>
                <a:ea typeface="阿里巴巴普惠体" panose="00020600040101010101" pitchFamily="18" charset="-122"/>
              </a:rPr>
              <a:t>from airflow.utils.dates import days_ago</a:t>
            </a:r>
          </a:p>
          <a:p>
            <a:pPr algn="l"/>
            <a:endParaRPr lang="zh-CN" altLang="en-US" sz="1000">
              <a:latin typeface="阿里巴巴普惠体" panose="00020600040101010101" pitchFamily="18" charset="-122"/>
              <a:ea typeface="阿里巴巴普惠体" panose="00020600040101010101" pitchFamily="18" charset="-122"/>
            </a:endParaRPr>
          </a:p>
          <a:p>
            <a:pPr algn="l"/>
            <a:r>
              <a:rPr lang="zh-CN" altLang="en-US" sz="1000">
                <a:latin typeface="阿里巴巴普惠体" panose="00020600040101010101" pitchFamily="18" charset="-122"/>
                <a:ea typeface="阿里巴巴普惠体" panose="00020600040101010101" pitchFamily="18" charset="-122"/>
              </a:rPr>
              <a:t>args = {</a:t>
            </a:r>
          </a:p>
          <a:p>
            <a:pPr algn="l"/>
            <a:r>
              <a:rPr lang="zh-CN" altLang="en-US" sz="1000">
                <a:latin typeface="阿里巴巴普惠体" panose="00020600040101010101" pitchFamily="18" charset="-122"/>
                <a:ea typeface="阿里巴巴普惠体" panose="00020600040101010101" pitchFamily="18" charset="-122"/>
              </a:rPr>
              <a:t>    'owner': 'airflow',</a:t>
            </a:r>
          </a:p>
          <a:p>
            <a:pPr algn="l"/>
            <a:r>
              <a:rPr lang="zh-CN" altLang="en-US" sz="1000">
                <a:latin typeface="阿里巴巴普惠体" panose="00020600040101010101" pitchFamily="18" charset="-122"/>
                <a:ea typeface="阿里巴巴普惠体" panose="00020600040101010101" pitchFamily="18" charset="-122"/>
              </a:rPr>
              <a:t>    'email': ['</a:t>
            </a:r>
            <a:r>
              <a:rPr lang="en-US" altLang="zh-CN" sz="1000">
                <a:latin typeface="阿里巴巴普惠体" panose="00020600040101010101" pitchFamily="18" charset="-122"/>
                <a:ea typeface="阿里巴巴普惠体" panose="00020600040101010101" pitchFamily="18" charset="-122"/>
              </a:rPr>
              <a:t>itcast</a:t>
            </a:r>
            <a:r>
              <a:rPr lang="zh-CN" altLang="en-US" sz="1000">
                <a:latin typeface="阿里巴巴普惠体" panose="00020600040101010101" pitchFamily="18" charset="-122"/>
                <a:ea typeface="阿里巴巴普惠体" panose="00020600040101010101" pitchFamily="18" charset="-122"/>
              </a:rPr>
              <a:t>@</a:t>
            </a:r>
            <a:r>
              <a:rPr lang="en-US" altLang="zh-CN" sz="1000">
                <a:latin typeface="阿里巴巴普惠体" panose="00020600040101010101" pitchFamily="18" charset="-122"/>
                <a:ea typeface="阿里巴巴普惠体" panose="00020600040101010101" pitchFamily="18" charset="-122"/>
              </a:rPr>
              <a:t>itcast</a:t>
            </a:r>
            <a:r>
              <a:rPr lang="zh-CN" altLang="en-US" sz="1000">
                <a:latin typeface="阿里巴巴普惠体" panose="00020600040101010101" pitchFamily="18" charset="-122"/>
                <a:ea typeface="阿里巴巴普惠体" panose="00020600040101010101" pitchFamily="18" charset="-122"/>
              </a:rPr>
              <a:t>.c</a:t>
            </a:r>
            <a:r>
              <a:rPr lang="en-US" altLang="zh-CN" sz="1000">
                <a:latin typeface="阿里巴巴普惠体" panose="00020600040101010101" pitchFamily="18" charset="-122"/>
                <a:ea typeface="阿里巴巴普惠体" panose="00020600040101010101" pitchFamily="18" charset="-122"/>
              </a:rPr>
              <a:t>n</a:t>
            </a:r>
            <a:r>
              <a:rPr lang="zh-CN" altLang="en-US" sz="1000">
                <a:latin typeface="阿里巴巴普惠体" panose="00020600040101010101" pitchFamily="18" charset="-122"/>
                <a:ea typeface="阿里巴巴普惠体" panose="00020600040101010101" pitchFamily="18" charset="-122"/>
              </a:rPr>
              <a:t>'],</a:t>
            </a:r>
          </a:p>
          <a:p>
            <a:pPr algn="l"/>
            <a:r>
              <a:rPr lang="zh-CN" altLang="en-US" sz="1000">
                <a:latin typeface="阿里巴巴普惠体" panose="00020600040101010101" pitchFamily="18" charset="-122"/>
                <a:ea typeface="阿里巴巴普惠体" panose="00020600040101010101" pitchFamily="18" charset="-122"/>
              </a:rPr>
              <a:t>    'email_on_failure': True,</a:t>
            </a:r>
          </a:p>
          <a:p>
            <a:pPr algn="l"/>
            <a:r>
              <a:rPr lang="zh-CN" altLang="en-US" sz="1000">
                <a:latin typeface="阿里巴巴普惠体" panose="00020600040101010101" pitchFamily="18" charset="-122"/>
                <a:ea typeface="阿里巴巴普惠体" panose="00020600040101010101" pitchFamily="18" charset="-122"/>
              </a:rPr>
              <a:t>    'email_on_retry': True,</a:t>
            </a:r>
          </a:p>
          <a:p>
            <a:pPr algn="l"/>
            <a:r>
              <a:rPr lang="zh-CN" altLang="en-US" sz="1000">
                <a:latin typeface="阿里巴巴普惠体" panose="00020600040101010101" pitchFamily="18" charset="-122"/>
                <a:ea typeface="阿里巴巴普惠体" panose="00020600040101010101" pitchFamily="18" charset="-122"/>
              </a:rPr>
              <a:t>    'retries': 1,</a:t>
            </a:r>
          </a:p>
          <a:p>
            <a:pPr algn="l"/>
            <a:r>
              <a:rPr lang="zh-CN" altLang="en-US" sz="1000">
                <a:latin typeface="阿里巴巴普惠体" panose="00020600040101010101" pitchFamily="18" charset="-122"/>
                <a:ea typeface="阿里巴巴普惠体" panose="00020600040101010101" pitchFamily="18" charset="-122"/>
              </a:rPr>
              <a:t>    'retry_delay': timedelta(minutes=5)</a:t>
            </a:r>
          </a:p>
          <a:p>
            <a:pPr algn="l"/>
            <a:r>
              <a:rPr lang="zh-CN" altLang="en-US" sz="1000">
                <a:latin typeface="阿里巴巴普惠体" panose="00020600040101010101" pitchFamily="18" charset="-122"/>
                <a:ea typeface="阿里巴巴普惠体" panose="00020600040101010101" pitchFamily="18" charset="-122"/>
              </a:rPr>
              <a:t>}</a:t>
            </a:r>
          </a:p>
          <a:p>
            <a:pPr algn="l"/>
            <a:endParaRPr lang="zh-CN" altLang="en-US" sz="1000">
              <a:latin typeface="阿里巴巴普惠体" panose="00020600040101010101" pitchFamily="18" charset="-122"/>
              <a:ea typeface="阿里巴巴普惠体" panose="00020600040101010101" pitchFamily="18" charset="-122"/>
            </a:endParaRPr>
          </a:p>
          <a:p>
            <a:pPr algn="l"/>
            <a:r>
              <a:rPr lang="zh-CN" altLang="en-US" sz="1000">
                <a:latin typeface="阿里巴巴普惠体" panose="00020600040101010101" pitchFamily="18" charset="-122"/>
                <a:ea typeface="阿里巴巴普惠体" panose="00020600040101010101" pitchFamily="18" charset="-122"/>
              </a:rPr>
              <a:t>dag = DAG(</a:t>
            </a:r>
          </a:p>
          <a:p>
            <a:pPr algn="l"/>
            <a:r>
              <a:rPr lang="zh-CN" altLang="en-US" sz="1000">
                <a:latin typeface="阿里巴巴普惠体" panose="00020600040101010101" pitchFamily="18" charset="-122"/>
                <a:ea typeface="阿里巴巴普惠体" panose="00020600040101010101" pitchFamily="18" charset="-122"/>
              </a:rPr>
              <a:t>    dag_id='first_bash_operator_new',</a:t>
            </a:r>
          </a:p>
          <a:p>
            <a:pPr algn="l"/>
            <a:r>
              <a:rPr lang="zh-CN" altLang="en-US" sz="1000">
                <a:latin typeface="阿里巴巴普惠体" panose="00020600040101010101" pitchFamily="18" charset="-122"/>
                <a:ea typeface="阿里巴巴普惠体" panose="00020600040101010101" pitchFamily="18" charset="-122"/>
              </a:rPr>
              <a:t>    default_args=args,</a:t>
            </a:r>
          </a:p>
          <a:p>
            <a:pPr algn="l"/>
            <a:r>
              <a:rPr lang="zh-CN" altLang="en-US" sz="1000">
                <a:latin typeface="阿里巴巴普惠体" panose="00020600040101010101" pitchFamily="18" charset="-122"/>
                <a:ea typeface="阿里巴巴普惠体" panose="00020600040101010101" pitchFamily="18" charset="-122"/>
              </a:rPr>
              <a:t>    start_date=days_ago(2),</a:t>
            </a:r>
          </a:p>
          <a:p>
            <a:pPr algn="l"/>
            <a:r>
              <a:rPr lang="zh-CN" altLang="en-US" sz="1000">
                <a:latin typeface="阿里巴巴普惠体" panose="00020600040101010101" pitchFamily="18" charset="-122"/>
                <a:ea typeface="阿里巴巴普惠体" panose="00020600040101010101" pitchFamily="18" charset="-122"/>
              </a:rPr>
              <a:t>    dagrun_timeout=timedelta(minutes=5),</a:t>
            </a:r>
          </a:p>
          <a:p>
            <a:pPr algn="l"/>
            <a:r>
              <a:rPr lang="zh-CN" altLang="en-US" sz="1000">
                <a:latin typeface="阿里巴巴普惠体" panose="00020600040101010101" pitchFamily="18" charset="-122"/>
                <a:ea typeface="阿里巴巴普惠体" panose="00020600040101010101" pitchFamily="18" charset="-122"/>
              </a:rPr>
              <a:t>    tags=['itcast']</a:t>
            </a:r>
          </a:p>
          <a:p>
            <a:pPr algn="l"/>
            <a:r>
              <a:rPr lang="zh-CN" altLang="en-US" sz="1000">
                <a:latin typeface="阿里巴巴普惠体" panose="00020600040101010101" pitchFamily="18" charset="-122"/>
                <a:ea typeface="阿里巴巴普惠体" panose="00020600040101010101" pitchFamily="18" charset="-122"/>
              </a:rPr>
              <a:t>)</a:t>
            </a:r>
          </a:p>
          <a:p>
            <a:pPr algn="l"/>
            <a:endParaRPr lang="zh-CN" altLang="en-US" sz="1000">
              <a:latin typeface="阿里巴巴普惠体" panose="00020600040101010101" pitchFamily="18" charset="-122"/>
              <a:ea typeface="阿里巴巴普惠体" panose="00020600040101010101" pitchFamily="18" charset="-122"/>
            </a:endParaRPr>
          </a:p>
          <a:p>
            <a:pPr algn="l"/>
            <a:r>
              <a:rPr lang="zh-CN" altLang="en-US" sz="1000">
                <a:latin typeface="阿里巴巴普惠体" panose="00020600040101010101" pitchFamily="18" charset="-122"/>
                <a:ea typeface="阿里巴巴普惠体" panose="00020600040101010101" pitchFamily="18" charset="-122"/>
              </a:rPr>
              <a:t># [START howto_operator_bash]</a:t>
            </a:r>
          </a:p>
          <a:p>
            <a:pPr algn="l"/>
            <a:r>
              <a:rPr lang="zh-CN" altLang="en-US" sz="1000">
                <a:latin typeface="阿里巴巴普惠体" panose="00020600040101010101" pitchFamily="18" charset="-122"/>
                <a:ea typeface="阿里巴巴普惠体" panose="00020600040101010101" pitchFamily="18" charset="-122"/>
              </a:rPr>
              <a:t>run_this = BashOperator(</a:t>
            </a:r>
          </a:p>
          <a:p>
            <a:pPr algn="l"/>
            <a:r>
              <a:rPr lang="zh-CN" altLang="en-US" sz="1000">
                <a:latin typeface="阿里巴巴普惠体" panose="00020600040101010101" pitchFamily="18" charset="-122"/>
                <a:ea typeface="阿里巴巴普惠体" panose="00020600040101010101" pitchFamily="18" charset="-122"/>
              </a:rPr>
              <a:t>    task_id='echo_first_bash',</a:t>
            </a:r>
          </a:p>
          <a:p>
            <a:pPr algn="l"/>
            <a:r>
              <a:rPr lang="zh-CN" altLang="en-US" sz="1000">
                <a:latin typeface="阿里巴巴普惠体" panose="00020600040101010101" pitchFamily="18" charset="-122"/>
                <a:ea typeface="阿里巴巴普惠体" panose="00020600040101010101" pitchFamily="18" charset="-122"/>
              </a:rPr>
              <a:t>    bash_command='date +"%F %T" &gt;&gt; /root/first_bash_operator_new.log',</a:t>
            </a:r>
          </a:p>
          <a:p>
            <a:pPr algn="l"/>
            <a:r>
              <a:rPr lang="zh-CN" altLang="en-US" sz="1000">
                <a:latin typeface="阿里巴巴普惠体" panose="00020600040101010101" pitchFamily="18" charset="-122"/>
                <a:ea typeface="阿里巴巴普惠体" panose="00020600040101010101" pitchFamily="18" charset="-122"/>
              </a:rPr>
              <a:t>    dag=dag,</a:t>
            </a:r>
          </a:p>
          <a:p>
            <a:pPr algn="l"/>
            <a:r>
              <a:rPr lang="zh-CN" altLang="en-US" sz="1000">
                <a:latin typeface="阿里巴巴普惠体" panose="00020600040101010101" pitchFamily="18" charset="-122"/>
                <a:ea typeface="阿里巴巴普惠体" panose="00020600040101010101" pitchFamily="18" charset="-122"/>
              </a:rPr>
              <a:t>)</a:t>
            </a:r>
          </a:p>
          <a:p>
            <a:pPr algn="l"/>
            <a:r>
              <a:rPr lang="zh-CN" altLang="en-US" sz="1000">
                <a:latin typeface="阿里巴巴普惠体" panose="00020600040101010101" pitchFamily="18" charset="-122"/>
                <a:ea typeface="阿里巴巴普惠体" panose="00020600040101010101" pitchFamily="18" charset="-122"/>
              </a:rPr>
              <a:t>run_this</a:t>
            </a:r>
          </a:p>
        </p:txBody>
      </p:sp>
      <p:cxnSp>
        <p:nvCxnSpPr>
          <p:cNvPr id="42" name="直接箭头连接符 41"/>
          <p:cNvCxnSpPr/>
          <p:nvPr/>
        </p:nvCxnSpPr>
        <p:spPr>
          <a:xfrm>
            <a:off x="2814955" y="1709420"/>
            <a:ext cx="3407410" cy="0"/>
          </a:xfrm>
          <a:prstGeom prst="straightConnector1">
            <a:avLst/>
          </a:prstGeom>
          <a:ln w="12700">
            <a:prstDash val="solid"/>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841750" y="1961515"/>
            <a:ext cx="2399030" cy="0"/>
          </a:xfrm>
          <a:prstGeom prst="straightConnector1">
            <a:avLst/>
          </a:prstGeom>
          <a:ln w="12700">
            <a:prstDash val="solid"/>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1950720" y="2449195"/>
            <a:ext cx="4262755" cy="0"/>
          </a:xfrm>
          <a:prstGeom prst="straightConnector1">
            <a:avLst/>
          </a:prstGeom>
          <a:ln w="12700">
            <a:prstDash val="solid"/>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2120900" y="3797300"/>
            <a:ext cx="4119880" cy="0"/>
          </a:xfrm>
          <a:prstGeom prst="straightConnector1">
            <a:avLst/>
          </a:prstGeom>
          <a:ln w="12700">
            <a:prstDash val="solid"/>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2814955" y="5046345"/>
            <a:ext cx="3416935" cy="0"/>
          </a:xfrm>
          <a:prstGeom prst="straightConnector1">
            <a:avLst/>
          </a:prstGeom>
          <a:ln w="12700">
            <a:prstDash val="solid"/>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2344420" y="5959475"/>
            <a:ext cx="3932555" cy="0"/>
          </a:xfrm>
          <a:prstGeom prst="straightConnector1">
            <a:avLst/>
          </a:prstGeom>
          <a:ln w="12700">
            <a:prstDash val="solid"/>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691505" y="1228725"/>
            <a:ext cx="0" cy="4954905"/>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6347460" y="1557655"/>
            <a:ext cx="1612265" cy="275590"/>
          </a:xfrm>
          <a:prstGeom prst="rect">
            <a:avLst/>
          </a:prstGeom>
          <a:noFill/>
        </p:spPr>
        <p:txBody>
          <a:bodyPr wrap="square" rtlCol="0">
            <a:spAutoFit/>
          </a:bodyPr>
          <a:lstStyle/>
          <a:p>
            <a:r>
              <a:rPr lang="en-US" altLang="zh-CN" sz="1200">
                <a:latin typeface="阿里巴巴普惠体" panose="00020600040101010101" pitchFamily="18" charset="-122"/>
                <a:ea typeface="阿里巴巴普惠体" panose="00020600040101010101" pitchFamily="18" charset="-122"/>
              </a:rPr>
              <a:t>1.</a:t>
            </a:r>
            <a:r>
              <a:rPr lang="zh-CN" altLang="en-US" sz="1200">
                <a:latin typeface="阿里巴巴普惠体" panose="00020600040101010101" pitchFamily="18" charset="-122"/>
                <a:ea typeface="阿里巴巴普惠体" panose="00020600040101010101" pitchFamily="18" charset="-122"/>
              </a:rPr>
              <a:t>导入</a:t>
            </a:r>
            <a:r>
              <a:rPr lang="en-US" altLang="zh-CN" sz="1200">
                <a:latin typeface="阿里巴巴普惠体" panose="00020600040101010101" pitchFamily="18" charset="-122"/>
                <a:ea typeface="阿里巴巴普惠体" panose="00020600040101010101" pitchFamily="18" charset="-122"/>
              </a:rPr>
              <a:t>python</a:t>
            </a:r>
            <a:r>
              <a:rPr lang="zh-CN" altLang="en-US" sz="1200">
                <a:latin typeface="阿里巴巴普惠体" panose="00020600040101010101" pitchFamily="18" charset="-122"/>
                <a:ea typeface="阿里巴巴普惠体" panose="00020600040101010101" pitchFamily="18" charset="-122"/>
              </a:rPr>
              <a:t>日期包</a:t>
            </a:r>
          </a:p>
        </p:txBody>
      </p:sp>
      <p:sp>
        <p:nvSpPr>
          <p:cNvPr id="50" name="文本框 49"/>
          <p:cNvSpPr txBox="1"/>
          <p:nvPr/>
        </p:nvSpPr>
        <p:spPr>
          <a:xfrm>
            <a:off x="6347460" y="1842770"/>
            <a:ext cx="2830830" cy="275590"/>
          </a:xfrm>
          <a:prstGeom prst="rect">
            <a:avLst/>
          </a:prstGeom>
          <a:noFill/>
        </p:spPr>
        <p:txBody>
          <a:bodyPr wrap="square" rtlCol="0">
            <a:spAutoFit/>
          </a:bodyPr>
          <a:lstStyle/>
          <a:p>
            <a:r>
              <a:rPr lang="en-US" altLang="zh-CN" sz="1200">
                <a:latin typeface="阿里巴巴普惠体" panose="00020600040101010101" pitchFamily="18" charset="-122"/>
                <a:ea typeface="阿里巴巴普惠体" panose="00020600040101010101" pitchFamily="18" charset="-122"/>
              </a:rPr>
              <a:t>2.</a:t>
            </a:r>
            <a:r>
              <a:rPr lang="zh-CN" altLang="en-US" sz="1200">
                <a:latin typeface="阿里巴巴普惠体" panose="00020600040101010101" pitchFamily="18" charset="-122"/>
                <a:ea typeface="阿里巴巴普惠体" panose="00020600040101010101" pitchFamily="18" charset="-122"/>
              </a:rPr>
              <a:t>导入</a:t>
            </a:r>
            <a:r>
              <a:rPr lang="en-US" altLang="zh-CN" sz="1200">
                <a:latin typeface="阿里巴巴普惠体" panose="00020600040101010101" pitchFamily="18" charset="-122"/>
                <a:ea typeface="阿里巴巴普惠体" panose="00020600040101010101" pitchFamily="18" charset="-122"/>
              </a:rPr>
              <a:t>airflow</a:t>
            </a:r>
            <a:r>
              <a:rPr lang="zh-CN" altLang="en-US" sz="1200">
                <a:latin typeface="阿里巴巴普惠体" panose="00020600040101010101" pitchFamily="18" charset="-122"/>
                <a:ea typeface="阿里巴巴普惠体" panose="00020600040101010101" pitchFamily="18" charset="-122"/>
              </a:rPr>
              <a:t>包：</a:t>
            </a:r>
            <a:r>
              <a:rPr lang="en-US" altLang="zh-CN" sz="1200">
                <a:latin typeface="阿里巴巴普惠体" panose="00020600040101010101" pitchFamily="18" charset="-122"/>
                <a:ea typeface="阿里巴巴普惠体" panose="00020600040101010101" pitchFamily="18" charset="-122"/>
              </a:rPr>
              <a:t>dag</a:t>
            </a:r>
            <a:r>
              <a:rPr lang="zh-CN" altLang="en-US" sz="1200">
                <a:latin typeface="阿里巴巴普惠体" panose="00020600040101010101" pitchFamily="18" charset="-122"/>
                <a:ea typeface="阿里巴巴普惠体" panose="00020600040101010101" pitchFamily="18" charset="-122"/>
              </a:rPr>
              <a:t>、</a:t>
            </a:r>
            <a:r>
              <a:rPr lang="en-US" altLang="zh-CN" sz="1200">
                <a:latin typeface="阿里巴巴普惠体" panose="00020600040101010101" pitchFamily="18" charset="-122"/>
                <a:ea typeface="阿里巴巴普惠体" panose="00020600040101010101" pitchFamily="18" charset="-122"/>
              </a:rPr>
              <a:t>bash</a:t>
            </a:r>
            <a:r>
              <a:rPr lang="zh-CN" altLang="en-US" sz="1200">
                <a:latin typeface="阿里巴巴普惠体" panose="00020600040101010101" pitchFamily="18" charset="-122"/>
                <a:ea typeface="阿里巴巴普惠体" panose="00020600040101010101" pitchFamily="18" charset="-122"/>
              </a:rPr>
              <a:t>、日期</a:t>
            </a:r>
          </a:p>
        </p:txBody>
      </p:sp>
      <p:sp>
        <p:nvSpPr>
          <p:cNvPr id="51" name="文本框 50"/>
          <p:cNvSpPr txBox="1"/>
          <p:nvPr/>
        </p:nvSpPr>
        <p:spPr>
          <a:xfrm>
            <a:off x="6347460" y="2296160"/>
            <a:ext cx="2830830" cy="1198880"/>
          </a:xfrm>
          <a:prstGeom prst="rect">
            <a:avLst/>
          </a:prstGeom>
          <a:noFill/>
        </p:spPr>
        <p:txBody>
          <a:bodyPr wrap="square" rtlCol="0">
            <a:spAutoFit/>
          </a:bodyPr>
          <a:lstStyle/>
          <a:p>
            <a:r>
              <a:rPr lang="en-US" altLang="zh-CN" sz="1200">
                <a:latin typeface="阿里巴巴普惠体" panose="00020600040101010101" pitchFamily="18" charset="-122"/>
                <a:ea typeface="阿里巴巴普惠体" panose="00020600040101010101" pitchFamily="18" charset="-122"/>
              </a:rPr>
              <a:t>3.</a:t>
            </a:r>
            <a:r>
              <a:rPr lang="zh-CN" sz="1200">
                <a:latin typeface="阿里巴巴普惠体" panose="00020600040101010101" pitchFamily="18" charset="-122"/>
                <a:ea typeface="阿里巴巴普惠体" panose="00020600040101010101" pitchFamily="18" charset="-122"/>
              </a:rPr>
              <a:t>默认参数</a:t>
            </a:r>
            <a:r>
              <a:rPr lang="zh-CN" altLang="en-US" sz="1200">
                <a:latin typeface="阿里巴巴普惠体" panose="00020600040101010101" pitchFamily="18" charset="-122"/>
                <a:ea typeface="阿里巴巴普惠体" panose="00020600040101010101" pitchFamily="18" charset="-122"/>
              </a:rPr>
              <a:t>：</a:t>
            </a:r>
          </a:p>
          <a:p>
            <a:r>
              <a:rPr lang="en-US" altLang="zh-CN" sz="1000">
                <a:latin typeface="阿里巴巴普惠体" panose="00020600040101010101" pitchFamily="18" charset="-122"/>
                <a:ea typeface="阿里巴巴普惠体" panose="00020600040101010101" pitchFamily="18" charset="-122"/>
              </a:rPr>
              <a:t>        </a:t>
            </a:r>
            <a:r>
              <a:rPr lang="zh-CN" altLang="en-US" sz="1000">
                <a:latin typeface="阿里巴巴普惠体" panose="00020600040101010101" pitchFamily="18" charset="-122"/>
                <a:ea typeface="阿里巴巴普惠体" panose="00020600040101010101" pitchFamily="18" charset="-122"/>
              </a:rPr>
              <a:t>所属用户</a:t>
            </a:r>
          </a:p>
          <a:p>
            <a:r>
              <a:rPr lang="en-US" altLang="zh-CN" sz="1000">
                <a:latin typeface="阿里巴巴普惠体" panose="00020600040101010101" pitchFamily="18" charset="-122"/>
                <a:ea typeface="阿里巴巴普惠体" panose="00020600040101010101" pitchFamily="18" charset="-122"/>
              </a:rPr>
              <a:t>        </a:t>
            </a:r>
            <a:r>
              <a:rPr lang="zh-CN" altLang="en-US" sz="1000">
                <a:latin typeface="阿里巴巴普惠体" panose="00020600040101010101" pitchFamily="18" charset="-122"/>
                <a:ea typeface="阿里巴巴普惠体" panose="00020600040101010101" pitchFamily="18" charset="-122"/>
              </a:rPr>
              <a:t>邮件列表</a:t>
            </a:r>
          </a:p>
          <a:p>
            <a:r>
              <a:rPr lang="en-US" altLang="zh-CN" sz="1000">
                <a:latin typeface="阿里巴巴普惠体" panose="00020600040101010101" pitchFamily="18" charset="-122"/>
                <a:ea typeface="阿里巴巴普惠体" panose="00020600040101010101" pitchFamily="18" charset="-122"/>
              </a:rPr>
              <a:t>        </a:t>
            </a:r>
            <a:r>
              <a:rPr lang="zh-CN" altLang="en-US" sz="1000">
                <a:latin typeface="阿里巴巴普惠体" panose="00020600040101010101" pitchFamily="18" charset="-122"/>
                <a:ea typeface="阿里巴巴普惠体" panose="00020600040101010101" pitchFamily="18" charset="-122"/>
              </a:rPr>
              <a:t>任务失败是否发送邮件</a:t>
            </a:r>
          </a:p>
          <a:p>
            <a:r>
              <a:rPr lang="en-US" altLang="zh-CN" sz="1000">
                <a:latin typeface="阿里巴巴普惠体" panose="00020600040101010101" pitchFamily="18" charset="-122"/>
                <a:ea typeface="阿里巴巴普惠体" panose="00020600040101010101" pitchFamily="18" charset="-122"/>
              </a:rPr>
              <a:t>        </a:t>
            </a:r>
            <a:r>
              <a:rPr lang="zh-CN" altLang="en-US" sz="1000">
                <a:latin typeface="阿里巴巴普惠体" panose="00020600040101010101" pitchFamily="18" charset="-122"/>
                <a:ea typeface="阿里巴巴普惠体" panose="00020600040101010101" pitchFamily="18" charset="-122"/>
              </a:rPr>
              <a:t>任务重试是否发送邮件</a:t>
            </a:r>
          </a:p>
          <a:p>
            <a:r>
              <a:rPr lang="en-US" altLang="zh-CN" sz="1000">
                <a:latin typeface="阿里巴巴普惠体" panose="00020600040101010101" pitchFamily="18" charset="-122"/>
                <a:ea typeface="阿里巴巴普惠体" panose="00020600040101010101" pitchFamily="18" charset="-122"/>
              </a:rPr>
              <a:t>        </a:t>
            </a:r>
            <a:r>
              <a:rPr lang="zh-CN" altLang="en-US" sz="1000">
                <a:latin typeface="阿里巴巴普惠体" panose="00020600040101010101" pitchFamily="18" charset="-122"/>
                <a:ea typeface="阿里巴巴普惠体" panose="00020600040101010101" pitchFamily="18" charset="-122"/>
              </a:rPr>
              <a:t>任务失败重试次数</a:t>
            </a:r>
          </a:p>
          <a:p>
            <a:r>
              <a:rPr lang="en-US" altLang="zh-CN" sz="1000">
                <a:latin typeface="阿里巴巴普惠体" panose="00020600040101010101" pitchFamily="18" charset="-122"/>
                <a:ea typeface="阿里巴巴普惠体" panose="00020600040101010101" pitchFamily="18" charset="-122"/>
              </a:rPr>
              <a:t>        </a:t>
            </a:r>
            <a:r>
              <a:rPr lang="zh-CN" altLang="en-US" sz="1000">
                <a:latin typeface="阿里巴巴普惠体" panose="00020600040101010101" pitchFamily="18" charset="-122"/>
                <a:ea typeface="阿里巴巴普惠体" panose="00020600040101010101" pitchFamily="18" charset="-122"/>
              </a:rPr>
              <a:t>任务重试间隔时间</a:t>
            </a:r>
            <a:r>
              <a:rPr lang="en-US" altLang="zh-CN" sz="1000">
                <a:latin typeface="阿里巴巴普惠体" panose="00020600040101010101" pitchFamily="18" charset="-122"/>
                <a:ea typeface="阿里巴巴普惠体" panose="00020600040101010101" pitchFamily="18" charset="-122"/>
              </a:rPr>
              <a:t>5</a:t>
            </a:r>
            <a:r>
              <a:rPr lang="zh-CN" altLang="en-US" sz="1000">
                <a:latin typeface="阿里巴巴普惠体" panose="00020600040101010101" pitchFamily="18" charset="-122"/>
                <a:ea typeface="阿里巴巴普惠体" panose="00020600040101010101" pitchFamily="18" charset="-122"/>
              </a:rPr>
              <a:t>分钟</a:t>
            </a:r>
          </a:p>
        </p:txBody>
      </p:sp>
      <p:sp>
        <p:nvSpPr>
          <p:cNvPr id="52" name="文本框 51"/>
          <p:cNvSpPr txBox="1"/>
          <p:nvPr/>
        </p:nvSpPr>
        <p:spPr>
          <a:xfrm>
            <a:off x="6347460" y="3672840"/>
            <a:ext cx="2830830" cy="1045210"/>
          </a:xfrm>
          <a:prstGeom prst="rect">
            <a:avLst/>
          </a:prstGeom>
          <a:noFill/>
        </p:spPr>
        <p:txBody>
          <a:bodyPr wrap="square" rtlCol="0">
            <a:spAutoFit/>
          </a:bodyPr>
          <a:lstStyle/>
          <a:p>
            <a:r>
              <a:rPr lang="en-US" altLang="zh-CN" sz="1200">
                <a:latin typeface="阿里巴巴普惠体" panose="00020600040101010101" pitchFamily="18" charset="-122"/>
                <a:ea typeface="阿里巴巴普惠体" panose="00020600040101010101" pitchFamily="18" charset="-122"/>
              </a:rPr>
              <a:t>4.DAG</a:t>
            </a:r>
            <a:r>
              <a:rPr lang="zh-CN" altLang="en-US" sz="1200">
                <a:latin typeface="阿里巴巴普惠体" panose="00020600040101010101" pitchFamily="18" charset="-122"/>
                <a:ea typeface="阿里巴巴普惠体" panose="00020600040101010101" pitchFamily="18" charset="-122"/>
              </a:rPr>
              <a:t>设置：</a:t>
            </a:r>
          </a:p>
          <a:p>
            <a:r>
              <a:rPr lang="en-US" altLang="zh-CN" sz="1000">
                <a:latin typeface="阿里巴巴普惠体" panose="00020600040101010101" pitchFamily="18" charset="-122"/>
                <a:ea typeface="阿里巴巴普惠体" panose="00020600040101010101" pitchFamily="18" charset="-122"/>
              </a:rPr>
              <a:t>        dag id</a:t>
            </a:r>
            <a:endParaRPr lang="zh-CN" altLang="en-US" sz="1000">
              <a:latin typeface="阿里巴巴普惠体" panose="00020600040101010101" pitchFamily="18" charset="-122"/>
              <a:ea typeface="阿里巴巴普惠体" panose="00020600040101010101" pitchFamily="18" charset="-122"/>
            </a:endParaRPr>
          </a:p>
          <a:p>
            <a:r>
              <a:rPr lang="en-US" altLang="zh-CN" sz="1000">
                <a:latin typeface="阿里巴巴普惠体" panose="00020600040101010101" pitchFamily="18" charset="-122"/>
                <a:ea typeface="阿里巴巴普惠体" panose="00020600040101010101" pitchFamily="18" charset="-122"/>
              </a:rPr>
              <a:t>        dag</a:t>
            </a:r>
            <a:r>
              <a:rPr lang="zh-CN" altLang="en-US" sz="1000">
                <a:latin typeface="阿里巴巴普惠体" panose="00020600040101010101" pitchFamily="18" charset="-122"/>
                <a:ea typeface="阿里巴巴普惠体" panose="00020600040101010101" pitchFamily="18" charset="-122"/>
              </a:rPr>
              <a:t>参数使用默认参数</a:t>
            </a:r>
          </a:p>
          <a:p>
            <a:r>
              <a:rPr lang="en-US" altLang="zh-CN" sz="1000">
                <a:latin typeface="阿里巴巴普惠体" panose="00020600040101010101" pitchFamily="18" charset="-122"/>
                <a:ea typeface="阿里巴巴普惠体" panose="00020600040101010101" pitchFamily="18" charset="-122"/>
              </a:rPr>
              <a:t>        </a:t>
            </a:r>
            <a:r>
              <a:rPr lang="zh-CN" altLang="en-US" sz="1000">
                <a:latin typeface="阿里巴巴普惠体" panose="00020600040101010101" pitchFamily="18" charset="-122"/>
                <a:ea typeface="阿里巴巴普惠体" panose="00020600040101010101" pitchFamily="18" charset="-122"/>
              </a:rPr>
              <a:t>任务调度开始日期</a:t>
            </a:r>
          </a:p>
          <a:p>
            <a:r>
              <a:rPr lang="en-US" altLang="zh-CN" sz="1000">
                <a:latin typeface="阿里巴巴普惠体" panose="00020600040101010101" pitchFamily="18" charset="-122"/>
                <a:ea typeface="阿里巴巴普惠体" panose="00020600040101010101" pitchFamily="18" charset="-122"/>
              </a:rPr>
              <a:t>        </a:t>
            </a:r>
            <a:r>
              <a:rPr lang="zh-CN" altLang="en-US" sz="1000">
                <a:latin typeface="阿里巴巴普惠体" panose="00020600040101010101" pitchFamily="18" charset="-122"/>
                <a:ea typeface="阿里巴巴普惠体" panose="00020600040101010101" pitchFamily="18" charset="-122"/>
              </a:rPr>
              <a:t>任务运行超时时间</a:t>
            </a:r>
          </a:p>
          <a:p>
            <a:r>
              <a:rPr lang="en-US" altLang="zh-CN" sz="1000">
                <a:latin typeface="阿里巴巴普惠体" panose="00020600040101010101" pitchFamily="18" charset="-122"/>
                <a:ea typeface="阿里巴巴普惠体" panose="00020600040101010101" pitchFamily="18" charset="-122"/>
              </a:rPr>
              <a:t>        dag</a:t>
            </a:r>
            <a:r>
              <a:rPr lang="zh-CN" altLang="en-US" sz="1000">
                <a:latin typeface="阿里巴巴普惠体" panose="00020600040101010101" pitchFamily="18" charset="-122"/>
                <a:ea typeface="阿里巴巴普惠体" panose="00020600040101010101" pitchFamily="18" charset="-122"/>
              </a:rPr>
              <a:t>分组</a:t>
            </a:r>
          </a:p>
        </p:txBody>
      </p:sp>
      <p:sp>
        <p:nvSpPr>
          <p:cNvPr id="53" name="文本框 52"/>
          <p:cNvSpPr txBox="1"/>
          <p:nvPr/>
        </p:nvSpPr>
        <p:spPr>
          <a:xfrm>
            <a:off x="6347460" y="4895850"/>
            <a:ext cx="2830830" cy="737235"/>
          </a:xfrm>
          <a:prstGeom prst="rect">
            <a:avLst/>
          </a:prstGeom>
          <a:noFill/>
        </p:spPr>
        <p:txBody>
          <a:bodyPr wrap="square" rtlCol="0">
            <a:spAutoFit/>
          </a:bodyPr>
          <a:lstStyle/>
          <a:p>
            <a:r>
              <a:rPr lang="en-US" altLang="zh-CN" sz="1200">
                <a:latin typeface="阿里巴巴普惠体" panose="00020600040101010101" pitchFamily="18" charset="-122"/>
                <a:ea typeface="阿里巴巴普惠体" panose="00020600040101010101" pitchFamily="18" charset="-122"/>
              </a:rPr>
              <a:t>5.shell</a:t>
            </a:r>
            <a:r>
              <a:rPr lang="zh-CN" altLang="en-US" sz="1200">
                <a:latin typeface="阿里巴巴普惠体" panose="00020600040101010101" pitchFamily="18" charset="-122"/>
                <a:ea typeface="阿里巴巴普惠体" panose="00020600040101010101" pitchFamily="18" charset="-122"/>
              </a:rPr>
              <a:t>操作设置：</a:t>
            </a:r>
          </a:p>
          <a:p>
            <a:r>
              <a:rPr lang="en-US" altLang="zh-CN" sz="1000">
                <a:latin typeface="阿里巴巴普惠体" panose="00020600040101010101" pitchFamily="18" charset="-122"/>
                <a:ea typeface="阿里巴巴普惠体" panose="00020600040101010101" pitchFamily="18" charset="-122"/>
              </a:rPr>
              <a:t>        </a:t>
            </a:r>
            <a:r>
              <a:rPr lang="zh-CN" altLang="en-US" sz="1000">
                <a:latin typeface="阿里巴巴普惠体" panose="00020600040101010101" pitchFamily="18" charset="-122"/>
                <a:ea typeface="阿里巴巴普惠体" panose="00020600040101010101" pitchFamily="18" charset="-122"/>
              </a:rPr>
              <a:t>调度任务</a:t>
            </a:r>
            <a:r>
              <a:rPr lang="en-US" altLang="zh-CN" sz="1000">
                <a:latin typeface="阿里巴巴普惠体" panose="00020600040101010101" pitchFamily="18" charset="-122"/>
                <a:ea typeface="阿里巴巴普惠体" panose="00020600040101010101" pitchFamily="18" charset="-122"/>
              </a:rPr>
              <a:t>id</a:t>
            </a:r>
            <a:endParaRPr lang="zh-CN" altLang="en-US" sz="1000">
              <a:latin typeface="阿里巴巴普惠体" panose="00020600040101010101" pitchFamily="18" charset="-122"/>
              <a:ea typeface="阿里巴巴普惠体" panose="00020600040101010101" pitchFamily="18" charset="-122"/>
            </a:endParaRPr>
          </a:p>
          <a:p>
            <a:r>
              <a:rPr lang="en-US" altLang="zh-CN" sz="1000">
                <a:latin typeface="阿里巴巴普惠体" panose="00020600040101010101" pitchFamily="18" charset="-122"/>
                <a:ea typeface="阿里巴巴普惠体" panose="00020600040101010101" pitchFamily="18" charset="-122"/>
              </a:rPr>
              <a:t>        </a:t>
            </a:r>
            <a:r>
              <a:rPr lang="zh-CN" altLang="en-US" sz="1000">
                <a:latin typeface="阿里巴巴普惠体" panose="00020600040101010101" pitchFamily="18" charset="-122"/>
                <a:ea typeface="阿里巴巴普惠体" panose="00020600040101010101" pitchFamily="18" charset="-122"/>
              </a:rPr>
              <a:t>调度任务</a:t>
            </a:r>
            <a:r>
              <a:rPr lang="en-US" altLang="zh-CN" sz="1000">
                <a:latin typeface="阿里巴巴普惠体" panose="00020600040101010101" pitchFamily="18" charset="-122"/>
                <a:ea typeface="阿里巴巴普惠体" panose="00020600040101010101" pitchFamily="18" charset="-122"/>
              </a:rPr>
              <a:t>shell</a:t>
            </a:r>
            <a:r>
              <a:rPr lang="zh-CN" altLang="en-US" sz="1000">
                <a:latin typeface="阿里巴巴普惠体" panose="00020600040101010101" pitchFamily="18" charset="-122"/>
                <a:ea typeface="阿里巴巴普惠体" panose="00020600040101010101" pitchFamily="18" charset="-122"/>
              </a:rPr>
              <a:t>命令或</a:t>
            </a:r>
            <a:r>
              <a:rPr lang="en-US" altLang="zh-CN" sz="1000">
                <a:latin typeface="阿里巴巴普惠体" panose="00020600040101010101" pitchFamily="18" charset="-122"/>
                <a:ea typeface="阿里巴巴普惠体" panose="00020600040101010101" pitchFamily="18" charset="-122"/>
              </a:rPr>
              <a:t>shell</a:t>
            </a:r>
            <a:r>
              <a:rPr lang="zh-CN" altLang="en-US" sz="1000">
                <a:latin typeface="阿里巴巴普惠体" panose="00020600040101010101" pitchFamily="18" charset="-122"/>
                <a:ea typeface="阿里巴巴普惠体" panose="00020600040101010101" pitchFamily="18" charset="-122"/>
              </a:rPr>
              <a:t>文件</a:t>
            </a:r>
          </a:p>
          <a:p>
            <a:r>
              <a:rPr lang="en-US" altLang="zh-CN" sz="1000">
                <a:latin typeface="阿里巴巴普惠体" panose="00020600040101010101" pitchFamily="18" charset="-122"/>
                <a:ea typeface="阿里巴巴普惠体" panose="00020600040101010101" pitchFamily="18" charset="-122"/>
              </a:rPr>
              <a:t>        </a:t>
            </a:r>
            <a:r>
              <a:rPr lang="zh-CN" altLang="en-US" sz="1000">
                <a:latin typeface="阿里巴巴普惠体" panose="00020600040101010101" pitchFamily="18" charset="-122"/>
                <a:ea typeface="阿里巴巴普惠体" panose="00020600040101010101" pitchFamily="18" charset="-122"/>
              </a:rPr>
              <a:t>任务的</a:t>
            </a:r>
            <a:r>
              <a:rPr lang="en-US" altLang="zh-CN" sz="1000">
                <a:latin typeface="阿里巴巴普惠体" panose="00020600040101010101" pitchFamily="18" charset="-122"/>
                <a:ea typeface="阿里巴巴普惠体" panose="00020600040101010101" pitchFamily="18" charset="-122"/>
              </a:rPr>
              <a:t>dag</a:t>
            </a:r>
            <a:r>
              <a:rPr lang="zh-CN" altLang="en-US" sz="1000">
                <a:latin typeface="阿里巴巴普惠体" panose="00020600040101010101" pitchFamily="18" charset="-122"/>
                <a:ea typeface="阿里巴巴普惠体" panose="00020600040101010101" pitchFamily="18" charset="-122"/>
              </a:rPr>
              <a:t>使用定义好的</a:t>
            </a:r>
            <a:r>
              <a:rPr lang="en-US" altLang="zh-CN" sz="1000">
                <a:latin typeface="阿里巴巴普惠体" panose="00020600040101010101" pitchFamily="18" charset="-122"/>
                <a:ea typeface="阿里巴巴普惠体" panose="00020600040101010101" pitchFamily="18" charset="-122"/>
              </a:rPr>
              <a:t>dag</a:t>
            </a:r>
            <a:endParaRPr lang="zh-CN" altLang="en-US" sz="1000">
              <a:latin typeface="阿里巴巴普惠体" panose="00020600040101010101" pitchFamily="18" charset="-122"/>
              <a:ea typeface="阿里巴巴普惠体" panose="00020600040101010101" pitchFamily="18" charset="-122"/>
            </a:endParaRPr>
          </a:p>
        </p:txBody>
      </p:sp>
      <p:sp>
        <p:nvSpPr>
          <p:cNvPr id="54" name="文本框 53"/>
          <p:cNvSpPr txBox="1"/>
          <p:nvPr/>
        </p:nvSpPr>
        <p:spPr>
          <a:xfrm>
            <a:off x="6347460" y="5835015"/>
            <a:ext cx="2830830" cy="275590"/>
          </a:xfrm>
          <a:prstGeom prst="rect">
            <a:avLst/>
          </a:prstGeom>
          <a:noFill/>
        </p:spPr>
        <p:txBody>
          <a:bodyPr wrap="square" rtlCol="0">
            <a:spAutoFit/>
          </a:bodyPr>
          <a:lstStyle/>
          <a:p>
            <a:r>
              <a:rPr lang="en-US" altLang="zh-CN" sz="1200">
                <a:latin typeface="阿里巴巴普惠体" panose="00020600040101010101" pitchFamily="18" charset="-122"/>
                <a:ea typeface="阿里巴巴普惠体" panose="00020600040101010101" pitchFamily="18" charset="-122"/>
              </a:rPr>
              <a:t>6.</a:t>
            </a:r>
            <a:r>
              <a:rPr lang="zh-CN" altLang="en-US" sz="1200">
                <a:latin typeface="阿里巴巴普惠体" panose="00020600040101010101" pitchFamily="18" charset="-122"/>
                <a:ea typeface="阿里巴巴普惠体" panose="00020600040101010101" pitchFamily="18" charset="-122"/>
              </a:rPr>
              <a:t>显式调用执行</a:t>
            </a:r>
            <a:r>
              <a:rPr lang="en-US" altLang="zh-CN" sz="1200">
                <a:latin typeface="阿里巴巴普惠体" panose="00020600040101010101" pitchFamily="18" charset="-122"/>
                <a:ea typeface="阿里巴巴普惠体" panose="00020600040101010101" pitchFamily="18" charset="-122"/>
              </a:rPr>
              <a:t>bash</a:t>
            </a:r>
            <a:r>
              <a:rPr lang="zh-CN" altLang="en-US" sz="1200">
                <a:latin typeface="阿里巴巴普惠体" panose="00020600040101010101" pitchFamily="18" charset="-122"/>
                <a:ea typeface="阿里巴巴普惠体" panose="00020600040101010101" pitchFamily="18" charset="-122"/>
              </a:rPr>
              <a:t>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box(in)">
                                      <p:cBhvr>
                                        <p:cTn id="29" dur="2000"/>
                                        <p:tgtEl>
                                          <p:spTgt spid="4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box(in)">
                                      <p:cBhvr>
                                        <p:cTn id="32" dur="2000"/>
                                        <p:tgtEl>
                                          <p:spTgt spid="50"/>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box(in)">
                                      <p:cBhvr>
                                        <p:cTn id="35" dur="2000"/>
                                        <p:tgtEl>
                                          <p:spTgt spid="51"/>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box(in)">
                                      <p:cBhvr>
                                        <p:cTn id="38" dur="2000"/>
                                        <p:tgtEl>
                                          <p:spTgt spid="5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box(in)">
                                      <p:cBhvr>
                                        <p:cTn id="41" dur="2000"/>
                                        <p:tgtEl>
                                          <p:spTgt spid="53"/>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box(in)">
                                      <p:cBhvr>
                                        <p:cTn id="44"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9" grpId="0"/>
      <p:bldP spid="50" grpId="0"/>
      <p:bldP spid="51" grpId="0"/>
      <p:bldP spid="52" grpId="0"/>
      <p:bldP spid="53" grpId="0"/>
      <p:bldP spid="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任务调度实战</a:t>
            </a:r>
          </a:p>
        </p:txBody>
      </p:sp>
      <p:sp>
        <p:nvSpPr>
          <p:cNvPr id="3" name="文本占位符 2"/>
          <p:cNvSpPr>
            <a:spLocks noGrp="1"/>
          </p:cNvSpPr>
          <p:nvPr>
            <p:ph type="body" sz="quarter" idx="10"/>
          </p:nvPr>
        </p:nvSpPr>
        <p:spPr/>
        <p:txBody>
          <a:bodyPr/>
          <a:lstStyle/>
          <a:p>
            <a:r>
              <a:rPr>
                <a:sym typeface="+mn-ea"/>
              </a:rPr>
              <a:t>shell依赖任务</a:t>
            </a:r>
            <a:endParaRPr lang="zh-CN" altLang="en-US"/>
          </a:p>
        </p:txBody>
      </p:sp>
      <p:sp>
        <p:nvSpPr>
          <p:cNvPr id="4" name="文本占位符 3"/>
          <p:cNvSpPr>
            <a:spLocks noGrp="1"/>
          </p:cNvSpPr>
          <p:nvPr>
            <p:ph type="body" sz="quarter" idx="11"/>
          </p:nvPr>
        </p:nvSpPr>
        <p:spPr/>
        <p:txBody>
          <a:bodyPr/>
          <a:lstStyle/>
          <a:p>
            <a:pPr marL="285750" indent="-285750">
              <a:buFont typeface="Wingdings" panose="05000000000000000000" charset="0"/>
              <a:buChar char="l"/>
            </a:pPr>
            <a:r>
              <a:rPr lang="zh-CN" altLang="en-US"/>
              <a:t>sencond_bash_operator.py</a:t>
            </a:r>
          </a:p>
          <a:p>
            <a:pPr marL="285750" indent="-285750">
              <a:buFont typeface="Wingdings" panose="05000000000000000000" charset="0"/>
              <a:buChar char="l"/>
            </a:pP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DummyOperator：没有实质</a:t>
            </a:r>
          </a:p>
          <a:p>
            <a:pPr>
              <a:buFont typeface="Wingdings" panose="05000000000000000000" charset="0"/>
            </a:pPr>
            <a:r>
              <a:rPr lang="zh-CN" altLang="en-US"/>
              <a:t>作用，仅作为任务衔接</a:t>
            </a:r>
          </a:p>
        </p:txBody>
      </p:sp>
      <p:pic>
        <p:nvPicPr>
          <p:cNvPr id="5" name="图片 4"/>
          <p:cNvPicPr>
            <a:picLocks noChangeAspect="1"/>
          </p:cNvPicPr>
          <p:nvPr/>
        </p:nvPicPr>
        <p:blipFill>
          <a:blip r:embed="rId3"/>
          <a:stretch>
            <a:fillRect/>
          </a:stretch>
        </p:blipFill>
        <p:spPr>
          <a:xfrm>
            <a:off x="4079875" y="895985"/>
            <a:ext cx="4650740" cy="5739130"/>
          </a:xfrm>
          <a:prstGeom prst="rect">
            <a:avLst/>
          </a:prstGeom>
        </p:spPr>
      </p:pic>
      <p:graphicFrame>
        <p:nvGraphicFramePr>
          <p:cNvPr id="6" name="对象 5">
            <a:hlinkClick r:id="" action="ppaction://ole?verb=0"/>
          </p:cNvPr>
          <p:cNvGraphicFramePr>
            <a:graphicFrameLocks noChangeAspect="1"/>
          </p:cNvGraphicFramePr>
          <p:nvPr/>
        </p:nvGraphicFramePr>
        <p:xfrm>
          <a:off x="1071245" y="2378075"/>
          <a:ext cx="1597025" cy="444500"/>
        </p:xfrm>
        <a:graphic>
          <a:graphicData uri="http://schemas.openxmlformats.org/presentationml/2006/ole">
            <mc:AlternateContent xmlns:mc="http://schemas.openxmlformats.org/markup-compatibility/2006">
              <mc:Choice xmlns:v="urn:schemas-microsoft-com:vml" Requires="v">
                <p:oleObj spid="_x0000_s3078" r:id="rId4" imgW="1597025" imgH="444500" progId="Package">
                  <p:embed/>
                </p:oleObj>
              </mc:Choice>
              <mc:Fallback>
                <p:oleObj r:id="rId4" imgW="1597025" imgH="444500" progId="Package">
                  <p:embed/>
                  <p:pic>
                    <p:nvPicPr>
                      <p:cNvPr id="0" name="图片 3072"/>
                      <p:cNvPicPr/>
                      <p:nvPr/>
                    </p:nvPicPr>
                    <p:blipFill>
                      <a:blip r:embed="rId5"/>
                      <a:stretch>
                        <a:fillRect/>
                      </a:stretch>
                    </p:blipFill>
                    <p:spPr>
                      <a:xfrm>
                        <a:off x="1071245" y="2378075"/>
                        <a:ext cx="1597025" cy="44450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任务调度实战</a:t>
            </a:r>
          </a:p>
        </p:txBody>
      </p:sp>
      <p:sp>
        <p:nvSpPr>
          <p:cNvPr id="3" name="文本占位符 2"/>
          <p:cNvSpPr>
            <a:spLocks noGrp="1"/>
          </p:cNvSpPr>
          <p:nvPr>
            <p:ph type="body" sz="quarter" idx="10"/>
          </p:nvPr>
        </p:nvSpPr>
        <p:spPr/>
        <p:txBody>
          <a:bodyPr/>
          <a:lstStyle/>
          <a:p>
            <a:r>
              <a:rPr>
                <a:sym typeface="+mn-ea"/>
              </a:rPr>
              <a:t>etl任务(python)</a:t>
            </a:r>
            <a:endParaRPr lang="zh-CN" altLang="en-US"/>
          </a:p>
        </p:txBody>
      </p:sp>
      <p:sp>
        <p:nvSpPr>
          <p:cNvPr id="4" name="文本占位符 3"/>
          <p:cNvSpPr>
            <a:spLocks noGrp="1"/>
          </p:cNvSpPr>
          <p:nvPr>
            <p:ph type="body" sz="quarter" idx="11"/>
          </p:nvPr>
        </p:nvSpPr>
        <p:spPr>
          <a:xfrm>
            <a:off x="710565" y="1656080"/>
            <a:ext cx="10699115" cy="4699635"/>
          </a:xfrm>
        </p:spPr>
        <p:txBody>
          <a:bodyPr/>
          <a:lstStyle/>
          <a:p>
            <a:pPr marL="285750" indent="-285750">
              <a:buFont typeface="Wingdings" panose="05000000000000000000" charset="0"/>
              <a:buChar char="l"/>
            </a:pPr>
            <a:r>
              <a:rPr lang="zh-CN" altLang="en-US"/>
              <a:t>python_etl_airflow.py</a:t>
            </a:r>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任务详解：</a:t>
            </a:r>
            <a:r>
              <a:rPr lang="zh-CN" altLang="en-US">
                <a:hlinkClick r:id="rId3" action="ppaction://hlinkfile"/>
              </a:rPr>
              <a:t>讲义关联资料\etl任务python脚本详解.md</a:t>
            </a:r>
            <a:endParaRPr lang="zh-CN" altLang="en-US"/>
          </a:p>
          <a:p>
            <a:pPr marL="285750" indent="-285750">
              <a:buFont typeface="Wingdings" panose="05000000000000000000" charset="0"/>
              <a:buChar char="l"/>
            </a:pPr>
            <a:r>
              <a:rPr lang="zh-CN" altLang="en-US"/>
              <a:t>python python_etl_airflow.py</a:t>
            </a:r>
          </a:p>
          <a:p>
            <a:pPr marL="285750" lvl="0" indent="-285750">
              <a:buFont typeface="Wingdings" panose="05000000000000000000" charset="0"/>
              <a:buChar char="l"/>
            </a:pPr>
            <a:r>
              <a:rPr lang="zh-CN" altLang="en-US"/>
              <a:t>执行成功后，“load_task” 任务日志</a:t>
            </a:r>
            <a:endParaRPr lang="zh-CN" altLang="en-US" sz="1600"/>
          </a:p>
          <a:p>
            <a:pPr lvl="0">
              <a:buFont typeface="Wingdings" panose="05000000000000000000" charset="0"/>
            </a:pPr>
            <a:endParaRPr lang="zh-CN" altLang="en-US"/>
          </a:p>
          <a:p>
            <a:pPr>
              <a:buFont typeface="Wingdings" panose="05000000000000000000" charset="0"/>
            </a:pPr>
            <a:endParaRPr lang="zh-CN" altLang="en-US"/>
          </a:p>
        </p:txBody>
      </p:sp>
      <p:graphicFrame>
        <p:nvGraphicFramePr>
          <p:cNvPr id="6" name="对象 5">
            <a:hlinkClick r:id="" action="ppaction://ole?verb=0"/>
          </p:cNvPr>
          <p:cNvGraphicFramePr>
            <a:graphicFrameLocks noChangeAspect="1"/>
          </p:cNvGraphicFramePr>
          <p:nvPr/>
        </p:nvGraphicFramePr>
        <p:xfrm>
          <a:off x="1043940" y="2095500"/>
          <a:ext cx="1268730" cy="444500"/>
        </p:xfrm>
        <a:graphic>
          <a:graphicData uri="http://schemas.openxmlformats.org/presentationml/2006/ole">
            <mc:AlternateContent xmlns:mc="http://schemas.openxmlformats.org/markup-compatibility/2006">
              <mc:Choice xmlns:v="urn:schemas-microsoft-com:vml" Requires="v">
                <p:oleObj spid="_x0000_s4103" r:id="rId4" imgW="1268730" imgH="444500" progId="Package">
                  <p:embed/>
                </p:oleObj>
              </mc:Choice>
              <mc:Fallback>
                <p:oleObj r:id="rId4" imgW="1268730" imgH="444500" progId="Package">
                  <p:embed/>
                  <p:pic>
                    <p:nvPicPr>
                      <p:cNvPr id="0" name="图片 4097"/>
                      <p:cNvPicPr/>
                      <p:nvPr/>
                    </p:nvPicPr>
                    <p:blipFill>
                      <a:blip r:embed="rId5"/>
                      <a:stretch>
                        <a:fillRect/>
                      </a:stretch>
                    </p:blipFill>
                    <p:spPr>
                      <a:xfrm>
                        <a:off x="1043940" y="2095500"/>
                        <a:ext cx="1268730" cy="444500"/>
                      </a:xfrm>
                      <a:prstGeom prst="rect">
                        <a:avLst/>
                      </a:prstGeom>
                    </p:spPr>
                  </p:pic>
                </p:oleObj>
              </mc:Fallback>
            </mc:AlternateContent>
          </a:graphicData>
        </a:graphic>
      </p:graphicFrame>
      <p:pic>
        <p:nvPicPr>
          <p:cNvPr id="7" name="图片 6"/>
          <p:cNvPicPr>
            <a:picLocks noChangeAspect="1"/>
          </p:cNvPicPr>
          <p:nvPr/>
        </p:nvPicPr>
        <p:blipFill>
          <a:blip r:embed="rId6"/>
          <a:stretch>
            <a:fillRect/>
          </a:stretch>
        </p:blipFill>
        <p:spPr>
          <a:xfrm>
            <a:off x="855345" y="3829685"/>
            <a:ext cx="9580880" cy="2332355"/>
          </a:xfrm>
          <a:prstGeom prst="rect">
            <a:avLst/>
          </a:prstGeom>
        </p:spPr>
      </p:pic>
      <p:sp>
        <p:nvSpPr>
          <p:cNvPr id="8" name="文本框 7"/>
          <p:cNvSpPr txBox="1"/>
          <p:nvPr/>
        </p:nvSpPr>
        <p:spPr>
          <a:xfrm>
            <a:off x="6232525" y="1605280"/>
            <a:ext cx="3469640" cy="1814830"/>
          </a:xfrm>
          <a:prstGeom prst="rect">
            <a:avLst/>
          </a:prstGeom>
          <a:noFill/>
        </p:spPr>
        <p:txBody>
          <a:bodyPr wrap="square">
            <a:spAutoFit/>
          </a:bodyPr>
          <a:lstStyle/>
          <a:p>
            <a:pPr fontAlgn="auto">
              <a:spcBef>
                <a:spcPts val="0"/>
              </a:spcBef>
              <a:spcAft>
                <a:spcPts val="0"/>
              </a:spcAft>
            </a:pP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r>
              <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airflow</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python</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脚本不要包含中文</a:t>
            </a:r>
            <a:r>
              <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fontAlgn="auto">
              <a:spcBef>
                <a:spcPts val="0"/>
              </a:spcBef>
              <a:spcAft>
                <a:spcPts val="0"/>
              </a:spcAft>
            </a:pPr>
            <a:r>
              <a:rPr lang="zh-CN" altLang="en-US" sz="1600" dirty="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原因：</a:t>
            </a:r>
            <a:r>
              <a:rPr lang="en-US" altLang="zh-CN" sz="1600" dirty="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airflow</a:t>
            </a:r>
            <a:r>
              <a:rPr lang="zh-CN" altLang="en-US" sz="1600" dirty="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元数据使用</a:t>
            </a:r>
            <a:r>
              <a:rPr lang="en-US" altLang="zh-CN" sz="1600" dirty="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mysql</a:t>
            </a:r>
            <a:r>
              <a:rPr lang="zh-CN" altLang="en-US" sz="1600" dirty="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存储。mysql连接源码中，元数据默认使用latin1编码，转换为ascii编码，使用英文单词或西方语言支持的8个字节，不支持中文。</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任务调度实战</a:t>
            </a:r>
          </a:p>
        </p:txBody>
      </p:sp>
      <p:sp>
        <p:nvSpPr>
          <p:cNvPr id="3" name="文本占位符 2"/>
          <p:cNvSpPr>
            <a:spLocks noGrp="1"/>
          </p:cNvSpPr>
          <p:nvPr>
            <p:ph type="body" sz="quarter" idx="10"/>
          </p:nvPr>
        </p:nvSpPr>
        <p:spPr/>
        <p:txBody>
          <a:bodyPr/>
          <a:lstStyle/>
          <a:p>
            <a:r>
              <a:rPr>
                <a:sym typeface="+mn-ea"/>
              </a:rPr>
              <a:t>jinja模板任务</a:t>
            </a:r>
            <a:endParaRPr lang="zh-CN" altLang="en-US"/>
          </a:p>
        </p:txBody>
      </p:sp>
      <p:sp>
        <p:nvSpPr>
          <p:cNvPr id="4" name="文本占位符 3"/>
          <p:cNvSpPr>
            <a:spLocks noGrp="1"/>
          </p:cNvSpPr>
          <p:nvPr>
            <p:ph type="body" sz="quarter" idx="11"/>
          </p:nvPr>
        </p:nvSpPr>
        <p:spPr>
          <a:xfrm>
            <a:off x="710565" y="1656080"/>
            <a:ext cx="10699115" cy="4337050"/>
          </a:xfrm>
        </p:spPr>
        <p:txBody>
          <a:bodyPr/>
          <a:lstStyle/>
          <a:p>
            <a:pPr marL="285750" indent="-285750">
              <a:buFont typeface="Wingdings" panose="05000000000000000000" charset="0"/>
              <a:buChar char="l"/>
            </a:pPr>
            <a:r>
              <a:rPr lang="en-US" altLang="zh-CN"/>
              <a:t>Jinja</a:t>
            </a:r>
            <a:r>
              <a:rPr lang="zh-CN" altLang="en-US"/>
              <a:t>特征：</a:t>
            </a:r>
          </a:p>
          <a:p>
            <a:pPr marL="742950" lvl="1" indent="-285750">
              <a:lnSpc>
                <a:spcPct val="150000"/>
              </a:lnSpc>
              <a:buFont typeface="Wingdings" panose="05000000000000000000" charset="0"/>
              <a:buChar char="l"/>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sandboxed execution(沙盒执行)</a:t>
            </a:r>
          </a:p>
          <a:p>
            <a:pPr marL="742950" lvl="1" indent="-285750">
              <a:lnSpc>
                <a:spcPct val="150000"/>
              </a:lnSpc>
              <a:buFont typeface="Wingdings" panose="05000000000000000000" charset="0"/>
              <a:buChar char="l"/>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powerful automatic HTML escaping system for XSS prevention(强大的HTML自动转义系统，可防止XSS)</a:t>
            </a:r>
          </a:p>
          <a:p>
            <a:pPr marL="742950" lvl="1" indent="-285750">
              <a:lnSpc>
                <a:spcPct val="150000"/>
              </a:lnSpc>
              <a:buFont typeface="Wingdings" panose="05000000000000000000" charset="0"/>
              <a:buChar char="l"/>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template inheritance(模板继承)</a:t>
            </a:r>
          </a:p>
          <a:p>
            <a:pPr marL="742950" lvl="1" indent="-285750">
              <a:lnSpc>
                <a:spcPct val="150000"/>
              </a:lnSpc>
              <a:buFont typeface="Wingdings" panose="05000000000000000000" charset="0"/>
              <a:buChar char="l"/>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compiles down to the optimal python code just in time(及时编译为最佳python代码)</a:t>
            </a:r>
          </a:p>
          <a:p>
            <a:pPr marL="742950" lvl="1" indent="-285750">
              <a:lnSpc>
                <a:spcPct val="150000"/>
              </a:lnSpc>
              <a:buFont typeface="Wingdings" panose="05000000000000000000" charset="0"/>
              <a:buChar char="l"/>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optional ahead-of-time template compilation(可选的提前模板编译)</a:t>
            </a:r>
          </a:p>
          <a:p>
            <a:pPr marL="742950" lvl="1" indent="-285750">
              <a:lnSpc>
                <a:spcPct val="150000"/>
              </a:lnSpc>
              <a:buFont typeface="Wingdings" panose="05000000000000000000" charset="0"/>
              <a:buChar char="l"/>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easy to debug. Line numbers of exceptions directly point to the correct line in the template.(易于调试。异常的行号直接指向模板中的正确行)</a:t>
            </a:r>
          </a:p>
          <a:p>
            <a:pPr marL="742950" lvl="1" indent="-285750">
              <a:lnSpc>
                <a:spcPct val="150000"/>
              </a:lnSpc>
              <a:buFont typeface="Wingdings" panose="05000000000000000000" charset="0"/>
              <a:buChar char="l"/>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configurable syntax(可配置语法)</a:t>
            </a:r>
          </a:p>
          <a:p>
            <a:pPr marL="285750" lvl="0" indent="-285750">
              <a:lnSpc>
                <a:spcPct val="150000"/>
              </a:lnSpc>
              <a:buFont typeface="Wingdings" panose="05000000000000000000" charset="0"/>
              <a:buChar char="l"/>
            </a:pPr>
            <a:r>
              <a:rPr lang="en-US" altLang="zh-CN" b="0">
                <a:latin typeface="阿里巴巴普惠体" panose="00020600040101010101" pitchFamily="18" charset="-122"/>
                <a:ea typeface="阿里巴巴普惠体" panose="00020600040101010101" pitchFamily="18" charset="-122"/>
                <a:cs typeface="阿里巴巴普惠体" panose="00020600040101010101" pitchFamily="18" charset="-122"/>
              </a:rPr>
              <a:t>jinja2_bash_dag.py</a:t>
            </a:r>
          </a:p>
          <a:p>
            <a:pPr marL="285750" lvl="0" indent="-285750">
              <a:lnSpc>
                <a:spcPct val="150000"/>
              </a:lnSpc>
              <a:buFont typeface="Wingdings" panose="05000000000000000000" charset="0"/>
              <a:buChar char="l"/>
            </a:pPr>
            <a:endParaRPr lang="en-US" altLang="zh-CN"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lvl="0" indent="-285750">
              <a:lnSpc>
                <a:spcPct val="150000"/>
              </a:lnSpc>
              <a:buFont typeface="Wingdings" panose="05000000000000000000" charset="0"/>
              <a:buChar char="l"/>
            </a:pPr>
            <a:r>
              <a:rPr lang="zh-CN" altLang="en-US" b="0">
                <a:latin typeface="阿里巴巴普惠体" panose="00020600040101010101" pitchFamily="18" charset="-122"/>
                <a:ea typeface="阿里巴巴普惠体" panose="00020600040101010101" pitchFamily="18" charset="-122"/>
                <a:cs typeface="阿里巴巴普惠体" panose="00020600040101010101" pitchFamily="18" charset="-122"/>
              </a:rPr>
              <a:t>查看任务、查看日志</a:t>
            </a:r>
          </a:p>
        </p:txBody>
      </p:sp>
      <p:graphicFrame>
        <p:nvGraphicFramePr>
          <p:cNvPr id="5" name="对象 4">
            <a:hlinkClick r:id="" action="ppaction://ole?verb=0"/>
          </p:cNvPr>
          <p:cNvGraphicFramePr>
            <a:graphicFrameLocks noChangeAspect="1"/>
          </p:cNvGraphicFramePr>
          <p:nvPr/>
        </p:nvGraphicFramePr>
        <p:xfrm>
          <a:off x="1080135" y="5036820"/>
          <a:ext cx="1107440" cy="444500"/>
        </p:xfrm>
        <a:graphic>
          <a:graphicData uri="http://schemas.openxmlformats.org/presentationml/2006/ole">
            <mc:AlternateContent xmlns:mc="http://schemas.openxmlformats.org/markup-compatibility/2006">
              <mc:Choice xmlns:v="urn:schemas-microsoft-com:vml" Requires="v">
                <p:oleObj spid="_x0000_s5126" r:id="rId3" imgW="1107440" imgH="444500" progId="Package">
                  <p:embed/>
                </p:oleObj>
              </mc:Choice>
              <mc:Fallback>
                <p:oleObj r:id="rId3" imgW="1107440" imgH="444500" progId="Package">
                  <p:embed/>
                  <p:pic>
                    <p:nvPicPr>
                      <p:cNvPr id="0" name="图片 5120"/>
                      <p:cNvPicPr/>
                      <p:nvPr/>
                    </p:nvPicPr>
                    <p:blipFill>
                      <a:blip r:embed="rId4"/>
                      <a:stretch>
                        <a:fillRect/>
                      </a:stretch>
                    </p:blipFill>
                    <p:spPr>
                      <a:xfrm>
                        <a:off x="1080135" y="5036820"/>
                        <a:ext cx="1107440" cy="444500"/>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t>airflow用户页面操作</a:t>
            </a:r>
          </a:p>
        </p:txBody>
      </p:sp>
      <p:sp>
        <p:nvSpPr>
          <p:cNvPr id="3" name="文本占位符 2"/>
          <p:cNvSpPr>
            <a:spLocks noGrp="1"/>
          </p:cNvSpPr>
          <p:nvPr>
            <p:ph type="body" idx="10"/>
          </p:nvPr>
        </p:nvSpPr>
        <p:spPr/>
        <p:txBody>
          <a:bodyPr/>
          <a:lstStyle/>
          <a:p>
            <a:r>
              <a:rPr lang="zh-CN" altLang="en-US"/>
              <a:t>首页视图</a:t>
            </a:r>
          </a:p>
          <a:p>
            <a:r>
              <a:rPr lang="en-US" altLang="zh-CN"/>
              <a:t>用户UI页面</a:t>
            </a:r>
            <a:endParaRPr lang="zh-CN" altLang="en-US"/>
          </a:p>
        </p:txBody>
      </p:sp>
      <p:sp>
        <p:nvSpPr>
          <p:cNvPr id="4" name="文本占位符 3"/>
          <p:cNvSpPr>
            <a:spLocks noGrp="1"/>
          </p:cNvSpPr>
          <p:nvPr>
            <p:ph type="body" sz="quarter" idx="11"/>
          </p:nvPr>
        </p:nvSpPr>
        <p:spPr/>
        <p:txBody>
          <a:bodyPr/>
          <a:lstStyle/>
          <a:p>
            <a:r>
              <a:rPr lang="en-US" altLang="zh-CN"/>
              <a:t>04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airflow用户页面操作</a:t>
            </a:r>
            <a:endParaRPr lang="zh-CN" altLang="en-US"/>
          </a:p>
        </p:txBody>
      </p:sp>
      <p:sp>
        <p:nvSpPr>
          <p:cNvPr id="3" name="文本占位符 2"/>
          <p:cNvSpPr>
            <a:spLocks noGrp="1"/>
          </p:cNvSpPr>
          <p:nvPr>
            <p:ph type="body" sz="quarter" idx="10"/>
          </p:nvPr>
        </p:nvSpPr>
        <p:spPr/>
        <p:txBody>
          <a:bodyPr/>
          <a:lstStyle/>
          <a:p>
            <a:r>
              <a:rPr>
                <a:sym typeface="+mn-ea"/>
              </a:rPr>
              <a:t>首页视图</a:t>
            </a:r>
            <a:endParaRPr lang="zh-CN" altLang="en-US"/>
          </a:p>
        </p:txBody>
      </p:sp>
      <p:sp>
        <p:nvSpPr>
          <p:cNvPr id="4" name="文本占位符 3"/>
          <p:cNvSpPr>
            <a:spLocks noGrp="1"/>
          </p:cNvSpPr>
          <p:nvPr>
            <p:ph type="body" sz="quarter" idx="11"/>
          </p:nvPr>
        </p:nvSpPr>
        <p:spPr>
          <a:xfrm>
            <a:off x="2110740" y="1533525"/>
            <a:ext cx="8790305" cy="876300"/>
          </a:xfrm>
        </p:spPr>
        <p:txBody>
          <a:bodyPr/>
          <a:lstStyle/>
          <a:p>
            <a:r>
              <a:rPr lang="en-US" altLang="zh-CN" sz="1200"/>
              <a:t>Recent Tasks:</a:t>
            </a:r>
            <a:r>
              <a:rPr lang="zh-CN" altLang="en-US" sz="1200"/>
              <a:t>记录所有dag运行的状态，如果当前dag不是active的，则记录dag最近一次运行的状态：</a:t>
            </a:r>
          </a:p>
          <a:p>
            <a:r>
              <a:rPr lang="en-US" altLang="zh-CN" sz="1200"/>
              <a:t>        </a:t>
            </a:r>
            <a:r>
              <a:rPr lang="zh-CN" altLang="en-US" sz="1200"/>
              <a:t>成功、运行中、失败、依赖的上游任务失败后，下游的任务都被标记为failed、任务分支存在跳过任务、任务失败未按配置重试任务、等待任务被再次调用、队列中、任务启动未运行状态、等待进入队列中、智能感知任务</a:t>
            </a:r>
          </a:p>
          <a:p>
            <a:endParaRPr lang="zh-CN" altLang="en-US" sz="1200"/>
          </a:p>
          <a:p>
            <a:endParaRPr lang="zh-CN" altLang="en-US" sz="1200"/>
          </a:p>
        </p:txBody>
      </p:sp>
      <p:pic>
        <p:nvPicPr>
          <p:cNvPr id="5" name="图片 4" descr="用户首页信息详解"/>
          <p:cNvPicPr>
            <a:picLocks noChangeAspect="1"/>
          </p:cNvPicPr>
          <p:nvPr/>
        </p:nvPicPr>
        <p:blipFill>
          <a:blip r:embed="rId2"/>
          <a:stretch>
            <a:fillRect/>
          </a:stretch>
        </p:blipFill>
        <p:spPr>
          <a:xfrm>
            <a:off x="2110740" y="2604770"/>
            <a:ext cx="9147810" cy="39897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airflow用户页面操作</a:t>
            </a:r>
            <a:endParaRPr lang="zh-CN" altLang="en-US"/>
          </a:p>
        </p:txBody>
      </p:sp>
      <p:sp>
        <p:nvSpPr>
          <p:cNvPr id="3" name="文本占位符 2"/>
          <p:cNvSpPr>
            <a:spLocks noGrp="1"/>
          </p:cNvSpPr>
          <p:nvPr>
            <p:ph type="body" sz="quarter" idx="10"/>
          </p:nvPr>
        </p:nvSpPr>
        <p:spPr/>
        <p:txBody>
          <a:bodyPr/>
          <a:lstStyle/>
          <a:p>
            <a:r>
              <a:rPr lang="en-US" altLang="zh-CN">
                <a:sym typeface="+mn-ea"/>
              </a:rPr>
              <a:t>用户UI页面(DAG视图)</a:t>
            </a:r>
            <a:endParaRPr lang="zh-CN" altLang="en-US"/>
          </a:p>
        </p:txBody>
      </p:sp>
      <p:sp>
        <p:nvSpPr>
          <p:cNvPr id="4" name="文本占位符 3"/>
          <p:cNvSpPr>
            <a:spLocks noGrp="1"/>
          </p:cNvSpPr>
          <p:nvPr>
            <p:ph type="body" sz="quarter" idx="11"/>
          </p:nvPr>
        </p:nvSpPr>
        <p:spPr/>
        <p:txBody>
          <a:bodyPr/>
          <a:lstStyle/>
          <a:p>
            <a:pPr marL="285750" indent="-285750">
              <a:buFont typeface="Wingdings" panose="05000000000000000000" charset="0"/>
              <a:buChar char="l"/>
            </a:pPr>
            <a:r>
              <a:rPr lang="zh-CN" altLang="en-US"/>
              <a:t>通过Airflow用户页面，可以轻松监控流程任务</a:t>
            </a:r>
          </a:p>
          <a:p>
            <a:pPr marL="342900" indent="-342900">
              <a:buFont typeface="Wingdings" panose="05000000000000000000" charset="0"/>
              <a:buChar char="l"/>
            </a:pPr>
            <a:r>
              <a:rPr lang="zh-CN" altLang="en-US"/>
              <a:t>DAG视图</a:t>
            </a:r>
          </a:p>
          <a:p>
            <a:pPr marL="742950" lvl="1" indent="-285750">
              <a:lnSpc>
                <a:spcPct val="150000"/>
              </a:lnSpc>
              <a:buFont typeface="Wingdings" panose="05000000000000000000" charset="0"/>
              <a:buChar char="n"/>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通过此页面，可以查看成功、失败、正在运行的任务数</a:t>
            </a:r>
          </a:p>
          <a:p>
            <a:pPr marL="742950" lvl="1" indent="-285750">
              <a:lnSpc>
                <a:spcPct val="150000"/>
              </a:lnSpc>
              <a:buFont typeface="Wingdings" panose="05000000000000000000" charset="0"/>
              <a:buChar char="n"/>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通过dag分组来区分团队：dag = DAG('dag', tags=['itcast', 'itheima'])</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2"/>
          <a:stretch>
            <a:fillRect/>
          </a:stretch>
        </p:blipFill>
        <p:spPr>
          <a:xfrm>
            <a:off x="865505" y="3609340"/>
            <a:ext cx="10673715" cy="17195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airflow用户页面操作</a:t>
            </a:r>
            <a:endParaRPr lang="zh-CN" altLang="en-US"/>
          </a:p>
        </p:txBody>
      </p:sp>
      <p:sp>
        <p:nvSpPr>
          <p:cNvPr id="3" name="文本占位符 2"/>
          <p:cNvSpPr>
            <a:spLocks noGrp="1"/>
          </p:cNvSpPr>
          <p:nvPr>
            <p:ph type="body" sz="quarter" idx="10"/>
          </p:nvPr>
        </p:nvSpPr>
        <p:spPr/>
        <p:txBody>
          <a:bodyPr/>
          <a:lstStyle/>
          <a:p>
            <a:r>
              <a:rPr lang="en-US" altLang="zh-CN">
                <a:sym typeface="+mn-ea"/>
              </a:rPr>
              <a:t>用户UI页面(Tree视图)</a:t>
            </a:r>
            <a:endParaRPr lang="zh-CN" altLang="en-US"/>
          </a:p>
        </p:txBody>
      </p:sp>
      <p:sp>
        <p:nvSpPr>
          <p:cNvPr id="4" name="文本占位符 3"/>
          <p:cNvSpPr>
            <a:spLocks noGrp="1"/>
          </p:cNvSpPr>
          <p:nvPr>
            <p:ph type="body" sz="quarter" idx="11"/>
          </p:nvPr>
        </p:nvSpPr>
        <p:spPr/>
        <p:txBody>
          <a:bodyPr/>
          <a:lstStyle/>
          <a:p>
            <a:pPr marL="285750" indent="-285750">
              <a:buFont typeface="Wingdings" panose="05000000000000000000" charset="0"/>
              <a:buChar char="l"/>
            </a:pPr>
            <a:r>
              <a:rPr lang="zh-CN" altLang="en-US"/>
              <a:t>DAG树，展示了任务执行管道过程。如果任务延迟，您可以快速查看延迟任务的详细信息</a:t>
            </a:r>
          </a:p>
          <a:p>
            <a:pPr marL="742950" lvl="1" indent="-285750">
              <a:buFont typeface="Wingdings" panose="05000000000000000000" charset="0"/>
              <a:buChar char="n"/>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计划的和手动触发的DAG/任务存在区别：</a:t>
            </a:r>
          </a:p>
          <a:p>
            <a:pPr marL="742950" lvl="1" indent="-285750">
              <a:buFont typeface="Wingdings" panose="05000000000000000000" charset="0"/>
              <a:buChar char="n"/>
            </a:pPr>
            <a:endPar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buFont typeface="Wingdings" panose="05000000000000000000" charset="0"/>
              <a:buChar char="n"/>
            </a:pPr>
            <a:endParaRPr lang="en-US" altLang="zh-CN" sz="142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200150" lvl="2" indent="-285750">
              <a:buFont typeface="Wingdings" panose="05000000000000000000" charset="0"/>
              <a:buChar char="n"/>
            </a:pPr>
            <a:endParaRPr lang="en-US" altLang="zh-CN" sz="147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200150" lvl="2" indent="-285750">
              <a:buFont typeface="Wingdings" panose="05000000000000000000" charset="0"/>
              <a:buChar char="n"/>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rPr>
              <a:t>带有黑色边框的DAG/任务是计划运行，而无边框的DAG /任务则是手动触发</a:t>
            </a:r>
          </a:p>
          <a:p>
            <a:pPr lvl="0">
              <a:buFont typeface="Wingdings" panose="05000000000000000000" charset="0"/>
            </a:pPr>
            <a:endParaRPr lang="en-US" altLang="zh-CN"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2"/>
          <a:stretch>
            <a:fillRect/>
          </a:stretch>
        </p:blipFill>
        <p:spPr>
          <a:xfrm>
            <a:off x="5391150" y="2089785"/>
            <a:ext cx="426720" cy="929640"/>
          </a:xfrm>
          <a:prstGeom prst="rect">
            <a:avLst/>
          </a:prstGeom>
        </p:spPr>
      </p:pic>
      <p:pic>
        <p:nvPicPr>
          <p:cNvPr id="6" name="图片 5"/>
          <p:cNvPicPr>
            <a:picLocks noChangeAspect="1"/>
          </p:cNvPicPr>
          <p:nvPr/>
        </p:nvPicPr>
        <p:blipFill>
          <a:blip r:embed="rId3"/>
          <a:stretch>
            <a:fillRect/>
          </a:stretch>
        </p:blipFill>
        <p:spPr>
          <a:xfrm>
            <a:off x="710565" y="3836035"/>
            <a:ext cx="10215880" cy="20396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airflow用户页面操作</a:t>
            </a:r>
            <a:endParaRPr lang="zh-CN" altLang="en-US"/>
          </a:p>
        </p:txBody>
      </p:sp>
      <p:sp>
        <p:nvSpPr>
          <p:cNvPr id="3" name="文本占位符 2"/>
          <p:cNvSpPr>
            <a:spLocks noGrp="1"/>
          </p:cNvSpPr>
          <p:nvPr>
            <p:ph type="body" sz="quarter" idx="10"/>
          </p:nvPr>
        </p:nvSpPr>
        <p:spPr/>
        <p:txBody>
          <a:bodyPr/>
          <a:lstStyle/>
          <a:p>
            <a:r>
              <a:rPr lang="en-US" altLang="zh-CN">
                <a:sym typeface="+mn-ea"/>
              </a:rPr>
              <a:t>用户UI页面(</a:t>
            </a:r>
            <a:r>
              <a:rPr>
                <a:sym typeface="+mn-ea"/>
              </a:rPr>
              <a:t>Graph视图</a:t>
            </a:r>
            <a:r>
              <a:rPr lang="en-US" altLang="zh-CN">
                <a:sym typeface="+mn-ea"/>
              </a:rPr>
              <a:t>)</a:t>
            </a:r>
          </a:p>
        </p:txBody>
      </p:sp>
      <p:sp>
        <p:nvSpPr>
          <p:cNvPr id="4" name="文本占位符 3"/>
          <p:cNvSpPr>
            <a:spLocks noGrp="1"/>
          </p:cNvSpPr>
          <p:nvPr>
            <p:ph type="body" sz="quarter" idx="11"/>
          </p:nvPr>
        </p:nvSpPr>
        <p:spPr/>
        <p:txBody>
          <a:bodyPr/>
          <a:lstStyle/>
          <a:p>
            <a:pPr marL="285750" indent="-285750">
              <a:buFont typeface="Wingdings" panose="05000000000000000000" charset="0"/>
              <a:buChar char="l"/>
            </a:pPr>
            <a:r>
              <a:rPr lang="zh-CN" altLang="en-US"/>
              <a:t>从全局展示任务依赖关系和当前运行特定状态</a:t>
            </a:r>
          </a:p>
          <a:p>
            <a:pPr>
              <a:buFont typeface="Wingdings" panose="05000000000000000000" charset="0"/>
            </a:pPr>
            <a:endParaRPr lang="zh-CN" altLang="en-US"/>
          </a:p>
        </p:txBody>
      </p:sp>
      <p:pic>
        <p:nvPicPr>
          <p:cNvPr id="5" name="图片 4"/>
          <p:cNvPicPr>
            <a:picLocks noChangeAspect="1"/>
          </p:cNvPicPr>
          <p:nvPr/>
        </p:nvPicPr>
        <p:blipFill>
          <a:blip r:embed="rId2"/>
          <a:stretch>
            <a:fillRect/>
          </a:stretch>
        </p:blipFill>
        <p:spPr>
          <a:xfrm>
            <a:off x="845185" y="2352675"/>
            <a:ext cx="9709150" cy="240474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airflow用户页面操作</a:t>
            </a:r>
            <a:endParaRPr lang="zh-CN" altLang="en-US"/>
          </a:p>
        </p:txBody>
      </p:sp>
      <p:sp>
        <p:nvSpPr>
          <p:cNvPr id="3" name="文本占位符 2"/>
          <p:cNvSpPr>
            <a:spLocks noGrp="1"/>
          </p:cNvSpPr>
          <p:nvPr>
            <p:ph type="body" sz="quarter" idx="10"/>
          </p:nvPr>
        </p:nvSpPr>
        <p:spPr/>
        <p:txBody>
          <a:bodyPr/>
          <a:lstStyle/>
          <a:p>
            <a:r>
              <a:rPr lang="en-US" altLang="zh-CN">
                <a:sym typeface="+mn-ea"/>
              </a:rPr>
              <a:t>用户UI页面(Task持续时间)</a:t>
            </a:r>
            <a:endParaRPr lang="zh-CN" altLang="en-US"/>
          </a:p>
        </p:txBody>
      </p:sp>
      <p:pic>
        <p:nvPicPr>
          <p:cNvPr id="5" name="图片 4"/>
          <p:cNvPicPr>
            <a:picLocks noChangeAspect="1"/>
          </p:cNvPicPr>
          <p:nvPr/>
        </p:nvPicPr>
        <p:blipFill>
          <a:blip r:embed="rId2"/>
          <a:stretch>
            <a:fillRect/>
          </a:stretch>
        </p:blipFill>
        <p:spPr>
          <a:xfrm>
            <a:off x="837565" y="1570990"/>
            <a:ext cx="7570470" cy="48266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758373" y="523240"/>
            <a:ext cx="6298881" cy="4855845"/>
          </a:xfrm>
        </p:spPr>
        <p:txBody>
          <a:bodyPr/>
          <a:lstStyle/>
          <a:p>
            <a:r>
              <a:rPr lang="zh-CN" altLang="en-US" dirty="0">
                <a:solidFill>
                  <a:schemeClr val="tx1"/>
                </a:solidFill>
              </a:rPr>
              <a:t>熟悉</a:t>
            </a:r>
            <a:r>
              <a:rPr lang="en-US" altLang="zh-CN" dirty="0">
                <a:solidFill>
                  <a:schemeClr val="tx1"/>
                </a:solidFill>
              </a:rPr>
              <a:t>airflow</a:t>
            </a:r>
            <a:r>
              <a:rPr lang="zh-CN" altLang="en-US" dirty="0">
                <a:solidFill>
                  <a:schemeClr val="tx1"/>
                </a:solidFill>
              </a:rPr>
              <a:t>框架</a:t>
            </a:r>
          </a:p>
          <a:p>
            <a:r>
              <a:rPr lang="zh-CN" dirty="0">
                <a:solidFill>
                  <a:schemeClr val="tx1"/>
                </a:solidFill>
              </a:rPr>
              <a:t>熟练</a:t>
            </a:r>
            <a:r>
              <a:rPr lang="en-US" altLang="zh-CN" dirty="0">
                <a:solidFill>
                  <a:schemeClr val="tx1"/>
                </a:solidFill>
              </a:rPr>
              <a:t>airflow</a:t>
            </a:r>
            <a:r>
              <a:rPr lang="zh-CN" altLang="en-US" dirty="0">
                <a:solidFill>
                  <a:schemeClr val="tx1"/>
                </a:solidFill>
              </a:rPr>
              <a:t>调度任务操作</a:t>
            </a:r>
          </a:p>
          <a:p>
            <a:r>
              <a:rPr lang="zh-CN" altLang="en-US" dirty="0">
                <a:solidFill>
                  <a:schemeClr val="accent2"/>
                </a:solidFill>
              </a:rPr>
              <a:t>掌握使用</a:t>
            </a:r>
            <a:r>
              <a:rPr lang="en-US" altLang="zh-CN" dirty="0">
                <a:solidFill>
                  <a:schemeClr val="accent2"/>
                </a:solidFill>
              </a:rPr>
              <a:t>airflow</a:t>
            </a:r>
            <a:r>
              <a:rPr lang="zh-CN" altLang="en-US" dirty="0">
                <a:solidFill>
                  <a:schemeClr val="accent2"/>
                </a:solidFill>
              </a:rPr>
              <a:t>进行任务调度</a:t>
            </a:r>
            <a:endParaRPr lang="zh-CN" altLang="en-US" dirty="0">
              <a:solidFill>
                <a:srgbClr val="AD2B2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airflow用户页面操作</a:t>
            </a:r>
            <a:endParaRPr lang="zh-CN" altLang="en-US"/>
          </a:p>
        </p:txBody>
      </p:sp>
      <p:sp>
        <p:nvSpPr>
          <p:cNvPr id="3" name="文本占位符 2"/>
          <p:cNvSpPr>
            <a:spLocks noGrp="1"/>
          </p:cNvSpPr>
          <p:nvPr>
            <p:ph type="body" sz="quarter" idx="10"/>
          </p:nvPr>
        </p:nvSpPr>
        <p:spPr/>
        <p:txBody>
          <a:bodyPr/>
          <a:lstStyle/>
          <a:p>
            <a:r>
              <a:rPr lang="en-US" altLang="zh-CN">
                <a:sym typeface="+mn-ea"/>
              </a:rPr>
              <a:t>用户UI页面(甘特图)</a:t>
            </a:r>
            <a:endParaRPr lang="zh-CN" altLang="en-US"/>
          </a:p>
        </p:txBody>
      </p:sp>
      <p:pic>
        <p:nvPicPr>
          <p:cNvPr id="5" name="图片 4"/>
          <p:cNvPicPr>
            <a:picLocks noChangeAspect="1"/>
          </p:cNvPicPr>
          <p:nvPr/>
        </p:nvPicPr>
        <p:blipFill>
          <a:blip r:embed="rId2"/>
          <a:stretch>
            <a:fillRect/>
          </a:stretch>
        </p:blipFill>
        <p:spPr>
          <a:xfrm>
            <a:off x="805180" y="1864360"/>
            <a:ext cx="10861675" cy="166433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airflow用户页面操作</a:t>
            </a:r>
            <a:endParaRPr lang="zh-CN" altLang="en-US"/>
          </a:p>
        </p:txBody>
      </p:sp>
      <p:sp>
        <p:nvSpPr>
          <p:cNvPr id="3" name="文本占位符 2"/>
          <p:cNvSpPr>
            <a:spLocks noGrp="1"/>
          </p:cNvSpPr>
          <p:nvPr>
            <p:ph type="body" sz="quarter" idx="10"/>
          </p:nvPr>
        </p:nvSpPr>
        <p:spPr/>
        <p:txBody>
          <a:bodyPr/>
          <a:lstStyle/>
          <a:p>
            <a:r>
              <a:rPr lang="en-US" altLang="zh-CN">
                <a:sym typeface="+mn-ea"/>
              </a:rPr>
              <a:t>用户UI页面(查看代码视图)</a:t>
            </a:r>
            <a:endParaRPr lang="zh-CN" altLang="en-US"/>
          </a:p>
        </p:txBody>
      </p:sp>
      <p:pic>
        <p:nvPicPr>
          <p:cNvPr id="5" name="图片 4"/>
          <p:cNvPicPr>
            <a:picLocks noChangeAspect="1"/>
          </p:cNvPicPr>
          <p:nvPr/>
        </p:nvPicPr>
        <p:blipFill>
          <a:blip r:embed="rId2"/>
          <a:stretch>
            <a:fillRect/>
          </a:stretch>
        </p:blipFill>
        <p:spPr>
          <a:xfrm>
            <a:off x="827405" y="1645920"/>
            <a:ext cx="10761980" cy="389953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airflow用户页面操作</a:t>
            </a:r>
            <a:endParaRPr lang="zh-CN" altLang="en-US"/>
          </a:p>
        </p:txBody>
      </p:sp>
      <p:sp>
        <p:nvSpPr>
          <p:cNvPr id="3" name="文本占位符 2"/>
          <p:cNvSpPr>
            <a:spLocks noGrp="1"/>
          </p:cNvSpPr>
          <p:nvPr>
            <p:ph type="body" sz="quarter" idx="10"/>
          </p:nvPr>
        </p:nvSpPr>
        <p:spPr/>
        <p:txBody>
          <a:bodyPr/>
          <a:lstStyle/>
          <a:p>
            <a:r>
              <a:rPr lang="en-US" altLang="zh-CN">
                <a:sym typeface="+mn-ea"/>
              </a:rPr>
              <a:t>用户UI页面(任务实例菜单内容视图)</a:t>
            </a:r>
            <a:endParaRPr lang="zh-CN" altLang="en-US"/>
          </a:p>
        </p:txBody>
      </p:sp>
      <p:sp>
        <p:nvSpPr>
          <p:cNvPr id="4" name="文本占位符 3"/>
          <p:cNvSpPr>
            <a:spLocks noGrp="1"/>
          </p:cNvSpPr>
          <p:nvPr>
            <p:ph type="body" sz="quarter" idx="11"/>
          </p:nvPr>
        </p:nvSpPr>
        <p:spPr/>
        <p:txBody>
          <a:bodyPr/>
          <a:lstStyle/>
          <a:p>
            <a:pPr marL="285750" indent="-285750">
              <a:buFont typeface="Wingdings" panose="05000000000000000000" charset="0"/>
              <a:buChar char="l"/>
            </a:pPr>
            <a:r>
              <a:rPr lang="zh-CN" altLang="en-US"/>
              <a:t>从树视图，图形视图，甘特图等，都可以单击任务实例，然后转到上下文菜单，该菜单能看到更详细的元数据并执行一些操作</a:t>
            </a:r>
          </a:p>
          <a:p>
            <a:pPr>
              <a:buFont typeface="Wingdings" panose="05000000000000000000" charset="0"/>
            </a:pPr>
            <a:endParaRPr lang="zh-CN" altLang="en-US"/>
          </a:p>
        </p:txBody>
      </p:sp>
      <p:pic>
        <p:nvPicPr>
          <p:cNvPr id="5" name="图片 4"/>
          <p:cNvPicPr>
            <a:picLocks noChangeAspect="1"/>
          </p:cNvPicPr>
          <p:nvPr/>
        </p:nvPicPr>
        <p:blipFill>
          <a:blip r:embed="rId2"/>
          <a:stretch>
            <a:fillRect/>
          </a:stretch>
        </p:blipFill>
        <p:spPr>
          <a:xfrm>
            <a:off x="848995" y="2573020"/>
            <a:ext cx="10626725" cy="358711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t>大数据任务调度</a:t>
            </a:r>
          </a:p>
        </p:txBody>
      </p:sp>
      <p:sp>
        <p:nvSpPr>
          <p:cNvPr id="3" name="文本占位符 2"/>
          <p:cNvSpPr>
            <a:spLocks noGrp="1"/>
          </p:cNvSpPr>
          <p:nvPr>
            <p:ph type="body" idx="10"/>
          </p:nvPr>
        </p:nvSpPr>
        <p:spPr>
          <a:xfrm>
            <a:off x="5273040" y="3068955"/>
            <a:ext cx="5466080" cy="3013710"/>
          </a:xfrm>
        </p:spPr>
        <p:txBody>
          <a:bodyPr/>
          <a:lstStyle/>
          <a:p>
            <a:r>
              <a:rPr lang="zh-CN" altLang="en-US"/>
              <a:t>oracle任务调度</a:t>
            </a:r>
          </a:p>
          <a:p>
            <a:r>
              <a:rPr lang="zh-CN" altLang="en-US"/>
              <a:t>mysql任务调度</a:t>
            </a:r>
          </a:p>
          <a:p>
            <a:r>
              <a:rPr lang="zh-CN" altLang="en-US"/>
              <a:t>hive任务调度</a:t>
            </a:r>
          </a:p>
          <a:p>
            <a:r>
              <a:rPr lang="zh-CN" altLang="en-US"/>
              <a:t>sqoop任务调度</a:t>
            </a:r>
          </a:p>
          <a:p>
            <a:r>
              <a:rPr lang="zh-CN" altLang="en-US"/>
              <a:t>spark任务调度</a:t>
            </a:r>
          </a:p>
          <a:p>
            <a:r>
              <a:rPr lang="zh-CN" altLang="en-US"/>
              <a:t>flink任务调度(flink shell)</a:t>
            </a:r>
          </a:p>
        </p:txBody>
      </p:sp>
      <p:sp>
        <p:nvSpPr>
          <p:cNvPr id="4" name="文本占位符 3"/>
          <p:cNvSpPr>
            <a:spLocks noGrp="1"/>
          </p:cNvSpPr>
          <p:nvPr>
            <p:ph type="body" sz="quarter" idx="11"/>
          </p:nvPr>
        </p:nvSpPr>
        <p:spPr/>
        <p:txBody>
          <a:bodyPr/>
          <a:lstStyle/>
          <a:p>
            <a:r>
              <a:rPr lang="en-US" altLang="zh-CN"/>
              <a:t>05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a:sym typeface="+mn-ea"/>
              </a:rPr>
              <a:t>大数据任务调度</a:t>
            </a:r>
            <a:endParaRPr lang="zh-CN" altLang="en-US"/>
          </a:p>
        </p:txBody>
      </p:sp>
      <p:sp>
        <p:nvSpPr>
          <p:cNvPr id="6" name="文本占位符 5"/>
          <p:cNvSpPr>
            <a:spLocks noGrp="1"/>
          </p:cNvSpPr>
          <p:nvPr>
            <p:ph type="body" sz="quarter" idx="10"/>
          </p:nvPr>
        </p:nvSpPr>
        <p:spPr/>
        <p:txBody>
          <a:bodyPr/>
          <a:lstStyle/>
          <a:p>
            <a:r>
              <a:rPr>
                <a:sym typeface="+mn-ea"/>
              </a:rPr>
              <a:t>oracle任务调度</a:t>
            </a:r>
            <a:endParaRPr lang="zh-CN" altLang="en-US"/>
          </a:p>
        </p:txBody>
      </p:sp>
      <p:sp>
        <p:nvSpPr>
          <p:cNvPr id="7" name="文本占位符 6"/>
          <p:cNvSpPr>
            <a:spLocks noGrp="1"/>
          </p:cNvSpPr>
          <p:nvPr>
            <p:ph type="body" sz="quarter" idx="11"/>
          </p:nvPr>
        </p:nvSpPr>
        <p:spPr/>
        <p:txBody>
          <a:bodyPr/>
          <a:lstStyle/>
          <a:p>
            <a:pPr marL="285750" indent="-285750">
              <a:buFont typeface="Wingdings" panose="05000000000000000000" charset="0"/>
              <a:buChar char="l"/>
            </a:pPr>
            <a:r>
              <a:rPr lang="zh-CN" altLang="en-US"/>
              <a:t>安装oracle依赖包</a:t>
            </a:r>
          </a:p>
          <a:p>
            <a:pPr>
              <a:buFont typeface="Wingdings" panose="05000000000000000000" charset="0"/>
            </a:pPr>
            <a:r>
              <a:rPr lang="en-US" altLang="zh-CN"/>
              <a:t>	</a:t>
            </a:r>
            <a:r>
              <a:rPr lang="en-US" altLang="zh-CN" sz="1400" b="1"/>
              <a:t>pip install apache-airflow-providers-oracle</a:t>
            </a:r>
          </a:p>
          <a:p>
            <a:pPr marL="285750" indent="-285750">
              <a:buFont typeface="Wingdings" panose="05000000000000000000" charset="0"/>
              <a:buChar char="l"/>
            </a:pPr>
            <a:r>
              <a:rPr lang="zh-CN" altLang="en-US"/>
              <a:t>通过页面添加</a:t>
            </a:r>
            <a:r>
              <a:rPr lang="en-US" altLang="zh-CN"/>
              <a:t>Oracle</a:t>
            </a:r>
            <a:r>
              <a:rPr lang="zh-CN" altLang="en-US"/>
              <a:t>连接</a:t>
            </a:r>
          </a:p>
          <a:p>
            <a:pPr marL="285750" indent="-285750">
              <a:buFont typeface="Wingdings" panose="05000000000000000000" charset="0"/>
              <a:buChar char="l"/>
            </a:pPr>
            <a:r>
              <a:rPr lang="zh-CN" altLang="en-US"/>
              <a:t>使用</a:t>
            </a:r>
            <a:r>
              <a:rPr lang="en-US" altLang="zh-CN"/>
              <a:t>OracleOperator</a:t>
            </a:r>
            <a:r>
              <a:rPr lang="zh-CN" altLang="en-US"/>
              <a:t>编写调度任务</a:t>
            </a:r>
          </a:p>
          <a:p>
            <a:pPr>
              <a:buFont typeface="Wingdings" panose="05000000000000000000" charset="0"/>
            </a:pPr>
            <a:endParaRPr lang="zh-CN" altLang="en-US"/>
          </a:p>
          <a:p>
            <a:pPr>
              <a:buFont typeface="Wingdings" panose="05000000000000000000" charset="0"/>
            </a:pPr>
            <a:r>
              <a:rPr lang="zh-CN" altLang="en-US"/>
              <a:t>详细操作文档：</a:t>
            </a:r>
          </a:p>
        </p:txBody>
      </p:sp>
      <p:graphicFrame>
        <p:nvGraphicFramePr>
          <p:cNvPr id="9" name="对象 8">
            <a:hlinkClick r:id="" action="ppaction://ole?verb=0"/>
          </p:cNvPr>
          <p:cNvGraphicFramePr>
            <a:graphicFrameLocks noChangeAspect="1"/>
          </p:cNvGraphicFramePr>
          <p:nvPr/>
        </p:nvGraphicFramePr>
        <p:xfrm>
          <a:off x="2246313" y="3753485"/>
          <a:ext cx="1796415" cy="444500"/>
        </p:xfrm>
        <a:graphic>
          <a:graphicData uri="http://schemas.openxmlformats.org/presentationml/2006/ole">
            <mc:AlternateContent xmlns:mc="http://schemas.openxmlformats.org/markup-compatibility/2006">
              <mc:Choice xmlns:v="urn:schemas-microsoft-com:vml" Requires="v">
                <p:oleObj spid="_x0000_s9220" r:id="rId3" imgW="1796415" imgH="444500" progId="Package">
                  <p:embed/>
                </p:oleObj>
              </mc:Choice>
              <mc:Fallback>
                <p:oleObj r:id="rId3" imgW="1796415" imgH="444500" progId="Package">
                  <p:embed/>
                  <p:pic>
                    <p:nvPicPr>
                      <p:cNvPr id="0" name="图片 1025"/>
                      <p:cNvPicPr/>
                      <p:nvPr/>
                    </p:nvPicPr>
                    <p:blipFill>
                      <a:blip r:embed="rId4"/>
                      <a:stretch>
                        <a:fillRect/>
                      </a:stretch>
                    </p:blipFill>
                    <p:spPr>
                      <a:xfrm>
                        <a:off x="2246313" y="3753485"/>
                        <a:ext cx="1796415" cy="444500"/>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a:sym typeface="+mn-ea"/>
              </a:rPr>
              <a:t>大数据任务调度</a:t>
            </a:r>
            <a:endParaRPr lang="zh-CN" altLang="en-US"/>
          </a:p>
        </p:txBody>
      </p:sp>
      <p:sp>
        <p:nvSpPr>
          <p:cNvPr id="6" name="文本占位符 5"/>
          <p:cNvSpPr>
            <a:spLocks noGrp="1"/>
          </p:cNvSpPr>
          <p:nvPr>
            <p:ph type="body" sz="quarter" idx="10"/>
          </p:nvPr>
        </p:nvSpPr>
        <p:spPr/>
        <p:txBody>
          <a:bodyPr/>
          <a:lstStyle/>
          <a:p>
            <a:r>
              <a:rPr>
                <a:sym typeface="+mn-ea"/>
              </a:rPr>
              <a:t>mysql任务调度</a:t>
            </a:r>
            <a:endParaRPr lang="zh-CN" altLang="en-US"/>
          </a:p>
        </p:txBody>
      </p:sp>
      <p:sp>
        <p:nvSpPr>
          <p:cNvPr id="7" name="文本占位符 6"/>
          <p:cNvSpPr>
            <a:spLocks noGrp="1"/>
          </p:cNvSpPr>
          <p:nvPr>
            <p:ph type="body" sz="quarter" idx="11"/>
          </p:nvPr>
        </p:nvSpPr>
        <p:spPr/>
        <p:txBody>
          <a:bodyPr/>
          <a:lstStyle/>
          <a:p>
            <a:pPr marL="285750" indent="-285750">
              <a:buFont typeface="Wingdings" panose="05000000000000000000" charset="0"/>
              <a:buChar char="l"/>
            </a:pPr>
            <a:r>
              <a:rPr lang="zh-CN" altLang="en-US"/>
              <a:t>安装airflow支持mysql依赖包(安装</a:t>
            </a:r>
            <a:r>
              <a:rPr lang="en-US" altLang="zh-CN"/>
              <a:t>airflow</a:t>
            </a:r>
            <a:r>
              <a:rPr lang="zh-CN" altLang="en-US"/>
              <a:t>时，已安装过)</a:t>
            </a:r>
          </a:p>
          <a:p>
            <a:pPr marL="285750" indent="-285750">
              <a:buFont typeface="Wingdings" panose="05000000000000000000" charset="0"/>
              <a:buChar char="l"/>
            </a:pPr>
            <a:r>
              <a:rPr lang="zh-CN" altLang="en-US"/>
              <a:t>在mysql中创建一个测试数据库：test</a:t>
            </a:r>
          </a:p>
          <a:p>
            <a:pPr marL="285750" indent="-285750">
              <a:buFont typeface="Wingdings" panose="05000000000000000000" charset="0"/>
              <a:buChar char="l"/>
            </a:pPr>
            <a:r>
              <a:rPr lang="zh-CN" altLang="en-US"/>
              <a:t>往测试库中，添加测试数据</a:t>
            </a:r>
          </a:p>
          <a:p>
            <a:pPr marL="285750" indent="-285750">
              <a:buFont typeface="Wingdings" panose="05000000000000000000" charset="0"/>
              <a:buChar char="l"/>
            </a:pPr>
            <a:r>
              <a:rPr lang="zh-CN" altLang="en-US"/>
              <a:t>添加</a:t>
            </a:r>
            <a:r>
              <a:rPr lang="en-US" altLang="zh-CN"/>
              <a:t>connection</a:t>
            </a:r>
          </a:p>
          <a:p>
            <a:pPr marL="285750" indent="-285750">
              <a:buFont typeface="Wingdings" panose="05000000000000000000" charset="0"/>
              <a:buChar char="l"/>
            </a:pPr>
            <a:r>
              <a:rPr lang="zh-CN" altLang="en-US"/>
              <a:t>创建</a:t>
            </a:r>
            <a:r>
              <a:rPr lang="en-US" altLang="zh-CN"/>
              <a:t>airflow</a:t>
            </a:r>
            <a:r>
              <a:rPr lang="zh-CN" altLang="en-US"/>
              <a:t>任务，多种方式实现</a:t>
            </a:r>
            <a:r>
              <a:rPr lang="en-US" altLang="zh-CN"/>
              <a:t>2</a:t>
            </a:r>
            <a:r>
              <a:rPr lang="zh-CN" altLang="en-US"/>
              <a:t>个需求</a:t>
            </a:r>
          </a:p>
          <a:p>
            <a:pPr>
              <a:buFont typeface="Wingdings" panose="05000000000000000000" charset="0"/>
            </a:pPr>
            <a:endParaRPr lang="zh-CN" altLang="en-US"/>
          </a:p>
          <a:p>
            <a:pPr>
              <a:buFont typeface="Wingdings" panose="05000000000000000000" charset="0"/>
            </a:pPr>
            <a:r>
              <a:rPr lang="zh-CN" altLang="en-US"/>
              <a:t>详细操作文档：</a:t>
            </a:r>
          </a:p>
          <a:p>
            <a:pPr marL="285750" indent="-285750">
              <a:buFont typeface="Wingdings" panose="05000000000000000000" charset="0"/>
              <a:buChar char="l"/>
            </a:pPr>
            <a:endParaRPr lang="zh-CN" altLang="en-US"/>
          </a:p>
        </p:txBody>
      </p:sp>
      <p:graphicFrame>
        <p:nvGraphicFramePr>
          <p:cNvPr id="2" name="对象 1">
            <a:hlinkClick r:id="" action="ppaction://ole?verb=0"/>
          </p:cNvPr>
          <p:cNvGraphicFramePr>
            <a:graphicFrameLocks noChangeAspect="1"/>
          </p:cNvGraphicFramePr>
          <p:nvPr/>
        </p:nvGraphicFramePr>
        <p:xfrm>
          <a:off x="2225675" y="4117340"/>
          <a:ext cx="1783715" cy="444500"/>
        </p:xfrm>
        <a:graphic>
          <a:graphicData uri="http://schemas.openxmlformats.org/presentationml/2006/ole">
            <mc:AlternateContent xmlns:mc="http://schemas.openxmlformats.org/markup-compatibility/2006">
              <mc:Choice xmlns:v="urn:schemas-microsoft-com:vml" Requires="v">
                <p:oleObj spid="_x0000_s10244" r:id="rId3" imgW="1783715" imgH="444500" progId="Package">
                  <p:embed/>
                </p:oleObj>
              </mc:Choice>
              <mc:Fallback>
                <p:oleObj r:id="rId3" imgW="1783715" imgH="444500" progId="Package">
                  <p:embed/>
                  <p:pic>
                    <p:nvPicPr>
                      <p:cNvPr id="0" name="图片 2048"/>
                      <p:cNvPicPr/>
                      <p:nvPr/>
                    </p:nvPicPr>
                    <p:blipFill>
                      <a:blip r:embed="rId4"/>
                      <a:stretch>
                        <a:fillRect/>
                      </a:stretch>
                    </p:blipFill>
                    <p:spPr>
                      <a:xfrm>
                        <a:off x="2225675" y="4117340"/>
                        <a:ext cx="1783715" cy="444500"/>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a:sym typeface="+mn-ea"/>
              </a:rPr>
              <a:t>大数据任务调度</a:t>
            </a:r>
            <a:endParaRPr lang="zh-CN" altLang="en-US"/>
          </a:p>
        </p:txBody>
      </p:sp>
      <p:sp>
        <p:nvSpPr>
          <p:cNvPr id="6" name="文本占位符 5"/>
          <p:cNvSpPr>
            <a:spLocks noGrp="1"/>
          </p:cNvSpPr>
          <p:nvPr>
            <p:ph type="body" sz="quarter" idx="10"/>
          </p:nvPr>
        </p:nvSpPr>
        <p:spPr/>
        <p:txBody>
          <a:bodyPr/>
          <a:lstStyle/>
          <a:p>
            <a:r>
              <a:rPr>
                <a:sym typeface="+mn-ea"/>
              </a:rPr>
              <a:t>hive任务调度</a:t>
            </a:r>
            <a:endParaRPr lang="zh-CN" altLang="en-US"/>
          </a:p>
        </p:txBody>
      </p:sp>
      <p:sp>
        <p:nvSpPr>
          <p:cNvPr id="7" name="文本占位符 6"/>
          <p:cNvSpPr>
            <a:spLocks noGrp="1"/>
          </p:cNvSpPr>
          <p:nvPr>
            <p:ph type="body" sz="quarter" idx="11"/>
          </p:nvPr>
        </p:nvSpPr>
        <p:spPr/>
        <p:txBody>
          <a:bodyPr/>
          <a:lstStyle/>
          <a:p>
            <a:pPr marL="285750" indent="-285750">
              <a:buFont typeface="Wingdings" panose="05000000000000000000" charset="0"/>
              <a:buChar char="l"/>
            </a:pPr>
            <a:r>
              <a:rPr lang="zh-CN" altLang="en-US"/>
              <a:t>安装hive程序包</a:t>
            </a:r>
          </a:p>
          <a:p>
            <a:pPr marL="285750" indent="-285750">
              <a:buFont typeface="Wingdings" panose="05000000000000000000" charset="0"/>
              <a:buChar char="l"/>
            </a:pP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airflow调度shell执行hive任务</a:t>
            </a:r>
          </a:p>
          <a:p>
            <a:pPr marL="285750" indent="-285750">
              <a:buFont typeface="Wingdings" panose="05000000000000000000" charset="0"/>
              <a:buChar char="l"/>
            </a:pPr>
            <a:r>
              <a:rPr lang="zh-CN" altLang="en-US"/>
              <a:t>使用HiveOperator执行hive任务</a:t>
            </a:r>
          </a:p>
          <a:p>
            <a:pPr marL="800100" lvl="1" indent="-342900">
              <a:buFont typeface="+mj-lt"/>
              <a:buAutoNum type="arabicPeriod"/>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rPr>
              <a:t>添加hive connection</a:t>
            </a:r>
          </a:p>
          <a:p>
            <a:pPr marL="800100" lvl="1" indent="-342900">
              <a:buFont typeface="+mj-lt"/>
              <a:buAutoNum type="arabicPeriod"/>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rPr>
              <a:t>执行建库、建表任务</a:t>
            </a:r>
          </a:p>
          <a:p>
            <a:pPr marL="800100" lvl="1" indent="-342900">
              <a:buFont typeface="+mj-lt"/>
              <a:buAutoNum type="arabicPeriod"/>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rPr>
              <a:t>解决错误</a:t>
            </a:r>
          </a:p>
          <a:p>
            <a:pPr marL="800100" lvl="1" indent="-342900">
              <a:buFont typeface="+mj-lt"/>
              <a:buAutoNum type="arabicPeriod"/>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rPr>
              <a:t>重新运行任务</a:t>
            </a:r>
          </a:p>
          <a:p>
            <a:pPr marL="800100" lvl="1" indent="-342900">
              <a:buFont typeface="+mj-lt"/>
              <a:buAutoNum type="arabicPeriod"/>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rPr>
              <a:t>查看日志</a:t>
            </a:r>
          </a:p>
          <a:p>
            <a:pPr lvl="0">
              <a:buFont typeface="Wingdings" panose="05000000000000000000" charset="0"/>
            </a:pPr>
            <a:r>
              <a:rPr lang="zh-CN" altLang="en-US"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详细操作文档：</a:t>
            </a:r>
          </a:p>
          <a:p>
            <a:pPr marL="342900" indent="-342900">
              <a:buFont typeface="Wingdings" panose="05000000000000000000" charset="0"/>
            </a:pPr>
            <a:r>
              <a:rPr lang="en-US" altLang="zh-CN"/>
              <a:t>         </a:t>
            </a:r>
          </a:p>
        </p:txBody>
      </p:sp>
      <p:graphicFrame>
        <p:nvGraphicFramePr>
          <p:cNvPr id="2" name="表格 1"/>
          <p:cNvGraphicFramePr/>
          <p:nvPr/>
        </p:nvGraphicFramePr>
        <p:xfrm>
          <a:off x="1019175" y="2091690"/>
          <a:ext cx="7868285" cy="1005840"/>
        </p:xfrm>
        <a:graphic>
          <a:graphicData uri="http://schemas.openxmlformats.org/drawingml/2006/table">
            <a:tbl>
              <a:tblPr firstRow="1" bandRow="1">
                <a:tableStyleId>{5C22544A-7EE6-4342-B048-85BDC9FD1C3A}</a:tableStyleId>
              </a:tblPr>
              <a:tblGrid>
                <a:gridCol w="7868285"/>
              </a:tblGrid>
              <a:tr h="822960">
                <a:tc>
                  <a:txBody>
                    <a:bodyPr/>
                    <a:lstStyle/>
                    <a:p>
                      <a:pPr>
                        <a:buNone/>
                      </a:pPr>
                      <a:r>
                        <a:rPr lang="zh-CN" altLang="en-US" sz="1200">
                          <a:solidFill>
                            <a:srgbClr val="0070C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安装依赖支持,解决安装hive包报错：gcc: error trying to exec 'cc1plus': execvp: No such file or directory</a:t>
                      </a:r>
                    </a:p>
                    <a:p>
                      <a:pPr>
                        <a:buNone/>
                      </a:pPr>
                      <a:r>
                        <a:rPr lang="zh-CN" altLang="en-US" sz="120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yum install gcc-c++</a:t>
                      </a:r>
                    </a:p>
                    <a:p>
                      <a:pPr>
                        <a:buNone/>
                      </a:pPr>
                      <a:endParaRPr lang="zh-CN" altLang="en-US" sz="120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None/>
                      </a:pPr>
                      <a:r>
                        <a:rPr lang="zh-CN" altLang="en-US" sz="1200">
                          <a:solidFill>
                            <a:srgbClr val="00B05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pip install apache-airflow-providers-apache-hive</a:t>
                      </a:r>
                    </a:p>
                  </a:txBody>
                  <a:tcPr>
                    <a:solidFill>
                      <a:srgbClr val="333333"/>
                    </a:solidFill>
                  </a:tcPr>
                </a:tc>
              </a:tr>
            </a:tbl>
          </a:graphicData>
        </a:graphic>
      </p:graphicFrame>
      <p:graphicFrame>
        <p:nvGraphicFramePr>
          <p:cNvPr id="3" name="对象 2">
            <a:hlinkClick r:id="" action="ppaction://ole?verb=0"/>
          </p:cNvPr>
          <p:cNvGraphicFramePr>
            <a:graphicFrameLocks noChangeAspect="1"/>
          </p:cNvGraphicFramePr>
          <p:nvPr/>
        </p:nvGraphicFramePr>
        <p:xfrm>
          <a:off x="2240280" y="5091430"/>
          <a:ext cx="1680845" cy="444500"/>
        </p:xfrm>
        <a:graphic>
          <a:graphicData uri="http://schemas.openxmlformats.org/presentationml/2006/ole">
            <mc:AlternateContent xmlns:mc="http://schemas.openxmlformats.org/markup-compatibility/2006">
              <mc:Choice xmlns:v="urn:schemas-microsoft-com:vml" Requires="v">
                <p:oleObj spid="_x0000_s11268" r:id="rId3" imgW="1680845" imgH="444500" progId="Package">
                  <p:embed/>
                </p:oleObj>
              </mc:Choice>
              <mc:Fallback>
                <p:oleObj r:id="rId3" imgW="1680845" imgH="444500" progId="Package">
                  <p:embed/>
                  <p:pic>
                    <p:nvPicPr>
                      <p:cNvPr id="0" name="图片 3072"/>
                      <p:cNvPicPr/>
                      <p:nvPr/>
                    </p:nvPicPr>
                    <p:blipFill>
                      <a:blip r:embed="rId4"/>
                      <a:stretch>
                        <a:fillRect/>
                      </a:stretch>
                    </p:blipFill>
                    <p:spPr>
                      <a:xfrm>
                        <a:off x="2240280" y="5091430"/>
                        <a:ext cx="1680845" cy="444500"/>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a:sym typeface="+mn-ea"/>
              </a:rPr>
              <a:t>大数据任务调度</a:t>
            </a:r>
            <a:endParaRPr lang="zh-CN" altLang="en-US"/>
          </a:p>
        </p:txBody>
      </p:sp>
      <p:sp>
        <p:nvSpPr>
          <p:cNvPr id="6" name="文本占位符 5"/>
          <p:cNvSpPr>
            <a:spLocks noGrp="1"/>
          </p:cNvSpPr>
          <p:nvPr>
            <p:ph type="body" sz="quarter" idx="10"/>
          </p:nvPr>
        </p:nvSpPr>
        <p:spPr/>
        <p:txBody>
          <a:bodyPr/>
          <a:lstStyle/>
          <a:p>
            <a:r>
              <a:rPr>
                <a:sym typeface="+mn-ea"/>
              </a:rPr>
              <a:t>sqoop任务调度</a:t>
            </a:r>
            <a:endParaRPr lang="zh-CN" altLang="en-US"/>
          </a:p>
        </p:txBody>
      </p:sp>
      <p:sp>
        <p:nvSpPr>
          <p:cNvPr id="7" name="文本占位符 6"/>
          <p:cNvSpPr>
            <a:spLocks noGrp="1"/>
          </p:cNvSpPr>
          <p:nvPr>
            <p:ph type="body" sz="quarter" idx="11"/>
          </p:nvPr>
        </p:nvSpPr>
        <p:spPr/>
        <p:txBody>
          <a:bodyPr/>
          <a:lstStyle/>
          <a:p>
            <a:pPr marL="285750" indent="-285750">
              <a:buFont typeface="Wingdings" panose="05000000000000000000" charset="0"/>
              <a:buChar char="l"/>
            </a:pPr>
            <a:r>
              <a:rPr lang="zh-CN" altLang="en-US"/>
              <a:t>bash调度sqoop任务</a:t>
            </a:r>
          </a:p>
          <a:p>
            <a:pPr marL="285750" indent="-285750">
              <a:buFont typeface="Wingdings" panose="05000000000000000000" charset="0"/>
              <a:buChar char="l"/>
            </a:pPr>
            <a:r>
              <a:rPr lang="zh-CN" altLang="en-US"/>
              <a:t>SqoopOperator调度sqoop任务</a:t>
            </a:r>
          </a:p>
          <a:p>
            <a:pPr marL="285750" indent="-285750">
              <a:buFont typeface="Wingdings" panose="05000000000000000000" charset="0"/>
              <a:buChar char="l"/>
            </a:pPr>
            <a:r>
              <a:rPr lang="zh-CN" altLang="en-US"/>
              <a:t>安装sqoop与airflow集成包</a:t>
            </a:r>
          </a:p>
          <a:p>
            <a:pPr marL="285750" indent="-285750">
              <a:buFont typeface="Wingdings" panose="05000000000000000000" charset="0"/>
              <a:buChar char="l"/>
            </a:pPr>
            <a:r>
              <a:rPr lang="zh-CN" altLang="en-US"/>
              <a:t>使用</a:t>
            </a:r>
            <a:r>
              <a:rPr lang="en-US" altLang="zh-CN"/>
              <a:t>SqoopOperator</a:t>
            </a:r>
            <a:r>
              <a:rPr lang="zh-CN" altLang="en-US"/>
              <a:t>编写</a:t>
            </a:r>
            <a:r>
              <a:rPr lang="en-US" altLang="zh-CN"/>
              <a:t>sqoop</a:t>
            </a:r>
            <a:r>
              <a:rPr lang="zh-CN" altLang="en-US"/>
              <a:t>任务</a:t>
            </a:r>
          </a:p>
          <a:p>
            <a:pPr>
              <a:buFont typeface="Wingdings" panose="05000000000000000000" charset="0"/>
            </a:pPr>
            <a:endParaRPr lang="zh-CN" altLang="en-US"/>
          </a:p>
          <a:p>
            <a:pPr>
              <a:buFont typeface="Wingdings" panose="05000000000000000000" charset="0"/>
            </a:pPr>
            <a:r>
              <a:rPr lang="zh-CN" altLang="en-US">
                <a:solidFill>
                  <a:schemeClr val="tx1"/>
                </a:solidFill>
                <a:sym typeface="+mn-ea"/>
              </a:rPr>
              <a:t>详细操作文档：</a:t>
            </a:r>
            <a:endParaRPr lang="zh-CN" altLang="en-US"/>
          </a:p>
        </p:txBody>
      </p:sp>
      <p:graphicFrame>
        <p:nvGraphicFramePr>
          <p:cNvPr id="3" name="对象 2">
            <a:hlinkClick r:id="" action="ppaction://ole?verb=0"/>
          </p:cNvPr>
          <p:cNvGraphicFramePr>
            <a:graphicFrameLocks noChangeAspect="1"/>
          </p:cNvGraphicFramePr>
          <p:nvPr/>
        </p:nvGraphicFramePr>
        <p:xfrm>
          <a:off x="2209165" y="3752850"/>
          <a:ext cx="1816100" cy="444500"/>
        </p:xfrm>
        <a:graphic>
          <a:graphicData uri="http://schemas.openxmlformats.org/presentationml/2006/ole">
            <mc:AlternateContent xmlns:mc="http://schemas.openxmlformats.org/markup-compatibility/2006">
              <mc:Choice xmlns:v="urn:schemas-microsoft-com:vml" Requires="v">
                <p:oleObj spid="_x0000_s12292" r:id="rId3" imgW="1816100" imgH="444500" progId="Package">
                  <p:embed/>
                </p:oleObj>
              </mc:Choice>
              <mc:Fallback>
                <p:oleObj r:id="rId3" imgW="1816100" imgH="444500" progId="Package">
                  <p:embed/>
                  <p:pic>
                    <p:nvPicPr>
                      <p:cNvPr id="0" name="图片 4096"/>
                      <p:cNvPicPr/>
                      <p:nvPr/>
                    </p:nvPicPr>
                    <p:blipFill>
                      <a:blip r:embed="rId4"/>
                      <a:stretch>
                        <a:fillRect/>
                      </a:stretch>
                    </p:blipFill>
                    <p:spPr>
                      <a:xfrm>
                        <a:off x="2209165" y="3752850"/>
                        <a:ext cx="1816100" cy="444500"/>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大数据任务调度</a:t>
            </a:r>
            <a:endParaRPr lang="zh-CN" altLang="en-US"/>
          </a:p>
        </p:txBody>
      </p:sp>
      <p:sp>
        <p:nvSpPr>
          <p:cNvPr id="3" name="文本占位符 2"/>
          <p:cNvSpPr>
            <a:spLocks noGrp="1"/>
          </p:cNvSpPr>
          <p:nvPr>
            <p:ph type="body" sz="quarter" idx="10"/>
          </p:nvPr>
        </p:nvSpPr>
        <p:spPr/>
        <p:txBody>
          <a:bodyPr/>
          <a:lstStyle/>
          <a:p>
            <a:r>
              <a:rPr>
                <a:sym typeface="+mn-ea"/>
              </a:rPr>
              <a:t>spark任务调度</a:t>
            </a:r>
            <a:endParaRPr lang="zh-CN" altLang="en-US"/>
          </a:p>
        </p:txBody>
      </p:sp>
      <p:sp>
        <p:nvSpPr>
          <p:cNvPr id="4" name="文本占位符 3"/>
          <p:cNvSpPr>
            <a:spLocks noGrp="1"/>
          </p:cNvSpPr>
          <p:nvPr>
            <p:ph type="body" sz="quarter" idx="11"/>
          </p:nvPr>
        </p:nvSpPr>
        <p:spPr/>
        <p:txBody>
          <a:bodyPr/>
          <a:lstStyle/>
          <a:p>
            <a:pPr marL="285750" indent="-285750">
              <a:buFont typeface="Wingdings" panose="05000000000000000000" charset="0"/>
              <a:buChar char="l"/>
            </a:pPr>
            <a:r>
              <a:rPr lang="zh-CN" altLang="en-US"/>
              <a:t>安装spark程序包</a:t>
            </a:r>
          </a:p>
          <a:p>
            <a:pPr marL="742950" lvl="1" indent="-285750">
              <a:buFont typeface="Wingdings" panose="05000000000000000000" charset="0"/>
              <a:buChar char="n"/>
            </a:pPr>
            <a:r>
              <a:rPr lang="zh-CN" altLang="en-US" sz="1400">
                <a:latin typeface="阿里巴巴普惠体" panose="00020600040101010101" pitchFamily="18" charset="-122"/>
                <a:ea typeface="阿里巴巴普惠体" panose="00020600040101010101" pitchFamily="18" charset="-122"/>
              </a:rPr>
              <a:t>pip install apache-airflow-providers-apache-spark</a:t>
            </a:r>
          </a:p>
          <a:p>
            <a:pPr marL="285750" lvl="0" indent="-285750">
              <a:buFont typeface="Wingdings" panose="05000000000000000000" charset="0"/>
              <a:buChar char="l"/>
            </a:pPr>
            <a:r>
              <a:rPr lang="zh-CN" altLang="en-US">
                <a:solidFill>
                  <a:schemeClr val="tx1"/>
                </a:solidFill>
                <a:latin typeface="阿里巴巴普惠体" panose="00020600040101010101" pitchFamily="18" charset="-122"/>
                <a:ea typeface="阿里巴巴普惠体" panose="00020600040101010101" pitchFamily="18" charset="-122"/>
              </a:rPr>
              <a:t>Spark Operator包含：SparkJDBCOperator、SparkSubmitOperator、SparkSqlOperator</a:t>
            </a:r>
          </a:p>
          <a:p>
            <a:pPr marL="742950" lvl="1" indent="-285750">
              <a:buFont typeface="Wingdings" panose="05000000000000000000" charset="0"/>
              <a:buChar char="l"/>
            </a:pPr>
            <a:r>
              <a:rPr lang="zh-CN" altLang="en-US" sz="1400" b="0">
                <a:solidFill>
                  <a:schemeClr val="tx1"/>
                </a:solidFill>
                <a:latin typeface="阿里巴巴普惠体" panose="00020600040101010101" pitchFamily="18" charset="-122"/>
                <a:ea typeface="阿里巴巴普惠体" panose="00020600040101010101" pitchFamily="18" charset="-122"/>
              </a:rPr>
              <a:t>使用SparkJDBCOperator和SparkSubmitOperator，必须配置一个Spark Connection，SparkJDBCOperator还必须配置JDBC连接。</a:t>
            </a:r>
          </a:p>
          <a:p>
            <a:pPr marL="285750" lvl="0" indent="-285750">
              <a:buFont typeface="Wingdings" panose="05000000000000000000" charset="0"/>
              <a:buChar char="l"/>
            </a:pPr>
            <a:r>
              <a:rPr lang="zh-CN" altLang="en-US" b="0">
                <a:solidFill>
                  <a:schemeClr val="tx1"/>
                </a:solidFill>
                <a:latin typeface="阿里巴巴普惠体" panose="00020600040101010101" pitchFamily="18" charset="-122"/>
                <a:ea typeface="阿里巴巴普惠体" panose="00020600040101010101" pitchFamily="18" charset="-122"/>
              </a:rPr>
              <a:t>使用SparkSqlOperator</a:t>
            </a:r>
          </a:p>
          <a:p>
            <a:pPr marL="285750" lvl="0" indent="-285750">
              <a:buFont typeface="Wingdings" panose="05000000000000000000" charset="0"/>
              <a:buChar char="l"/>
            </a:pPr>
            <a:r>
              <a:rPr lang="zh-CN" altLang="en-US" b="0">
                <a:solidFill>
                  <a:schemeClr val="tx1"/>
                </a:solidFill>
                <a:latin typeface="阿里巴巴普惠体" panose="00020600040101010101" pitchFamily="18" charset="-122"/>
                <a:ea typeface="阿里巴巴普惠体" panose="00020600040101010101" pitchFamily="18" charset="-122"/>
              </a:rPr>
              <a:t>配置sparksql connection</a:t>
            </a:r>
          </a:p>
          <a:p>
            <a:pPr marL="285750" lvl="0" indent="-285750">
              <a:buFont typeface="Wingdings" panose="05000000000000000000" charset="0"/>
              <a:buChar char="l"/>
            </a:pPr>
            <a:r>
              <a:rPr lang="zh-CN" altLang="en-US" b="0">
                <a:solidFill>
                  <a:schemeClr val="tx1"/>
                </a:solidFill>
                <a:latin typeface="阿里巴巴普惠体" panose="00020600040101010101" pitchFamily="18" charset="-122"/>
                <a:ea typeface="阿里巴巴普惠体" panose="00020600040101010101" pitchFamily="18" charset="-122"/>
              </a:rPr>
              <a:t>使用SparkJDBCOperator，编写sparksql任务脚本</a:t>
            </a:r>
          </a:p>
          <a:p>
            <a:pPr lvl="0">
              <a:buFont typeface="Wingdings" panose="05000000000000000000" charset="0"/>
            </a:pPr>
            <a:endParaRPr lang="zh-CN" altLang="en-US" b="0">
              <a:solidFill>
                <a:schemeClr val="tx1"/>
              </a:solidFill>
              <a:latin typeface="阿里巴巴普惠体" panose="00020600040101010101" pitchFamily="18" charset="-122"/>
              <a:ea typeface="阿里巴巴普惠体" panose="00020600040101010101" pitchFamily="18" charset="-122"/>
            </a:endParaRPr>
          </a:p>
          <a:p>
            <a:pPr lvl="0">
              <a:buFont typeface="Wingdings" panose="05000000000000000000" charset="0"/>
            </a:pPr>
            <a:r>
              <a:rPr lang="zh-CN" altLang="en-US">
                <a:solidFill>
                  <a:schemeClr val="tx1"/>
                </a:solidFill>
                <a:sym typeface="+mn-ea"/>
              </a:rPr>
              <a:t>详细操作文档：</a:t>
            </a:r>
            <a:endParaRPr lang="zh-CN" altLang="en-US" b="0">
              <a:solidFill>
                <a:schemeClr val="tx1"/>
              </a:solidFill>
              <a:latin typeface="阿里巴巴普惠体" panose="00020600040101010101" pitchFamily="18" charset="-122"/>
              <a:ea typeface="阿里巴巴普惠体" panose="00020600040101010101" pitchFamily="18" charset="-122"/>
            </a:endParaRPr>
          </a:p>
          <a:p>
            <a:pPr lvl="0">
              <a:buFont typeface="Wingdings" panose="05000000000000000000" charset="0"/>
            </a:pPr>
            <a:endParaRPr lang="zh-CN" altLang="en-US" b="0">
              <a:solidFill>
                <a:schemeClr val="tx1"/>
              </a:solidFill>
              <a:latin typeface="阿里巴巴普惠体" panose="00020600040101010101" pitchFamily="18" charset="-122"/>
              <a:ea typeface="阿里巴巴普惠体" panose="00020600040101010101" pitchFamily="18" charset="-122"/>
            </a:endParaRPr>
          </a:p>
        </p:txBody>
      </p:sp>
      <p:graphicFrame>
        <p:nvGraphicFramePr>
          <p:cNvPr id="5" name="对象 4">
            <a:hlinkClick r:id="" action="ppaction://ole?verb=0"/>
          </p:cNvPr>
          <p:cNvGraphicFramePr>
            <a:graphicFrameLocks noChangeAspect="1"/>
          </p:cNvGraphicFramePr>
          <p:nvPr/>
        </p:nvGraphicFramePr>
        <p:xfrm>
          <a:off x="2215515" y="4901565"/>
          <a:ext cx="1751330" cy="444500"/>
        </p:xfrm>
        <a:graphic>
          <a:graphicData uri="http://schemas.openxmlformats.org/presentationml/2006/ole">
            <mc:AlternateContent xmlns:mc="http://schemas.openxmlformats.org/markup-compatibility/2006">
              <mc:Choice xmlns:v="urn:schemas-microsoft-com:vml" Requires="v">
                <p:oleObj spid="_x0000_s13316" r:id="rId3" imgW="1751330" imgH="444500" progId="Package">
                  <p:embed/>
                </p:oleObj>
              </mc:Choice>
              <mc:Fallback>
                <p:oleObj r:id="rId3" imgW="1751330" imgH="444500" progId="Package">
                  <p:embed/>
                  <p:pic>
                    <p:nvPicPr>
                      <p:cNvPr id="0" name="图片 5120"/>
                      <p:cNvPicPr/>
                      <p:nvPr/>
                    </p:nvPicPr>
                    <p:blipFill>
                      <a:blip r:embed="rId4"/>
                      <a:stretch>
                        <a:fillRect/>
                      </a:stretch>
                    </p:blipFill>
                    <p:spPr>
                      <a:xfrm>
                        <a:off x="2215515" y="4901565"/>
                        <a:ext cx="1751330" cy="444500"/>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62449" y="944431"/>
            <a:ext cx="5760538" cy="4710244"/>
          </a:xfrm>
        </p:spPr>
        <p:txBody>
          <a:bodyPr/>
          <a:lstStyle/>
          <a:p>
            <a:r>
              <a:rPr lang="zh-CN" altLang="en-US"/>
              <a:t>如何调用第三方服务？</a:t>
            </a:r>
          </a:p>
          <a:p>
            <a:r>
              <a:rPr lang="zh-CN" altLang="en-US"/>
              <a:t>如何查找调用方法？</a:t>
            </a:r>
          </a:p>
          <a:p>
            <a:r>
              <a:rPr lang="zh-CN" altLang="en-US"/>
              <a:t>邮件服务属于第三方服务吗？</a:t>
            </a:r>
          </a:p>
        </p:txBody>
      </p:sp>
      <p:sp>
        <p:nvSpPr>
          <p:cNvPr id="3" name="标题 2"/>
          <p:cNvSpPr>
            <a:spLocks noGrp="1"/>
          </p:cNvSpPr>
          <p:nvPr>
            <p:ph type="title"/>
          </p:nvPr>
        </p:nvSpPr>
        <p:spPr/>
        <p:txBody>
          <a:bodyPr/>
          <a:lstStyle/>
          <a:p>
            <a:r>
              <a:rPr lang="zh-CN" altLang="en-US"/>
              <a:t>任务调度</a:t>
            </a:r>
            <a:r>
              <a:rPr lang="en-US" altLang="zh-CN"/>
              <a:t>Airflow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sym typeface="+mn-ea"/>
              </a:rPr>
              <a:t>airflow</a:t>
            </a:r>
            <a:r>
              <a:rPr lang="zh-CN" altLang="en-US" dirty="0">
                <a:sym typeface="+mn-ea"/>
              </a:rPr>
              <a:t>概述</a:t>
            </a:r>
            <a:r>
              <a:rPr lang="zh-CN" altLang="en-US" dirty="0"/>
              <a:t/>
            </a:r>
            <a:br>
              <a:rPr lang="zh-CN" altLang="en-US" dirty="0"/>
            </a:br>
            <a:r>
              <a:rPr lang="zh-CN" dirty="0"/>
              <a:t/>
            </a:r>
            <a:br>
              <a:rPr lang="zh-CN" dirty="0"/>
            </a:br>
            <a:endParaRPr lang="zh-CN" altLang="en-US"/>
          </a:p>
        </p:txBody>
      </p:sp>
      <p:sp>
        <p:nvSpPr>
          <p:cNvPr id="3" name="文本占位符 2"/>
          <p:cNvSpPr>
            <a:spLocks noGrp="1"/>
          </p:cNvSpPr>
          <p:nvPr>
            <p:ph type="body" idx="10"/>
          </p:nvPr>
        </p:nvSpPr>
        <p:spPr>
          <a:xfrm>
            <a:off x="5273040" y="3068955"/>
            <a:ext cx="5466080" cy="2385060"/>
          </a:xfrm>
        </p:spPr>
        <p:txBody>
          <a:bodyPr/>
          <a:lstStyle/>
          <a:p>
            <a:r>
              <a:t>简介</a:t>
            </a:r>
          </a:p>
          <a:p>
            <a:r>
              <a:t>特征</a:t>
            </a:r>
          </a:p>
          <a:p>
            <a:r>
              <a:t>支持多平台</a:t>
            </a:r>
          </a:p>
          <a:p>
            <a:r>
              <a:t>调度框架对比</a:t>
            </a:r>
          </a:p>
          <a:p>
            <a:r>
              <a:t>airflow服务安装</a:t>
            </a:r>
          </a:p>
        </p:txBody>
      </p:sp>
      <p:sp>
        <p:nvSpPr>
          <p:cNvPr id="4" name="文本占位符 3"/>
          <p:cNvSpPr>
            <a:spLocks noGrp="1"/>
          </p:cNvSpPr>
          <p:nvPr>
            <p:ph type="body" sz="quarter" idx="11"/>
          </p:nvPr>
        </p:nvSpPr>
        <p:spPr/>
        <p:txBody>
          <a:bodyPr/>
          <a:lstStyle/>
          <a:p>
            <a:r>
              <a:rPr lang="en-US" altLang="zh-CN"/>
              <a:t>01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a:t>aiflow邮件告警策略</a:t>
            </a:r>
          </a:p>
        </p:txBody>
      </p:sp>
      <p:sp>
        <p:nvSpPr>
          <p:cNvPr id="3" name="文本占位符 2"/>
          <p:cNvSpPr>
            <a:spLocks noGrp="1"/>
          </p:cNvSpPr>
          <p:nvPr>
            <p:ph type="body" idx="10"/>
          </p:nvPr>
        </p:nvSpPr>
        <p:spPr/>
        <p:txBody>
          <a:bodyPr/>
          <a:lstStyle/>
          <a:p>
            <a:r>
              <a:rPr lang="zh-CN" altLang="en-US"/>
              <a:t>邮件服务器</a:t>
            </a:r>
          </a:p>
          <a:p>
            <a:r>
              <a:t>airflow配置邮件策略</a:t>
            </a:r>
          </a:p>
          <a:p>
            <a:r>
              <a:t>实现任务邮件告警</a:t>
            </a:r>
          </a:p>
        </p:txBody>
      </p:sp>
      <p:sp>
        <p:nvSpPr>
          <p:cNvPr id="4" name="文本占位符 3"/>
          <p:cNvSpPr>
            <a:spLocks noGrp="1"/>
          </p:cNvSpPr>
          <p:nvPr>
            <p:ph type="body" sz="quarter" idx="11"/>
          </p:nvPr>
        </p:nvSpPr>
        <p:spPr/>
        <p:txBody>
          <a:bodyPr/>
          <a:lstStyle/>
          <a:p>
            <a:r>
              <a:rPr lang="en-US" altLang="zh-CN"/>
              <a:t>06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aiflow邮件告警策略</a:t>
            </a:r>
            <a:endParaRPr lang="zh-CN" altLang="en-US"/>
          </a:p>
        </p:txBody>
      </p:sp>
      <p:sp>
        <p:nvSpPr>
          <p:cNvPr id="6" name="文本占位符 5"/>
          <p:cNvSpPr>
            <a:spLocks noGrp="1"/>
          </p:cNvSpPr>
          <p:nvPr>
            <p:ph type="body" sz="quarter" idx="10"/>
          </p:nvPr>
        </p:nvSpPr>
        <p:spPr/>
        <p:txBody>
          <a:bodyPr/>
          <a:lstStyle/>
          <a:p>
            <a:r>
              <a:rPr>
                <a:sym typeface="+mn-ea"/>
              </a:rPr>
              <a:t>邮件服务器</a:t>
            </a:r>
            <a:endParaRPr lang="zh-CN" altLang="en-US"/>
          </a:p>
        </p:txBody>
      </p:sp>
      <p:sp>
        <p:nvSpPr>
          <p:cNvPr id="7" name="文本占位符 6"/>
          <p:cNvSpPr>
            <a:spLocks noGrp="1"/>
          </p:cNvSpPr>
          <p:nvPr>
            <p:ph type="body" sz="quarter" idx="11"/>
          </p:nvPr>
        </p:nvSpPr>
        <p:spPr/>
        <p:txBody>
          <a:bodyPr/>
          <a:lstStyle/>
          <a:p>
            <a:pPr marL="285750" indent="-285750">
              <a:buFont typeface="Wingdings" panose="05000000000000000000" charset="0"/>
              <a:buChar char="l"/>
            </a:pPr>
            <a:r>
              <a:rPr lang="zh-CN" altLang="en-US"/>
              <a:t>邮件服务器是一种用来负责电子邮件收发管理的设备。它比网络上的免费邮箱更安全和高效，因此一直是企业公司的必备设备。</a:t>
            </a:r>
          </a:p>
          <a:p>
            <a:pPr marL="285750" indent="-285750">
              <a:buFont typeface="Wingdings" panose="05000000000000000000" charset="0"/>
              <a:buChar char="l"/>
            </a:pPr>
            <a:r>
              <a:rPr lang="zh-CN" altLang="en-US"/>
              <a:t>常见邮箱服务器</a:t>
            </a:r>
          </a:p>
          <a:p>
            <a:pPr marL="285750" indent="-285750">
              <a:buFont typeface="Wingdings" panose="05000000000000000000" charset="0"/>
              <a:buChar char="l"/>
            </a:pPr>
            <a:r>
              <a:rPr lang="en-US" altLang="zh-CN"/>
              <a:t>    </a:t>
            </a:r>
            <a:r>
              <a:rPr lang="zh-CN" altLang="en-US"/>
              <a:t>腾讯企业邮箱：https://work.weixin.qq.com/help?person_id=0&amp;doc_id=423&amp;helpType=exmail</a:t>
            </a:r>
          </a:p>
          <a:p>
            <a:pPr marL="742950" lvl="1" indent="-285750">
              <a:buFont typeface="Wingdings" panose="05000000000000000000" charset="0"/>
              <a:buChar char="n"/>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发送邮件服务器：smtp.exmail.qq.com ，使用SSL，端口号465</a:t>
            </a:r>
          </a:p>
          <a:p>
            <a:pPr lvl="0">
              <a:buFont typeface="Wingdings" panose="05000000000000000000" charset="0"/>
            </a:pPr>
            <a:r>
              <a:rPr lang="en-US" altLang="zh-CN"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QQ</a:t>
            </a:r>
            <a:r>
              <a:rPr lang="zh-CN" altLang="en-US"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邮箱：https://service.mail.qq.com/cgi-bin/help?subtype=1&amp;no=167&amp;id=28</a:t>
            </a:r>
          </a:p>
          <a:p>
            <a:pPr marL="742950" lvl="1" indent="-285750">
              <a:buFont typeface="Wingdings" panose="05000000000000000000" charset="0"/>
              <a:buChar char="n"/>
            </a:pPr>
            <a:r>
              <a:rPr lang="zh-CN" altLang="en-US" sz="1600"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邮箱服务器：smtp.qq.com，端口465或587</a:t>
            </a:r>
          </a:p>
          <a:p>
            <a:pPr lvl="0">
              <a:buFont typeface="Wingdings" panose="05000000000000000000" charset="0"/>
            </a:pPr>
            <a:r>
              <a:rPr lang="en-US" altLang="zh-CN"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163</a:t>
            </a:r>
            <a:r>
              <a:rPr lang="zh-CN" altLang="en-US"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邮箱：http://help.163.com/09/1223/14/5R7P3QI100753VB8.html</a:t>
            </a:r>
          </a:p>
          <a:p>
            <a:pPr marL="742950" lvl="1" indent="-285750">
              <a:buFont typeface="Wingdings" panose="05000000000000000000" charset="0"/>
              <a:buChar char="n"/>
            </a:pPr>
            <a:r>
              <a:rPr lang="zh-CN" altLang="en-US" sz="1600"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网易163免费邮箱相关服务器信息：</a:t>
            </a:r>
            <a:r>
              <a:rPr lang="en-US" altLang="zh-CN" sz="1600"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smtp.163.com</a:t>
            </a:r>
            <a:r>
              <a:rPr lang="zh-CN" altLang="en-US" sz="1600"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SSL</a:t>
            </a:r>
            <a:r>
              <a:rPr lang="zh-CN" altLang="en-US" sz="1600"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协议，端口号</a:t>
            </a:r>
            <a:r>
              <a:rPr lang="en-US" altLang="zh-CN" sz="1600"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993</a:t>
            </a:r>
          </a:p>
        </p:txBody>
      </p:sp>
      <p:pic>
        <p:nvPicPr>
          <p:cNvPr id="8" name="图片 7"/>
          <p:cNvPicPr>
            <a:picLocks noChangeAspect="1"/>
          </p:cNvPicPr>
          <p:nvPr/>
        </p:nvPicPr>
        <p:blipFill>
          <a:blip r:embed="rId2"/>
          <a:stretch>
            <a:fillRect/>
          </a:stretch>
        </p:blipFill>
        <p:spPr>
          <a:xfrm>
            <a:off x="848995" y="2881630"/>
            <a:ext cx="365760" cy="365760"/>
          </a:xfrm>
          <a:prstGeom prst="rect">
            <a:avLst/>
          </a:prstGeom>
        </p:spPr>
      </p:pic>
      <p:pic>
        <p:nvPicPr>
          <p:cNvPr id="9" name="图片 8"/>
          <p:cNvPicPr>
            <a:picLocks noChangeAspect="1"/>
          </p:cNvPicPr>
          <p:nvPr/>
        </p:nvPicPr>
        <p:blipFill>
          <a:blip r:embed="rId2"/>
          <a:stretch>
            <a:fillRect/>
          </a:stretch>
        </p:blipFill>
        <p:spPr>
          <a:xfrm>
            <a:off x="848995" y="3691255"/>
            <a:ext cx="365760" cy="365760"/>
          </a:xfrm>
          <a:prstGeom prst="rect">
            <a:avLst/>
          </a:prstGeom>
        </p:spPr>
      </p:pic>
      <p:pic>
        <p:nvPicPr>
          <p:cNvPr id="10" name="图片 9"/>
          <p:cNvPicPr>
            <a:picLocks noChangeAspect="1"/>
          </p:cNvPicPr>
          <p:nvPr/>
        </p:nvPicPr>
        <p:blipFill>
          <a:blip r:embed="rId2"/>
          <a:stretch>
            <a:fillRect/>
          </a:stretch>
        </p:blipFill>
        <p:spPr>
          <a:xfrm>
            <a:off x="848995" y="4401820"/>
            <a:ext cx="365760" cy="36576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763135" y="2706370"/>
            <a:ext cx="6964680" cy="3794760"/>
          </a:xfrm>
          <a:prstGeom prst="rect">
            <a:avLst/>
          </a:prstGeom>
        </p:spPr>
      </p:pic>
      <p:sp>
        <p:nvSpPr>
          <p:cNvPr id="2" name="标题 1"/>
          <p:cNvSpPr>
            <a:spLocks noGrp="1"/>
          </p:cNvSpPr>
          <p:nvPr>
            <p:ph type="title"/>
          </p:nvPr>
        </p:nvSpPr>
        <p:spPr/>
        <p:txBody>
          <a:bodyPr/>
          <a:lstStyle/>
          <a:p>
            <a:r>
              <a:rPr lang="zh-CN" altLang="en-US">
                <a:sym typeface="+mn-ea"/>
              </a:rPr>
              <a:t>aiflow邮件告警策略</a:t>
            </a:r>
            <a:endParaRPr lang="zh-CN" altLang="en-US"/>
          </a:p>
        </p:txBody>
      </p:sp>
      <p:sp>
        <p:nvSpPr>
          <p:cNvPr id="3" name="文本占位符 2"/>
          <p:cNvSpPr>
            <a:spLocks noGrp="1"/>
          </p:cNvSpPr>
          <p:nvPr>
            <p:ph type="body" sz="quarter" idx="10"/>
          </p:nvPr>
        </p:nvSpPr>
        <p:spPr/>
        <p:txBody>
          <a:bodyPr/>
          <a:lstStyle/>
          <a:p>
            <a:r>
              <a:rPr>
                <a:sym typeface="+mn-ea"/>
              </a:rPr>
              <a:t>airflow配置邮件策略</a:t>
            </a:r>
            <a:endParaRPr lang="zh-CN" altLang="en-US"/>
          </a:p>
        </p:txBody>
      </p:sp>
      <p:sp>
        <p:nvSpPr>
          <p:cNvPr id="4" name="文本占位符 3"/>
          <p:cNvSpPr>
            <a:spLocks noGrp="1"/>
          </p:cNvSpPr>
          <p:nvPr>
            <p:ph type="body" sz="quarter" idx="11"/>
          </p:nvPr>
        </p:nvSpPr>
        <p:spPr>
          <a:xfrm>
            <a:off x="710565" y="1656080"/>
            <a:ext cx="10699115" cy="4625975"/>
          </a:xfrm>
        </p:spPr>
        <p:txBody>
          <a:bodyPr/>
          <a:lstStyle/>
          <a:p>
            <a:pPr marL="285750" indent="-285750">
              <a:buFont typeface="Wingdings" panose="05000000000000000000" charset="0"/>
              <a:buChar char="l"/>
            </a:pPr>
            <a:r>
              <a:rPr lang="zh-CN" altLang="en-US"/>
              <a:t>airflow.cfg配置</a:t>
            </a:r>
          </a:p>
          <a:p>
            <a:pPr marL="742950" lvl="1" indent="-285750">
              <a:buFont typeface="Wingdings" panose="05000000000000000000" charset="0"/>
              <a:buChar char="n"/>
            </a:pPr>
            <a:r>
              <a:rPr lang="zh-CN" altLang="en-US" sz="1400" b="0">
                <a:latin typeface="阿里巴巴普惠体" panose="00020600040101010101" pitchFamily="18" charset="-122"/>
                <a:ea typeface="阿里巴巴普惠体" panose="00020600040101010101" pitchFamily="18" charset="-122"/>
                <a:cs typeface="阿里巴巴普惠体" panose="00020600040101010101" pitchFamily="18" charset="-122"/>
              </a:rPr>
              <a:t>对应邮件服务器，生成客户端发送验证密码(以腾讯企业邮箱为例)</a:t>
            </a:r>
          </a:p>
          <a:p>
            <a:pPr marL="1200150" lvl="2" indent="-285750">
              <a:buFont typeface="Wingdings" panose="05000000000000000000" charset="0"/>
              <a:buChar char="u"/>
            </a:pPr>
            <a:r>
              <a:rPr lang="zh-CN" altLang="en-US" sz="1200" b="0">
                <a:latin typeface="阿里巴巴普惠体" panose="00020600040101010101" pitchFamily="18" charset="-122"/>
                <a:ea typeface="阿里巴巴普惠体" panose="00020600040101010101" pitchFamily="18" charset="-122"/>
                <a:cs typeface="阿里巴巴普惠体" panose="00020600040101010101" pitchFamily="18" charset="-122"/>
              </a:rPr>
              <a:t>https://work.weixin.qq.com/help?person_id=0&amp;doc_id=301&amp;helpType=exmail</a:t>
            </a:r>
          </a:p>
          <a:p>
            <a:pPr marL="285750" lvl="0" indent="-285750">
              <a:buFont typeface="Wingdings" panose="05000000000000000000" charset="0"/>
              <a:buChar char="l"/>
            </a:pPr>
            <a:r>
              <a:rPr lang="zh-CN" altLang="en-US"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邮箱设置信息</a:t>
            </a:r>
          </a:p>
          <a:p>
            <a:pPr marL="742950" lvl="1" indent="-285750">
              <a:buFont typeface="Wingdings" panose="05000000000000000000" charset="0"/>
              <a:buChar char="n"/>
            </a:pPr>
            <a:r>
              <a:rPr lang="zh-CN" altLang="en-US" sz="1400"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腾讯企业邮箱帮助文档：https://work.weixin.qq.com/help?person_id=0&amp;doc_id=423&amp;helpType=exmail</a:t>
            </a:r>
          </a:p>
          <a:p>
            <a:pPr marL="742950" lvl="1" indent="-285750">
              <a:buFont typeface="Wingdings" panose="05000000000000000000" charset="0"/>
              <a:buChar char="n"/>
            </a:pPr>
            <a:r>
              <a:rPr lang="zh-CN" altLang="en-US" sz="1400"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email模块为默认内容</a:t>
            </a:r>
          </a:p>
          <a:p>
            <a:pPr marL="742950" lvl="1" indent="-285750">
              <a:buFont typeface="Wingdings" panose="05000000000000000000" charset="0"/>
              <a:buChar char="n"/>
            </a:pPr>
            <a:r>
              <a:rPr lang="zh-CN" altLang="en-US" sz="1400"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smtp模块设置</a:t>
            </a:r>
          </a:p>
          <a:p>
            <a:pPr marL="1200150" lvl="2" indent="-285750">
              <a:buFont typeface="Wingdings" panose="05000000000000000000" charset="0"/>
              <a:buChar char="l"/>
            </a:pPr>
            <a:r>
              <a:rPr lang="zh-CN" altLang="en-US" sz="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smtp_host：邮件端口</a:t>
            </a:r>
          </a:p>
          <a:p>
            <a:pPr marL="1200150" lvl="2" indent="-285750">
              <a:buFont typeface="Wingdings" panose="05000000000000000000" charset="0"/>
              <a:buChar char="l"/>
            </a:pPr>
            <a:r>
              <a:rPr lang="zh-CN" altLang="en-US" sz="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smtp_starttls：使用ttls协议发送邮件</a:t>
            </a:r>
          </a:p>
          <a:p>
            <a:pPr marL="1200150" lvl="2" indent="-285750">
              <a:buFont typeface="Wingdings" panose="05000000000000000000" charset="0"/>
              <a:buChar char="l"/>
            </a:pPr>
            <a:r>
              <a:rPr lang="zh-CN" altLang="en-US" sz="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smtp_ssl：使用ssl协议发送邮件</a:t>
            </a:r>
          </a:p>
          <a:p>
            <a:pPr marL="1200150" lvl="2" indent="-285750">
              <a:buFont typeface="Wingdings" panose="05000000000000000000" charset="0"/>
              <a:buChar char="l"/>
            </a:pPr>
            <a:r>
              <a:rPr lang="zh-CN" altLang="en-US" sz="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smtp_user：发送邮件用户名</a:t>
            </a:r>
          </a:p>
          <a:p>
            <a:pPr marL="1200150" lvl="2" indent="-285750">
              <a:buFont typeface="Wingdings" panose="05000000000000000000" charset="0"/>
              <a:buChar char="l"/>
            </a:pPr>
            <a:r>
              <a:rPr lang="zh-CN" altLang="en-US" sz="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smtp_password：邮箱密码</a:t>
            </a:r>
          </a:p>
          <a:p>
            <a:pPr marL="1200150" lvl="2" indent="-285750">
              <a:buFont typeface="Wingdings" panose="05000000000000000000" charset="0"/>
              <a:buChar char="l"/>
            </a:pPr>
            <a:r>
              <a:rPr lang="zh-CN" altLang="en-US" sz="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smtp_port：邮箱客户端端口</a:t>
            </a:r>
          </a:p>
          <a:p>
            <a:pPr marL="1200150" lvl="2" indent="-285750">
              <a:buFont typeface="Wingdings" panose="05000000000000000000" charset="0"/>
              <a:buChar char="l"/>
            </a:pPr>
            <a:r>
              <a:rPr lang="zh-CN" altLang="en-US" sz="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smtp_mail_from：与smtp_user一样，发送邮件的邮箱地址</a:t>
            </a:r>
          </a:p>
          <a:p>
            <a:pPr marL="1200150" lvl="2" indent="-285750">
              <a:buFont typeface="Wingdings" panose="05000000000000000000" charset="0"/>
              <a:buChar char="l"/>
            </a:pPr>
            <a:r>
              <a:rPr lang="zh-CN" altLang="en-US" sz="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smtp_timeout：默认值：30</a:t>
            </a:r>
          </a:p>
          <a:p>
            <a:pPr marL="1200150" lvl="2" indent="-285750">
              <a:buFont typeface="Wingdings" panose="05000000000000000000" charset="0"/>
              <a:buChar char="l"/>
            </a:pPr>
            <a:r>
              <a:rPr lang="zh-CN" altLang="en-US" sz="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smtp_retry_limit：默认值：5</a:t>
            </a:r>
          </a:p>
          <a:p>
            <a:pPr lvl="0">
              <a:buFont typeface="Wingdings" panose="05000000000000000000" charset="0"/>
            </a:pPr>
            <a:r>
              <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配置内容：</a:t>
            </a:r>
          </a:p>
          <a:p>
            <a:pPr marL="914400" lvl="2" indent="0">
              <a:buFont typeface="Wingdings" panose="05000000000000000000" charset="0"/>
              <a:buNone/>
            </a:pPr>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7" name="对象 6">
            <a:hlinkClick r:id="" action="ppaction://ole?verb=0"/>
          </p:cNvPr>
          <p:cNvGraphicFramePr>
            <a:graphicFrameLocks noChangeAspect="1"/>
          </p:cNvGraphicFramePr>
          <p:nvPr/>
        </p:nvGraphicFramePr>
        <p:xfrm>
          <a:off x="1825625" y="5761990"/>
          <a:ext cx="1377315" cy="800100"/>
        </p:xfrm>
        <a:graphic>
          <a:graphicData uri="http://schemas.openxmlformats.org/presentationml/2006/ole">
            <mc:AlternateContent xmlns:mc="http://schemas.openxmlformats.org/markup-compatibility/2006">
              <mc:Choice xmlns:v="urn:schemas-microsoft-com:vml" Requires="v">
                <p:oleObj spid="_x0000_s7175" showAsIcon="1" r:id="rId4" imgW="971550" imgH="800100" progId="Package">
                  <p:embed/>
                </p:oleObj>
              </mc:Choice>
              <mc:Fallback>
                <p:oleObj showAsIcon="1" r:id="rId4" imgW="971550" imgH="800100" progId="Package">
                  <p:embed/>
                  <p:pic>
                    <p:nvPicPr>
                      <p:cNvPr id="0" name="图片 7169"/>
                      <p:cNvPicPr/>
                      <p:nvPr/>
                    </p:nvPicPr>
                    <p:blipFill>
                      <a:blip r:embed="rId5"/>
                      <a:stretch>
                        <a:fillRect/>
                      </a:stretch>
                    </p:blipFill>
                    <p:spPr>
                      <a:xfrm>
                        <a:off x="1825625" y="5761990"/>
                        <a:ext cx="1377315" cy="8001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aiflow邮件告警策略</a:t>
            </a:r>
            <a:endParaRPr lang="zh-CN" altLang="en-US"/>
          </a:p>
        </p:txBody>
      </p:sp>
      <p:sp>
        <p:nvSpPr>
          <p:cNvPr id="3" name="文本占位符 2"/>
          <p:cNvSpPr>
            <a:spLocks noGrp="1"/>
          </p:cNvSpPr>
          <p:nvPr>
            <p:ph type="body" sz="quarter" idx="10"/>
          </p:nvPr>
        </p:nvSpPr>
        <p:spPr/>
        <p:txBody>
          <a:bodyPr/>
          <a:lstStyle/>
          <a:p>
            <a:r>
              <a:rPr>
                <a:sym typeface="+mn-ea"/>
              </a:rPr>
              <a:t>实现任务邮件告警</a:t>
            </a:r>
            <a:endParaRPr lang="zh-CN" altLang="en-US"/>
          </a:p>
        </p:txBody>
      </p:sp>
      <p:sp>
        <p:nvSpPr>
          <p:cNvPr id="4" name="文本占位符 3"/>
          <p:cNvSpPr>
            <a:spLocks noGrp="1"/>
          </p:cNvSpPr>
          <p:nvPr>
            <p:ph type="body" sz="quarter" idx="11"/>
          </p:nvPr>
        </p:nvSpPr>
        <p:spPr/>
        <p:txBody>
          <a:bodyPr/>
          <a:lstStyle/>
          <a:p>
            <a:pPr marL="285750" indent="-285750">
              <a:buFont typeface="Wingdings" panose="05000000000000000000" charset="0"/>
              <a:buChar char="l"/>
            </a:pPr>
            <a:r>
              <a:rPr lang="zh-CN" altLang="en-US"/>
              <a:t>在调度任务脚本中，添加邮件参数</a:t>
            </a:r>
          </a:p>
          <a:p>
            <a:pPr>
              <a:buFont typeface="Wingdings" panose="05000000000000000000" charset="0"/>
            </a:pPr>
            <a:r>
              <a:rPr lang="zh-CN" altLang="en-US" sz="1400" b="1"/>
              <a:t>default_args = {</a:t>
            </a:r>
          </a:p>
          <a:p>
            <a:pPr>
              <a:buFont typeface="Wingdings" panose="05000000000000000000" charset="0"/>
            </a:pPr>
            <a:r>
              <a:rPr lang="zh-CN" altLang="en-US" sz="1400" b="1"/>
              <a:t>    'owner':'airflow',</a:t>
            </a:r>
          </a:p>
          <a:p>
            <a:pPr>
              <a:buFont typeface="Wingdings" panose="05000000000000000000" charset="0"/>
            </a:pPr>
            <a:r>
              <a:rPr lang="zh-CN" altLang="en-US" sz="1400" b="1">
                <a:solidFill>
                  <a:srgbClr val="00B050"/>
                </a:solidFill>
              </a:rPr>
              <a:t>    'email': ['m137@163.com'],</a:t>
            </a:r>
          </a:p>
          <a:p>
            <a:pPr>
              <a:buFont typeface="Wingdings" panose="05000000000000000000" charset="0"/>
            </a:pPr>
            <a:r>
              <a:rPr lang="zh-CN" altLang="en-US" sz="1400" b="1">
                <a:solidFill>
                  <a:srgbClr val="00B050"/>
                </a:solidFill>
              </a:rPr>
              <a:t>    'email_on_failure': True,</a:t>
            </a:r>
          </a:p>
          <a:p>
            <a:pPr>
              <a:buFont typeface="Wingdings" panose="05000000000000000000" charset="0"/>
            </a:pPr>
            <a:r>
              <a:rPr lang="zh-CN" altLang="en-US" sz="1400" b="1">
                <a:solidFill>
                  <a:srgbClr val="00B050"/>
                </a:solidFill>
              </a:rPr>
              <a:t>    'email_on_retry': True,</a:t>
            </a:r>
          </a:p>
          <a:p>
            <a:pPr>
              <a:buFont typeface="Wingdings" panose="05000000000000000000" charset="0"/>
            </a:pPr>
            <a:r>
              <a:rPr lang="zh-CN" altLang="en-US" sz="1400" b="1"/>
              <a:t>    'retries': 1</a:t>
            </a:r>
          </a:p>
          <a:p>
            <a:pPr>
              <a:buFont typeface="Wingdings" panose="05000000000000000000" charset="0"/>
            </a:pPr>
            <a:r>
              <a:rPr lang="zh-CN" altLang="en-US" sz="1400" b="1"/>
              <a:t>}</a:t>
            </a:r>
          </a:p>
          <a:p>
            <a:pPr>
              <a:buFont typeface="Wingdings" panose="05000000000000000000" charset="0"/>
            </a:pPr>
            <a:endParaRPr lang="zh-CN" altLang="en-US" sz="1400" b="1"/>
          </a:p>
          <a:p>
            <a:pPr marL="285750" indent="-285750">
              <a:buFont typeface="Wingdings" panose="05000000000000000000" charset="0"/>
              <a:buChar char="l"/>
            </a:pPr>
            <a:r>
              <a:rPr lang="en-US" altLang="zh-CN"/>
              <a:t>airflow2.0.1</a:t>
            </a:r>
            <a:r>
              <a:rPr lang="zh-CN" altLang="en-US"/>
              <a:t>官方文档</a:t>
            </a:r>
            <a:r>
              <a:rPr lang="en-US" altLang="zh-CN"/>
              <a:t>:https://airflow.apache.org/docs/apache-airflow/2.0.1/index.html</a:t>
            </a:r>
          </a:p>
          <a:p>
            <a:pPr marL="285750" indent="-285750">
              <a:buFont typeface="Wingdings" panose="05000000000000000000" charset="0"/>
              <a:buChar char="l"/>
            </a:pPr>
            <a:r>
              <a:rPr lang="en-US" altLang="zh-CN"/>
              <a:t>jinja</a:t>
            </a:r>
            <a:r>
              <a:rPr lang="zh-CN" altLang="en-US"/>
              <a:t>模板官方文档：https://jinja.palletsprojects.com/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a:t>一站制造任务调度</a:t>
            </a:r>
          </a:p>
        </p:txBody>
      </p:sp>
      <p:sp>
        <p:nvSpPr>
          <p:cNvPr id="3" name="文本占位符 2"/>
          <p:cNvSpPr>
            <a:spLocks noGrp="1"/>
          </p:cNvSpPr>
          <p:nvPr>
            <p:ph type="body" idx="10"/>
          </p:nvPr>
        </p:nvSpPr>
        <p:spPr/>
        <p:txBody>
          <a:bodyPr/>
          <a:lstStyle/>
          <a:p>
            <a:r>
              <a:rPr lang="zh-CN" altLang="en-US"/>
              <a:t>sqoop导数据任务</a:t>
            </a:r>
          </a:p>
          <a:p>
            <a:r>
              <a:rPr lang="zh-CN" altLang="en-US"/>
              <a:t>dws、dwb、</a:t>
            </a:r>
            <a:r>
              <a:rPr lang="en-US" altLang="zh-CN"/>
              <a:t>st</a:t>
            </a:r>
            <a:r>
              <a:rPr lang="zh-CN" altLang="en-US"/>
              <a:t>、dm装载数据任务</a:t>
            </a:r>
          </a:p>
        </p:txBody>
      </p:sp>
      <p:sp>
        <p:nvSpPr>
          <p:cNvPr id="4" name="文本占位符 3"/>
          <p:cNvSpPr>
            <a:spLocks noGrp="1"/>
          </p:cNvSpPr>
          <p:nvPr>
            <p:ph type="body" sz="quarter" idx="11"/>
          </p:nvPr>
        </p:nvSpPr>
        <p:spPr/>
        <p:txBody>
          <a:bodyPr/>
          <a:lstStyle/>
          <a:p>
            <a:r>
              <a:rPr lang="en-US" altLang="zh-CN"/>
              <a:t>07</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一站制造任务调度</a:t>
            </a:r>
            <a:endParaRPr lang="zh-CN" altLang="en-US"/>
          </a:p>
        </p:txBody>
      </p:sp>
      <p:sp>
        <p:nvSpPr>
          <p:cNvPr id="3" name="文本占位符 2"/>
          <p:cNvSpPr>
            <a:spLocks noGrp="1"/>
          </p:cNvSpPr>
          <p:nvPr>
            <p:ph type="body" sz="quarter" idx="10"/>
          </p:nvPr>
        </p:nvSpPr>
        <p:spPr/>
        <p:txBody>
          <a:bodyPr/>
          <a:lstStyle/>
          <a:p>
            <a:r>
              <a:rPr>
                <a:sym typeface="+mn-ea"/>
              </a:rPr>
              <a:t>sqoop导数据任务</a:t>
            </a:r>
            <a:endParaRPr lang="zh-CN" altLang="en-US"/>
          </a:p>
        </p:txBody>
      </p:sp>
      <p:sp>
        <p:nvSpPr>
          <p:cNvPr id="4" name="文本占位符 3"/>
          <p:cNvSpPr>
            <a:spLocks noGrp="1"/>
          </p:cNvSpPr>
          <p:nvPr>
            <p:ph type="body" sz="quarter" idx="11"/>
          </p:nvPr>
        </p:nvSpPr>
        <p:spPr/>
        <p:txBody>
          <a:bodyPr/>
          <a:lstStyle/>
          <a:p>
            <a:pPr marL="342900" indent="-342900">
              <a:buFont typeface="+mj-lt"/>
              <a:buAutoNum type="arabicPeriod"/>
            </a:pPr>
            <a:r>
              <a:rPr lang="zh-CN" altLang="en-US"/>
              <a:t>从oracle导入数据到hdfs上</a:t>
            </a:r>
          </a:p>
          <a:p>
            <a:pPr marL="342900" indent="-342900">
              <a:buFont typeface="+mj-lt"/>
              <a:buAutoNum type="arabicPeriod"/>
            </a:pPr>
            <a:r>
              <a:rPr lang="zh-CN" altLang="en-US"/>
              <a:t>编写任务调度</a:t>
            </a:r>
          </a:p>
          <a:p>
            <a:pPr marL="800100" lvl="1" indent="-342900">
              <a:buFont typeface="+mj-ea"/>
              <a:buAutoNum type="circleNumDbPlain"/>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全量导数据任务：sqoop_full_import_tables.py</a:t>
            </a:r>
          </a:p>
          <a:p>
            <a:pPr marL="800100" lvl="1" indent="-342900">
              <a:buFont typeface="+mj-ea"/>
              <a:buAutoNum type="circleNumDbPlain"/>
            </a:pP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增量导数据任务：sqoop_incr_import_tables.py</a:t>
            </a:r>
          </a:p>
          <a:p>
            <a:pPr marL="800100" lvl="1" indent="-342900">
              <a:buFont typeface="+mj-ea"/>
              <a:buAutoNum type="circleNumDbPlain"/>
            </a:pPr>
            <a:endPar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0">
              <a:buFont typeface="+mj-ea"/>
            </a:pPr>
            <a:r>
              <a:rPr lang="zh-CN" altLang="en-US"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详细操作文档：</a:t>
            </a:r>
          </a:p>
        </p:txBody>
      </p:sp>
      <p:graphicFrame>
        <p:nvGraphicFramePr>
          <p:cNvPr id="5" name="对象 4">
            <a:hlinkClick r:id="" action="ppaction://ole?verb=0"/>
          </p:cNvPr>
          <p:cNvGraphicFramePr>
            <a:graphicFrameLocks noChangeAspect="1"/>
          </p:cNvGraphicFramePr>
          <p:nvPr/>
        </p:nvGraphicFramePr>
        <p:xfrm>
          <a:off x="2318068" y="3416935"/>
          <a:ext cx="1435735" cy="444500"/>
        </p:xfrm>
        <a:graphic>
          <a:graphicData uri="http://schemas.openxmlformats.org/presentationml/2006/ole">
            <mc:AlternateContent xmlns:mc="http://schemas.openxmlformats.org/markup-compatibility/2006">
              <mc:Choice xmlns:v="urn:schemas-microsoft-com:vml" Requires="v">
                <p:oleObj spid="_x0000_s8198" r:id="rId3" imgW="1435735" imgH="444500" progId="Package">
                  <p:embed/>
                </p:oleObj>
              </mc:Choice>
              <mc:Fallback>
                <p:oleObj r:id="rId3" imgW="1435735" imgH="444500" progId="Package">
                  <p:embed/>
                  <p:pic>
                    <p:nvPicPr>
                      <p:cNvPr id="0" name="图片 8192"/>
                      <p:cNvPicPr/>
                      <p:nvPr/>
                    </p:nvPicPr>
                    <p:blipFill>
                      <a:blip r:embed="rId4"/>
                      <a:stretch>
                        <a:fillRect/>
                      </a:stretch>
                    </p:blipFill>
                    <p:spPr>
                      <a:xfrm>
                        <a:off x="2318068" y="3416935"/>
                        <a:ext cx="1435735" cy="444500"/>
                      </a:xfrm>
                      <a:prstGeom prst="rect">
                        <a:avLst/>
                      </a:prstGeom>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一站制造任务调度</a:t>
            </a:r>
            <a:endParaRPr lang="zh-CN" altLang="en-US"/>
          </a:p>
        </p:txBody>
      </p:sp>
      <p:sp>
        <p:nvSpPr>
          <p:cNvPr id="3" name="文本占位符 2"/>
          <p:cNvSpPr>
            <a:spLocks noGrp="1"/>
          </p:cNvSpPr>
          <p:nvPr>
            <p:ph type="body" sz="quarter" idx="10"/>
          </p:nvPr>
        </p:nvSpPr>
        <p:spPr/>
        <p:txBody>
          <a:bodyPr/>
          <a:lstStyle/>
          <a:p>
            <a:r>
              <a:rPr>
                <a:sym typeface="+mn-ea"/>
              </a:rPr>
              <a:t>dws、dwb、</a:t>
            </a:r>
            <a:r>
              <a:rPr lang="en-US" altLang="zh-CN">
                <a:sym typeface="+mn-ea"/>
              </a:rPr>
              <a:t>st</a:t>
            </a:r>
            <a:r>
              <a:rPr>
                <a:sym typeface="+mn-ea"/>
              </a:rPr>
              <a:t>、dm装载数据任务</a:t>
            </a:r>
            <a:endParaRPr lang="zh-CN" altLang="en-US"/>
          </a:p>
        </p:txBody>
      </p:sp>
      <p:sp>
        <p:nvSpPr>
          <p:cNvPr id="4" name="文本占位符 3"/>
          <p:cNvSpPr>
            <a:spLocks noGrp="1"/>
          </p:cNvSpPr>
          <p:nvPr>
            <p:ph type="body" sz="quarter" idx="11"/>
          </p:nvPr>
        </p:nvSpPr>
        <p:spPr>
          <a:xfrm>
            <a:off x="710565" y="1656080"/>
            <a:ext cx="10699115" cy="4637405"/>
          </a:xfrm>
        </p:spPr>
        <p:txBody>
          <a:bodyPr/>
          <a:lstStyle/>
          <a:p>
            <a:pPr marL="285750" indent="-285750">
              <a:buFont typeface="Wingdings" panose="05000000000000000000" charset="0"/>
              <a:buChar char="l"/>
            </a:pPr>
            <a:r>
              <a:rPr lang="zh-CN" altLang="en-US"/>
              <a:t>以dwb中呼叫中心事实表为例</a:t>
            </a:r>
          </a:p>
          <a:p>
            <a:pPr marL="742950" lvl="1" indent="-285750">
              <a:buFont typeface="Wingdings" panose="05000000000000000000" charset="0"/>
              <a:buChar char="l"/>
            </a:pP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呼叫中心事实表</a:t>
            </a:r>
            <a:r>
              <a:rPr lang="en-US" altLang="zh-CN" sz="1400">
                <a:latin typeface="阿里巴巴普惠体" panose="00020600040101010101" pitchFamily="18" charset="-122"/>
                <a:ea typeface="阿里巴巴普惠体" panose="00020600040101010101" pitchFamily="18" charset="-122"/>
                <a:cs typeface="阿里巴巴普惠体" panose="00020600040101010101" pitchFamily="18" charset="-122"/>
              </a:rPr>
              <a:t>etl</a:t>
            </a: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p>
          <a:p>
            <a:pPr marL="742950" lvl="1" indent="-285750">
              <a:buFont typeface="Wingdings" panose="05000000000000000000" charset="0"/>
              <a:buChar char="l"/>
            </a:pPr>
            <a:r>
              <a:rPr lang="zh-CN" altLang="en-US" sz="1400">
                <a:latin typeface="阿里巴巴普惠体" panose="00020600040101010101" pitchFamily="18" charset="-122"/>
                <a:ea typeface="阿里巴巴普惠体" panose="00020600040101010101" pitchFamily="18" charset="-122"/>
                <a:cs typeface="阿里巴巴普惠体" panose="00020600040101010101" pitchFamily="18" charset="-122"/>
              </a:rPr>
              <a:t>调度任务文件</a:t>
            </a:r>
          </a:p>
          <a:p>
            <a:pPr lvl="0">
              <a:buFont typeface="Wingdings" panose="05000000000000000000" charset="0"/>
            </a:pPr>
            <a:r>
              <a:rPr lang="zh-CN" altLang="en-US" b="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详细操作文档：</a:t>
            </a:r>
            <a:endParaRPr lang="zh-CN" altLang="en-US"/>
          </a:p>
          <a:p>
            <a:pPr marL="285750" indent="-285750">
              <a:buFont typeface="Wingdings" panose="05000000000000000000" charset="0"/>
              <a:buChar char="l"/>
            </a:pPr>
            <a:r>
              <a:rPr lang="zh-CN" altLang="en-US"/>
              <a:t>调度计划</a:t>
            </a:r>
          </a:p>
          <a:p>
            <a:pPr marL="742950" lvl="1" indent="-285750">
              <a:buFont typeface="Wingdings" panose="05000000000000000000" charset="0"/>
              <a:buChar char="n"/>
            </a:pPr>
            <a:r>
              <a:rPr lang="zh-CN" altLang="en-US" sz="1200">
                <a:latin typeface="阿里巴巴普惠体" panose="00020600040101010101" pitchFamily="18" charset="-122"/>
                <a:ea typeface="阿里巴巴普惠体" panose="00020600040101010101" pitchFamily="18" charset="-122"/>
                <a:cs typeface="阿里巴巴普惠体" panose="00020600040101010101" pitchFamily="18" charset="-122"/>
              </a:rPr>
              <a:t>dws(11)</a:t>
            </a:r>
          </a:p>
          <a:p>
            <a:pPr marL="1200150" lvl="2" indent="-285750">
              <a:buFont typeface="Wingdings" panose="05000000000000000000" charset="0"/>
              <a:buChar char="u"/>
            </a:pPr>
            <a:r>
              <a:rPr lang="zh-CN" altLang="en-US" sz="1240" b="0">
                <a:latin typeface="阿里巴巴普惠体" panose="00020600040101010101" pitchFamily="18" charset="-122"/>
                <a:ea typeface="阿里巴巴普惠体" panose="00020600040101010101" pitchFamily="18" charset="-122"/>
                <a:cs typeface="阿里巴巴普惠体" panose="00020600040101010101" pitchFamily="18" charset="-122"/>
              </a:rPr>
              <a:t>dws耗时1小时</a:t>
            </a:r>
          </a:p>
          <a:p>
            <a:pPr marL="1200150" lvl="2" indent="-285750">
              <a:buFont typeface="Wingdings" panose="05000000000000000000" charset="0"/>
              <a:buChar char="u"/>
            </a:pPr>
            <a:r>
              <a:rPr lang="zh-CN" altLang="en-US" sz="1240" b="0">
                <a:latin typeface="阿里巴巴普惠体" panose="00020600040101010101" pitchFamily="18" charset="-122"/>
                <a:ea typeface="阿里巴巴普惠体" panose="00020600040101010101" pitchFamily="18" charset="-122"/>
                <a:cs typeface="阿里巴巴普惠体" panose="00020600040101010101" pitchFamily="18" charset="-122"/>
              </a:rPr>
              <a:t>从凌晨1点30分开始执行</a:t>
            </a:r>
          </a:p>
          <a:p>
            <a:pPr marL="742950" lvl="1" indent="-285750">
              <a:buFont typeface="Wingdings" panose="05000000000000000000" charset="0"/>
              <a:buChar char="n"/>
            </a:pPr>
            <a:r>
              <a:rPr lang="zh-CN" altLang="en-US" sz="1200">
                <a:latin typeface="阿里巴巴普惠体" panose="00020600040101010101" pitchFamily="18" charset="-122"/>
                <a:ea typeface="阿里巴巴普惠体" panose="00020600040101010101" pitchFamily="18" charset="-122"/>
                <a:cs typeface="阿里巴巴普惠体" panose="00020600040101010101" pitchFamily="18" charset="-122"/>
              </a:rPr>
              <a:t>dwb(16)</a:t>
            </a:r>
          </a:p>
          <a:p>
            <a:pPr marL="1200150" lvl="2" indent="-285750">
              <a:buFont typeface="Wingdings" panose="05000000000000000000" charset="0"/>
              <a:buChar char="u"/>
            </a:pPr>
            <a:r>
              <a:rPr lang="zh-CN" altLang="en-US" sz="1240" b="0">
                <a:latin typeface="阿里巴巴普惠体" panose="00020600040101010101" pitchFamily="18" charset="-122"/>
                <a:ea typeface="阿里巴巴普惠体" panose="00020600040101010101" pitchFamily="18" charset="-122"/>
                <a:cs typeface="阿里巴巴普惠体" panose="00020600040101010101" pitchFamily="18" charset="-122"/>
              </a:rPr>
              <a:t>dwb耗时1.5小时</a:t>
            </a:r>
          </a:p>
          <a:p>
            <a:pPr marL="1200150" lvl="2" indent="-285750">
              <a:buFont typeface="Wingdings" panose="05000000000000000000" charset="0"/>
              <a:buChar char="u"/>
            </a:pPr>
            <a:r>
              <a:rPr lang="zh-CN" altLang="en-US" sz="1240" b="0">
                <a:latin typeface="阿里巴巴普惠体" panose="00020600040101010101" pitchFamily="18" charset="-122"/>
                <a:ea typeface="阿里巴巴普惠体" panose="00020600040101010101" pitchFamily="18" charset="-122"/>
                <a:cs typeface="阿里巴巴普惠体" panose="00020600040101010101" pitchFamily="18" charset="-122"/>
              </a:rPr>
              <a:t>从凌晨3点开始执行</a:t>
            </a:r>
          </a:p>
          <a:p>
            <a:pPr marL="742950" lvl="1" indent="-285750">
              <a:buFont typeface="Wingdings" panose="05000000000000000000" charset="0"/>
              <a:buChar char="n"/>
            </a:pPr>
            <a:r>
              <a:rPr lang="zh-CN" altLang="en-US" sz="1200">
                <a:latin typeface="阿里巴巴普惠体" panose="00020600040101010101" pitchFamily="18" charset="-122"/>
                <a:ea typeface="阿里巴巴普惠体" panose="00020600040101010101" pitchFamily="18" charset="-122"/>
                <a:cs typeface="阿里巴巴普惠体" panose="00020600040101010101" pitchFamily="18" charset="-122"/>
              </a:rPr>
              <a:t>st(10)</a:t>
            </a:r>
          </a:p>
          <a:p>
            <a:pPr marL="1200150" lvl="2" indent="-285750">
              <a:buFont typeface="Wingdings" panose="05000000000000000000" charset="0"/>
              <a:buChar char="u"/>
            </a:pPr>
            <a:r>
              <a:rPr lang="zh-CN" altLang="en-US" sz="1240" b="0">
                <a:latin typeface="阿里巴巴普惠体" panose="00020600040101010101" pitchFamily="18" charset="-122"/>
                <a:ea typeface="阿里巴巴普惠体" panose="00020600040101010101" pitchFamily="18" charset="-122"/>
                <a:cs typeface="阿里巴巴普惠体" panose="00020600040101010101" pitchFamily="18" charset="-122"/>
              </a:rPr>
              <a:t>st耗时1小时</a:t>
            </a:r>
          </a:p>
          <a:p>
            <a:pPr marL="1200150" lvl="2" indent="-285750">
              <a:buFont typeface="Wingdings" panose="05000000000000000000" charset="0"/>
              <a:buChar char="u"/>
            </a:pPr>
            <a:r>
              <a:rPr lang="zh-CN" altLang="en-US" sz="1240" b="0">
                <a:latin typeface="阿里巴巴普惠体" panose="00020600040101010101" pitchFamily="18" charset="-122"/>
                <a:ea typeface="阿里巴巴普惠体" panose="00020600040101010101" pitchFamily="18" charset="-122"/>
                <a:cs typeface="阿里巴巴普惠体" panose="00020600040101010101" pitchFamily="18" charset="-122"/>
              </a:rPr>
              <a:t>从凌晨4点30分开始执行</a:t>
            </a:r>
          </a:p>
          <a:p>
            <a:pPr marL="742950" lvl="1" indent="-285750">
              <a:buFont typeface="Wingdings" panose="05000000000000000000" charset="0"/>
              <a:buChar char="n"/>
            </a:pPr>
            <a:r>
              <a:rPr lang="zh-CN" altLang="en-US" sz="1200">
                <a:latin typeface="阿里巴巴普惠体" panose="00020600040101010101" pitchFamily="18" charset="-122"/>
                <a:ea typeface="阿里巴巴普惠体" panose="00020600040101010101" pitchFamily="18" charset="-122"/>
                <a:cs typeface="阿里巴巴普惠体" panose="00020600040101010101" pitchFamily="18" charset="-122"/>
              </a:rPr>
              <a:t>dm(1)</a:t>
            </a:r>
          </a:p>
          <a:p>
            <a:pPr marL="1257300" lvl="2" indent="-342900">
              <a:buFont typeface="Wingdings" panose="05000000000000000000" charset="0"/>
              <a:buChar char="u"/>
            </a:pPr>
            <a:r>
              <a:rPr lang="zh-CN" altLang="en-US" sz="1240" b="0">
                <a:latin typeface="阿里巴巴普惠体" panose="00020600040101010101" pitchFamily="18" charset="-122"/>
                <a:ea typeface="阿里巴巴普惠体" panose="00020600040101010101" pitchFamily="18" charset="-122"/>
                <a:cs typeface="阿里巴巴普惠体" panose="00020600040101010101" pitchFamily="18" charset="-122"/>
              </a:rPr>
              <a:t>dm耗时0.5小时</a:t>
            </a:r>
          </a:p>
          <a:p>
            <a:pPr marL="1257300" lvl="2" indent="-342900">
              <a:buFont typeface="Wingdings" panose="05000000000000000000" charset="0"/>
              <a:buChar char="u"/>
            </a:pPr>
            <a:r>
              <a:rPr lang="zh-CN" altLang="en-US" sz="1240" b="0">
                <a:latin typeface="阿里巴巴普惠体" panose="00020600040101010101" pitchFamily="18" charset="-122"/>
                <a:ea typeface="阿里巴巴普惠体" panose="00020600040101010101" pitchFamily="18" charset="-122"/>
                <a:cs typeface="阿里巴巴普惠体" panose="00020600040101010101" pitchFamily="18" charset="-122"/>
              </a:rPr>
              <a:t>从凌晨5点30分开始执行</a:t>
            </a:r>
          </a:p>
        </p:txBody>
      </p:sp>
      <p:graphicFrame>
        <p:nvGraphicFramePr>
          <p:cNvPr id="5" name="对象 4">
            <a:hlinkClick r:id="" action="ppaction://ole?verb=0"/>
          </p:cNvPr>
          <p:cNvGraphicFramePr>
            <a:graphicFrameLocks noChangeAspect="1"/>
          </p:cNvGraphicFramePr>
          <p:nvPr/>
        </p:nvGraphicFramePr>
        <p:xfrm>
          <a:off x="2345373" y="2778125"/>
          <a:ext cx="1435735" cy="444500"/>
        </p:xfrm>
        <a:graphic>
          <a:graphicData uri="http://schemas.openxmlformats.org/presentationml/2006/ole">
            <mc:AlternateContent xmlns:mc="http://schemas.openxmlformats.org/markup-compatibility/2006">
              <mc:Choice xmlns:v="urn:schemas-microsoft-com:vml" Requires="v">
                <p:oleObj spid="_x0000_s14340" r:id="rId3" imgW="1435735" imgH="444500" progId="Package">
                  <p:embed/>
                </p:oleObj>
              </mc:Choice>
              <mc:Fallback>
                <p:oleObj r:id="rId3" imgW="1435735" imgH="444500" progId="Package">
                  <p:embed/>
                  <p:pic>
                    <p:nvPicPr>
                      <p:cNvPr id="0" name="图片 9216"/>
                      <p:cNvPicPr/>
                      <p:nvPr/>
                    </p:nvPicPr>
                    <p:blipFill>
                      <a:blip r:embed="rId4"/>
                      <a:stretch>
                        <a:fillRect/>
                      </a:stretch>
                    </p:blipFill>
                    <p:spPr>
                      <a:xfrm>
                        <a:off x="2345373" y="2778125"/>
                        <a:ext cx="1435735" cy="444500"/>
                      </a:xfrm>
                      <a:prstGeom prst="rect">
                        <a:avLst/>
                      </a:prstGeom>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dirty="0"/>
              <a:t>airflow</a:t>
            </a:r>
            <a:r>
              <a:rPr lang="zh-CN" altLang="en-US" dirty="0"/>
              <a:t>重要角色</a:t>
            </a:r>
            <a:endParaRPr lang="en-US" dirty="0"/>
          </a:p>
          <a:p>
            <a:r>
              <a:rPr lang="en-US" dirty="0"/>
              <a:t>airflow</a:t>
            </a:r>
            <a:r>
              <a:rPr lang="zh-CN" altLang="en-US" dirty="0"/>
              <a:t>调度</a:t>
            </a:r>
            <a:r>
              <a:rPr lang="en-US" altLang="zh-CN" dirty="0"/>
              <a:t>shell</a:t>
            </a:r>
            <a:r>
              <a:rPr lang="zh-CN" altLang="en-US" dirty="0"/>
              <a:t>任务</a:t>
            </a:r>
            <a:endParaRPr lang="en-US" altLang="zh-CN" dirty="0"/>
          </a:p>
          <a:p>
            <a:r>
              <a:rPr lang="en-US" dirty="0"/>
              <a:t>airflow</a:t>
            </a:r>
            <a:r>
              <a:rPr lang="zh-CN" altLang="en-US" dirty="0"/>
              <a:t>调度大数据任务</a:t>
            </a:r>
          </a:p>
          <a:p>
            <a:r>
              <a:rPr lang="en-US" altLang="zh-CN" dirty="0"/>
              <a:t>airflow</a:t>
            </a:r>
            <a:r>
              <a:rPr lang="zh-CN" altLang="en-US" dirty="0"/>
              <a:t>邮件告警</a:t>
            </a:r>
          </a:p>
          <a:p>
            <a:r>
              <a:rPr lang="en-US" dirty="0"/>
              <a:t>airflow</a:t>
            </a:r>
            <a:r>
              <a:rPr lang="zh-CN" altLang="en-US" dirty="0"/>
              <a:t>一站制造应用</a:t>
            </a:r>
            <a:endParaRPr lang="en-US" altLang="zh-CN" dirty="0"/>
          </a:p>
          <a:p>
            <a:endParaRPr lang="zh-CN" altLang="en-US" dirty="0"/>
          </a:p>
        </p:txBody>
      </p:sp>
      <p:sp>
        <p:nvSpPr>
          <p:cNvPr id="4" name="标题 3"/>
          <p:cNvSpPr>
            <a:spLocks noGrp="1"/>
          </p:cNvSpPr>
          <p:nvPr>
            <p:ph type="title"/>
          </p:nvPr>
        </p:nvSpPr>
        <p:spPr/>
        <p:txBody>
          <a:bodyPr/>
          <a:lstStyle/>
          <a:p>
            <a:r>
              <a:rPr b="0">
                <a:solidFill>
                  <a:srgbClr val="595959"/>
                </a:solidFill>
                <a:latin typeface="Alibaba PuHuiTi M" pitchFamily="18" charset="-122"/>
                <a:ea typeface="Alibaba PuHuiTi M" pitchFamily="18" charset="-122"/>
                <a:cs typeface="Alibaba PuHuiTi M" pitchFamily="18" charset="-122"/>
                <a:sym typeface="+mn-ea"/>
              </a:rPr>
              <a:t>任务调度</a:t>
            </a:r>
            <a:r>
              <a:rPr lang="en-US" altLang="zh-CN" b="0">
                <a:solidFill>
                  <a:srgbClr val="595959"/>
                </a:solidFill>
                <a:latin typeface="Alibaba PuHuiTi M" pitchFamily="18" charset="-122"/>
                <a:ea typeface="Alibaba PuHuiTi M" pitchFamily="18" charset="-122"/>
                <a:cs typeface="Alibaba PuHuiTi M" pitchFamily="18" charset="-122"/>
                <a:sym typeface="+mn-ea"/>
              </a:rPr>
              <a:t>Airflow</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5153660" y="1843405"/>
            <a:ext cx="5760720" cy="3171190"/>
          </a:xfrm>
        </p:spPr>
        <p:txBody>
          <a:bodyPr/>
          <a:lstStyle/>
          <a:p>
            <a:r>
              <a:rPr lang="zh-CN" dirty="0"/>
              <a:t>理解</a:t>
            </a:r>
            <a:r>
              <a:rPr lang="en-US" altLang="zh-CN" dirty="0"/>
              <a:t>airflow</a:t>
            </a:r>
            <a:r>
              <a:rPr lang="zh-CN" altLang="en-US" dirty="0"/>
              <a:t>任务调度方法</a:t>
            </a:r>
          </a:p>
          <a:p>
            <a:r>
              <a:rPr lang="zh-CN" altLang="en-US" dirty="0"/>
              <a:t>掌握</a:t>
            </a:r>
            <a:r>
              <a:rPr lang="en-US" altLang="zh-CN" dirty="0"/>
              <a:t>airflow</a:t>
            </a:r>
            <a:r>
              <a:rPr lang="zh-CN" altLang="en-US" dirty="0"/>
              <a:t>用户页面操作</a:t>
            </a:r>
          </a:p>
          <a:p>
            <a:r>
              <a:rPr lang="zh-CN" dirty="0"/>
              <a:t>掌握</a:t>
            </a:r>
            <a:r>
              <a:rPr lang="en-US" altLang="zh-CN" dirty="0"/>
              <a:t>airflow</a:t>
            </a:r>
            <a:r>
              <a:rPr lang="zh-CN" altLang="en-US" dirty="0"/>
              <a:t>任务调度</a:t>
            </a:r>
          </a:p>
        </p:txBody>
      </p:sp>
      <p:sp>
        <p:nvSpPr>
          <p:cNvPr id="4" name="标题 3"/>
          <p:cNvSpPr>
            <a:spLocks noGrp="1"/>
          </p:cNvSpPr>
          <p:nvPr>
            <p:ph type="title"/>
          </p:nvPr>
        </p:nvSpPr>
        <p:spPr/>
        <p:txBody>
          <a:bodyPr/>
          <a:lstStyle/>
          <a:p>
            <a:r>
              <a:rPr lang="zh-CN" altLang="en-US" b="0" dirty="0">
                <a:solidFill>
                  <a:srgbClr val="595959"/>
                </a:solidFill>
                <a:latin typeface="Alibaba PuHuiTi M" pitchFamily="18" charset="-122"/>
                <a:ea typeface="Alibaba PuHuiTi M" pitchFamily="18" charset="-122"/>
                <a:cs typeface="Alibaba PuHuiTi M" pitchFamily="18" charset="-122"/>
              </a:rPr>
              <a:t>任务调度</a:t>
            </a:r>
            <a:r>
              <a:rPr lang="en-US" altLang="zh-CN" b="0" dirty="0">
                <a:solidFill>
                  <a:srgbClr val="595959"/>
                </a:solidFill>
                <a:latin typeface="Alibaba PuHuiTi M" pitchFamily="18" charset="-122"/>
                <a:ea typeface="Alibaba PuHuiTi M" pitchFamily="18" charset="-122"/>
                <a:cs typeface="Alibaba PuHuiTi M" pitchFamily="18" charset="-122"/>
              </a:rPr>
              <a:t>Airflow</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airflow</a:t>
            </a:r>
            <a:r>
              <a:rPr lang="zh-CN" altLang="en-US" dirty="0">
                <a:sym typeface="+mn-ea"/>
              </a:rPr>
              <a:t>概述</a:t>
            </a:r>
            <a:endParaRPr lang="zh-CN" altLang="en-US"/>
          </a:p>
        </p:txBody>
      </p:sp>
      <p:sp>
        <p:nvSpPr>
          <p:cNvPr id="3" name="文本占位符 2"/>
          <p:cNvSpPr>
            <a:spLocks noGrp="1"/>
          </p:cNvSpPr>
          <p:nvPr>
            <p:ph type="body" sz="quarter" idx="10"/>
          </p:nvPr>
        </p:nvSpPr>
        <p:spPr/>
        <p:txBody>
          <a:bodyPr/>
          <a:lstStyle/>
          <a:p>
            <a:r>
              <a:rPr>
                <a:sym typeface="+mn-ea"/>
              </a:rPr>
              <a:t>简介</a:t>
            </a:r>
            <a:endParaRPr lang="zh-CN" altLang="en-US"/>
          </a:p>
        </p:txBody>
      </p:sp>
      <p:sp>
        <p:nvSpPr>
          <p:cNvPr id="4" name="文本占位符 3"/>
          <p:cNvSpPr>
            <a:spLocks noGrp="1"/>
          </p:cNvSpPr>
          <p:nvPr>
            <p:ph type="body" sz="quarter" idx="11"/>
          </p:nvPr>
        </p:nvSpPr>
        <p:spPr>
          <a:xfrm>
            <a:off x="710880" y="1920160"/>
            <a:ext cx="10698800" cy="4219575"/>
          </a:xfrm>
        </p:spPr>
        <p:txBody>
          <a:bodyPr/>
          <a:lstStyle/>
          <a:p>
            <a:r>
              <a:rPr lang="en-US" altLang="zh-CN"/>
              <a:t>        </a:t>
            </a:r>
            <a:r>
              <a:rPr lang="en-US" altLang="zh-CN" sz="1800" b="1"/>
              <a:t>Airflow是一款用编程方式，编写、安排、监控工作流的任务调度工具</a:t>
            </a:r>
            <a:endParaRPr lang="en-US" altLang="zh-CN"/>
          </a:p>
          <a:p>
            <a:pPr marL="285750" indent="-285750">
              <a:buFont typeface="Wingdings" panose="05000000000000000000" charset="0"/>
              <a:buChar char="l"/>
            </a:pPr>
            <a:r>
              <a:rPr lang="en-US" altLang="zh-CN"/>
              <a:t>Airflow</a:t>
            </a:r>
            <a:r>
              <a:rPr lang="zh-CN" altLang="en-US"/>
              <a:t>四大原则：</a:t>
            </a:r>
            <a:endParaRPr lang="en-US" altLang="zh-CN"/>
          </a:p>
          <a:p>
            <a:pPr marL="742950" lvl="1" indent="-285750">
              <a:lnSpc>
                <a:spcPct val="150000"/>
              </a:lnSpc>
              <a:buFont typeface="Wingdings" panose="05000000000000000000" charset="0"/>
              <a:buChar char="Ø"/>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rPr>
              <a:t>延展原则：airflow具有模块化架构特点，使用消息队列模式编排工作流程节点task，节点规模可以扩展到无穷大。</a:t>
            </a:r>
          </a:p>
          <a:p>
            <a:pPr marL="742950" lvl="1" indent="-285750">
              <a:lnSpc>
                <a:spcPct val="150000"/>
              </a:lnSpc>
              <a:buFont typeface="Wingdings" panose="05000000000000000000" charset="0"/>
              <a:buChar char="Ø"/>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rPr>
              <a:t>动态原则：aiflow管道使用python语言定义，可以通过python编写动态管道代码</a:t>
            </a:r>
          </a:p>
          <a:p>
            <a:pPr marL="742950" lvl="1" indent="-285750">
              <a:lnSpc>
                <a:spcPct val="150000"/>
              </a:lnSpc>
              <a:buFont typeface="Wingdings" panose="05000000000000000000" charset="0"/>
              <a:buChar char="Ø"/>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rPr>
              <a:t>扩展原则：非常容易地使用自定义operator和扩展包，轻松的应用到服务器环境中</a:t>
            </a:r>
          </a:p>
          <a:p>
            <a:pPr marL="742950" lvl="1" indent="-285750">
              <a:lnSpc>
                <a:spcPct val="150000"/>
              </a:lnSpc>
              <a:buFont typeface="Wingdings" panose="05000000000000000000" charset="0"/>
              <a:buChar char="Ø"/>
            </a:pPr>
            <a:r>
              <a:rPr lang="en-US" altLang="zh-CN" sz="1400" b="0">
                <a:latin typeface="阿里巴巴普惠体" panose="00020600040101010101" pitchFamily="18" charset="-122"/>
                <a:ea typeface="阿里巴巴普惠体" panose="00020600040101010101" pitchFamily="18" charset="-122"/>
                <a:cs typeface="阿里巴巴普惠体" panose="00020600040101010101" pitchFamily="18" charset="-122"/>
              </a:rPr>
              <a:t>简洁原则：airflow管道是轻量级且容易理解的，使用强大的jinja模板引擎把参数内置到airflow核心中</a:t>
            </a:r>
          </a:p>
        </p:txBody>
      </p:sp>
      <p:pic>
        <p:nvPicPr>
          <p:cNvPr id="35" name="图片 34"/>
          <p:cNvPicPr>
            <a:picLocks noChangeAspect="1"/>
          </p:cNvPicPr>
          <p:nvPr/>
        </p:nvPicPr>
        <p:blipFill>
          <a:blip r:embed="rId2"/>
          <a:stretch>
            <a:fillRect/>
          </a:stretch>
        </p:blipFill>
        <p:spPr>
          <a:xfrm>
            <a:off x="1652905" y="751205"/>
            <a:ext cx="1927860" cy="1028700"/>
          </a:xfrm>
          <a:prstGeom prst="rect">
            <a:avLst/>
          </a:prstGeom>
        </p:spPr>
      </p:pic>
      <p:grpSp>
        <p:nvGrpSpPr>
          <p:cNvPr id="40" name="组合 39"/>
          <p:cNvGrpSpPr/>
          <p:nvPr/>
        </p:nvGrpSpPr>
        <p:grpSpPr>
          <a:xfrm>
            <a:off x="1407160" y="4548505"/>
            <a:ext cx="7554595" cy="1447800"/>
            <a:chOff x="1650" y="7092"/>
            <a:chExt cx="11897" cy="2280"/>
          </a:xfrm>
        </p:grpSpPr>
        <p:pic>
          <p:nvPicPr>
            <p:cNvPr id="36" name="图片 35"/>
            <p:cNvPicPr>
              <a:picLocks noChangeAspect="1"/>
            </p:cNvPicPr>
            <p:nvPr/>
          </p:nvPicPr>
          <p:blipFill>
            <a:blip r:embed="rId3"/>
            <a:stretch>
              <a:fillRect/>
            </a:stretch>
          </p:blipFill>
          <p:spPr>
            <a:xfrm>
              <a:off x="1650" y="7152"/>
              <a:ext cx="2100" cy="2220"/>
            </a:xfrm>
            <a:prstGeom prst="rect">
              <a:avLst/>
            </a:prstGeom>
          </p:spPr>
        </p:pic>
        <p:pic>
          <p:nvPicPr>
            <p:cNvPr id="37" name="图片 36"/>
            <p:cNvPicPr>
              <a:picLocks noChangeAspect="1"/>
            </p:cNvPicPr>
            <p:nvPr/>
          </p:nvPicPr>
          <p:blipFill>
            <a:blip r:embed="rId4"/>
            <a:stretch>
              <a:fillRect/>
            </a:stretch>
          </p:blipFill>
          <p:spPr>
            <a:xfrm>
              <a:off x="4883" y="7092"/>
              <a:ext cx="2040" cy="2220"/>
            </a:xfrm>
            <a:prstGeom prst="rect">
              <a:avLst/>
            </a:prstGeom>
          </p:spPr>
        </p:pic>
        <p:pic>
          <p:nvPicPr>
            <p:cNvPr id="38" name="图片 37"/>
            <p:cNvPicPr>
              <a:picLocks noChangeAspect="1"/>
            </p:cNvPicPr>
            <p:nvPr/>
          </p:nvPicPr>
          <p:blipFill>
            <a:blip r:embed="rId5"/>
            <a:stretch>
              <a:fillRect/>
            </a:stretch>
          </p:blipFill>
          <p:spPr>
            <a:xfrm>
              <a:off x="8135" y="7152"/>
              <a:ext cx="2400" cy="2160"/>
            </a:xfrm>
            <a:prstGeom prst="rect">
              <a:avLst/>
            </a:prstGeom>
          </p:spPr>
        </p:pic>
        <p:pic>
          <p:nvPicPr>
            <p:cNvPr id="39" name="图片 38"/>
            <p:cNvPicPr>
              <a:picLocks noChangeAspect="1"/>
            </p:cNvPicPr>
            <p:nvPr/>
          </p:nvPicPr>
          <p:blipFill>
            <a:blip r:embed="rId6"/>
            <a:stretch>
              <a:fillRect/>
            </a:stretch>
          </p:blipFill>
          <p:spPr>
            <a:xfrm>
              <a:off x="11747" y="7092"/>
              <a:ext cx="1800" cy="2256"/>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565" y="1645920"/>
            <a:ext cx="10749915" cy="4827270"/>
          </a:xfrm>
        </p:spPr>
        <p:txBody>
          <a:bodyPr/>
          <a:lstStyle/>
          <a:p>
            <a:pPr>
              <a:buFont typeface="Wingdings" panose="05000000000000000000" charset="0"/>
              <a:buChar char="l"/>
            </a:pPr>
            <a:r>
              <a:rPr lang="zh-CN" altLang="en-US"/>
              <a:t>纯python支持</a:t>
            </a:r>
          </a:p>
          <a:p>
            <a:pPr lvl="1">
              <a:buFont typeface="Wingdings" panose="05000000000000000000" charset="0"/>
              <a:buChar char="n"/>
            </a:pPr>
            <a:r>
              <a:rPr lang="zh-CN" altLang="en-US" sz="1200"/>
              <a:t>不需要命令行和xml转换语法，使用python语言来创建工作流。包含，工作流调度计划日期和时间格式，动态生成任务的循环遍历处理，让我们构建可以灵活得构建工作流</a:t>
            </a:r>
          </a:p>
          <a:p>
            <a:pPr>
              <a:buFont typeface="Wingdings" panose="05000000000000000000" charset="0"/>
              <a:buChar char="l"/>
            </a:pPr>
            <a:r>
              <a:rPr lang="zh-CN" altLang="en-US"/>
              <a:t>功能强大的用户界面</a:t>
            </a:r>
          </a:p>
          <a:p>
            <a:pPr lvl="1">
              <a:buFont typeface="Wingdings" panose="05000000000000000000" charset="0"/>
              <a:buChar char="n"/>
            </a:pPr>
            <a:r>
              <a:rPr lang="zh-CN" altLang="en-US" sz="1200"/>
              <a:t>通过功能强大Web UI程序，监控、安排和管理工作流。无需学习类似cron接口。可以通过ui页面监控已完成和正在进行任务的状态，以及查看日志</a:t>
            </a:r>
            <a:endParaRPr lang="zh-CN" altLang="en-US" sz="1050"/>
          </a:p>
          <a:p>
            <a:pPr>
              <a:buFont typeface="Wingdings" panose="05000000000000000000" charset="0"/>
              <a:buChar char="l"/>
            </a:pPr>
            <a:r>
              <a:rPr lang="zh-CN" altLang="en-US"/>
              <a:t>强大的第三方服务集成</a:t>
            </a:r>
          </a:p>
          <a:p>
            <a:pPr lvl="1">
              <a:buFont typeface="Wingdings" panose="05000000000000000000" charset="0"/>
              <a:buChar char="n"/>
            </a:pPr>
            <a:r>
              <a:rPr lang="zh-CN" altLang="en-US" sz="1200"/>
              <a:t>Airflow提供了很多安装即用的operator(操作器)，可以基于Google Cloud Platform，Amazon Web Services，Microsoft Azure和很多其他第三方服务，执行我们的任务。因此，Airflow易于应用于当前基础架构， 也非常方便扩展到新技术</a:t>
            </a:r>
          </a:p>
          <a:p>
            <a:pPr>
              <a:buFont typeface="Wingdings" panose="05000000000000000000" charset="0"/>
              <a:buChar char="l"/>
            </a:pPr>
            <a:r>
              <a:rPr lang="zh-CN" altLang="en-US"/>
              <a:t>易于使用</a:t>
            </a:r>
          </a:p>
          <a:p>
            <a:pPr lvl="1">
              <a:buFont typeface="Wingdings" panose="05000000000000000000" charset="0"/>
              <a:buChar char="n"/>
            </a:pPr>
            <a:r>
              <a:rPr lang="zh-CN" altLang="en-US" sz="1200"/>
              <a:t>具有python语言基础，都可以部署自己的工作流，apache airflow没有限制管道流程范围，我们可以用来构建ML模型，传输数据，管理基础架构和更多其他的内容</a:t>
            </a:r>
          </a:p>
          <a:p>
            <a:pPr>
              <a:buFont typeface="Wingdings" panose="05000000000000000000" charset="0"/>
              <a:buChar char="l"/>
            </a:pPr>
            <a:r>
              <a:rPr lang="zh-CN" altLang="en-US"/>
              <a:t>开源</a:t>
            </a:r>
          </a:p>
          <a:p>
            <a:pPr lvl="1">
              <a:buFont typeface="Wingdings" panose="05000000000000000000" charset="0"/>
              <a:buChar char="n"/>
            </a:pPr>
            <a:r>
              <a:rPr lang="zh-CN" altLang="en-US" sz="1200"/>
              <a:t>airflow是一款开源软件，无论您想分享自己的扩展内容，都可以通过打开PR来实现。非常简单，没有障碍，没有冗长的程序</a:t>
            </a:r>
          </a:p>
        </p:txBody>
      </p:sp>
      <p:sp>
        <p:nvSpPr>
          <p:cNvPr id="3" name="标题 2"/>
          <p:cNvSpPr>
            <a:spLocks noGrp="1"/>
          </p:cNvSpPr>
          <p:nvPr>
            <p:ph type="title"/>
          </p:nvPr>
        </p:nvSpPr>
        <p:spPr/>
        <p:txBody>
          <a:bodyPr/>
          <a:lstStyle/>
          <a:p>
            <a:r>
              <a:rPr lang="en-US" altLang="zh-CN">
                <a:sym typeface="+mn-ea"/>
              </a:rPr>
              <a:t>airflow</a:t>
            </a:r>
            <a:r>
              <a:rPr>
                <a:sym typeface="+mn-ea"/>
              </a:rPr>
              <a:t>概述</a:t>
            </a:r>
            <a:endParaRPr lang="zh-CN" altLang="en-US"/>
          </a:p>
        </p:txBody>
      </p:sp>
      <p:sp>
        <p:nvSpPr>
          <p:cNvPr id="4" name="文本占位符 3"/>
          <p:cNvSpPr>
            <a:spLocks noGrp="1"/>
          </p:cNvSpPr>
          <p:nvPr>
            <p:ph type="body" sz="quarter" idx="10"/>
          </p:nvPr>
        </p:nvSpPr>
        <p:spPr/>
        <p:txBody>
          <a:bodyPr/>
          <a:lstStyle/>
          <a:p>
            <a:r>
              <a:rPr>
                <a:sym typeface="+mn-ea"/>
              </a:rPr>
              <a:t>特征</a:t>
            </a:r>
            <a:endParaRPr lang="zh-CN" altLang="en-US"/>
          </a:p>
        </p:txBody>
      </p:sp>
      <p:grpSp>
        <p:nvGrpSpPr>
          <p:cNvPr id="16" name="组合 15"/>
          <p:cNvGrpSpPr/>
          <p:nvPr/>
        </p:nvGrpSpPr>
        <p:grpSpPr>
          <a:xfrm>
            <a:off x="3281045" y="1096010"/>
            <a:ext cx="7317740" cy="914400"/>
            <a:chOff x="3977" y="1869"/>
            <a:chExt cx="11524" cy="1440"/>
          </a:xfrm>
        </p:grpSpPr>
        <p:pic>
          <p:nvPicPr>
            <p:cNvPr id="5" name="图片 4"/>
            <p:cNvPicPr>
              <a:picLocks noChangeAspect="1"/>
            </p:cNvPicPr>
            <p:nvPr/>
          </p:nvPicPr>
          <p:blipFill>
            <a:blip r:embed="rId2"/>
            <a:stretch>
              <a:fillRect/>
            </a:stretch>
          </p:blipFill>
          <p:spPr>
            <a:xfrm>
              <a:off x="3977" y="1869"/>
              <a:ext cx="1980" cy="1440"/>
            </a:xfrm>
            <a:prstGeom prst="rect">
              <a:avLst/>
            </a:prstGeom>
          </p:spPr>
        </p:pic>
        <p:pic>
          <p:nvPicPr>
            <p:cNvPr id="12" name="图片 11"/>
            <p:cNvPicPr>
              <a:picLocks noChangeAspect="1"/>
            </p:cNvPicPr>
            <p:nvPr/>
          </p:nvPicPr>
          <p:blipFill>
            <a:blip r:embed="rId3"/>
            <a:stretch>
              <a:fillRect/>
            </a:stretch>
          </p:blipFill>
          <p:spPr>
            <a:xfrm>
              <a:off x="6315" y="1869"/>
              <a:ext cx="2040" cy="1440"/>
            </a:xfrm>
            <a:prstGeom prst="rect">
              <a:avLst/>
            </a:prstGeom>
          </p:spPr>
        </p:pic>
        <p:pic>
          <p:nvPicPr>
            <p:cNvPr id="13" name="图片 12"/>
            <p:cNvPicPr>
              <a:picLocks noChangeAspect="1"/>
            </p:cNvPicPr>
            <p:nvPr/>
          </p:nvPicPr>
          <p:blipFill>
            <a:blip r:embed="rId4"/>
            <a:stretch>
              <a:fillRect/>
            </a:stretch>
          </p:blipFill>
          <p:spPr>
            <a:xfrm>
              <a:off x="8713" y="1869"/>
              <a:ext cx="2016" cy="1440"/>
            </a:xfrm>
            <a:prstGeom prst="rect">
              <a:avLst/>
            </a:prstGeom>
          </p:spPr>
        </p:pic>
        <p:pic>
          <p:nvPicPr>
            <p:cNvPr id="14" name="图片 13"/>
            <p:cNvPicPr>
              <a:picLocks noChangeAspect="1"/>
            </p:cNvPicPr>
            <p:nvPr/>
          </p:nvPicPr>
          <p:blipFill>
            <a:blip r:embed="rId5"/>
            <a:stretch>
              <a:fillRect/>
            </a:stretch>
          </p:blipFill>
          <p:spPr>
            <a:xfrm>
              <a:off x="11087" y="1869"/>
              <a:ext cx="2016" cy="1440"/>
            </a:xfrm>
            <a:prstGeom prst="rect">
              <a:avLst/>
            </a:prstGeom>
          </p:spPr>
        </p:pic>
        <p:pic>
          <p:nvPicPr>
            <p:cNvPr id="15" name="图片 14"/>
            <p:cNvPicPr>
              <a:picLocks noChangeAspect="1"/>
            </p:cNvPicPr>
            <p:nvPr/>
          </p:nvPicPr>
          <p:blipFill>
            <a:blip r:embed="rId6"/>
            <a:stretch>
              <a:fillRect/>
            </a:stretch>
          </p:blipFill>
          <p:spPr>
            <a:xfrm>
              <a:off x="13461" y="1869"/>
              <a:ext cx="2040" cy="144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airflow</a:t>
            </a:r>
            <a:r>
              <a:rPr lang="zh-CN" altLang="en-US" dirty="0">
                <a:sym typeface="+mn-ea"/>
              </a:rPr>
              <a:t>概述</a:t>
            </a:r>
            <a:endParaRPr lang="zh-CN" altLang="en-US"/>
          </a:p>
        </p:txBody>
      </p:sp>
      <p:sp>
        <p:nvSpPr>
          <p:cNvPr id="3" name="文本占位符 2"/>
          <p:cNvSpPr>
            <a:spLocks noGrp="1"/>
          </p:cNvSpPr>
          <p:nvPr>
            <p:ph type="body" sz="quarter" idx="10"/>
          </p:nvPr>
        </p:nvSpPr>
        <p:spPr/>
        <p:txBody>
          <a:bodyPr/>
          <a:lstStyle/>
          <a:p>
            <a:r>
              <a:rPr>
                <a:sym typeface="+mn-ea"/>
              </a:rPr>
              <a:t>支持多平台</a:t>
            </a:r>
            <a:endParaRPr lang="zh-CN" altLang="en-US"/>
          </a:p>
        </p:txBody>
      </p:sp>
      <p:pic>
        <p:nvPicPr>
          <p:cNvPr id="7" name="图片 6"/>
          <p:cNvPicPr>
            <a:picLocks noChangeAspect="1"/>
          </p:cNvPicPr>
          <p:nvPr/>
        </p:nvPicPr>
        <p:blipFill>
          <a:blip r:embed="rId2"/>
          <a:stretch>
            <a:fillRect/>
          </a:stretch>
        </p:blipFill>
        <p:spPr>
          <a:xfrm>
            <a:off x="710565" y="1511935"/>
            <a:ext cx="7070090" cy="4989830"/>
          </a:xfrm>
          <a:prstGeom prst="rect">
            <a:avLst/>
          </a:prstGeom>
        </p:spPr>
      </p:pic>
      <p:sp>
        <p:nvSpPr>
          <p:cNvPr id="8" name="文本框 7"/>
          <p:cNvSpPr txBox="1"/>
          <p:nvPr/>
        </p:nvSpPr>
        <p:spPr>
          <a:xfrm>
            <a:off x="8658225" y="2506980"/>
            <a:ext cx="2362200" cy="1198880"/>
          </a:xfrm>
          <a:prstGeom prst="rect">
            <a:avLst/>
          </a:prstGeom>
          <a:noFill/>
        </p:spPr>
        <p:txBody>
          <a:bodyPr wrap="square" rtlCol="0">
            <a:spAutoFit/>
          </a:bodyPr>
          <a:lstStyle/>
          <a:p>
            <a:r>
              <a:rPr lang="zh-CN" altLang="en-US" sz="1800" b="1">
                <a:solidFill>
                  <a:srgbClr val="00B050"/>
                </a:solidFill>
                <a:latin typeface="阿里巴巴普惠体" panose="00020600040101010101" pitchFamily="18" charset="-122"/>
                <a:ea typeface="阿里巴巴普惠体" panose="00020600040101010101" pitchFamily="18" charset="-122"/>
              </a:rPr>
              <a:t>扩展性极强：</a:t>
            </a:r>
          </a:p>
          <a:p>
            <a:r>
              <a:rPr lang="zh-CN" altLang="en-US" sz="1800" b="1">
                <a:solidFill>
                  <a:srgbClr val="00B050"/>
                </a:solidFill>
                <a:latin typeface="阿里巴巴普惠体" panose="00020600040101010101" pitchFamily="18" charset="-122"/>
                <a:ea typeface="阿里巴巴普惠体" panose="00020600040101010101" pitchFamily="18" charset="-122"/>
              </a:rPr>
              <a:t>除官方提供的调度类型外，还支持自定义类型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airflow</a:t>
            </a:r>
            <a:r>
              <a:rPr lang="zh-CN" altLang="en-US" dirty="0">
                <a:sym typeface="+mn-ea"/>
              </a:rPr>
              <a:t>概述</a:t>
            </a:r>
            <a:endParaRPr lang="zh-CN" altLang="en-US"/>
          </a:p>
        </p:txBody>
      </p:sp>
      <p:sp>
        <p:nvSpPr>
          <p:cNvPr id="3" name="文本占位符 2"/>
          <p:cNvSpPr>
            <a:spLocks noGrp="1"/>
          </p:cNvSpPr>
          <p:nvPr>
            <p:ph type="body" sz="quarter" idx="10"/>
          </p:nvPr>
        </p:nvSpPr>
        <p:spPr/>
        <p:txBody>
          <a:bodyPr/>
          <a:lstStyle/>
          <a:p>
            <a:r>
              <a:rPr>
                <a:sym typeface="+mn-ea"/>
              </a:rPr>
              <a:t>调度框架对比</a:t>
            </a:r>
            <a:endParaRPr lang="zh-CN" altLang="en-US"/>
          </a:p>
        </p:txBody>
      </p:sp>
      <p:pic>
        <p:nvPicPr>
          <p:cNvPr id="6" name="图片 5"/>
          <p:cNvPicPr>
            <a:picLocks noChangeAspect="1"/>
          </p:cNvPicPr>
          <p:nvPr/>
        </p:nvPicPr>
        <p:blipFill>
          <a:blip r:embed="rId2"/>
          <a:stretch>
            <a:fillRect/>
          </a:stretch>
        </p:blipFill>
        <p:spPr>
          <a:xfrm>
            <a:off x="3532505" y="1100455"/>
            <a:ext cx="6494780" cy="5410200"/>
          </a:xfrm>
          <a:prstGeom prst="rect">
            <a:avLst/>
          </a:prstGeom>
        </p:spPr>
      </p:pic>
      <p:sp>
        <p:nvSpPr>
          <p:cNvPr id="7" name="文本框 6"/>
          <p:cNvSpPr txBox="1"/>
          <p:nvPr/>
        </p:nvSpPr>
        <p:spPr>
          <a:xfrm>
            <a:off x="785495" y="1645920"/>
            <a:ext cx="2395220" cy="1476375"/>
          </a:xfrm>
          <a:prstGeom prst="rect">
            <a:avLst/>
          </a:prstGeom>
          <a:noFill/>
        </p:spPr>
        <p:txBody>
          <a:bodyPr wrap="square">
            <a:spAutoFit/>
          </a:bodyPr>
          <a:lstStyle/>
          <a:p>
            <a:pPr marL="285750" indent="-285750" fontAlgn="auto">
              <a:spcBef>
                <a:spcPts val="0"/>
              </a:spcBef>
              <a:spcAft>
                <a:spcPts val="0"/>
              </a:spcAft>
              <a:buFont typeface="Wingdings" panose="05000000000000000000" charset="0"/>
              <a:buChar char="l"/>
            </a:pPr>
            <a:r>
              <a:rPr lang="zh-CN" altLang="en-US">
                <a:latin typeface="阿里巴巴普惠体" panose="00020600040101010101" pitchFamily="18" charset="-122"/>
                <a:ea typeface="阿里巴巴普惠体" panose="00020600040101010101" pitchFamily="18" charset="-122"/>
                <a:sym typeface="+mn-ea"/>
              </a:rPr>
              <a:t>airflow</a:t>
            </a:r>
          </a:p>
          <a:p>
            <a:pPr marL="285750" indent="-285750" fontAlgn="auto">
              <a:spcBef>
                <a:spcPts val="0"/>
              </a:spcBef>
              <a:spcAft>
                <a:spcPts val="0"/>
              </a:spcAft>
              <a:buFont typeface="Wingdings" panose="05000000000000000000" charset="0"/>
              <a:buChar char="l"/>
            </a:pPr>
            <a:r>
              <a:rPr lang="zh-CN" altLang="en-US">
                <a:latin typeface="阿里巴巴普惠体" panose="00020600040101010101" pitchFamily="18" charset="-122"/>
                <a:ea typeface="阿里巴巴普惠体" panose="00020600040101010101" pitchFamily="18" charset="-122"/>
                <a:sym typeface="+mn-ea"/>
              </a:rPr>
              <a:t>azkaban</a:t>
            </a:r>
          </a:p>
          <a:p>
            <a:pPr marL="285750" indent="-285750" fontAlgn="auto">
              <a:spcBef>
                <a:spcPts val="0"/>
              </a:spcBef>
              <a:spcAft>
                <a:spcPts val="0"/>
              </a:spcAft>
              <a:buFont typeface="Wingdings" panose="05000000000000000000" charset="0"/>
              <a:buChar char="l"/>
            </a:pPr>
            <a:r>
              <a:rPr lang="zh-CN" altLang="en-US">
                <a:latin typeface="阿里巴巴普惠体" panose="00020600040101010101" pitchFamily="18" charset="-122"/>
                <a:ea typeface="阿里巴巴普惠体" panose="00020600040101010101" pitchFamily="18" charset="-122"/>
                <a:sym typeface="+mn-ea"/>
              </a:rPr>
              <a:t>oozie</a:t>
            </a:r>
          </a:p>
          <a:p>
            <a:pPr marL="285750" indent="-285750" fontAlgn="auto">
              <a:spcBef>
                <a:spcPts val="0"/>
              </a:spcBef>
              <a:spcAft>
                <a:spcPts val="0"/>
              </a:spcAft>
              <a:buFont typeface="Wingdings" panose="05000000000000000000" charset="0"/>
              <a:buChar char="l"/>
            </a:pPr>
            <a:r>
              <a:rPr lang="zh-CN" altLang="en-US">
                <a:latin typeface="阿里巴巴普惠体" panose="00020600040101010101" pitchFamily="18" charset="-122"/>
                <a:ea typeface="阿里巴巴普惠体" panose="00020600040101010101" pitchFamily="18" charset="-122"/>
                <a:sym typeface="+mn-ea"/>
              </a:rPr>
              <a:t>dolphinscheduler</a:t>
            </a:r>
            <a:endParaRPr lang="zh-CN" altLang="en-US">
              <a:latin typeface="阿里巴巴普惠体" panose="00020600040101010101" pitchFamily="18" charset="-122"/>
              <a:ea typeface="阿里巴巴普惠体" panose="00020600040101010101" pitchFamily="18" charset="-122"/>
            </a:endParaRPr>
          </a:p>
          <a:p>
            <a:pPr fontAlgn="auto">
              <a:spcBef>
                <a:spcPts val="0"/>
              </a:spcBef>
              <a:spcAft>
                <a:spcPts val="0"/>
              </a:spcAft>
            </a:pPr>
            <a:endParaRPr lang="zh-CN" altLang="en-US" dirty="0">
              <a:solidFill>
                <a:schemeClr val="tx1">
                  <a:lumMod val="65000"/>
                  <a:lumOff val="35000"/>
                </a:schemeClr>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airflow</a:t>
            </a:r>
            <a:r>
              <a:rPr lang="zh-CN" altLang="en-US" dirty="0">
                <a:sym typeface="+mn-ea"/>
              </a:rPr>
              <a:t>概述</a:t>
            </a:r>
            <a:endParaRPr lang="zh-CN" altLang="en-US"/>
          </a:p>
        </p:txBody>
      </p:sp>
      <p:sp>
        <p:nvSpPr>
          <p:cNvPr id="3" name="文本占位符 2"/>
          <p:cNvSpPr>
            <a:spLocks noGrp="1"/>
          </p:cNvSpPr>
          <p:nvPr>
            <p:ph type="body" sz="quarter" idx="10"/>
          </p:nvPr>
        </p:nvSpPr>
        <p:spPr/>
        <p:txBody>
          <a:bodyPr/>
          <a:lstStyle/>
          <a:p>
            <a:r>
              <a:rPr>
                <a:sym typeface="+mn-ea"/>
              </a:rPr>
              <a:t>airflow服务安装</a:t>
            </a:r>
            <a:endParaRPr lang="zh-CN" altLang="en-US"/>
          </a:p>
        </p:txBody>
      </p:sp>
      <p:sp>
        <p:nvSpPr>
          <p:cNvPr id="4" name="文本占位符 3"/>
          <p:cNvSpPr>
            <a:spLocks noGrp="1"/>
          </p:cNvSpPr>
          <p:nvPr>
            <p:ph type="body" sz="quarter" idx="11"/>
          </p:nvPr>
        </p:nvSpPr>
        <p:spPr/>
        <p:txBody>
          <a:bodyPr/>
          <a:lstStyle/>
          <a:p>
            <a:pPr marL="285750" indent="-285750">
              <a:buFont typeface="Wingdings" panose="05000000000000000000" charset="0"/>
              <a:buChar char="l"/>
            </a:pPr>
            <a:r>
              <a:rPr lang="zh-CN" altLang="en-US"/>
              <a:t>安装步骤：</a:t>
            </a:r>
          </a:p>
          <a:p>
            <a:pPr marL="342900" indent="-342900">
              <a:buFont typeface="+mj-lt"/>
              <a:buAutoNum type="arabicPeriod"/>
            </a:pPr>
            <a:r>
              <a:rPr lang="zh-CN" altLang="en-US"/>
              <a:t>节点规划</a:t>
            </a:r>
          </a:p>
          <a:p>
            <a:pPr marL="342900" indent="-342900">
              <a:buFont typeface="+mj-lt"/>
              <a:buAutoNum type="arabicPeriod"/>
            </a:pPr>
            <a:r>
              <a:rPr lang="zh-CN" altLang="en-US"/>
              <a:t>安装</a:t>
            </a:r>
            <a:r>
              <a:rPr lang="en-US" altLang="zh-CN"/>
              <a:t>python anocanda</a:t>
            </a:r>
            <a:r>
              <a:rPr lang="zh-CN" altLang="en-US"/>
              <a:t>环境</a:t>
            </a:r>
          </a:p>
          <a:p>
            <a:pPr marL="342900" indent="-342900">
              <a:buFont typeface="+mj-lt"/>
              <a:buAutoNum type="arabicPeriod"/>
            </a:pPr>
            <a:r>
              <a:rPr lang="zh-CN" altLang="en-US"/>
              <a:t>安装</a:t>
            </a:r>
            <a:r>
              <a:rPr lang="en-US" altLang="zh-CN"/>
              <a:t>mysql5.7</a:t>
            </a:r>
            <a:r>
              <a:rPr lang="zh-CN" altLang="en-US"/>
              <a:t>服务</a:t>
            </a:r>
          </a:p>
          <a:p>
            <a:pPr marL="342900" indent="-342900">
              <a:buFont typeface="+mj-lt"/>
              <a:buAutoNum type="arabicPeriod"/>
            </a:pPr>
            <a:r>
              <a:rPr lang="zh-CN" altLang="en-US"/>
              <a:t>安装</a:t>
            </a:r>
            <a:r>
              <a:rPr lang="en-US" altLang="zh-CN"/>
              <a:t>airflow</a:t>
            </a:r>
          </a:p>
          <a:p>
            <a:pPr marL="342900" indent="-342900">
              <a:buFont typeface="+mj-lt"/>
              <a:buAutoNum type="arabicPeriod"/>
            </a:pPr>
            <a:r>
              <a:rPr lang="en-US" altLang="zh-CN"/>
              <a:t>redis</a:t>
            </a:r>
            <a:r>
              <a:rPr lang="zh-CN" altLang="en-US"/>
              <a:t>安装</a:t>
            </a:r>
          </a:p>
          <a:p>
            <a:pPr marL="342900" indent="-342900">
              <a:buFont typeface="+mj-lt"/>
              <a:buAutoNum type="arabicPeriod"/>
            </a:pPr>
            <a:r>
              <a:rPr lang="en-US" altLang="zh-CN"/>
              <a:t>airflow</a:t>
            </a:r>
            <a:r>
              <a:rPr lang="zh-CN" altLang="en-US"/>
              <a:t>配置</a:t>
            </a:r>
          </a:p>
          <a:p>
            <a:pPr marL="342900" indent="-342900">
              <a:buFont typeface="+mj-lt"/>
              <a:buAutoNum type="arabicPeriod"/>
            </a:pPr>
            <a:r>
              <a:rPr lang="en-US" altLang="zh-CN"/>
              <a:t>web ui</a:t>
            </a:r>
            <a:r>
              <a:rPr lang="zh-CN" altLang="en-US"/>
              <a:t>访问</a:t>
            </a:r>
          </a:p>
          <a:p>
            <a:pPr>
              <a:buFont typeface="+mj-lt"/>
            </a:pPr>
            <a:r>
              <a:rPr lang="zh-CN" altLang="en-US"/>
              <a:t>详细操作文档：</a:t>
            </a:r>
          </a:p>
        </p:txBody>
      </p:sp>
      <p:graphicFrame>
        <p:nvGraphicFramePr>
          <p:cNvPr id="6" name="对象 5">
            <a:hlinkClick r:id="" action="ppaction://ole?verb=0"/>
          </p:cNvPr>
          <p:cNvGraphicFramePr>
            <a:graphicFrameLocks noChangeAspect="1"/>
          </p:cNvGraphicFramePr>
          <p:nvPr/>
        </p:nvGraphicFramePr>
        <p:xfrm>
          <a:off x="2294890" y="4947920"/>
          <a:ext cx="971550" cy="800100"/>
        </p:xfrm>
        <a:graphic>
          <a:graphicData uri="http://schemas.openxmlformats.org/presentationml/2006/ole">
            <mc:AlternateContent xmlns:mc="http://schemas.openxmlformats.org/markup-compatibility/2006">
              <mc:Choice xmlns:v="urn:schemas-microsoft-com:vml" Requires="v">
                <p:oleObj spid="_x0000_s1031" showAsIcon="1" r:id="rId3" imgW="971550" imgH="800100" progId="Package">
                  <p:embed/>
                </p:oleObj>
              </mc:Choice>
              <mc:Fallback>
                <p:oleObj showAsIcon="1" r:id="rId3" imgW="971550" imgH="800100" progId="Package">
                  <p:embed/>
                  <p:pic>
                    <p:nvPicPr>
                      <p:cNvPr id="0" name="图片 1025"/>
                      <p:cNvPicPr/>
                      <p:nvPr/>
                    </p:nvPicPr>
                    <p:blipFill>
                      <a:blip r:embed="rId4"/>
                      <a:stretch>
                        <a:fillRect/>
                      </a:stretch>
                    </p:blipFill>
                    <p:spPr>
                      <a:xfrm>
                        <a:off x="2294890" y="4947920"/>
                        <a:ext cx="971550" cy="800100"/>
                      </a:xfrm>
                      <a:prstGeom prst="rect">
                        <a:avLst/>
                      </a:prstGeom>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900,&quot;width&quot;:10035}"/>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3161</Words>
  <Application>Microsoft Office PowerPoint</Application>
  <PresentationFormat>宽屏</PresentationFormat>
  <Paragraphs>419</Paragraphs>
  <Slides>49</Slides>
  <Notes>0</Notes>
  <HiddenSlides>0</HiddenSlides>
  <MMClips>0</MMClips>
  <ScaleCrop>false</ScaleCrop>
  <HeadingPairs>
    <vt:vector size="8" baseType="variant">
      <vt:variant>
        <vt:lpstr>已用的字体</vt:lpstr>
      </vt:variant>
      <vt:variant>
        <vt:i4>13</vt:i4>
      </vt:variant>
      <vt:variant>
        <vt:lpstr>主题</vt:lpstr>
      </vt:variant>
      <vt:variant>
        <vt:i4>7</vt:i4>
      </vt:variant>
      <vt:variant>
        <vt:lpstr>嵌入 OLE 服务器</vt:lpstr>
      </vt:variant>
      <vt:variant>
        <vt:i4>1</vt:i4>
      </vt:variant>
      <vt:variant>
        <vt:lpstr>幻灯片标题</vt:lpstr>
      </vt:variant>
      <vt:variant>
        <vt:i4>49</vt:i4>
      </vt:variant>
    </vt:vector>
  </HeadingPairs>
  <TitlesOfParts>
    <vt:vector size="70" baseType="lpstr">
      <vt:lpstr>Alibaba PuHuiTi B</vt:lpstr>
      <vt:lpstr>Alibaba PuHuiTi M</vt:lpstr>
      <vt:lpstr>Alibaba PuHuiTi R</vt:lpstr>
      <vt:lpstr>阿里巴巴普惠体</vt:lpstr>
      <vt:lpstr>等线</vt:lpstr>
      <vt:lpstr>黑体</vt:lpstr>
      <vt:lpstr>宋体</vt:lpstr>
      <vt:lpstr>微软雅黑</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Package</vt:lpstr>
      <vt:lpstr>一站制造 </vt:lpstr>
      <vt:lpstr>PowerPoint 演示文稿</vt:lpstr>
      <vt:lpstr>PowerPoint 演示文稿</vt:lpstr>
      <vt:lpstr>airflow概述  </vt:lpstr>
      <vt:lpstr>airflow概述</vt:lpstr>
      <vt:lpstr>airflow概述</vt:lpstr>
      <vt:lpstr>airflow概述</vt:lpstr>
      <vt:lpstr>airflow概述</vt:lpstr>
      <vt:lpstr>airflow概述</vt:lpstr>
      <vt:lpstr>airflow概述</vt:lpstr>
      <vt:lpstr>airflow架构</vt:lpstr>
      <vt:lpstr>airflow架构</vt:lpstr>
      <vt:lpstr>airflow架构</vt:lpstr>
      <vt:lpstr>airflow架构</vt:lpstr>
      <vt:lpstr>airflow架构</vt:lpstr>
      <vt:lpstr>airflow架构</vt:lpstr>
      <vt:lpstr>airflow架构</vt:lpstr>
      <vt:lpstr>任务调度实战</vt:lpstr>
      <vt:lpstr>任务调度实战</vt:lpstr>
      <vt:lpstr>任务调度实战</vt:lpstr>
      <vt:lpstr>任务调度实战</vt:lpstr>
      <vt:lpstr>任务调度实战</vt:lpstr>
      <vt:lpstr>任务调度实战</vt:lpstr>
      <vt:lpstr>airflow用户页面操作</vt:lpstr>
      <vt:lpstr>airflow用户页面操作</vt:lpstr>
      <vt:lpstr>airflow用户页面操作</vt:lpstr>
      <vt:lpstr>airflow用户页面操作</vt:lpstr>
      <vt:lpstr>airflow用户页面操作</vt:lpstr>
      <vt:lpstr>airflow用户页面操作</vt:lpstr>
      <vt:lpstr>airflow用户页面操作</vt:lpstr>
      <vt:lpstr>airflow用户页面操作</vt:lpstr>
      <vt:lpstr>airflow用户页面操作</vt:lpstr>
      <vt:lpstr>大数据任务调度</vt:lpstr>
      <vt:lpstr>大数据任务调度</vt:lpstr>
      <vt:lpstr>大数据任务调度</vt:lpstr>
      <vt:lpstr>大数据任务调度</vt:lpstr>
      <vt:lpstr>大数据任务调度</vt:lpstr>
      <vt:lpstr>大数据任务调度</vt:lpstr>
      <vt:lpstr>任务调度Airflow</vt:lpstr>
      <vt:lpstr>aiflow邮件告警策略</vt:lpstr>
      <vt:lpstr>aiflow邮件告警策略</vt:lpstr>
      <vt:lpstr>aiflow邮件告警策略</vt:lpstr>
      <vt:lpstr>aiflow邮件告警策略</vt:lpstr>
      <vt:lpstr>一站制造任务调度</vt:lpstr>
      <vt:lpstr>一站制造任务调度</vt:lpstr>
      <vt:lpstr>一站制造任务调度</vt:lpstr>
      <vt:lpstr>任务调度Airflow</vt:lpstr>
      <vt:lpstr>任务调度Airflow</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Frank</cp:lastModifiedBy>
  <cp:revision>506</cp:revision>
  <dcterms:created xsi:type="dcterms:W3CDTF">2020-03-31T02:23:00Z</dcterms:created>
  <dcterms:modified xsi:type="dcterms:W3CDTF">2021-10-05T13:15:04Z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42994B7E26A34163875771C81BCF0C8B</vt:lpwstr>
  </property>
</Properties>
</file>