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5" r:id="rId4"/>
    <p:sldMasterId id="2147483658" r:id="rId5"/>
    <p:sldMasterId id="2147483660" r:id="rId6"/>
    <p:sldMasterId id="2147483677" r:id="rId7"/>
  </p:sldMasterIdLst>
  <p:notesMasterIdLst>
    <p:notesMasterId r:id="rId43"/>
  </p:notesMasterIdLst>
  <p:handoutMasterIdLst>
    <p:handoutMasterId r:id="rId44"/>
  </p:handoutMasterIdLst>
  <p:sldIdLst>
    <p:sldId id="462" r:id="rId8"/>
    <p:sldId id="463" r:id="rId9"/>
    <p:sldId id="464" r:id="rId10"/>
    <p:sldId id="504" r:id="rId11"/>
    <p:sldId id="629" r:id="rId12"/>
    <p:sldId id="630" r:id="rId13"/>
    <p:sldId id="631" r:id="rId14"/>
    <p:sldId id="632" r:id="rId15"/>
    <p:sldId id="515" r:id="rId16"/>
    <p:sldId id="633" r:id="rId17"/>
    <p:sldId id="634" r:id="rId18"/>
    <p:sldId id="635" r:id="rId19"/>
    <p:sldId id="636" r:id="rId20"/>
    <p:sldId id="637" r:id="rId21"/>
    <p:sldId id="638" r:id="rId22"/>
    <p:sldId id="524" r:id="rId23"/>
    <p:sldId id="646" r:id="rId24"/>
    <p:sldId id="647" r:id="rId25"/>
    <p:sldId id="648" r:id="rId26"/>
    <p:sldId id="649" r:id="rId27"/>
    <p:sldId id="650" r:id="rId28"/>
    <p:sldId id="651" r:id="rId29"/>
    <p:sldId id="525" r:id="rId30"/>
    <p:sldId id="652" r:id="rId31"/>
    <p:sldId id="653" r:id="rId32"/>
    <p:sldId id="655" r:id="rId33"/>
    <p:sldId id="656" r:id="rId34"/>
    <p:sldId id="657" r:id="rId35"/>
    <p:sldId id="526" r:id="rId36"/>
    <p:sldId id="658" r:id="rId37"/>
    <p:sldId id="659" r:id="rId38"/>
    <p:sldId id="660" r:id="rId39"/>
    <p:sldId id="501" r:id="rId40"/>
    <p:sldId id="452" r:id="rId41"/>
    <p:sldId id="264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2332" initials="5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B70006"/>
    <a:srgbClr val="FFFFE4"/>
    <a:srgbClr val="919191"/>
    <a:srgbClr val="333333"/>
    <a:srgbClr val="FFFFFF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50" autoAdjust="0"/>
    <p:restoredTop sz="95306" autoAdjust="0"/>
  </p:normalViewPr>
  <p:slideViewPr>
    <p:cSldViewPr snapToGrid="0">
      <p:cViewPr varScale="1">
        <p:scale>
          <a:sx n="84" d="100"/>
          <a:sy n="84" d="100"/>
        </p:scale>
        <p:origin x="2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presProps" Target="pres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67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631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9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一站制造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/>
            </a:r>
            <a:br>
              <a:rPr kumimoji="0" lang="zh-CN" altLang="en-US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第八章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prometheus</a:t>
            </a:r>
            <a:r>
              <a:rPr lang="zh-CN" altLang="en-US" dirty="0">
                <a:sym typeface="+mn-ea"/>
              </a:rPr>
              <a:t>架构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基础架构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856740"/>
            <a:ext cx="2525395" cy="2985135"/>
          </a:xfrm>
        </p:spPr>
        <p:txBody>
          <a:bodyPr/>
          <a:lstStyle/>
          <a:p>
            <a:r>
              <a:rPr lang="zh-CN" altLang="en-US" sz="1400"/>
              <a:t>Prometheus直接或通过中间推送网关从已检测作业中删除指标，以用于短期任务。它在本地存储所有采集的样本，并对这些数据运行规则，来汇总和记录现有数据中的新时间序列，或生成警报。 Grafana或使用其他API来可视化收集的数据。</a:t>
            </a:r>
          </a:p>
        </p:txBody>
      </p:sp>
      <p:pic>
        <p:nvPicPr>
          <p:cNvPr id="5" name="图片 4" descr="prometheus架构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535" y="1253490"/>
            <a:ext cx="8125460" cy="49098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prometheus</a:t>
            </a:r>
            <a:r>
              <a:rPr lang="zh-CN" altLang="en-US" dirty="0">
                <a:sym typeface="+mn-ea"/>
              </a:rPr>
              <a:t>架构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架构细节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58914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Node</a:t>
            </a:r>
            <a:r>
              <a:rPr lang="zh-CN" altLang="en-US" sz="1400"/>
              <a:t>：服务器节点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Prometheus server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en-US" altLang="zh-CN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R</a:t>
            </a: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etrieval:恢复服务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TSDB:时序数据库，持久化时序数据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HTTP server：提供http访问服务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Service discovery</a:t>
            </a:r>
            <a:r>
              <a:rPr lang="zh-CN" altLang="en-US" sz="1400"/>
              <a:t>：kubernetes：待被发现的k8s容器具体服务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Pushgateway</a:t>
            </a:r>
            <a:r>
              <a:rPr lang="zh-CN" altLang="en-US" sz="1400"/>
              <a:t>：抓取网关组件：接收短暂任务已存在指标数据和接收监控任务指标数据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Short-lived jobs</a:t>
            </a:r>
            <a:r>
              <a:rPr lang="zh-CN" altLang="en-US" sz="1400"/>
              <a:t>：短暂存在的任务，推送已存在的指标数据给pushgateway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Jobs exporters</a:t>
            </a:r>
            <a:r>
              <a:rPr lang="zh-CN" altLang="en-US" sz="1400"/>
              <a:t>：监控任务指标的exporter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AlertManger</a:t>
            </a:r>
            <a:r>
              <a:rPr lang="zh-CN" altLang="en-US" sz="1400"/>
              <a:t>：告警管理组件：推送prometheus服务配置的告警信息，推送到email或其他类型告警接收服务器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PromQL</a:t>
            </a:r>
            <a:r>
              <a:rPr lang="zh-CN" altLang="en-US" sz="1400"/>
              <a:t>：Prometheus查询语言，查询</a:t>
            </a:r>
            <a:r>
              <a:rPr lang="zh-CN" altLang="en-US" sz="1400">
                <a:sym typeface="+mn-ea"/>
              </a:rPr>
              <a:t>监控服务指标，</a:t>
            </a:r>
            <a:r>
              <a:rPr lang="zh-CN" altLang="en-US" sz="1400"/>
              <a:t>使用prometheus web ui、grafana、API clients进行可视化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prometheus</a:t>
            </a:r>
            <a:r>
              <a:rPr lang="zh-CN" altLang="en-US" dirty="0">
                <a:sym typeface="+mn-ea"/>
              </a:rPr>
              <a:t>架构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Exporters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572635"/>
          </a:xfrm>
        </p:spPr>
        <p:txBody>
          <a:bodyPr/>
          <a:lstStyle/>
          <a:p>
            <a:pPr marL="171450" indent="-17145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400"/>
              <a:t>官网手册：https://prometheus.io/docs/instrumenting/exporters/</a:t>
            </a:r>
          </a:p>
          <a:p>
            <a:pPr marL="171450" indent="-17145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400"/>
              <a:t>有很多库和服务帮助我们将第三方系统中已存在的指标导出为Prometheus指标。这对于无法直接使用Prometheus指标（例如，HAProxy或Linux系统统计信息），来监测特定系统的情况非常有用。 其中一些导出服务作为Prometheus GitHub官方组织的一部分进行维护，其中一些被标记为官方出口商，其他则由外部贡献和维护。JMX导出器可以从各种基于JVM的应用程序中导出，例如Kafka和Cassandra。</a:t>
            </a:r>
          </a:p>
          <a:p>
            <a:pPr marL="171450" indent="-17145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/>
              <a:t>支持的exporter</a:t>
            </a:r>
          </a:p>
          <a:p>
            <a:pPr marL="628650" lvl="1" indent="-17145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Databases</a:t>
            </a:r>
          </a:p>
          <a:p>
            <a:pPr marL="1085850" lvl="2" indent="-17145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Clickhouse exporter</a:t>
            </a:r>
          </a:p>
          <a:p>
            <a:pPr marL="1085850" lvl="2" indent="-17145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Driud exporter</a:t>
            </a:r>
          </a:p>
          <a:p>
            <a:pPr marL="1085850" lvl="2" indent="-17145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Elasticsearch exporter</a:t>
            </a:r>
          </a:p>
          <a:p>
            <a:pPr marL="1085850" lvl="2" indent="-17145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Mysql exporter</a:t>
            </a:r>
          </a:p>
          <a:p>
            <a:pPr marL="1085850" lvl="2" indent="-17145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Oracle DB exporter</a:t>
            </a:r>
          </a:p>
          <a:p>
            <a:pPr marL="1085850" lvl="2" indent="-17145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Redis exporter</a:t>
            </a:r>
          </a:p>
          <a:p>
            <a:pPr marL="628650" lvl="1" indent="-17145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Messaging systems</a:t>
            </a:r>
          </a:p>
          <a:p>
            <a:pPr marL="1085850" lvl="2" indent="-17145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Kafka exporter</a:t>
            </a:r>
          </a:p>
          <a:p>
            <a:pPr marL="628650" lvl="1" indent="-17145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n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Storage</a:t>
            </a:r>
          </a:p>
          <a:p>
            <a:pPr marL="1085850" lvl="2" indent="-17145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Font typeface="Wingdings" panose="05000000000000000000" charset="0"/>
              <a:buChar char="u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Hadoop HDFS FSImage exporter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prometheus</a:t>
            </a:r>
            <a:r>
              <a:rPr lang="zh-CN" altLang="en-US" dirty="0">
                <a:sym typeface="+mn-ea"/>
              </a:rPr>
              <a:t>架构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Pushgateway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Pushgateway是Prometheus生态中一个重要工具。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Prometheus采用抓取模式采集指标数据，由于不在服务不在同一个网络环境下，导致Prometheus无法直接拉取各个target数据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因此，监控服务的指标数据时，需将数据指标传递给pushgateway,由pushgateway推送数据到Prometheus。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Prometheus只抓取'up'状态下pushgateway转推送的数据,无法抓取多节点的pushgateway推送数据。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Pushgateway 可以持久化推送给它的所有监控数据。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因此，即使监控服务下线了，prometheus还会抓取到之前的监控数据，如需避免这种情况，需要手动清理pushgateway。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优缺点：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优点：可以通过prometheus+pushgateway采集不同网络下的各种业务服务监控指标数据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缺点：监控数据通过pushgateway转推送, 当pushgateway服务挂掉了，指标数据无法监控。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788" y="1457271"/>
            <a:ext cx="7147560" cy="44119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prometheus</a:t>
            </a:r>
            <a:r>
              <a:rPr lang="zh-CN" altLang="en-US" dirty="0">
                <a:sym typeface="+mn-ea"/>
              </a:rPr>
              <a:t>架构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应用场景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69138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适用场景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适用于监控机器、监控动态服务、微服务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Prometheus很好地记录任何纯数字时间序列。它既适用于以机器为中心的监视，也适用于高度动态的面向服务的体系结构的监视。在微服务场景下，对多维数据收集和查询的支持有非常大的优势。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适用于监控系统中断服务，快速诊断服务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metheus是为可靠性而设计的，它在使用的系统中断的情况下，可让快速诊断问题。每个Prometheus服务器都是独立的，而不依赖于网络存储或其他远程服务。当基础结构的其他部分损坏时，可以依赖它，并且无需设置扩展基础结构即可使用它。</a:t>
            </a: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/>
              <a:t>不适用场景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不适合进行精确的数据采集与分析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metheus重视可靠性。即使在故障情况下，始终可以查看有关系统可用的统计信息。如果需要100％的准确性（例如按请求计费），则Prometheus不是很好的选择，因为所收集的数据可能不会足够详细和完整。在这种情况下，最好使用其他系统来收集和分析数据以进行计费，并使用Prometheus进行监视其他操作。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prometheus</a:t>
            </a:r>
            <a:r>
              <a:rPr lang="zh-CN" altLang="en-US" dirty="0">
                <a:sym typeface="+mn-ea"/>
              </a:rPr>
              <a:t>架构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AlertManager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511937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charset="0"/>
            </a:pPr>
            <a:r>
              <a:rPr lang="en-US" altLang="zh-CN" sz="1400"/>
              <a:t>        </a:t>
            </a:r>
            <a:r>
              <a:rPr lang="zh-CN" altLang="en-US" sz="1400"/>
              <a:t>AlertManager负责把告警发送给prometheus服务器，负责删除重复数据，分组，抑制，静默，高可用。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/>
              <a:t>定义告警规则，将报警信息以邮件或其他方式通知到用户。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告警：指prometheus将监测到的异常事件发送给alertmanager，设置是否通知用户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通知：指alertmanager发送异常事件的通知（email、webhook等） </a:t>
            </a:r>
          </a:p>
          <a:p>
            <a:pPr marL="171450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/>
              <a:t>核心概念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Grouping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分组： 将性质类似的警报分类为单个通知。当许多系统同时发生故障，且同时触发数百数千个警报时，分组特别有用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Inhibition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抑制： 当某些报警已启动，抑制报警通知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Silences</a:t>
            </a:r>
            <a:endParaRPr lang="zh-CN" altLang="en-US" sz="1400" b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静默：在给定的时间内容是报警信息静默，不会针对报警信息发出通知行为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HighAvailability</a:t>
            </a:r>
            <a:endParaRPr lang="zh-CN" altLang="en-US" sz="1400" b="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085850" lvl="2" indent="-1714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14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高可用：设置集群模式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dirty="0">
                <a:sym typeface="+mn-ea"/>
              </a:rPr>
              <a:t>服务器监控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2946400"/>
            <a:ext cx="5466080" cy="3041650"/>
          </a:xfrm>
        </p:spPr>
        <p:txBody>
          <a:bodyPr/>
          <a:lstStyle/>
          <a:p>
            <a:r>
              <a:rPr lang="zh-CN" altLang="en-US"/>
              <a:t>promethues安装</a:t>
            </a:r>
          </a:p>
          <a:p>
            <a:r>
              <a:rPr lang="zh-CN" altLang="en-US"/>
              <a:t>监控promethues服务</a:t>
            </a:r>
          </a:p>
          <a:p>
            <a:r>
              <a:t>node_exporter</a:t>
            </a:r>
          </a:p>
          <a:p>
            <a:r>
              <a:t>监控linux系统服务</a:t>
            </a:r>
          </a:p>
          <a:p>
            <a:r>
              <a:t>mysqld_exporter</a:t>
            </a:r>
          </a:p>
          <a:p>
            <a:r>
              <a:t>监控mysql服务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服务器监控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promethues安装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官网：https://prometheus.io/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下载prometheus(prometheus-2.26.0.linux-amd64.tar.gz)，并安装服务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prometheus</a:t>
            </a:r>
            <a:r>
              <a:rPr lang="zh-CN" altLang="en-US"/>
              <a:t>配置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注册系统服务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启动</a:t>
            </a:r>
            <a:r>
              <a:rPr lang="en-US" altLang="zh-CN"/>
              <a:t>prometheus</a:t>
            </a:r>
            <a:r>
              <a:rPr lang="zh-CN" altLang="en-US"/>
              <a:t>服务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访问</a:t>
            </a:r>
            <a:r>
              <a:rPr lang="en-US" altLang="zh-CN"/>
              <a:t>prometheus</a:t>
            </a:r>
            <a:r>
              <a:rPr lang="zh-CN" altLang="en-US"/>
              <a:t>服务</a:t>
            </a:r>
          </a:p>
          <a:p>
            <a:pPr marL="285750" indent="-285750"/>
            <a:r>
              <a:rPr lang="zh-CN" altLang="en-US"/>
              <a:t>详细操作文档：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14245" y="4190365"/>
          <a:ext cx="175133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r:id="rId3" imgW="1751330" imgH="444500" progId="Package">
                  <p:embed/>
                </p:oleObj>
              </mc:Choice>
              <mc:Fallback>
                <p:oleObj r:id="rId3" imgW="1751330" imgH="44450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4245" y="4190365"/>
                        <a:ext cx="175133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服务器监控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监控promethues服务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91934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prometheus</a:t>
            </a:r>
            <a:r>
              <a:rPr lang="zh-CN" altLang="en-US"/>
              <a:t>配置监控自己</a:t>
            </a:r>
          </a:p>
          <a:p>
            <a:pPr>
              <a:buFont typeface="Wingdings" panose="05000000000000000000" charset="0"/>
            </a:pPr>
            <a:r>
              <a:rPr lang="en-US" altLang="zh-CN"/>
              <a:t>       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查看</a:t>
            </a:r>
            <a:r>
              <a:rPr lang="en-US" altLang="zh-CN"/>
              <a:t>prometheus</a:t>
            </a:r>
            <a:r>
              <a:rPr lang="zh-CN" altLang="en-US"/>
              <a:t>监控信息</a:t>
            </a: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/>
              <a:t>http</a:t>
            </a:r>
            <a:r>
              <a:rPr lang="zh-CN" altLang="en-US"/>
              <a:t>信息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/>
              <a:t>tsdb</a:t>
            </a:r>
            <a:r>
              <a:rPr lang="zh-CN" altLang="en-US"/>
              <a:t>信息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/>
              <a:t>target</a:t>
            </a:r>
            <a:r>
              <a:rPr lang="zh-CN" altLang="en-US"/>
              <a:t>信息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/>
              <a:t>rule</a:t>
            </a:r>
            <a:r>
              <a:rPr lang="zh-CN" altLang="en-US"/>
              <a:t>信息</a:t>
            </a: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/>
              <a:t>discovered</a:t>
            </a:r>
            <a:r>
              <a:rPr lang="zh-CN" altLang="en-US"/>
              <a:t>信息</a:t>
            </a:r>
          </a:p>
          <a:p>
            <a:pPr marL="742950" lvl="1" indent="-285750">
              <a:buFont typeface="Wingdings" panose="05000000000000000000" charset="0"/>
              <a:buChar char="l"/>
            </a:pP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282065" y="2064385"/>
          <a:ext cx="741362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3625"/>
              </a:tblGrid>
              <a:tr h="2103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 A scrape configuration containing exactly one endpoint to scrape: 抓取对象配置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 Here it's Prometheus itself. 抓取prometheus本身的配置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scrape_configs: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# The job name is added as a label `job=&lt;job_name&gt;` to any timeseries scraped from this config.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- job_name: 'prometheus'</a:t>
                      </a:r>
                    </a:p>
                    <a:p>
                      <a:pPr>
                        <a:buNone/>
                      </a:pPr>
                      <a:endParaRPr lang="zh-CN" altLang="en-US" sz="1200" b="1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# metrics_path defaults to '/metrics' 抓取默认路径：指标s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# scheme defaults to 'http'.</a:t>
                      </a:r>
                    </a:p>
                    <a:p>
                      <a:pPr>
                        <a:buNone/>
                      </a:pPr>
                      <a:endParaRPr lang="zh-CN" altLang="en-US" sz="1200" b="1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static_configs: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- targets: ['localhost:9090']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服务器监控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node_exporter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node_exporter用于收集机器系统数据的导出器，监控服务器CPU、内存、磁盘、I/O等信息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下载node_exporter插件导出器，解压安装导出器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注册系统服务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启动</a:t>
            </a:r>
            <a:r>
              <a:rPr lang="en-US" altLang="zh-CN" dirty="0" err="1"/>
              <a:t>node_exporter</a:t>
            </a:r>
            <a:r>
              <a:rPr lang="zh-CN" altLang="en-US" dirty="0"/>
              <a:t>服务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访问验证</a:t>
            </a:r>
            <a:r>
              <a:rPr lang="en-US" altLang="zh-CN" dirty="0" err="1"/>
              <a:t>node_exporter</a:t>
            </a:r>
            <a:r>
              <a:rPr lang="zh-CN" altLang="en-US" dirty="0"/>
              <a:t>服务</a:t>
            </a:r>
          </a:p>
          <a:p>
            <a:pPr>
              <a:buFont typeface="Wingdings" panose="05000000000000000000" charset="0"/>
            </a:pPr>
            <a:r>
              <a:rPr lang="zh-CN" altLang="en-US" dirty="0"/>
              <a:t>详细操作文档：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42833" y="3816985"/>
          <a:ext cx="255016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2550160" imgH="444500" progId="Package">
                  <p:embed/>
                </p:oleObj>
              </mc:Choice>
              <mc:Fallback>
                <p:oleObj r:id="rId3" imgW="2550160" imgH="44450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2833" y="3816985"/>
                        <a:ext cx="255016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065395" y="686435"/>
            <a:ext cx="3834130" cy="4692650"/>
          </a:xfrm>
        </p:spPr>
        <p:txBody>
          <a:bodyPr/>
          <a:lstStyle/>
          <a:p>
            <a:r>
              <a:rPr lang="zh-CN" dirty="0">
                <a:solidFill>
                  <a:srgbClr val="AD2B26"/>
                </a:solidFill>
              </a:rPr>
              <a:t>服务器性能监控</a:t>
            </a:r>
          </a:p>
          <a:p>
            <a:r>
              <a:rPr lang="en-US" altLang="zh-CN" dirty="0"/>
              <a:t>prometheus</a:t>
            </a:r>
            <a:r>
              <a:rPr lang="zh-CN" altLang="en-US" dirty="0"/>
              <a:t>概述</a:t>
            </a:r>
          </a:p>
          <a:p>
            <a:r>
              <a:rPr lang="en-US" altLang="zh-CN" dirty="0">
                <a:sym typeface="+mn-ea"/>
              </a:rPr>
              <a:t>prometheus</a:t>
            </a:r>
            <a:r>
              <a:rPr lang="zh-CN" altLang="en-US" dirty="0"/>
              <a:t>架构</a:t>
            </a:r>
          </a:p>
          <a:p>
            <a:r>
              <a:rPr lang="zh-CN" dirty="0"/>
              <a:t>服务器监控</a:t>
            </a:r>
          </a:p>
          <a:p>
            <a:r>
              <a:rPr dirty="0"/>
              <a:t>数据可视化</a:t>
            </a:r>
          </a:p>
          <a:p>
            <a:r>
              <a:rPr lang="zh-CN" dirty="0"/>
              <a:t>服务监控可视化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服务器监控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监控linux系统服务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61835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prometheus添加监控linux服务配置</a:t>
            </a:r>
          </a:p>
          <a:p>
            <a:pPr>
              <a:buFont typeface="Wingdings" panose="05000000000000000000" charset="0"/>
            </a:pPr>
            <a:endParaRPr lang="zh-CN" altLang="en-US"/>
          </a:p>
          <a:p>
            <a:pPr>
              <a:buFont typeface="Wingdings" panose="05000000000000000000" charset="0"/>
            </a:pPr>
            <a:endParaRPr lang="zh-CN" altLang="en-US"/>
          </a:p>
          <a:p>
            <a:pPr>
              <a:buFont typeface="Wingdings" panose="05000000000000000000" charset="0"/>
            </a:pPr>
            <a:endParaRPr lang="zh-CN" altLang="en-US"/>
          </a:p>
          <a:p>
            <a:pPr>
              <a:buFont typeface="Wingdings" panose="05000000000000000000" charset="0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重启</a:t>
            </a:r>
            <a:r>
              <a:rPr lang="en-US" altLang="zh-CN"/>
              <a:t>prometheus</a:t>
            </a:r>
            <a:r>
              <a:rPr lang="zh-CN" altLang="en-US"/>
              <a:t>服务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访问</a:t>
            </a:r>
            <a:r>
              <a:rPr lang="en-US" altLang="zh-CN"/>
              <a:t>prometheus</a:t>
            </a:r>
            <a:r>
              <a:rPr lang="zh-CN" altLang="en-US"/>
              <a:t>服务</a:t>
            </a:r>
            <a:r>
              <a:rPr lang="en-US" altLang="zh-CN"/>
              <a:t>web</a:t>
            </a:r>
            <a:r>
              <a:rPr lang="zh-CN" altLang="en-US"/>
              <a:t>页面查看</a:t>
            </a:r>
            <a:r>
              <a:rPr lang="en-US" altLang="zh-CN"/>
              <a:t>Targets</a:t>
            </a:r>
          </a:p>
          <a:p>
            <a:pPr>
              <a:buFont typeface="Wingdings" panose="05000000000000000000" charset="0"/>
            </a:pPr>
            <a:endParaRPr lang="en-US" altLang="zh-CN"/>
          </a:p>
          <a:p>
            <a:pPr>
              <a:buFont typeface="Wingdings" panose="05000000000000000000" charset="0"/>
            </a:pPr>
            <a:endParaRPr lang="en-US" altLang="zh-CN"/>
          </a:p>
          <a:p>
            <a:pPr>
              <a:buFont typeface="Wingdings" panose="05000000000000000000" charset="0"/>
            </a:pPr>
            <a:endParaRPr lang="zh-CN" altLang="en-US">
              <a:solidFill>
                <a:srgbClr val="00B050"/>
              </a:solidFill>
            </a:endParaRPr>
          </a:p>
          <a:p>
            <a:pPr>
              <a:buFont typeface="Wingdings" panose="05000000000000000000" charset="0"/>
            </a:pPr>
            <a:r>
              <a:rPr lang="zh-CN" altLang="en-US">
                <a:solidFill>
                  <a:srgbClr val="00B050"/>
                </a:solidFill>
              </a:rPr>
              <a:t>详细操作文档见上一页</a:t>
            </a:r>
            <a:r>
              <a:rPr lang="en-US" altLang="zh-CN">
                <a:solidFill>
                  <a:srgbClr val="00B050"/>
                </a:solidFill>
              </a:rPr>
              <a:t>ppt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1209040" y="2255520"/>
          <a:ext cx="24866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660"/>
              </a:tblGrid>
              <a:tr h="11925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# </a:t>
                      </a:r>
                      <a:r>
                        <a:rPr lang="en-US" altLang="zh-CN"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add</a:t>
                      </a:r>
                      <a:endParaRPr lang="zh-CN" altLang="en-US" sz="1200" b="1"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- job_name: 'linux'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static_configs: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- targets: ['localhost:9100']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labels:</a:t>
                      </a:r>
                    </a:p>
                    <a:p>
                      <a:pPr>
                        <a:buNone/>
                      </a:pPr>
                      <a:r>
                        <a:rPr lang="zh-CN" altLang="en-US"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instance: node1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45" y="4645025"/>
            <a:ext cx="4100195" cy="10445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服务器监控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mysqld_exporter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通过mysqld exporter实现mysql服务信息监控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下载mysqld_exporter-0.13.0-rc.0.linux-amd64.tar.gz软件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解压并安装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授权</a:t>
            </a:r>
            <a:r>
              <a:rPr lang="en-US" altLang="zh-CN"/>
              <a:t>exporter_mysql</a:t>
            </a:r>
            <a:r>
              <a:rPr lang="zh-CN" altLang="en-US"/>
              <a:t>用户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注册系统服务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启动服务并测试</a:t>
            </a:r>
          </a:p>
          <a:p>
            <a:pPr>
              <a:buFont typeface="Wingdings" panose="05000000000000000000" charset="0"/>
            </a:pPr>
            <a:r>
              <a:rPr lang="zh-CN" altLang="en-US"/>
              <a:t>详细操作文档：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19973" y="4171950"/>
          <a:ext cx="294259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2942590" imgH="444500" progId="Package">
                  <p:embed/>
                </p:oleObj>
              </mc:Choice>
              <mc:Fallback>
                <p:oleObj r:id="rId3" imgW="2942590" imgH="44450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19973" y="4171950"/>
                        <a:ext cx="294259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服务器监控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监控mysql服务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prometheus</a:t>
            </a:r>
            <a:r>
              <a:rPr lang="zh-CN" altLang="en-US">
                <a:sym typeface="+mn-ea"/>
              </a:rPr>
              <a:t>监控服务</a:t>
            </a:r>
          </a:p>
          <a:p>
            <a:pPr>
              <a:buFont typeface="Wingdings" panose="05000000000000000000" charset="0"/>
            </a:pP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重启</a:t>
            </a:r>
            <a:r>
              <a:rPr lang="en-US" altLang="zh-CN">
                <a:sym typeface="+mn-ea"/>
              </a:rPr>
              <a:t>prometheus</a:t>
            </a:r>
            <a:r>
              <a:rPr lang="zh-CN" altLang="en-US">
                <a:sym typeface="+mn-ea"/>
              </a:rPr>
              <a:t>服务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访问监控</a:t>
            </a:r>
            <a:r>
              <a:rPr lang="en-US" altLang="zh-CN">
                <a:sym typeface="+mn-ea"/>
              </a:rPr>
              <a:t>mysql</a:t>
            </a:r>
            <a:r>
              <a:rPr lang="zh-CN" altLang="en-US">
                <a:sym typeface="+mn-ea"/>
              </a:rPr>
              <a:t>服务并验证</a:t>
            </a:r>
          </a:p>
          <a:p>
            <a:pPr marL="285750" indent="-285750"/>
            <a:r>
              <a:rPr lang="zh-CN" altLang="en-US">
                <a:solidFill>
                  <a:srgbClr val="00B050"/>
                </a:solidFill>
                <a:sym typeface="+mn-ea"/>
              </a:rPr>
              <a:t>详细操作文档见上一页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ppt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1118235" y="2136775"/>
          <a:ext cx="248666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660"/>
              </a:tblGrid>
              <a:tr h="15544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#scrape_configs:</a:t>
                      </a:r>
                    </a:p>
                    <a:p>
                      <a:pPr>
                        <a:buNone/>
                      </a:pPr>
                      <a:r>
                        <a:rPr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- job_name: 'mysql'</a:t>
                      </a:r>
                    </a:p>
                    <a:p>
                      <a:pPr>
                        <a:buNone/>
                      </a:pPr>
                      <a:r>
                        <a:rPr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scrape_interval: 1s</a:t>
                      </a:r>
                    </a:p>
                    <a:p>
                      <a:pPr>
                        <a:buNone/>
                      </a:pPr>
                      <a:r>
                        <a:rPr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static_configs:</a:t>
                      </a:r>
                    </a:p>
                    <a:p>
                      <a:pPr>
                        <a:buNone/>
                      </a:pPr>
                      <a:r>
                        <a:rPr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- targets: ['localhost:9104']</a:t>
                      </a:r>
                    </a:p>
                    <a:p>
                      <a:pPr>
                        <a:buNone/>
                      </a:pPr>
                      <a:r>
                        <a:rPr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labels:</a:t>
                      </a:r>
                    </a:p>
                    <a:p>
                      <a:pPr>
                        <a:buNone/>
                      </a:pPr>
                      <a:r>
                        <a:rPr sz="1200" b="1"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instance: 'mysqld_exporter'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ym typeface="+mn-ea"/>
              </a:rPr>
              <a:t>数据可视化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2946400"/>
            <a:ext cx="5466080" cy="2651125"/>
          </a:xfrm>
        </p:spPr>
        <p:txBody>
          <a:bodyPr/>
          <a:lstStyle/>
          <a:p>
            <a:r>
              <a:rPr lang="zh-CN" altLang="en-US"/>
              <a:t>grafana简介</a:t>
            </a:r>
          </a:p>
          <a:p>
            <a:r>
              <a:rPr lang="en-US" altLang="zh-CN"/>
              <a:t>grafana特征</a:t>
            </a:r>
          </a:p>
          <a:p>
            <a:r>
              <a:rPr lang="en-US" altLang="zh-CN"/>
              <a:t>grafana数据源</a:t>
            </a:r>
          </a:p>
          <a:p>
            <a:r>
              <a:rPr lang="en-US" altLang="zh-CN"/>
              <a:t>grafana看板</a:t>
            </a:r>
          </a:p>
          <a:p>
            <a:r>
              <a:rPr lang="en-US" altLang="zh-CN"/>
              <a:t>grafana开源生态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数据可视化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grafana简介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Font typeface="Wingdings" panose="05000000000000000000" charset="0"/>
            </a:pPr>
            <a:r>
              <a:rPr lang="en-US" altLang="zh-CN" dirty="0"/>
              <a:t>                  </a:t>
            </a:r>
          </a:p>
          <a:p>
            <a:pPr>
              <a:buFont typeface="Wingdings" panose="05000000000000000000" charset="0"/>
            </a:pPr>
            <a:r>
              <a:rPr lang="en-US" altLang="zh-CN" dirty="0"/>
              <a:t>                  </a:t>
            </a:r>
            <a:r>
              <a:rPr lang="zh-CN" altLang="en-US" dirty="0"/>
              <a:t>一款基于Go语言开发的，适用于所有指标分析平台的开源数据可视化工具</a:t>
            </a:r>
          </a:p>
          <a:p>
            <a:pPr>
              <a:buFont typeface="Wingdings" panose="05000000000000000000" charset="0"/>
            </a:pPr>
            <a:endParaRPr lang="zh-CN" altLang="en-US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可以集成Grafana，进行可视化，告警和查看指标等功能。目前国外有非常多公司使用grafana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dirty="0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 dirty="0" err="1"/>
              <a:t>Grafana</a:t>
            </a:r>
            <a:r>
              <a:rPr lang="zh-CN" altLang="en-US" dirty="0"/>
              <a:t>安装</a:t>
            </a:r>
          </a:p>
          <a:p>
            <a:pPr>
              <a:buFont typeface="Wingdings" panose="05000000000000000000" charset="0"/>
            </a:pPr>
            <a:r>
              <a:rPr lang="en-US" altLang="zh-CN" dirty="0" err="1"/>
              <a:t>grafana</a:t>
            </a:r>
            <a:r>
              <a:rPr lang="zh-CN" altLang="en-US" dirty="0"/>
              <a:t>安装操作文档：</a:t>
            </a:r>
          </a:p>
          <a:p>
            <a:pPr>
              <a:buFont typeface="Wingdings" panose="05000000000000000000" charset="0"/>
            </a:pPr>
            <a:endParaRPr lang="zh-CN" altLang="en-US" dirty="0"/>
          </a:p>
        </p:txBody>
      </p:sp>
      <p:pic>
        <p:nvPicPr>
          <p:cNvPr id="8" name="图片 7" descr="Grafana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" y="1567180"/>
            <a:ext cx="914400" cy="990600"/>
          </a:xfrm>
          <a:prstGeom prst="rect">
            <a:avLst/>
          </a:prstGeom>
        </p:spPr>
      </p:pic>
      <p:pic>
        <p:nvPicPr>
          <p:cNvPr id="9" name="图片 8" descr="使用grafana的公司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040" y="3511550"/>
            <a:ext cx="10582910" cy="353060"/>
          </a:xfrm>
          <a:prstGeom prst="rect">
            <a:avLst/>
          </a:prstGeom>
        </p:spPr>
      </p:pic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84818" y="4618990"/>
          <a:ext cx="126873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r:id="rId5" imgW="1268730" imgH="444500" progId="Package">
                  <p:embed/>
                </p:oleObj>
              </mc:Choice>
              <mc:Fallback>
                <p:oleObj r:id="rId5" imgW="1268730" imgH="444500" progId="Package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4818" y="4618990"/>
                        <a:ext cx="126873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数据可视化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grafana特征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六大特征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可视化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从热力图到直方图，图表到地理位置图。 Grafana具有大量可视化选项，可选择精美的图形进行数据可视化</a:t>
            </a: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警报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在可视化数据过程中，可自定义警报。通过grafana页面定义阈值，并通过Slack、PagerDuty和其他方式获得警报通知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混合数据源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将数据整合在一个环境中， Grafana支持数十个数据库整合。可将它们混合可视化到同一仪表板中</a:t>
            </a:r>
            <a:endParaRPr lang="zh-CN" altLang="en-US" sz="1575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开源且兼容多平台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Grafana是完全开源的，并有一个充满活力的社区。能容易地安装在任何平台上(docker、mac、windows、linux)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可扩展动态仪表盘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在官方库中发现数百个仪表板和插件。由于grafana社区非常活跃，社区每周都会增加新的仪表盘或插件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共享数据和仪表盘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Grafana将团队成功集合在一起，可在团队间共享数据和仪表板。增强用户视野并帮助建立数据驱动文化</a:t>
            </a:r>
            <a:endParaRPr lang="zh-CN" altLang="en-US" sz="1575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sz="1400"/>
          </a:p>
        </p:txBody>
      </p:sp>
      <p:pic>
        <p:nvPicPr>
          <p:cNvPr id="5" name="图片 4" descr="grafana play ho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0" y="1677670"/>
            <a:ext cx="10762615" cy="41979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数据可视化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grafana数据源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grafana可视化数据来源非常丰富，有99种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包含：Prometheus、Oracle、Mysql、MongoDB、Reids、Elasticsearch、PostgreSQL、Clickhouse、Druid、Ambari Metrics、Cloudera Manager等</a:t>
            </a:r>
          </a:p>
          <a:p>
            <a:pPr>
              <a:buFont typeface="Wingdings" panose="05000000000000000000" charset="0"/>
            </a:pPr>
            <a:endParaRPr lang="zh-CN" altLang="en-US" dirty="0"/>
          </a:p>
        </p:txBody>
      </p:sp>
      <p:pic>
        <p:nvPicPr>
          <p:cNvPr id="5" name="图片 4" descr="grafana datasourc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170" y="2881630"/>
            <a:ext cx="5464810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数据可视化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grafana看板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530860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可对混合数据源进行</a:t>
            </a:r>
            <a:r>
              <a:rPr lang="zh-CN" altLang="en-US">
                <a:sym typeface="+mn-ea"/>
              </a:rPr>
              <a:t>可视化和告警</a:t>
            </a:r>
            <a:r>
              <a:rPr lang="zh-CN" altLang="en-US"/>
              <a:t>，包含官方和社区构建的看板，根据看板id可导入看板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pic>
        <p:nvPicPr>
          <p:cNvPr id="5" name="图片 4" descr="grafana看板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520" y="2186940"/>
            <a:ext cx="8514715" cy="427799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数据可视化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grafana开源生态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46125" y="2486025"/>
            <a:ext cx="10699115" cy="350075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Grafana：开源监控和分析平台，可集成数据库一起使用，内置云服务监控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Cortex：Prometheus横向扩展、高可用、多租户、持久化存储组件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Graphite：开源监控系统，提供可伸缩平台收集和存储时间序列数据，提供功能强大的函数，可按时间查询和分析数据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Grafana Loki：可横向扩展，提供多租户日志聚合系统，设计上成本低且高效。不索引日志内容，为每个日志流设置一组标签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Grafana Metrictank：由grafana labs开发的用于Graphite的多租户时间序列平台。为大规模环境提供可用和有效的长期存储、检索和处理，每个请求的性能/成本统计信息以及用于限制高代价查询影响的控件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Prometheus：开源的服务器性能监控系统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Grafana Tanka：是kubernates集群的强大配置程序，由独特的Jsonnet语言提供支持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sz="1400"/>
              <a:t>Grafana Tempo：是一个开源，易于使用的大规模分布式跟踪后台组件。Tempo具有低成本特点，仅需要对象存储即可运行，并且与Grafana，Prometheus和Loki深度集成。Tempo可以与任何开源跟踪协议一起使用，包括Jaeger，Zipkin和OpenTelemetry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842645" y="1416050"/>
            <a:ext cx="10386695" cy="1069975"/>
            <a:chOff x="1254" y="2145"/>
            <a:chExt cx="16357" cy="1685"/>
          </a:xfrm>
        </p:grpSpPr>
        <p:pic>
          <p:nvPicPr>
            <p:cNvPr id="7" name="图片 6" descr="Grafana Loki_logo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5" y="2145"/>
              <a:ext cx="1260" cy="1500"/>
            </a:xfrm>
            <a:prstGeom prst="rect">
              <a:avLst/>
            </a:prstGeom>
          </p:spPr>
        </p:pic>
        <p:pic>
          <p:nvPicPr>
            <p:cNvPr id="8" name="图片 7" descr="Grafana Metrictank_logo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30" y="2175"/>
              <a:ext cx="2220" cy="1500"/>
            </a:xfrm>
            <a:prstGeom prst="rect">
              <a:avLst/>
            </a:prstGeom>
          </p:spPr>
        </p:pic>
        <p:pic>
          <p:nvPicPr>
            <p:cNvPr id="9" name="图片 8" descr="Grafana Tanka_logo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873" y="2325"/>
              <a:ext cx="2400" cy="1200"/>
            </a:xfrm>
            <a:prstGeom prst="rect">
              <a:avLst/>
            </a:prstGeom>
          </p:spPr>
        </p:pic>
        <p:pic>
          <p:nvPicPr>
            <p:cNvPr id="10" name="图片 9" descr="Grafana Tempo_logo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631" y="2175"/>
              <a:ext cx="1980" cy="1620"/>
            </a:xfrm>
            <a:prstGeom prst="rect">
              <a:avLst/>
            </a:prstGeom>
          </p:spPr>
        </p:pic>
        <p:pic>
          <p:nvPicPr>
            <p:cNvPr id="12" name="图片 11" descr="Graphite_logo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72" y="2210"/>
              <a:ext cx="2220" cy="1620"/>
            </a:xfrm>
            <a:prstGeom prst="rect">
              <a:avLst/>
            </a:prstGeom>
          </p:spPr>
        </p:pic>
        <p:pic>
          <p:nvPicPr>
            <p:cNvPr id="13" name="图片 12" descr="prometheus_logo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455" y="2417"/>
              <a:ext cx="1200" cy="1200"/>
            </a:xfrm>
            <a:prstGeom prst="rect">
              <a:avLst/>
            </a:prstGeom>
          </p:spPr>
        </p:pic>
        <p:pic>
          <p:nvPicPr>
            <p:cNvPr id="15" name="图片 14" descr="Cortex_logo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89" y="2270"/>
              <a:ext cx="1560" cy="1500"/>
            </a:xfrm>
            <a:prstGeom prst="rect">
              <a:avLst/>
            </a:prstGeom>
          </p:spPr>
        </p:pic>
        <p:pic>
          <p:nvPicPr>
            <p:cNvPr id="16" name="图片 15" descr="Grafana_logo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54" y="2215"/>
              <a:ext cx="1440" cy="15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dirty="0">
                <a:sym typeface="+mn-ea"/>
              </a:rPr>
              <a:t>服务监控可视化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48300" cy="2549525"/>
          </a:xfrm>
        </p:spPr>
        <p:txBody>
          <a:bodyPr/>
          <a:lstStyle/>
          <a:p>
            <a:r>
              <a:rPr lang="zh-CN" altLang="en-US"/>
              <a:t>prometheus集成grafana</a:t>
            </a:r>
          </a:p>
          <a:p>
            <a:r>
              <a:rPr lang="zh-CN" altLang="en-US"/>
              <a:t>grafana可视化prometheus、linux监控信息</a:t>
            </a:r>
          </a:p>
          <a:p>
            <a:r>
              <a:rPr lang="zh-CN" altLang="en-US"/>
              <a:t>grafana可视化mysql监控信息</a:t>
            </a:r>
          </a:p>
          <a:p>
            <a:r>
              <a:rPr lang="zh-CN" altLang="en-US"/>
              <a:t>安装pushgateway</a:t>
            </a:r>
          </a:p>
          <a:p>
            <a:r>
              <a:rPr lang="zh-CN" altLang="en-US"/>
              <a:t>监控Flink服务(</a:t>
            </a:r>
            <a:r>
              <a:rPr lang="en-US" altLang="zh-CN">
                <a:sym typeface="+mn-ea"/>
              </a:rPr>
              <a:t>p</a:t>
            </a:r>
            <a:r>
              <a:rPr lang="zh-CN" altLang="en-US">
                <a:sym typeface="+mn-ea"/>
              </a:rPr>
              <a:t>ushgateway</a:t>
            </a:r>
            <a:r>
              <a:rPr lang="zh-CN" altLang="en-US"/>
              <a:t>)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58373" y="523240"/>
            <a:ext cx="6298881" cy="485584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了解服务器性能监控</a:t>
            </a:r>
          </a:p>
          <a:p>
            <a:r>
              <a:rPr lang="zh-CN" dirty="0">
                <a:solidFill>
                  <a:schemeClr val="tx1"/>
                </a:solidFill>
              </a:rPr>
              <a:t>学会使用</a:t>
            </a:r>
            <a:r>
              <a:rPr lang="en-US" altLang="zh-CN" dirty="0">
                <a:solidFill>
                  <a:schemeClr val="tx1"/>
                </a:solidFill>
              </a:rPr>
              <a:t>Prometheus</a:t>
            </a:r>
            <a:r>
              <a:rPr lang="zh-CN" altLang="en-US" dirty="0">
                <a:solidFill>
                  <a:schemeClr val="tx1"/>
                </a:solidFill>
              </a:rPr>
              <a:t>框架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掌握多种方式进行</a:t>
            </a:r>
            <a:r>
              <a:rPr lang="zh-CN" dirty="0">
                <a:solidFill>
                  <a:schemeClr val="accent2"/>
                </a:solidFill>
              </a:rPr>
              <a:t>服务监控</a:t>
            </a:r>
            <a:endParaRPr lang="zh-CN" dirty="0">
              <a:solidFill>
                <a:srgbClr val="AD2B2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服务监控可视化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prometheus集成grafana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prometheus</a:t>
            </a:r>
            <a:r>
              <a:rPr lang="zh-CN" altLang="en-US"/>
              <a:t>和</a:t>
            </a:r>
            <a:r>
              <a:rPr lang="en-US" altLang="zh-CN"/>
              <a:t>grafana</a:t>
            </a:r>
            <a:r>
              <a:rPr lang="zh-CN" altLang="en-US"/>
              <a:t>服务已安装好后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t>在grafana web页面添加数据源(add source)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t>添加prometheus数据源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/>
              <a:t>填写</a:t>
            </a:r>
            <a:r>
              <a:rPr lang="en-US" altLang="zh-CN"/>
              <a:t>grafana</a:t>
            </a:r>
            <a:r>
              <a:rPr lang="zh-CN" altLang="en-US"/>
              <a:t>可视化</a:t>
            </a:r>
            <a:r>
              <a:rPr lang="en-US" altLang="zh-CN"/>
              <a:t>prometheus</a:t>
            </a:r>
            <a:r>
              <a:rPr lang="zh-CN" altLang="en-US"/>
              <a:t>数据源，</a:t>
            </a:r>
            <a:r>
              <a:t>保存并测试prometheus数据源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/>
              <a:t>出现数据源正在工作中</a:t>
            </a:r>
            <a:r>
              <a:rPr lang="en-US" altLang="zh-CN"/>
              <a:t>(Data Source is working)</a:t>
            </a:r>
            <a:r>
              <a:rPr lang="zh-CN"/>
              <a:t>即完成</a:t>
            </a:r>
          </a:p>
          <a:p>
            <a:pPr>
              <a:buFont typeface="Wingdings" panose="05000000000000000000" charset="0"/>
            </a:pPr>
            <a:r>
              <a:rPr lang="zh-CN"/>
              <a:t>详细操作文档：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00288" y="3826510"/>
          <a:ext cx="216344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3" imgW="2163445" imgH="444500" progId="Package">
                  <p:embed/>
                </p:oleObj>
              </mc:Choice>
              <mc:Fallback>
                <p:oleObj r:id="rId3" imgW="2163445" imgH="444500" progId="Package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0288" y="3826510"/>
                        <a:ext cx="216344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服务监控可视化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grafana可视化prometheus、linux监控信息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46125" y="1544320"/>
            <a:ext cx="10699115" cy="1397000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grafana web页面选择导入Prometheus 2.0 Stats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查看监控页面，点击grafana图标，切换到home页面(再点击Home)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grafana查看prometheus统计信息看板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pic>
        <p:nvPicPr>
          <p:cNvPr id="5" name="图片 4" descr="grafana导入prometheus stat2模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2859405"/>
            <a:ext cx="8054340" cy="2315210"/>
          </a:xfrm>
          <a:prstGeom prst="rect">
            <a:avLst/>
          </a:prstGeom>
        </p:spPr>
      </p:pic>
      <p:pic>
        <p:nvPicPr>
          <p:cNvPr id="6" name="图片 5" descr="切换grafana到home目录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" y="5380990"/>
            <a:ext cx="2156460" cy="327660"/>
          </a:xfrm>
          <a:prstGeom prst="rect">
            <a:avLst/>
          </a:prstGeom>
        </p:spPr>
      </p:pic>
      <p:pic>
        <p:nvPicPr>
          <p:cNvPr id="7" name="图片 6" descr="选择可视化看板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195" y="3734435"/>
            <a:ext cx="7112635" cy="2874010"/>
          </a:xfrm>
          <a:prstGeom prst="rect">
            <a:avLst/>
          </a:prstGeom>
        </p:spPr>
      </p:pic>
      <p:pic>
        <p:nvPicPr>
          <p:cNvPr id="8" name="图片 7" descr="grafana查看prometheus统计信息看板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" y="2859405"/>
            <a:ext cx="8295005" cy="3862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sym typeface="+mn-ea"/>
              </a:rPr>
              <a:t>服务监控可视化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grafana可视化mysql监控信息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grafana</a:t>
            </a:r>
            <a:r>
              <a:rPr lang="zh-CN" altLang="en-US"/>
              <a:t>官网找到仪表盘导航栏</a:t>
            </a: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https://grafana.com/grafana/dashboards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搜索</a:t>
            </a:r>
            <a:r>
              <a:rPr lang="en-US" altLang="zh-CN"/>
              <a:t>mysql</a:t>
            </a:r>
            <a:r>
              <a:rPr lang="zh-CN" altLang="en-US"/>
              <a:t>看板，复制看板</a:t>
            </a:r>
            <a:r>
              <a:rPr lang="en-US" altLang="zh-CN"/>
              <a:t>id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grafana</a:t>
            </a:r>
            <a:r>
              <a:rPr lang="zh-CN" altLang="en-US"/>
              <a:t>页面执行导入看板</a:t>
            </a:r>
          </a:p>
          <a:p>
            <a:pPr>
              <a:buFont typeface="Wingdings" panose="05000000000000000000" charset="0"/>
            </a:pPr>
            <a:r>
              <a:rPr lang="zh-CN" altLang="en-US"/>
              <a:t>详细操作文档：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50440" y="3278505"/>
          <a:ext cx="240855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3" imgW="2408555" imgH="444500" progId="Package">
                  <p:embed/>
                </p:oleObj>
              </mc:Choice>
              <mc:Fallback>
                <p:oleObj r:id="rId3" imgW="2408555" imgH="444500" progId="Package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50440" y="3278505"/>
                        <a:ext cx="240855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prometheus</a:t>
            </a:r>
            <a:r>
              <a:rPr lang="zh-CN" altLang="en-US" dirty="0"/>
              <a:t>架构</a:t>
            </a:r>
            <a:endParaRPr lang="en-US" dirty="0"/>
          </a:p>
          <a:p>
            <a:r>
              <a:rPr lang="en-US" altLang="zh-CN" dirty="0">
                <a:sym typeface="+mn-ea"/>
              </a:rPr>
              <a:t>prometheus</a:t>
            </a:r>
            <a:r>
              <a:rPr lang="zh-CN" dirty="0"/>
              <a:t>核心组件</a:t>
            </a:r>
            <a:endParaRPr lang="en-US" altLang="zh-CN" dirty="0"/>
          </a:p>
          <a:p>
            <a:r>
              <a:rPr lang="en-US" altLang="zh-CN" dirty="0"/>
              <a:t>prometheus</a:t>
            </a:r>
            <a:r>
              <a:rPr lang="zh-CN" dirty="0"/>
              <a:t>服务监控方法</a:t>
            </a:r>
          </a:p>
          <a:p>
            <a:r>
              <a:rPr lang="en-US" altLang="zh-CN" dirty="0"/>
              <a:t>grafana</a:t>
            </a:r>
            <a:r>
              <a:rPr lang="zh-CN" altLang="en-US" dirty="0"/>
              <a:t>数据可视化</a:t>
            </a:r>
          </a:p>
          <a:p>
            <a:r>
              <a:rPr lang="zh-CN" dirty="0"/>
              <a:t>服务监控可视化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+mn-ea"/>
              </a:rPr>
              <a:t>服务器性能监控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5153660" y="1843405"/>
            <a:ext cx="5760720" cy="3171190"/>
          </a:xfrm>
        </p:spPr>
        <p:txBody>
          <a:bodyPr/>
          <a:lstStyle/>
          <a:p>
            <a:r>
              <a:rPr lang="zh-CN" dirty="0"/>
              <a:t>理解</a:t>
            </a:r>
            <a:r>
              <a:rPr lang="en-US" altLang="zh-CN" dirty="0">
                <a:sym typeface="+mn-ea"/>
              </a:rPr>
              <a:t>prometheus</a:t>
            </a:r>
            <a:r>
              <a:rPr lang="zh-CN" altLang="en-US" dirty="0">
                <a:sym typeface="+mn-ea"/>
              </a:rPr>
              <a:t>进行服务器监控</a:t>
            </a:r>
            <a:endParaRPr lang="zh-CN" altLang="en-US" dirty="0"/>
          </a:p>
          <a:p>
            <a:r>
              <a:rPr lang="zh-CN" altLang="en-US" dirty="0"/>
              <a:t>掌握</a:t>
            </a:r>
            <a:r>
              <a:rPr lang="en-US" dirty="0"/>
              <a:t>prometheus</a:t>
            </a:r>
            <a:r>
              <a:rPr lang="zh-CN" altLang="en-US" dirty="0"/>
              <a:t>监控</a:t>
            </a:r>
            <a:r>
              <a:rPr lang="en-US" altLang="zh-CN" dirty="0"/>
              <a:t>linux</a:t>
            </a:r>
            <a:r>
              <a:rPr lang="zh-CN" altLang="en-US" dirty="0"/>
              <a:t>系统信息</a:t>
            </a:r>
          </a:p>
          <a:p>
            <a:r>
              <a:rPr lang="zh-CN" dirty="0"/>
              <a:t>掌握</a:t>
            </a:r>
            <a:r>
              <a:rPr lang="en-US" dirty="0"/>
              <a:t>prometheus+grafana</a:t>
            </a:r>
            <a:r>
              <a:rPr lang="zh-CN" altLang="en-US" dirty="0"/>
              <a:t>服务监控与可视化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服务器性能监控</a:t>
            </a:r>
            <a:endParaRPr lang="en-US" altLang="zh-CN" b="0" dirty="0">
              <a:solidFill>
                <a:srgbClr val="595959"/>
              </a:solidFill>
              <a:latin typeface="Alibaba PuHuiTi M" pitchFamily="18" charset="-122"/>
              <a:ea typeface="Alibaba PuHuiTi M" pitchFamily="18" charset="-122"/>
              <a:cs typeface="Alibaba PuHuiTi M" pitchFamily="18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prometheus</a:t>
            </a:r>
            <a:r>
              <a:rPr lang="zh-CN" altLang="en-US" dirty="0">
                <a:sym typeface="+mn-ea"/>
              </a:rPr>
              <a:t>概述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dirty="0"/>
              <a:t/>
            </a:r>
            <a:br>
              <a:rPr lang="zh-CN" dirty="0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2385060"/>
          </a:xfrm>
        </p:spPr>
        <p:txBody>
          <a:bodyPr/>
          <a:lstStyle/>
          <a:p>
            <a:r>
              <a:t>简介</a:t>
            </a:r>
          </a:p>
          <a:p>
            <a:r>
              <a:rPr lang="zh-CN"/>
              <a:t>生态</a:t>
            </a:r>
          </a:p>
          <a:p>
            <a:r>
              <a:rPr lang="zh-CN"/>
              <a:t>主要特点</a:t>
            </a:r>
          </a:p>
          <a:p>
            <a:r>
              <a:rPr lang="zh-CN"/>
              <a:t>组件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prometheus</a:t>
            </a:r>
            <a:r>
              <a:rPr lang="zh-CN" altLang="en-US" dirty="0">
                <a:sym typeface="+mn-ea"/>
              </a:rPr>
              <a:t>概述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简介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2266950"/>
            <a:ext cx="10699115" cy="3680460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prometheus基于go语言实现的，开源系统监控和报警工具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Prometheus是最初在SoundCloud公司上构建的开源系统监视和警报工具包。自2012年成立以来，许多公司和组织都采用了Prometheus，该项目拥有非常活跃的开发人员和用户社区。prometheus是一个独立于公司之外的开源项目，Prometheus在2016年加入了Cloud Native Computing Foundation，是继Kubernetes之后的第二个托管项目。</a:t>
            </a:r>
          </a:p>
        </p:txBody>
      </p:sp>
      <p:pic>
        <p:nvPicPr>
          <p:cNvPr id="5" name="图片 4" descr="prometheus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1158240"/>
            <a:ext cx="1028700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prometheus</a:t>
            </a:r>
            <a:r>
              <a:rPr lang="zh-CN" altLang="en-US" dirty="0">
                <a:sym typeface="+mn-ea"/>
              </a:rPr>
              <a:t>概述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生态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591685"/>
          </a:xfrm>
        </p:spPr>
        <p:txBody>
          <a:bodyPr/>
          <a:lstStyle/>
          <a:p>
            <a:pPr>
              <a:buFont typeface="Wingdings" panose="05000000000000000000" charset="0"/>
            </a:pPr>
            <a:r>
              <a:rPr lang="en-US" altLang="zh-CN" sz="1400" b="1" dirty="0"/>
              <a:t>		    </a:t>
            </a:r>
            <a:r>
              <a:rPr lang="zh-CN" altLang="en-US" dirty="0"/>
              <a:t>：</a:t>
            </a:r>
            <a:r>
              <a:rPr lang="zh-CN" altLang="en-US" sz="1200" dirty="0"/>
              <a:t>Prometheus实现了高纬度数据模型，时间序列数据由指标名称和键值对指标组成。</a:t>
            </a:r>
            <a:endParaRPr lang="zh-CN" altLang="en-US" dirty="0"/>
          </a:p>
          <a:p>
            <a:pPr>
              <a:buFont typeface="Wingdings" panose="05000000000000000000" charset="0"/>
            </a:pPr>
            <a:r>
              <a:rPr lang="en-US" altLang="zh-CN" sz="1400" b="1" dirty="0"/>
              <a:t>		    </a:t>
            </a:r>
            <a:r>
              <a:rPr lang="zh-CN" altLang="en-US" dirty="0"/>
              <a:t>：</a:t>
            </a:r>
            <a:r>
              <a:rPr lang="zh-CN" altLang="en-US" sz="1200" dirty="0"/>
              <a:t>PromQL允许对收集的时间序列数据进行切</a:t>
            </a:r>
            <a:r>
              <a:rPr lang="en-US" altLang="zh-CN" sz="1200" dirty="0"/>
              <a:t> </a:t>
            </a:r>
            <a:r>
              <a:rPr lang="zh-CN" altLang="en-US" sz="1200" dirty="0"/>
              <a:t>片和切块，生成ad-hoc图形、图表、告警</a:t>
            </a:r>
            <a:endParaRPr lang="zh-CN" altLang="en-US" dirty="0"/>
          </a:p>
          <a:p>
            <a:pPr>
              <a:buFont typeface="Wingdings" panose="05000000000000000000" charset="0"/>
            </a:pPr>
            <a:r>
              <a:rPr lang="en-US" altLang="zh-CN" dirty="0"/>
              <a:t>		        </a:t>
            </a:r>
            <a:r>
              <a:rPr lang="zh-CN" altLang="en-US" dirty="0"/>
              <a:t>：</a:t>
            </a:r>
            <a:r>
              <a:rPr lang="zh-CN" altLang="en-US" sz="1200" dirty="0"/>
              <a:t>Prometheus有多种数据可视化模式：内置表达式浏览器，grafana集成、控制台模板语言</a:t>
            </a:r>
            <a:endParaRPr lang="zh-CN" altLang="en-US" dirty="0"/>
          </a:p>
          <a:p>
            <a:pPr>
              <a:buFont typeface="Wingdings" panose="05000000000000000000" charset="0"/>
            </a:pPr>
            <a:r>
              <a:rPr lang="en-US" altLang="zh-CN" dirty="0"/>
              <a:t>		   </a:t>
            </a:r>
            <a:r>
              <a:rPr lang="zh-CN" altLang="en-US" dirty="0"/>
              <a:t>：</a:t>
            </a:r>
            <a:r>
              <a:rPr lang="zh-CN" altLang="en-US" sz="1200" dirty="0"/>
              <a:t>Prometheus使用有效的自定义格式将时间序列数据存储在内存中和本地磁盘，通过函数式分片和联邦进行弹性扩展。</a:t>
            </a:r>
          </a:p>
          <a:p>
            <a:pPr>
              <a:buFont typeface="Wingdings" panose="05000000000000000000" charset="0"/>
            </a:pPr>
            <a:r>
              <a:rPr lang="en-US" altLang="zh-CN" dirty="0"/>
              <a:t>		   </a:t>
            </a:r>
            <a:r>
              <a:rPr lang="zh-CN" altLang="en-US" dirty="0"/>
              <a:t>：</a:t>
            </a:r>
            <a:r>
              <a:rPr lang="zh-CN" altLang="en-US" sz="1200" dirty="0"/>
              <a:t>每个服务器都是独立的，仅依赖于本地存储。用go语言编写，所有二进制文件都是静态链接，易于部署。</a:t>
            </a:r>
          </a:p>
          <a:p>
            <a:pPr>
              <a:buFont typeface="Wingdings" panose="05000000000000000000" charset="0"/>
            </a:pPr>
            <a:r>
              <a:rPr lang="en-US" altLang="zh-CN" dirty="0"/>
              <a:t>		   </a:t>
            </a:r>
            <a:r>
              <a:rPr lang="zh-CN" altLang="en-US" dirty="0"/>
              <a:t>：</a:t>
            </a:r>
            <a:r>
              <a:rPr lang="zh-CN" altLang="en-US" sz="1200" dirty="0"/>
              <a:t>告警是基于PromQL灵活定义的，并保留维度信息，告警管理器控制告警信息的通知与否。</a:t>
            </a:r>
          </a:p>
          <a:p>
            <a:pPr>
              <a:buFont typeface="Wingdings" panose="05000000000000000000" charset="0"/>
            </a:pPr>
            <a:r>
              <a:rPr lang="en-US" altLang="zh-CN" sz="1400" b="1" dirty="0"/>
              <a:t>		           </a:t>
            </a:r>
            <a:r>
              <a:rPr lang="zh-CN" altLang="en-US" dirty="0"/>
              <a:t>：</a:t>
            </a:r>
            <a:endParaRPr lang="zh-CN" altLang="en-US" sz="1400" b="1" dirty="0"/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 sz="12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客户端更容易实现服务器监测报表，已支持十多种语言，且支持自定义库实现</a:t>
            </a: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 sz="12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官方支持语言库：Go、Java、Scala、Python、Ruby</a:t>
            </a: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 sz="12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非官方的第三方语言库：Bash、C、C++、Common Lisp、Dart、Elixir、Erlang、Haskell、Lua for Nginx、Lua for Tarantool、.NET/C#、Node.js、Perl、PHP、R、Rust</a:t>
            </a:r>
          </a:p>
          <a:p>
            <a:pPr>
              <a:buFont typeface="Wingdings" panose="05000000000000000000" charset="0"/>
            </a:pPr>
            <a:r>
              <a:rPr lang="en-US" altLang="zh-CN" dirty="0"/>
              <a:t>		      </a:t>
            </a:r>
            <a:r>
              <a:rPr lang="zh-CN" altLang="en-US" dirty="0"/>
              <a:t>：</a:t>
            </a:r>
            <a:r>
              <a:rPr lang="zh-CN" altLang="en-US" sz="1200" dirty="0"/>
              <a:t>已存在的导出器服务允许将第三方数据桥接到Prometheus中。</a:t>
            </a:r>
            <a:r>
              <a:rPr lang="en-US" altLang="zh-CN" sz="1200" dirty="0"/>
              <a:t>(</a:t>
            </a:r>
            <a:r>
              <a:rPr lang="zh-CN" altLang="en-US" sz="12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例如：系统统计信息、docker、HAProxy、StatsD和JMX指标</a:t>
            </a:r>
            <a:r>
              <a:rPr lang="en-US" altLang="zh-CN" sz="1200" b="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1795780"/>
            <a:ext cx="2095500" cy="26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" y="2209800"/>
            <a:ext cx="2095500" cy="2667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65" y="2623820"/>
            <a:ext cx="2286000" cy="266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65" y="3442970"/>
            <a:ext cx="2095500" cy="266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565" y="4258310"/>
            <a:ext cx="2400300" cy="2667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565" y="5527040"/>
            <a:ext cx="2247900" cy="2667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565" y="3037205"/>
            <a:ext cx="2095500" cy="2667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565" y="3841750"/>
            <a:ext cx="2095500" cy="266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prometheus</a:t>
            </a:r>
            <a:r>
              <a:rPr lang="zh-CN" altLang="en-US" dirty="0">
                <a:sym typeface="+mn-ea"/>
              </a:rPr>
              <a:t>概述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主要特点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Prometheus</a:t>
            </a:r>
            <a:r>
              <a:rPr lang="zh-CN" altLang="en-US"/>
              <a:t>主要特点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一个多维数据模型，包含通过度量标准名称和键/值对标识的时间序列数据(TSDB)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PromQL，一种灵活的查询语言，使用此查询语言进行指标查询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不依赖分布式存储，可以实现独立的单节点服务器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时间序列集合通过HTTP抓取模型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通过中间网关支持推送时间序列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通过服务发现或静态配置发现目标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6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支持多种图形和仪表板制作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prometheus</a:t>
            </a:r>
            <a:r>
              <a:rPr lang="zh-CN" altLang="en-US" dirty="0">
                <a:sym typeface="+mn-ea"/>
              </a:rPr>
              <a:t>概述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组件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        </a:t>
            </a:r>
            <a:r>
              <a:rPr lang="zh-CN" altLang="en-US" dirty="0"/>
              <a:t>普罗米修斯生态系统由多个组件组成，其中大部分组件是可选的。 大多数Prometheus组件都是用Go编写的，从而，作为静态二进制文件使其易于构建和部署。 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Prometheus server：Prometheus主服务器，它会收集并存储时间序列数据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client libraries：用于检测应用程序代码的客户端库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push gateway：支持短暂任务的推送网关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exporters：特定的导出器服务，例如：HAProxy，StatsD，Graphite等服务。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alertmanager：处理告警信息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 dirty="0"/>
              <a:t>支持各种工具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ym typeface="+mn-ea"/>
              </a:rPr>
              <a:t>prometheus</a:t>
            </a:r>
            <a:r>
              <a:rPr lang="zh-CN" altLang="en-US" dirty="0">
                <a:sym typeface="+mn-ea"/>
              </a:rPr>
              <a:t>架构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3068955"/>
            <a:ext cx="5466080" cy="3014345"/>
          </a:xfrm>
        </p:spPr>
        <p:txBody>
          <a:bodyPr/>
          <a:lstStyle/>
          <a:p>
            <a:r>
              <a:t>基础架构</a:t>
            </a:r>
          </a:p>
          <a:p>
            <a:r>
              <a:rPr lang="zh-CN" altLang="en-US"/>
              <a:t>架构细节</a:t>
            </a:r>
          </a:p>
          <a:p>
            <a:r>
              <a:rPr lang="en-US" altLang="zh-CN"/>
              <a:t>Exporters</a:t>
            </a:r>
            <a:endParaRPr lang="zh-CN" altLang="en-US"/>
          </a:p>
          <a:p>
            <a:r>
              <a:rPr lang="en-US" altLang="zh-CN"/>
              <a:t>Pushgateway</a:t>
            </a:r>
            <a:endParaRPr lang="zh-CN" altLang="en-US"/>
          </a:p>
          <a:p>
            <a:r>
              <a:rPr lang="zh-CN" altLang="en-US"/>
              <a:t>应用场景</a:t>
            </a:r>
          </a:p>
          <a:p>
            <a:r>
              <a:rPr lang="en-US" altLang="zh-CN"/>
              <a:t>AlertManager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2400</Words>
  <Application>Microsoft Office PowerPoint</Application>
  <PresentationFormat>宽屏</PresentationFormat>
  <Paragraphs>310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6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Package</vt:lpstr>
      <vt:lpstr>一站制造 </vt:lpstr>
      <vt:lpstr>PowerPoint 演示文稿</vt:lpstr>
      <vt:lpstr>PowerPoint 演示文稿</vt:lpstr>
      <vt:lpstr>prometheus概述  </vt:lpstr>
      <vt:lpstr>prometheus概述</vt:lpstr>
      <vt:lpstr>prometheus概述</vt:lpstr>
      <vt:lpstr>prometheus概述</vt:lpstr>
      <vt:lpstr>prometheus概述</vt:lpstr>
      <vt:lpstr>prometheus架构</vt:lpstr>
      <vt:lpstr>prometheus架构</vt:lpstr>
      <vt:lpstr>prometheus架构</vt:lpstr>
      <vt:lpstr>prometheus架构</vt:lpstr>
      <vt:lpstr>prometheus架构</vt:lpstr>
      <vt:lpstr>prometheus架构</vt:lpstr>
      <vt:lpstr>prometheus架构</vt:lpstr>
      <vt:lpstr>服务器监控</vt:lpstr>
      <vt:lpstr>服务器监控</vt:lpstr>
      <vt:lpstr>服务器监控</vt:lpstr>
      <vt:lpstr>服务器监控</vt:lpstr>
      <vt:lpstr>服务器监控</vt:lpstr>
      <vt:lpstr>服务器监控</vt:lpstr>
      <vt:lpstr>服务器监控</vt:lpstr>
      <vt:lpstr>数据可视化</vt:lpstr>
      <vt:lpstr>数据可视化</vt:lpstr>
      <vt:lpstr>数据可视化</vt:lpstr>
      <vt:lpstr>数据可视化</vt:lpstr>
      <vt:lpstr>数据可视化</vt:lpstr>
      <vt:lpstr>数据可视化</vt:lpstr>
      <vt:lpstr>服务监控可视化</vt:lpstr>
      <vt:lpstr>服务监控可视化</vt:lpstr>
      <vt:lpstr>服务监控可视化</vt:lpstr>
      <vt:lpstr>服务监控可视化</vt:lpstr>
      <vt:lpstr>服务器性能监控</vt:lpstr>
      <vt:lpstr>服务器性能监控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Frank</cp:lastModifiedBy>
  <cp:revision>606</cp:revision>
  <dcterms:created xsi:type="dcterms:W3CDTF">2020-03-31T02:23:00Z</dcterms:created>
  <dcterms:modified xsi:type="dcterms:W3CDTF">2021-10-05T13:13:30Z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42994B7E26A34163875771C81BCF0C8B</vt:lpwstr>
  </property>
</Properties>
</file>