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607" r:id="rId3"/>
    <p:sldId id="608" r:id="rId4"/>
    <p:sldId id="610" r:id="rId5"/>
    <p:sldId id="612" r:id="rId6"/>
    <p:sldId id="613" r:id="rId7"/>
    <p:sldId id="611" r:id="rId8"/>
    <p:sldId id="609" r:id="rId9"/>
    <p:sldId id="614" r:id="rId10"/>
    <p:sldId id="615" r:id="rId11"/>
    <p:sldId id="617" r:id="rId12"/>
    <p:sldId id="61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2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9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474"/>
    <a:srgbClr val="0000FF"/>
    <a:srgbClr val="00AABB"/>
    <a:srgbClr val="F99E27"/>
    <a:srgbClr val="F2F2F2"/>
    <a:srgbClr val="169B86"/>
    <a:srgbClr val="F99E2B"/>
    <a:srgbClr val="139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60"/>
      </p:cViewPr>
      <p:guideLst>
        <p:guide orient="horz" pos="2092"/>
        <p:guide pos="28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789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3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8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googl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  <a:effectLst>
            <a:outerShdw dist="12700" dir="2700000" algn="tl" rotWithShape="0">
              <a:schemeClr val="bg1">
                <a:alpha val="0"/>
              </a:schemeClr>
            </a:outerShdw>
          </a:effectLst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365ECD2-E9D9-4529-BEC5-5A0A4FE4ED2C}" type="datetimeFigureOut">
              <a:rPr lang="zh-CN" altLang="en-US" smtClean="0"/>
              <a:pPr/>
              <a:t>2017/4/27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4F4D5D-DD92-4D54-9264-6F2EEA8E22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4" y="6309320"/>
            <a:ext cx="8208143" cy="288032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http://support.google.com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2013" y="5589240"/>
            <a:ext cx="35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微信：</a:t>
            </a:r>
            <a:r>
              <a:rPr lang="en-US" altLang="zh-CN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ngsteel  </a:t>
            </a:r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（承神之佑）</a:t>
            </a:r>
            <a:endParaRPr lang="en-US" altLang="zh-CN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1601" y="465313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讲师：许井龙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9753" y="2780928"/>
            <a:ext cx="396044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HTML5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初级阶段晨考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晨考时间：</a:t>
            </a:r>
            <a:endParaRPr lang="en-US" altLang="zh-CN" dirty="0"/>
          </a:p>
          <a:p>
            <a:pPr lvl="1"/>
            <a:r>
              <a:rPr lang="en-US" altLang="zh-CN" dirty="0"/>
              <a:t>8:40 ~ 9:00</a:t>
            </a:r>
          </a:p>
          <a:p>
            <a:r>
              <a:rPr lang="zh-CN" altLang="en-US" dirty="0"/>
              <a:t>阅卷要求：</a:t>
            </a:r>
            <a:endParaRPr lang="en-US" altLang="zh-CN" dirty="0"/>
          </a:p>
          <a:p>
            <a:pPr lvl="1"/>
            <a:r>
              <a:rPr lang="zh-CN" altLang="en-US" dirty="0"/>
              <a:t>组长评判本组学员分数，汇总后发给班长。</a:t>
            </a:r>
            <a:endParaRPr lang="en-US" altLang="zh-CN" dirty="0"/>
          </a:p>
          <a:p>
            <a:pPr lvl="1"/>
            <a:r>
              <a:rPr lang="zh-CN" altLang="en-US" dirty="0"/>
              <a:t>班长汇总分数后，第二天早上发给任课老师。</a:t>
            </a:r>
          </a:p>
        </p:txBody>
      </p:sp>
    </p:spTree>
    <p:extLst>
      <p:ext uri="{BB962C8B-B14F-4D97-AF65-F5344CB8AC3E}">
        <p14:creationId xmlns:p14="http://schemas.microsoft.com/office/powerpoint/2010/main" val="172854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晨读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负责晨读的学员，今天晚上提前把单词预览一遍。</a:t>
            </a:r>
            <a:endParaRPr lang="en-US" altLang="zh-CN" dirty="0"/>
          </a:p>
          <a:p>
            <a:r>
              <a:rPr lang="zh-CN" altLang="en-US" dirty="0"/>
              <a:t>晨读时间：</a:t>
            </a:r>
            <a:r>
              <a:rPr lang="en-US" altLang="zh-CN" dirty="0"/>
              <a:t>8:30</a:t>
            </a:r>
            <a:r>
              <a:rPr lang="zh-CN" altLang="en-US" dirty="0"/>
              <a:t> </a:t>
            </a:r>
            <a:r>
              <a:rPr lang="en-US" altLang="zh-CN" dirty="0"/>
              <a:t>~ 8</a:t>
            </a:r>
            <a:r>
              <a:rPr lang="zh-CN" altLang="en-US" dirty="0"/>
              <a:t>：</a:t>
            </a:r>
            <a:r>
              <a:rPr lang="en-US" altLang="zh-CN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92744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</a:p>
        </p:txBody>
      </p:sp>
      <p:sp>
        <p:nvSpPr>
          <p:cNvPr id="4" name="矩形 3"/>
          <p:cNvSpPr/>
          <p:nvPr/>
        </p:nvSpPr>
        <p:spPr>
          <a:xfrm>
            <a:off x="1619672" y="3068960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相识是缘分，龙哥爱你们！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33" y="4077072"/>
            <a:ext cx="1202038" cy="12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7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52934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99792" y="1052736"/>
            <a:ext cx="4752528" cy="452596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/>
              <a:t>什么是</a:t>
            </a:r>
            <a:r>
              <a:rPr lang="en-US" altLang="zh-CN" dirty="0"/>
              <a:t>HTML5?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dirty="0"/>
              <a:t>HTML5</a:t>
            </a:r>
            <a:r>
              <a:rPr lang="zh-CN" altLang="en-US" dirty="0"/>
              <a:t>的发展历史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dirty="0"/>
              <a:t>HTML5</a:t>
            </a:r>
            <a:r>
              <a:rPr lang="zh-CN" altLang="en-US" dirty="0"/>
              <a:t>的前景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/>
              <a:t>浏览器支持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dirty="0"/>
              <a:t>HTML5</a:t>
            </a:r>
            <a:r>
              <a:rPr lang="zh-CN" altLang="en-US" dirty="0"/>
              <a:t>带给我们的惊喜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/>
              <a:t>课程目标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/>
              <a:t>开发及测试工具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HTML5?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万维网的核心语言、标准通用标记语言下的一个应用超文本标记语言（</a:t>
            </a:r>
            <a:r>
              <a:rPr lang="en-US" altLang="zh-CN" dirty="0"/>
              <a:t>HTML</a:t>
            </a:r>
            <a:r>
              <a:rPr lang="zh-CN" altLang="en-US" dirty="0"/>
              <a:t>）的第五次重大修改。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HTML5</a:t>
            </a:r>
            <a:r>
              <a:rPr lang="zh-CN" altLang="en-US" dirty="0"/>
              <a:t>的发展历史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标准通用标记语言下的一个应用</a:t>
            </a:r>
            <a:r>
              <a:rPr lang="en-US" altLang="zh-CN" dirty="0"/>
              <a:t>HTML</a:t>
            </a:r>
            <a:r>
              <a:rPr lang="zh-CN" altLang="en-US" dirty="0"/>
              <a:t>标准自</a:t>
            </a:r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月发布的</a:t>
            </a:r>
            <a:r>
              <a:rPr lang="en-US" altLang="zh-CN" dirty="0"/>
              <a:t>HTML4.01</a:t>
            </a:r>
            <a:r>
              <a:rPr lang="zh-CN" altLang="en-US" dirty="0"/>
              <a:t>后，后继的</a:t>
            </a:r>
            <a:r>
              <a:rPr lang="en-US" altLang="zh-CN" dirty="0"/>
              <a:t>HTML5</a:t>
            </a:r>
            <a:r>
              <a:rPr lang="zh-CN" altLang="en-US" dirty="0"/>
              <a:t>和其它标准被束之高阁，为了推动</a:t>
            </a:r>
            <a:r>
              <a:rPr lang="en-US" altLang="zh-CN" dirty="0"/>
              <a:t>Web</a:t>
            </a:r>
            <a:r>
              <a:rPr lang="zh-CN" altLang="en-US" dirty="0"/>
              <a:t>标 准化运动的发展，一些公司联合起来，成立了一个叫做 </a:t>
            </a:r>
            <a:r>
              <a:rPr lang="en-US" altLang="zh-CN" dirty="0"/>
              <a:t>Web Hypertext Application Technology Working Group </a:t>
            </a:r>
            <a:r>
              <a:rPr lang="zh-CN" altLang="en-US" dirty="0"/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超文本应用技术工作组 </a:t>
            </a:r>
            <a:r>
              <a:rPr lang="en-US" altLang="zh-CN" dirty="0"/>
              <a:t>-WHATWG</a:t>
            </a:r>
            <a:r>
              <a:rPr lang="zh-CN" altLang="en-US" dirty="0"/>
              <a:t>） 的组织。</a:t>
            </a:r>
            <a:r>
              <a:rPr lang="en-US" altLang="zh-CN" dirty="0"/>
              <a:t>WHATWG </a:t>
            </a:r>
            <a:r>
              <a:rPr lang="zh-CN" altLang="en-US" dirty="0"/>
              <a:t>致力于 </a:t>
            </a:r>
            <a:r>
              <a:rPr lang="en-US" altLang="zh-CN" dirty="0"/>
              <a:t>Web </a:t>
            </a:r>
            <a:r>
              <a:rPr lang="zh-CN" altLang="en-US" dirty="0"/>
              <a:t>表单和应用程序，而</a:t>
            </a:r>
            <a:r>
              <a:rPr lang="en-US" altLang="zh-CN" dirty="0"/>
              <a:t>W3C</a:t>
            </a:r>
            <a:r>
              <a:rPr lang="zh-CN" altLang="en-US" dirty="0"/>
              <a:t>（</a:t>
            </a:r>
            <a:r>
              <a:rPr lang="en-US" altLang="zh-CN" dirty="0"/>
              <a:t>World Wide Web Consortium</a:t>
            </a:r>
            <a:r>
              <a:rPr lang="zh-CN" altLang="en-US" dirty="0"/>
              <a:t>，万维网联盟） 专注于</a:t>
            </a:r>
            <a:r>
              <a:rPr lang="en-US" altLang="zh-CN" dirty="0"/>
              <a:t>XHTML2.0</a:t>
            </a:r>
            <a:r>
              <a:rPr lang="zh-CN" altLang="en-US" dirty="0"/>
              <a:t>。在 </a:t>
            </a:r>
            <a:r>
              <a:rPr lang="en-US" altLang="zh-CN" dirty="0"/>
              <a:t>2006 </a:t>
            </a:r>
            <a:r>
              <a:rPr lang="zh-CN" altLang="en-US" dirty="0"/>
              <a:t>年，双方决定进行合作，来创建一个新版本的 </a:t>
            </a:r>
            <a:r>
              <a:rPr lang="en-US" altLang="zh-CN" dirty="0"/>
              <a:t>HTML</a:t>
            </a:r>
            <a:r>
              <a:rPr lang="zh-CN" altLang="en-US" dirty="0"/>
              <a:t>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草案的前身名为 </a:t>
            </a:r>
            <a:r>
              <a:rPr lang="en-US" altLang="zh-CN" dirty="0"/>
              <a:t>Web Applications 1.0</a:t>
            </a:r>
            <a:r>
              <a:rPr lang="zh-CN" altLang="en-US" dirty="0"/>
              <a:t>，于</a:t>
            </a:r>
            <a:r>
              <a:rPr lang="en-US" altLang="zh-CN" dirty="0"/>
              <a:t>2004</a:t>
            </a:r>
            <a:r>
              <a:rPr lang="zh-CN" altLang="en-US" dirty="0"/>
              <a:t>年被</a:t>
            </a:r>
            <a:r>
              <a:rPr lang="en-US" altLang="zh-CN" dirty="0"/>
              <a:t>WHATWG</a:t>
            </a:r>
            <a:r>
              <a:rPr lang="zh-CN" altLang="en-US" dirty="0"/>
              <a:t>提出，于</a:t>
            </a:r>
            <a:r>
              <a:rPr lang="en-US" altLang="zh-CN" dirty="0"/>
              <a:t>2007</a:t>
            </a:r>
            <a:r>
              <a:rPr lang="zh-CN" altLang="en-US" dirty="0"/>
              <a:t>年被</a:t>
            </a:r>
            <a:r>
              <a:rPr lang="en-US" altLang="zh-CN" dirty="0"/>
              <a:t>W3C</a:t>
            </a:r>
            <a:r>
              <a:rPr lang="zh-CN" altLang="en-US" dirty="0"/>
              <a:t>接纳，并成立了新的 </a:t>
            </a:r>
            <a:r>
              <a:rPr lang="en-US" altLang="zh-CN" dirty="0"/>
              <a:t>HTML </a:t>
            </a:r>
            <a:r>
              <a:rPr lang="zh-CN" altLang="en-US" dirty="0"/>
              <a:t>工作团队。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HTML 5 </a:t>
            </a:r>
            <a:r>
              <a:rPr lang="zh-CN" altLang="en-US" dirty="0"/>
              <a:t>的第一份正式</a:t>
            </a:r>
            <a:r>
              <a:rPr lang="zh-CN" altLang="en-US" dirty="0">
                <a:solidFill>
                  <a:srgbClr val="FF0000"/>
                </a:solidFill>
              </a:rPr>
              <a:t>草案</a:t>
            </a:r>
            <a:r>
              <a:rPr lang="zh-CN" altLang="en-US" dirty="0"/>
              <a:t>已于</a:t>
            </a:r>
            <a:r>
              <a:rPr lang="en-US" altLang="zh-CN" dirty="0">
                <a:solidFill>
                  <a:srgbClr val="FF0000"/>
                </a:solidFill>
              </a:rPr>
              <a:t>2008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22</a:t>
            </a:r>
            <a:r>
              <a:rPr lang="zh-CN" altLang="en-US" dirty="0">
                <a:solidFill>
                  <a:srgbClr val="FF0000"/>
                </a:solidFill>
              </a:rPr>
              <a:t>日公布</a:t>
            </a:r>
            <a:r>
              <a:rPr lang="zh-CN" altLang="en-US" dirty="0"/>
              <a:t>。虽然</a:t>
            </a:r>
            <a:r>
              <a:rPr lang="en-US" altLang="zh-CN" dirty="0"/>
              <a:t>HTML5 </a:t>
            </a:r>
            <a:r>
              <a:rPr lang="zh-CN" altLang="en-US" dirty="0"/>
              <a:t>仍处于完善之中。然而，大部分现代浏览器已经具备了某些 </a:t>
            </a:r>
            <a:r>
              <a:rPr lang="en-US" altLang="zh-CN" dirty="0"/>
              <a:t>HTML5 </a:t>
            </a:r>
            <a:r>
              <a:rPr lang="zh-CN" altLang="en-US" dirty="0"/>
              <a:t>支持。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2012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17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r>
              <a:rPr lang="zh-CN" altLang="en-US" dirty="0"/>
              <a:t>，万维网联盟（</a:t>
            </a:r>
            <a:r>
              <a:rPr lang="en-US" altLang="zh-CN" dirty="0"/>
              <a:t>W3C</a:t>
            </a:r>
            <a:r>
              <a:rPr lang="zh-CN" altLang="en-US" dirty="0"/>
              <a:t>）正式宣布凝结了大量网络工作者心血的</a:t>
            </a:r>
            <a:r>
              <a:rPr lang="en-US" altLang="zh-CN" dirty="0"/>
              <a:t>HTML5</a:t>
            </a:r>
            <a:r>
              <a:rPr lang="zh-CN" altLang="en-US" dirty="0"/>
              <a:t>规范已经</a:t>
            </a:r>
            <a:r>
              <a:rPr lang="zh-CN" altLang="en-US" dirty="0">
                <a:solidFill>
                  <a:srgbClr val="FF0000"/>
                </a:solidFill>
              </a:rPr>
              <a:t>正式定稿</a:t>
            </a:r>
            <a:r>
              <a:rPr lang="zh-CN" altLang="en-US" dirty="0"/>
              <a:t>。根据</a:t>
            </a:r>
            <a:r>
              <a:rPr lang="en-US" altLang="zh-CN" dirty="0"/>
              <a:t>W3C</a:t>
            </a:r>
            <a:r>
              <a:rPr lang="zh-CN" altLang="en-US" dirty="0"/>
              <a:t>的发言稿称：“</a:t>
            </a:r>
            <a:r>
              <a:rPr lang="en-US" altLang="zh-CN" dirty="0"/>
              <a:t>HTML5</a:t>
            </a:r>
            <a:r>
              <a:rPr lang="zh-CN" altLang="en-US" dirty="0"/>
              <a:t>是开放的</a:t>
            </a:r>
            <a:r>
              <a:rPr lang="en-US" altLang="zh-CN" dirty="0"/>
              <a:t>Web</a:t>
            </a:r>
            <a:r>
              <a:rPr lang="zh-CN" altLang="en-US" dirty="0"/>
              <a:t>网络平台的奠基石。”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2013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r>
              <a:rPr lang="zh-CN" altLang="en-US" dirty="0"/>
              <a:t>， </a:t>
            </a:r>
            <a:r>
              <a:rPr lang="en-US" altLang="zh-CN" b="1" dirty="0"/>
              <a:t>HTML 5.1</a:t>
            </a:r>
            <a:r>
              <a:rPr lang="zh-CN" altLang="en-US" b="1" dirty="0"/>
              <a:t>正式草案公布</a:t>
            </a:r>
            <a:r>
              <a:rPr lang="zh-CN" altLang="en-US" dirty="0"/>
              <a:t>。该规范定义了第五次重大版本，新功能不断推出，以帮助</a:t>
            </a:r>
            <a:r>
              <a:rPr lang="en-US" altLang="zh-CN" dirty="0"/>
              <a:t>Web</a:t>
            </a:r>
            <a:r>
              <a:rPr lang="zh-CN" altLang="en-US" dirty="0"/>
              <a:t>应用程序的作者，努力提高新元素互操作性。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69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前景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将会</a:t>
            </a:r>
            <a:r>
              <a:rPr lang="zh-CN" altLang="en-US" dirty="0">
                <a:solidFill>
                  <a:srgbClr val="FF0000"/>
                </a:solidFill>
              </a:rPr>
              <a:t>取代</a:t>
            </a:r>
            <a:r>
              <a:rPr lang="en-US" altLang="zh-CN" dirty="0"/>
              <a:t>1999</a:t>
            </a:r>
            <a:r>
              <a:rPr lang="zh-CN" altLang="en-US" dirty="0"/>
              <a:t>年制定的</a:t>
            </a:r>
            <a:r>
              <a:rPr lang="en-US" altLang="zh-CN" b="1" dirty="0">
                <a:solidFill>
                  <a:srgbClr val="FF0000"/>
                </a:solidFill>
              </a:rPr>
              <a:t>HTML 4.01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XHTML 1.0</a:t>
            </a:r>
            <a:r>
              <a:rPr lang="zh-CN" altLang="en-US" dirty="0"/>
              <a:t>标准，以期能在互联网应用迅速发展的时候，使网络标准达到符合当代的网络需求，为桌面和移动平台带来无缝衔接的丰富内容。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不就将来，</a:t>
            </a:r>
            <a:r>
              <a:rPr lang="en-US" altLang="zh-CN" dirty="0"/>
              <a:t>W3C</a:t>
            </a:r>
            <a:r>
              <a:rPr lang="zh-CN" altLang="en-US" dirty="0"/>
              <a:t>将致力于开发用于实时通信、电子支付、应用开发等方面的标准规范，还会创建一系列的隐私、安全防护措施。</a:t>
            </a: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1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支持</a:t>
            </a:r>
            <a:r>
              <a:rPr lang="en-US" altLang="zh-CN" dirty="0"/>
              <a:t>Html5</a:t>
            </a:r>
            <a:r>
              <a:rPr lang="zh-CN" altLang="en-US" dirty="0"/>
              <a:t>的浏览器包括</a:t>
            </a:r>
            <a:r>
              <a:rPr lang="en-US" altLang="zh-CN" dirty="0"/>
              <a:t>Firefox</a:t>
            </a:r>
            <a:r>
              <a:rPr lang="zh-CN" altLang="en-US" dirty="0"/>
              <a:t>（火狐浏览器），</a:t>
            </a:r>
            <a:r>
              <a:rPr lang="en-US" altLang="zh-CN" dirty="0"/>
              <a:t>IE9</a:t>
            </a:r>
            <a:r>
              <a:rPr lang="zh-CN" altLang="en-US" dirty="0"/>
              <a:t>及其更高版本，</a:t>
            </a:r>
            <a:r>
              <a:rPr lang="en-US" altLang="zh-CN" dirty="0"/>
              <a:t>Chrome</a:t>
            </a:r>
            <a:r>
              <a:rPr lang="zh-CN" altLang="en-US" dirty="0"/>
              <a:t>（谷歌浏览器），</a:t>
            </a:r>
            <a:r>
              <a:rPr lang="en-US" altLang="zh-CN" dirty="0"/>
              <a:t>Safari</a:t>
            </a:r>
            <a:r>
              <a:rPr lang="zh-CN" altLang="en-US" dirty="0"/>
              <a:t>，</a:t>
            </a:r>
            <a:r>
              <a:rPr lang="en-US" altLang="zh-CN" dirty="0"/>
              <a:t>Opera</a:t>
            </a:r>
            <a:r>
              <a:rPr lang="zh-CN" altLang="en-US" dirty="0"/>
              <a:t>等；国内的 遨游浏览器（</a:t>
            </a:r>
            <a:r>
              <a:rPr lang="en-US" altLang="zh-CN" dirty="0" err="1"/>
              <a:t>Maxthon</a:t>
            </a:r>
            <a:r>
              <a:rPr lang="zh-CN" altLang="en-US" dirty="0"/>
              <a:t>），以及基于</a:t>
            </a:r>
            <a:r>
              <a:rPr lang="en-US" altLang="zh-CN" dirty="0"/>
              <a:t>IE</a:t>
            </a:r>
            <a:r>
              <a:rPr lang="zh-CN" altLang="en-US" dirty="0"/>
              <a:t>或</a:t>
            </a:r>
            <a:r>
              <a:rPr lang="en-US" altLang="zh-CN" dirty="0"/>
              <a:t>Chromium</a:t>
            </a:r>
            <a:r>
              <a:rPr lang="zh-CN" altLang="en-US" dirty="0"/>
              <a:t>（</a:t>
            </a:r>
            <a:r>
              <a:rPr lang="en-US" altLang="zh-CN" dirty="0"/>
              <a:t>Chrome</a:t>
            </a:r>
            <a:r>
              <a:rPr lang="zh-CN" altLang="en-US" dirty="0"/>
              <a:t>的工程版或称实验版）所推出的</a:t>
            </a:r>
            <a:r>
              <a:rPr lang="en-US" altLang="zh-CN" dirty="0"/>
              <a:t>360</a:t>
            </a:r>
            <a:r>
              <a:rPr lang="zh-CN" altLang="en-US" dirty="0"/>
              <a:t>浏览器、搜狗浏览器、</a:t>
            </a:r>
            <a:r>
              <a:rPr lang="en-US" altLang="zh-CN" dirty="0"/>
              <a:t>QQ</a:t>
            </a:r>
            <a:r>
              <a:rPr lang="zh-CN" altLang="en-US" dirty="0"/>
              <a:t>浏览器、猎豹 浏览器等国产浏览器同样具备支持</a:t>
            </a:r>
            <a:r>
              <a:rPr lang="en-US" altLang="zh-CN" dirty="0"/>
              <a:t>HTML5</a:t>
            </a:r>
            <a:r>
              <a:rPr lang="zh-CN" altLang="en-US" dirty="0"/>
              <a:t>的能力。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61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给我们带来的惊喜</a:t>
            </a:r>
          </a:p>
        </p:txBody>
      </p:sp>
      <p:sp>
        <p:nvSpPr>
          <p:cNvPr id="6" name="椭圆 5"/>
          <p:cNvSpPr/>
          <p:nvPr/>
        </p:nvSpPr>
        <p:spPr>
          <a:xfrm>
            <a:off x="1855254" y="4849933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gency FB" panose="020B0503020202020204" pitchFamily="34" charset="0"/>
              </a:rPr>
              <a:t>CSS3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动画</a:t>
            </a:r>
          </a:p>
        </p:txBody>
      </p:sp>
      <p:sp>
        <p:nvSpPr>
          <p:cNvPr id="7" name="椭圆 6"/>
          <p:cNvSpPr/>
          <p:nvPr/>
        </p:nvSpPr>
        <p:spPr>
          <a:xfrm>
            <a:off x="3646240" y="5513404"/>
            <a:ext cx="1008112" cy="10081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gency FB" panose="020B0503020202020204" pitchFamily="34" charset="0"/>
              </a:rPr>
              <a:t>手机</a:t>
            </a:r>
            <a:endParaRPr lang="en-US" altLang="zh-CN" b="1" dirty="0">
              <a:latin typeface="Agency FB" panose="020B0503020202020204" pitchFamily="34" charset="0"/>
            </a:endParaRPr>
          </a:p>
          <a:p>
            <a:pPr algn="ctr"/>
            <a:r>
              <a:rPr lang="zh-CN" altLang="en-US" b="1" dirty="0">
                <a:latin typeface="Agency FB" panose="020B0503020202020204" pitchFamily="34" charset="0"/>
              </a:rPr>
              <a:t>交互</a:t>
            </a:r>
          </a:p>
        </p:txBody>
      </p:sp>
      <p:sp>
        <p:nvSpPr>
          <p:cNvPr id="8" name="椭圆 7"/>
          <p:cNvSpPr/>
          <p:nvPr/>
        </p:nvSpPr>
        <p:spPr>
          <a:xfrm>
            <a:off x="5226372" y="4831069"/>
            <a:ext cx="1008112" cy="100811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gency FB" panose="020B0503020202020204" pitchFamily="34" charset="0"/>
              </a:rPr>
              <a:t>通信</a:t>
            </a:r>
          </a:p>
        </p:txBody>
      </p:sp>
      <p:sp>
        <p:nvSpPr>
          <p:cNvPr id="9" name="椭圆 8"/>
          <p:cNvSpPr/>
          <p:nvPr/>
        </p:nvSpPr>
        <p:spPr>
          <a:xfrm>
            <a:off x="5924816" y="4987871"/>
            <a:ext cx="1008112" cy="10081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gency FB" panose="020B0503020202020204" pitchFamily="34" charset="0"/>
              </a:rPr>
              <a:t>拖拽</a:t>
            </a:r>
          </a:p>
        </p:txBody>
      </p:sp>
      <p:sp>
        <p:nvSpPr>
          <p:cNvPr id="10" name="椭圆 9"/>
          <p:cNvSpPr/>
          <p:nvPr/>
        </p:nvSpPr>
        <p:spPr>
          <a:xfrm>
            <a:off x="5509103" y="5513404"/>
            <a:ext cx="1008112" cy="100811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gency FB" panose="020B0503020202020204" pitchFamily="34" charset="0"/>
              </a:rPr>
              <a:t>2D</a:t>
            </a:r>
          </a:p>
          <a:p>
            <a:pPr algn="ctr"/>
            <a:r>
              <a:rPr lang="zh-CN" altLang="en-US" b="1" dirty="0">
                <a:latin typeface="Agency FB" panose="020B0503020202020204" pitchFamily="34" charset="0"/>
              </a:rPr>
              <a:t>绘图</a:t>
            </a:r>
          </a:p>
        </p:txBody>
      </p:sp>
      <p:sp>
        <p:nvSpPr>
          <p:cNvPr id="11" name="椭圆 10"/>
          <p:cNvSpPr/>
          <p:nvPr/>
        </p:nvSpPr>
        <p:spPr>
          <a:xfrm>
            <a:off x="2923828" y="4682553"/>
            <a:ext cx="1008112" cy="1008112"/>
          </a:xfrm>
          <a:prstGeom prst="ellipse">
            <a:avLst/>
          </a:prstGeom>
          <a:solidFill>
            <a:srgbClr val="FC0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gency FB" panose="020B0503020202020204" pitchFamily="34" charset="0"/>
              </a:rPr>
              <a:t>3D</a:t>
            </a:r>
          </a:p>
          <a:p>
            <a:pPr algn="ctr"/>
            <a:r>
              <a:rPr lang="zh-CN" altLang="en-US" b="1" dirty="0">
                <a:latin typeface="Agency FB" panose="020B0503020202020204" pitchFamily="34" charset="0"/>
              </a:rPr>
              <a:t>绘图</a:t>
            </a:r>
          </a:p>
        </p:txBody>
      </p:sp>
      <p:sp>
        <p:nvSpPr>
          <p:cNvPr id="12" name="椭圆 11"/>
          <p:cNvSpPr/>
          <p:nvPr/>
        </p:nvSpPr>
        <p:spPr>
          <a:xfrm>
            <a:off x="2498893" y="5335125"/>
            <a:ext cx="1008112" cy="100811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gency FB" panose="020B0503020202020204" pitchFamily="34" charset="0"/>
              </a:rPr>
              <a:t>CSS3</a:t>
            </a:r>
          </a:p>
          <a:p>
            <a:pPr algn="ctr"/>
            <a:r>
              <a:rPr lang="zh-CN" altLang="en-US" b="1" dirty="0">
                <a:latin typeface="Agency FB" panose="020B0503020202020204" pitchFamily="34" charset="0"/>
              </a:rPr>
              <a:t>圆角</a:t>
            </a:r>
          </a:p>
        </p:txBody>
      </p:sp>
      <p:sp>
        <p:nvSpPr>
          <p:cNvPr id="13" name="椭圆 12"/>
          <p:cNvSpPr/>
          <p:nvPr/>
        </p:nvSpPr>
        <p:spPr>
          <a:xfrm>
            <a:off x="1488197" y="5635943"/>
            <a:ext cx="1008112" cy="100811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gency FB" panose="020B0503020202020204" pitchFamily="34" charset="0"/>
              </a:rPr>
              <a:t>其他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68650" y="1002566"/>
            <a:ext cx="523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rgbClr val="FC04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b="1" dirty="0">
                <a:solidFill>
                  <a:srgbClr val="FC04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不仅仅是用来做网页的！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5915" y="1493619"/>
            <a:ext cx="806489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依赖，完全可以使用纯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样式，制作有规则的图形。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的依赖，仅仅使用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样式，就能制作动画效果。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打包成手机应用，可以与原生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相媲美。易于调试、极大的企业降低人工成本及软件维护成本。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开发桌面或手机游戏（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 2D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），而无需安装任何程序或插件。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通信接口，轻松实现聊天室的开发。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随着规范不断的更新，我们期待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给我们带来更多惊喜。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45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计划课时：</a:t>
            </a:r>
            <a:endParaRPr lang="en-US" altLang="zh-CN" dirty="0"/>
          </a:p>
          <a:p>
            <a:pPr lvl="1" indent="-342900"/>
            <a:r>
              <a:rPr lang="en-US" altLang="zh-CN"/>
              <a:t>14</a:t>
            </a:r>
            <a:r>
              <a:rPr lang="zh-CN" altLang="en-US"/>
              <a:t>天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技术要点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掌握基本的</a:t>
            </a:r>
            <a:r>
              <a:rPr lang="en-US" altLang="zh-CN" dirty="0"/>
              <a:t>PS</a:t>
            </a:r>
            <a:r>
              <a:rPr lang="zh-CN" altLang="en-US" dirty="0"/>
              <a:t>切图方法，能够基于</a:t>
            </a:r>
            <a:r>
              <a:rPr lang="en-US" altLang="zh-CN" dirty="0"/>
              <a:t>UI</a:t>
            </a:r>
            <a:r>
              <a:rPr lang="zh-CN" altLang="en-US" dirty="0"/>
              <a:t>设计图（</a:t>
            </a:r>
            <a:r>
              <a:rPr lang="en-US" altLang="zh-CN" dirty="0"/>
              <a:t>.</a:t>
            </a:r>
            <a:r>
              <a:rPr lang="en-US" altLang="zh-CN" dirty="0" err="1"/>
              <a:t>psd</a:t>
            </a:r>
            <a:r>
              <a:rPr lang="zh-CN" altLang="en-US" dirty="0"/>
              <a:t>），设计开发</a:t>
            </a:r>
            <a:r>
              <a:rPr lang="en-US" altLang="zh-CN" dirty="0"/>
              <a:t>PC</a:t>
            </a:r>
            <a:r>
              <a:rPr lang="zh-CN" altLang="en-US" dirty="0"/>
              <a:t>端网页。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sz="1900" dirty="0"/>
              <a:t>相关布局知识及布局技巧</a:t>
            </a:r>
            <a:endParaRPr lang="en-US" altLang="zh-CN" sz="1900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sz="1900" dirty="0"/>
              <a:t>高度还原设计图</a:t>
            </a:r>
            <a:endParaRPr lang="en-US" altLang="zh-CN" sz="1900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能够使用</a:t>
            </a:r>
            <a:r>
              <a:rPr lang="en-US" altLang="zh-CN" dirty="0"/>
              <a:t>CSS3</a:t>
            </a:r>
            <a:r>
              <a:rPr lang="zh-CN" altLang="en-US" dirty="0"/>
              <a:t>新特性编写网页特效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en-US" altLang="zh-CN" dirty="0"/>
              <a:t>CSS3 </a:t>
            </a:r>
            <a:r>
              <a:rPr lang="zh-CN" altLang="en-US" dirty="0"/>
              <a:t>新增选择器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边框：圆角</a:t>
            </a:r>
            <a:r>
              <a:rPr lang="en-US" altLang="zh-CN" dirty="0"/>
              <a:t>(border-</a:t>
            </a:r>
            <a:r>
              <a:rPr lang="en-US" altLang="zh-CN" dirty="0" err="1"/>
              <a:t>raidus</a:t>
            </a:r>
            <a:r>
              <a:rPr lang="en-US" altLang="zh-CN" dirty="0"/>
              <a:t>)</a:t>
            </a:r>
            <a:r>
              <a:rPr lang="zh-CN" altLang="en-US" dirty="0"/>
              <a:t>、阴影</a:t>
            </a:r>
            <a:r>
              <a:rPr lang="en-US" altLang="zh-CN" dirty="0"/>
              <a:t>(box-shadow)</a:t>
            </a:r>
            <a:r>
              <a:rPr lang="zh-CN" altLang="en-US" dirty="0"/>
              <a:t>、图片边框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过渡（</a:t>
            </a:r>
            <a:r>
              <a:rPr lang="en-US" altLang="zh-CN" dirty="0"/>
              <a:t>transition</a:t>
            </a:r>
            <a:r>
              <a:rPr lang="zh-CN" altLang="en-US" dirty="0"/>
              <a:t>）及动画（</a:t>
            </a:r>
            <a:r>
              <a:rPr lang="en-US" altLang="zh-CN" dirty="0"/>
              <a:t>animation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en-US" altLang="zh-CN" dirty="0"/>
              <a:t>2D, 3D</a:t>
            </a:r>
            <a:r>
              <a:rPr lang="zh-CN" altLang="en-US" dirty="0"/>
              <a:t>变换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背景：多背景，背景大小，背景原点，背景裁剪，渐变函数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文本处理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表单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伸缩盒模型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熟悉并掌握</a:t>
            </a:r>
            <a:r>
              <a:rPr lang="en-US" altLang="zh-CN" dirty="0"/>
              <a:t>HTML5</a:t>
            </a:r>
            <a:r>
              <a:rPr lang="zh-CN" altLang="en-US" dirty="0"/>
              <a:t>新增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离线存储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en-US" altLang="zh-CN" dirty="0"/>
              <a:t>Web Socket</a:t>
            </a:r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en-US" altLang="zh-CN" dirty="0"/>
              <a:t>Canvas</a:t>
            </a:r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拖拽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文件读取</a:t>
            </a:r>
            <a:endParaRPr lang="en-US" altLang="zh-CN" dirty="0"/>
          </a:p>
          <a:p>
            <a:pPr marL="1257300" lvl="2" indent="-457200">
              <a:buFont typeface="Wingdings" panose="05000000000000000000" pitchFamily="2" charset="2"/>
              <a:buChar char="ü"/>
            </a:pPr>
            <a:r>
              <a:rPr lang="zh-CN" altLang="en-US" dirty="0"/>
              <a:t>历史记录</a:t>
            </a:r>
          </a:p>
        </p:txBody>
      </p:sp>
    </p:spTree>
    <p:extLst>
      <p:ext uri="{BB962C8B-B14F-4D97-AF65-F5344CB8AC3E}">
        <p14:creationId xmlns:p14="http://schemas.microsoft.com/office/powerpoint/2010/main" val="296711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开发及测试工具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/>
          <a:lstStyle/>
          <a:p>
            <a:r>
              <a:rPr lang="zh-CN" altLang="en-US" dirty="0"/>
              <a:t>编码工具</a:t>
            </a:r>
            <a:endParaRPr lang="en-US" altLang="zh-CN" dirty="0"/>
          </a:p>
          <a:p>
            <a:pPr lvl="1"/>
            <a:r>
              <a:rPr lang="en-US" altLang="zh-CN" dirty="0" err="1"/>
              <a:t>Webstorm</a:t>
            </a:r>
            <a:r>
              <a:rPr lang="en-US" altLang="zh-CN" dirty="0"/>
              <a:t> 2016 </a:t>
            </a:r>
            <a:r>
              <a:rPr lang="zh-CN" altLang="en-US" dirty="0"/>
              <a:t>（本次课程使用）</a:t>
            </a:r>
            <a:endParaRPr lang="en-US" altLang="zh-CN" dirty="0"/>
          </a:p>
          <a:p>
            <a:pPr lvl="1"/>
            <a:r>
              <a:rPr lang="en-US" altLang="zh-CN" dirty="0" err="1"/>
              <a:t>HBuilder</a:t>
            </a:r>
            <a:endParaRPr lang="en-US" altLang="zh-CN" dirty="0"/>
          </a:p>
          <a:p>
            <a:r>
              <a:rPr lang="zh-CN" altLang="en-US" dirty="0"/>
              <a:t>调试及调试工具</a:t>
            </a:r>
            <a:endParaRPr lang="en-US" altLang="zh-CN" dirty="0"/>
          </a:p>
          <a:p>
            <a:pPr lvl="1"/>
            <a:r>
              <a:rPr lang="en-US" altLang="zh-CN" dirty="0"/>
              <a:t>Chrome 54 </a:t>
            </a:r>
            <a:r>
              <a:rPr lang="zh-CN" altLang="en-US" dirty="0"/>
              <a:t>以上版本</a:t>
            </a:r>
            <a:endParaRPr lang="en-US" altLang="zh-CN" dirty="0"/>
          </a:p>
          <a:p>
            <a:pPr lvl="1"/>
            <a:r>
              <a:rPr lang="en-US" altLang="zh-CN" dirty="0" err="1"/>
              <a:t>IETester</a:t>
            </a:r>
            <a:endParaRPr lang="en-US" altLang="zh-CN" dirty="0"/>
          </a:p>
          <a:p>
            <a:r>
              <a:rPr lang="zh-CN" altLang="en-US" dirty="0"/>
              <a:t>图形软件</a:t>
            </a:r>
            <a:endParaRPr lang="en-US" altLang="zh-CN" dirty="0"/>
          </a:p>
          <a:p>
            <a:pPr lvl="1"/>
            <a:r>
              <a:rPr lang="en-US" altLang="zh-CN" dirty="0"/>
              <a:t>Photoshop CS6</a:t>
            </a:r>
            <a:r>
              <a:rPr lang="zh-CN" altLang="en-US" dirty="0"/>
              <a:t> 及其以上版本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14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416</TotalTime>
  <Words>851</Words>
  <Application>Microsoft Office PowerPoint</Application>
  <PresentationFormat>全屏显示(4:3)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Agency FB</vt:lpstr>
      <vt:lpstr>Arial</vt:lpstr>
      <vt:lpstr>Calibri</vt:lpstr>
      <vt:lpstr>Ebrima</vt:lpstr>
      <vt:lpstr>Wingdings</vt:lpstr>
      <vt:lpstr>Office 主题</vt:lpstr>
      <vt:lpstr>PowerPoint 演示文稿</vt:lpstr>
      <vt:lpstr>目录</vt:lpstr>
      <vt:lpstr>什么是HTML5?</vt:lpstr>
      <vt:lpstr>HTML5的发展历史</vt:lpstr>
      <vt:lpstr>HTML5前景</vt:lpstr>
      <vt:lpstr>浏览器支持</vt:lpstr>
      <vt:lpstr>HTML5给我们带来的惊喜</vt:lpstr>
      <vt:lpstr>课程介绍</vt:lpstr>
      <vt:lpstr>开发及测试工具</vt:lpstr>
      <vt:lpstr>初级阶段晨考</vt:lpstr>
      <vt:lpstr>晨读</vt:lpstr>
      <vt:lpstr>结语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lenovo</cp:lastModifiedBy>
  <cp:revision>1179</cp:revision>
  <dcterms:created xsi:type="dcterms:W3CDTF">2016-03-19T12:08:00Z</dcterms:created>
  <dcterms:modified xsi:type="dcterms:W3CDTF">2017-04-27T00:44:17Z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