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405" r:id="rId4"/>
    <p:sldId id="406" r:id="rId5"/>
    <p:sldId id="426" r:id="rId6"/>
    <p:sldId id="427" r:id="rId7"/>
    <p:sldId id="407" r:id="rId8"/>
    <p:sldId id="408" r:id="rId9"/>
    <p:sldId id="431" r:id="rId10"/>
    <p:sldId id="428" r:id="rId11"/>
    <p:sldId id="430" r:id="rId12"/>
    <p:sldId id="429" r:id="rId13"/>
    <p:sldId id="411" r:id="rId14"/>
    <p:sldId id="412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260" r:id="rId23"/>
    <p:sldId id="397" r:id="rId24"/>
    <p:sldId id="398" r:id="rId25"/>
    <p:sldId id="39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3a4d27c-84e1-491e-80ab-a555b23c01f2}">
          <p14:sldIdLst>
            <p14:sldId id="256"/>
            <p14:sldId id="405"/>
            <p14:sldId id="406"/>
            <p14:sldId id="426"/>
            <p14:sldId id="427"/>
            <p14:sldId id="407"/>
            <p14:sldId id="408"/>
            <p14:sldId id="431"/>
            <p14:sldId id="428"/>
            <p14:sldId id="430"/>
            <p14:sldId id="429"/>
            <p14:sldId id="411"/>
            <p14:sldId id="412"/>
            <p14:sldId id="414"/>
            <p14:sldId id="415"/>
            <p14:sldId id="416"/>
            <p14:sldId id="417"/>
            <p14:sldId id="418"/>
            <p14:sldId id="419"/>
            <p14:sldId id="420"/>
          </p14:sldIdLst>
        </p14:section>
        <p14:section name="无标题节" id="{427b6b77-30b3-42d7-a433-fcbe7cbdce03}">
          <p14:sldIdLst>
            <p14:sldId id="260"/>
            <p14:sldId id="397"/>
            <p14:sldId id="398"/>
            <p14:sldId id="3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BB"/>
    <a:srgbClr val="FF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66"/>
      </p:cViewPr>
      <p:guideLst>
        <p:guide orient="horz" pos="22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957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单击输入标题编辑母版标题样式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64740" y="28575"/>
            <a:ext cx="6684010" cy="692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16305"/>
            <a:ext cx="8229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251460" y="4220845"/>
            <a:ext cx="8923655" cy="71818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讲师：许井龙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35560" y="2853055"/>
            <a:ext cx="9140825" cy="7181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 </a:t>
            </a: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Socket</a:t>
            </a:r>
            <a:endParaRPr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88125" y="6381115"/>
            <a:ext cx="220726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2016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 第一版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460" y="6309360"/>
            <a:ext cx="34080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ngsteel@qq.com</a:t>
            </a: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1.5</a:t>
            </a:r>
            <a:r>
              <a:rPr lang="zh-CN" altLang="en-US"/>
              <a:t>、跨域问题</a:t>
            </a:r>
            <a:r>
              <a:rPr lang="en-US"/>
              <a:t> 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5544185"/>
            <a:ext cx="8098155" cy="2787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" y="1237615"/>
            <a:ext cx="8214995" cy="3248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&lt;script type="text/javascript"&gt;</a:t>
            </a:r>
            <a:endParaRPr lang="zh-CN" altLang="en-US"/>
          </a:p>
          <a:p>
            <a:r>
              <a:rPr lang="zh-CN" altLang="en-US"/>
              <a:t>    //添加脚本</a:t>
            </a:r>
            <a:endParaRPr lang="zh-CN" altLang="en-US"/>
          </a:p>
          <a:p>
            <a:r>
              <a:rPr lang="zh-CN" altLang="en-US"/>
              <a:t>    var xmlHttp;</a:t>
            </a:r>
            <a:endParaRPr lang="zh-CN" altLang="en-US"/>
          </a:p>
          <a:p>
            <a:r>
              <a:rPr lang="zh-CN" altLang="en-US"/>
              <a:t>    if(window.XMLHttpRequest){</a:t>
            </a:r>
            <a:endParaRPr lang="zh-CN" altLang="en-US"/>
          </a:p>
          <a:p>
            <a:r>
              <a:rPr lang="zh-CN" altLang="en-US"/>
              <a:t>        xmlHttp = new XMLHttpRequest();</a:t>
            </a:r>
            <a:endParaRPr lang="zh-CN" altLang="en-US"/>
          </a:p>
          <a:p>
            <a:r>
              <a:rPr lang="zh-CN" altLang="en-US"/>
              <a:t>    } else {</a:t>
            </a:r>
            <a:endParaRPr lang="zh-CN" altLang="en-US"/>
          </a:p>
          <a:p>
            <a:r>
              <a:rPr lang="zh-CN" altLang="en-US"/>
              <a:t>        xmlHttp = new ActiveXObject("Microsoft.XMLHTTP");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xmlHttp.open("GET", "http://www.baidu.com", true);</a:t>
            </a:r>
            <a:endParaRPr lang="zh-CN" altLang="en-US"/>
          </a:p>
          <a:p>
            <a:r>
              <a:rPr lang="zh-CN" altLang="en-US"/>
              <a:t>    xmlHttp.send();</a:t>
            </a:r>
            <a:endParaRPr lang="zh-CN" altLang="en-US"/>
          </a:p>
          <a:p>
            <a:r>
              <a:rPr lang="zh-CN" altLang="en-US"/>
              <a:t>&lt;/script&gt;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、无法实时真正意义上的长连接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、每次请求</a:t>
            </a:r>
            <a:r>
              <a:rPr lang="en-US" altLang="zh-CN"/>
              <a:t>-</a:t>
            </a:r>
            <a:r>
              <a:rPr lang="zh-CN" altLang="en-US"/>
              <a:t>响应都会附加非常多的信息。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、无法保持会话状态。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、半双工通讯方式，效率低下。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、无法实现跨域访问。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WS</a:t>
            </a:r>
            <a:r>
              <a:rPr lang="zh-CN" altLang="en-US"/>
              <a:t>之前如何解决上述问题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>
              <a:lnSpc>
                <a:spcPct val="150000"/>
              </a:lnSpc>
            </a:pPr>
            <a:r>
              <a:rPr lang="zh-CN" altLang="en-US"/>
              <a:t>如何解决</a:t>
            </a:r>
            <a:r>
              <a:rPr lang="en-US" altLang="zh-CN">
                <a:sym typeface="+mn-ea"/>
              </a:rPr>
              <a:t>HTTP1.0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HTTP1.1</a:t>
            </a:r>
            <a:r>
              <a:rPr lang="zh-CN" altLang="en-US">
                <a:sym typeface="+mn-ea"/>
              </a:rPr>
              <a:t>低效及实时性问题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 b="1">
                <a:solidFill>
                  <a:srgbClr val="00B0F0"/>
                </a:solidFill>
              </a:rPr>
              <a:t>轮询（</a:t>
            </a:r>
            <a:r>
              <a:rPr lang="en-US" altLang="zh-CN" b="1">
                <a:solidFill>
                  <a:srgbClr val="00B0F0"/>
                </a:solidFill>
              </a:rPr>
              <a:t>polling</a:t>
            </a:r>
            <a:r>
              <a:rPr lang="zh-CN" altLang="en-US" b="1">
                <a:solidFill>
                  <a:srgbClr val="00B0F0"/>
                </a:solidFill>
              </a:rPr>
              <a:t>）</a:t>
            </a:r>
            <a:r>
              <a:rPr lang="zh-CN" altLang="en-US"/>
              <a:t>：定期发起一个请求， 服务器每次都会响应，不管是否由信息更新。如果信息变化由规律，使用轮询当然是最好的方法，但是很多信息变化是没有规律的。这会导致我们打开很多无用的连接。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 b="1">
                <a:solidFill>
                  <a:srgbClr val="00B0F0"/>
                </a:solidFill>
              </a:rPr>
              <a:t>长轮询</a:t>
            </a:r>
            <a:r>
              <a:rPr lang="zh-CN" altLang="en-US"/>
              <a:t>：客户端向服务器发送一个请求，并创建一个连接，该连接一直会处于打开状态，直到服务器有信息更新或者连接超时。</a:t>
            </a:r>
            <a:r>
              <a:rPr lang="zh-CN" altLang="en-US">
                <a:sym typeface="+mn-ea"/>
              </a:rPr>
              <a:t>常见的技术为</a:t>
            </a:r>
            <a:r>
              <a:rPr lang="en-US" altLang="zh-CN" b="1">
                <a:sym typeface="+mn-ea"/>
              </a:rPr>
              <a:t>Comet</a:t>
            </a:r>
            <a:r>
              <a:rPr lang="zh-CN" altLang="en-US">
                <a:sym typeface="+mn-ea"/>
              </a:rPr>
              <a:t>。该技术的本质是延长了服务器响应时间。它有时候也被称为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挂起</a:t>
            </a:r>
            <a:r>
              <a:rPr lang="en-US" altLang="zh-CN">
                <a:sym typeface="+mn-ea"/>
              </a:rPr>
              <a:t>GET”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搁置</a:t>
            </a:r>
            <a:r>
              <a:rPr lang="en-US" altLang="zh-CN">
                <a:sym typeface="+mn-ea"/>
              </a:rPr>
              <a:t>POST”</a:t>
            </a:r>
            <a:r>
              <a:rPr lang="zh-CN" altLang="en-US">
                <a:sym typeface="+mn-ea"/>
              </a:rPr>
              <a:t>。 由于服务会挂起很多请求连接， 如果访问过度，会导致服务器宕机。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b="1">
                <a:solidFill>
                  <a:srgbClr val="00B0F0"/>
                </a:solidFill>
              </a:rPr>
              <a:t>流化</a:t>
            </a:r>
            <a:r>
              <a:rPr lang="zh-CN" altLang="en-US"/>
              <a:t>：本质是服务器永远不会响应请求，它只是更新响应。看起来实时更新信息的问题已经得到了妥善解决。但是任何商业网站一定会在其主站前加入防火墙或者代理服务器，而这些服务器可能缓存响应。导致响应更新的延迟。例如，Flash Socket。缺点是客户端必须安装Flash插件；非HTTP协议，无法自动穿越防火墙。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的诞生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7565"/>
            <a:ext cx="8229600" cy="3654425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实现长连接</a:t>
            </a:r>
            <a:endParaRPr lang="zh-CN" altLang="en-US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减少无用信息传递，节省带宽。</a:t>
            </a:r>
            <a:endParaRPr lang="zh-CN" altLang="en-US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全双工（Full Duplex）： 请求与响应可以同步进行。</a:t>
            </a:r>
            <a:endParaRPr lang="zh-CN" altLang="en-US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减少延迟：一旦建立</a:t>
            </a:r>
            <a:r>
              <a:rPr lang="en-US" altLang="zh-CN" sz="1600">
                <a:sym typeface="+mn-ea"/>
              </a:rPr>
              <a:t>Websocket</a:t>
            </a:r>
            <a:r>
              <a:rPr lang="zh-CN" altLang="en-US" sz="1600">
                <a:sym typeface="+mn-ea"/>
              </a:rPr>
              <a:t>连接，只要服务器有可用消息就会推送到客户端。 它与轮询由本质区别，只有一个连且实时</a:t>
            </a:r>
            <a:r>
              <a:rPr lang="en-US" altLang="zh-CN" sz="1600">
                <a:sym typeface="+mn-ea"/>
              </a:rPr>
              <a:t>“</a:t>
            </a:r>
            <a:r>
              <a:rPr lang="zh-CN" altLang="en-US" sz="1600">
                <a:sym typeface="+mn-ea"/>
              </a:rPr>
              <a:t>推送</a:t>
            </a:r>
            <a:r>
              <a:rPr lang="en-US" altLang="zh-CN" sz="1600">
                <a:sym typeface="+mn-ea"/>
              </a:rPr>
              <a:t>”</a:t>
            </a:r>
            <a:r>
              <a:rPr lang="zh-CN" altLang="en-US" sz="1600">
                <a:sym typeface="+mn-ea"/>
              </a:rPr>
              <a:t>信息。</a:t>
            </a:r>
            <a:endParaRPr lang="zh-CN" altLang="en-US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可以跨源（</a:t>
            </a:r>
            <a:r>
              <a:rPr lang="en-US" altLang="zh-CN" sz="1600">
                <a:sym typeface="+mn-ea"/>
              </a:rPr>
              <a:t>origin</a:t>
            </a:r>
            <a:r>
              <a:rPr lang="zh-CN" altLang="en-US" sz="1600">
                <a:sym typeface="+mn-ea"/>
              </a:rPr>
              <a:t>）请求第三方服务</a:t>
            </a:r>
            <a:endParaRPr lang="zh-CN" altLang="en-US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00B0F0"/>
                </a:solidFill>
                <a:sym typeface="+mn-ea"/>
              </a:rPr>
              <a:t>简单易用</a:t>
            </a:r>
            <a:endParaRPr lang="zh-CN" altLang="en-US" sz="1600" b="1">
              <a:solidFill>
                <a:srgbClr val="00B0F0"/>
              </a:solidFill>
              <a:sym typeface="+mn-ea"/>
            </a:endParaRPr>
          </a:p>
          <a:p>
            <a:endParaRPr lang="zh-CN" altLang="en-US" sz="1600" b="1">
              <a:solidFill>
                <a:srgbClr val="00B0F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3070" y="3139440"/>
            <a:ext cx="4805680" cy="3132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Websocket</a:t>
            </a:r>
            <a:r>
              <a:rPr lang="zh-CN" altLang="en-US"/>
              <a:t>最佳使用场景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5150" y="1242060"/>
            <a:ext cx="8013700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、如果开发实时通讯的应用，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websocket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是你最佳的选择，例如聊天、写作文档编辑，大型多人在线游戏，股票交易软件。该技术尤其适合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游戏开发，因为在线有限对响应实时性要求非常高。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150" y="3076575"/>
            <a:ext cx="742061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、如果你需要全双工通讯，那么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websocket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绝对是最佳选择，但是如果客户端只是被动的接受服务端推送的消息（例如天气预报、新闻），那么使用服务器推送事件（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Server-Sent, Event, SSE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）提供的接口也是个不错的选择。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Websocket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Websocket</a:t>
            </a:r>
            <a:r>
              <a:rPr lang="zh-CN" altLang="en-US"/>
              <a:t>由</a:t>
            </a:r>
            <a:r>
              <a:rPr lang="en-US" altLang="zh-CN"/>
              <a:t>Client </a:t>
            </a:r>
            <a:r>
              <a:rPr lang="zh-CN" altLang="en-US"/>
              <a:t>和 </a:t>
            </a:r>
            <a:r>
              <a:rPr lang="en-US" altLang="zh-CN"/>
              <a:t>Server</a:t>
            </a:r>
            <a:r>
              <a:rPr lang="zh-CN" altLang="en-US"/>
              <a:t>两部分组成。</a:t>
            </a:r>
            <a:endParaRPr lang="zh-CN" altLang="en-US"/>
          </a:p>
          <a:p>
            <a:pPr lvl="1"/>
            <a:r>
              <a:rPr lang="en-US" altLang="zh-CN"/>
              <a:t>Client API</a:t>
            </a:r>
            <a:r>
              <a:rPr lang="zh-CN" altLang="en-US"/>
              <a:t>（应用程序编程接口），包括事件、方法和特性。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Websocket 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构造函数</a:t>
            </a:r>
            <a:endParaRPr lang="zh-CN" altLang="en-US"/>
          </a:p>
          <a:p>
            <a:r>
              <a:rPr lang="en-US" altLang="zh-CN"/>
              <a:t>var webSocket = new WebSocket(“ws://echo.websocket.org/“)</a:t>
            </a:r>
            <a:endParaRPr lang="en-US" altLang="zh-CN"/>
          </a:p>
          <a:p>
            <a:r>
              <a:rPr lang="zh-CN" altLang="en-US"/>
              <a:t>该构造函数由一个必要的参数</a:t>
            </a:r>
            <a:r>
              <a:rPr lang="en-US" altLang="zh-CN"/>
              <a:t>URL</a:t>
            </a:r>
            <a:r>
              <a:rPr lang="zh-CN" altLang="en-US"/>
              <a:t>（提供</a:t>
            </a:r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的服务地址，该地址必须以</a:t>
            </a:r>
            <a:r>
              <a:rPr lang="en-US" altLang="zh-CN">
                <a:sym typeface="+mn-ea"/>
              </a:rPr>
              <a:t>ws://</a:t>
            </a:r>
            <a:r>
              <a:rPr lang="zh-CN" altLang="en-US">
                <a:sym typeface="+mn-ea"/>
              </a:rPr>
              <a:t>开头）和一个可选参数（</a:t>
            </a:r>
            <a:r>
              <a:rPr lang="en-US" altLang="zh-CN">
                <a:sym typeface="+mn-ea"/>
              </a:rPr>
              <a:t>protocols</a:t>
            </a:r>
            <a:r>
              <a:rPr lang="zh-CN" altLang="en-US">
                <a:sym typeface="+mn-ea"/>
              </a:rPr>
              <a:t>），该可选参数是一个字符数组。</a:t>
            </a:r>
            <a:endParaRPr lang="zh-CN" altLang="en-US">
              <a:sym typeface="+mn-ea"/>
            </a:endParaRPr>
          </a:p>
          <a:p>
            <a:r>
              <a:rPr lang="zh-CN" altLang="en-US"/>
              <a:t>执行完此代码后，</a:t>
            </a:r>
            <a:r>
              <a:rPr lang="en-US" altLang="zh-CN"/>
              <a:t>http</a:t>
            </a:r>
            <a:r>
              <a:rPr lang="zh-CN" altLang="en-US"/>
              <a:t>协议升级为</a:t>
            </a:r>
            <a:r>
              <a:rPr lang="en-US" altLang="zh-CN"/>
              <a:t>websocket</a:t>
            </a:r>
            <a:r>
              <a:rPr lang="zh-CN" altLang="en-US"/>
              <a:t>协议。一旦建立连接（</a:t>
            </a:r>
            <a:r>
              <a:rPr lang="en-US" altLang="zh-CN"/>
              <a:t>onopen()</a:t>
            </a:r>
            <a:r>
              <a:rPr lang="zh-CN" altLang="en-US"/>
              <a:t>）消息就可以在客户端和服务器端来回传送。客户端可以通过异步事件监听连接生命周期的每个阶段。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Websocket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open</a:t>
            </a:r>
            <a:endParaRPr lang="en-US" altLang="zh-CN"/>
          </a:p>
          <a:p>
            <a:r>
              <a:rPr lang="en-US" altLang="zh-CN"/>
              <a:t>message</a:t>
            </a:r>
            <a:endParaRPr lang="en-US" altLang="zh-CN"/>
          </a:p>
          <a:p>
            <a:r>
              <a:rPr lang="en-US" altLang="zh-CN"/>
              <a:t>error</a:t>
            </a:r>
            <a:endParaRPr lang="en-US" altLang="zh-CN"/>
          </a:p>
          <a:p>
            <a:r>
              <a:rPr lang="en-US" altLang="zh-CN"/>
              <a:t>close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Websocket</a:t>
            </a:r>
            <a:r>
              <a:rPr lang="zh-CN" altLang="en-US"/>
              <a:t>是纯事件驱动的，应用程序只需要监听</a:t>
            </a:r>
            <a:r>
              <a:rPr lang="en-US" altLang="zh-CN"/>
              <a:t>Websocket</a:t>
            </a:r>
            <a:r>
              <a:rPr lang="zh-CN" altLang="en-US"/>
              <a:t>对象上的事件，就可以处理输入数据和控制连接状态的改变。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事件：</a:t>
            </a:r>
            <a:r>
              <a:rPr lang="en-US" altLang="zh-CN">
                <a:sym typeface="+mn-ea"/>
              </a:rPr>
              <a:t>open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6305"/>
            <a:ext cx="8229600" cy="2051050"/>
          </a:xfrm>
        </p:spPr>
        <p:txBody>
          <a:bodyPr/>
          <a:p>
            <a:r>
              <a:rPr lang="zh-CN" altLang="en-US"/>
              <a:t>当服务器响应了</a:t>
            </a:r>
            <a:r>
              <a:rPr lang="en-US" altLang="zh-CN"/>
              <a:t>Websocket</a:t>
            </a:r>
            <a:r>
              <a:rPr lang="zh-CN" altLang="en-US"/>
              <a:t>连接请求，</a:t>
            </a:r>
            <a:r>
              <a:rPr lang="en-US" altLang="zh-CN"/>
              <a:t>open</a:t>
            </a:r>
            <a:r>
              <a:rPr lang="zh-CN" altLang="en-US"/>
              <a:t>事件触发并建立一个连接。</a:t>
            </a:r>
            <a:r>
              <a:rPr lang="en-US" altLang="zh-CN"/>
              <a:t>open</a:t>
            </a:r>
            <a:r>
              <a:rPr lang="zh-CN" altLang="en-US"/>
              <a:t>对应的回调函数是</a:t>
            </a:r>
            <a:r>
              <a:rPr lang="en-US" altLang="zh-CN"/>
              <a:t>onopen().</a:t>
            </a:r>
            <a:r>
              <a:rPr lang="zh-CN" altLang="en-US"/>
              <a:t>此时</a:t>
            </a:r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已经准备好发送和接收数据。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5495" y="2853055"/>
            <a:ext cx="7132955" cy="1325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   webSocket.onopen = function(event){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      console.log("已经建立了webSocket连接。");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}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事件：</a:t>
            </a:r>
            <a:r>
              <a:rPr lang="en-US" altLang="zh-CN">
                <a:sym typeface="+mn-ea"/>
              </a:rPr>
              <a:t>message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6305"/>
            <a:ext cx="8229600" cy="1386205"/>
          </a:xfrm>
        </p:spPr>
        <p:txBody>
          <a:bodyPr/>
          <a:p>
            <a:r>
              <a:rPr lang="zh-CN" altLang="en-US"/>
              <a:t>当服务器推动消息时，触发</a:t>
            </a:r>
            <a:r>
              <a:rPr lang="en-US" altLang="zh-CN"/>
              <a:t>message</a:t>
            </a:r>
            <a:r>
              <a:rPr lang="zh-CN" altLang="en-US"/>
              <a:t>方法。此时会回调</a:t>
            </a:r>
            <a:r>
              <a:rPr lang="en-US" altLang="zh-CN"/>
              <a:t>onmessage()</a:t>
            </a:r>
            <a:r>
              <a:rPr lang="zh-CN" altLang="en-US"/>
              <a:t>。以下代码是接收文本消息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7200" y="1887855"/>
            <a:ext cx="8229600" cy="1739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webSocket.onmessage = function(event){</a:t>
            </a:r>
            <a:endParaRPr lang="zh-CN" altLang="en-US"/>
          </a:p>
          <a:p>
            <a:r>
              <a:rPr lang="zh-CN" altLang="en-US"/>
              <a:t>        var msg = event.data;</a:t>
            </a:r>
            <a:endParaRPr lang="zh-CN" altLang="en-US"/>
          </a:p>
          <a:p>
            <a:r>
              <a:rPr lang="zh-CN" altLang="en-US"/>
              <a:t>        if(typeof  msg === "string")</a:t>
            </a:r>
            <a:r>
              <a:rPr lang="en-US" altLang="zh-CN"/>
              <a:t>{</a:t>
            </a:r>
            <a:endParaRPr lang="en-US" altLang="zh-CN"/>
          </a:p>
          <a:p>
            <a:r>
              <a:rPr lang="zh-CN" altLang="en-US"/>
              <a:t>            </a:t>
            </a:r>
            <a:r>
              <a:rPr lang="en-US" altLang="zh-CN"/>
              <a:t>console.log(msg);</a:t>
            </a:r>
            <a:endParaRPr lang="en-US" altLang="zh-CN"/>
          </a:p>
          <a:p>
            <a:r>
              <a:rPr lang="zh-CN" altLang="en-US"/>
              <a:t>        ｝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8705" y="28575"/>
            <a:ext cx="6684010" cy="692150"/>
          </a:xfrm>
        </p:spPr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2405" y="941705"/>
            <a:ext cx="5003800" cy="5210175"/>
          </a:xfrm>
        </p:spPr>
        <p:txBody>
          <a:bodyPr/>
          <a:p>
            <a:pPr marL="0" indent="0" algn="l">
              <a:lnSpc>
                <a:spcPct val="150000"/>
              </a:lnSpc>
              <a:buNone/>
            </a:pPr>
            <a:r>
              <a:rPr lang="zh-CN" altLang="en-US"/>
              <a:t>一、关于</a:t>
            </a:r>
            <a:r>
              <a:rPr lang="en-US" altLang="zh-CN"/>
              <a:t>HTTP</a:t>
            </a:r>
            <a:endParaRPr lang="zh-CN" altLang="en-US"/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/>
              <a:t>二、</a:t>
            </a:r>
            <a:r>
              <a:rPr lang="en-US" altLang="zh-CN"/>
              <a:t>Websocket</a:t>
            </a:r>
            <a:r>
              <a:rPr lang="zh-CN" altLang="en-US"/>
              <a:t>的诞生</a:t>
            </a:r>
            <a:endParaRPr lang="zh-CN" altLang="en-US"/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三、</a:t>
            </a:r>
            <a:r>
              <a:rPr lang="en-US" altLang="zh-CN">
                <a:sym typeface="+mn-ea"/>
              </a:rPr>
              <a:t>Websocket Client API</a:t>
            </a:r>
            <a:endParaRPr lang="en-US" altLang="zh-CN"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四、实战：简版智能机器人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事件：</a:t>
            </a:r>
            <a:r>
              <a:rPr lang="en-US" altLang="zh-CN">
                <a:sym typeface="+mn-ea"/>
              </a:rPr>
              <a:t>message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57200" y="1173480"/>
            <a:ext cx="8229600" cy="138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除了接收文本消息，还可以处理二进制数据，例如</a:t>
            </a:r>
            <a:r>
              <a:rPr lang="en-US" altLang="zh-CN"/>
              <a:t>Blob</a:t>
            </a:r>
            <a:r>
              <a:rPr lang="zh-CN" altLang="en-US"/>
              <a:t>消息或者</a:t>
            </a:r>
            <a:r>
              <a:rPr lang="en-US" altLang="zh-CN"/>
              <a:t>ArrayBuffer</a:t>
            </a:r>
            <a:r>
              <a:rPr lang="zh-CN" altLang="en-US"/>
              <a:t>消息。处理前需要判断二进制格式类型。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一、传统的请求-响应模式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、轮询：客户端（浏览器）基于</a:t>
            </a:r>
            <a:r>
              <a:rPr lang="en-US" altLang="zh-CN"/>
              <a:t>JS</a:t>
            </a:r>
            <a:r>
              <a:rPr lang="zh-CN" altLang="en-US"/>
              <a:t>脚本，在设定指定的时间间隔后，不间断的向服务器发送请求，来保持客户端和服务器端的数据同步。问题是，不能保证每次请求时，服务器端的数据都会有变化，随之带来是很多无谓请求，浪费带宽和效率低下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、基于 Flash：Adobe</a:t>
            </a:r>
            <a:r>
              <a:rPr lang="en-US" altLang="zh-CN"/>
              <a:t>-</a:t>
            </a:r>
            <a:r>
              <a:rPr lang="zh-CN" altLang="en-US"/>
              <a:t>Flash 基于自己的 Socket 实现完成数据交换，然后暴露出相应的接口为 JavaScript 调用，从而达到实时传输目的。此方式比轮询要高效。由于Flash在</a:t>
            </a:r>
            <a:r>
              <a:rPr lang="en-US" altLang="zh-CN"/>
              <a:t>PC</a:t>
            </a:r>
            <a:r>
              <a:rPr lang="zh-CN" altLang="en-US"/>
              <a:t>端安装率高，应用场景非常广泛。但在移动互联网终端上 Flash 的支持并不好。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IOS 系统不支持</a:t>
            </a:r>
            <a:r>
              <a:rPr lang="en-US" altLang="zh-CN"/>
              <a:t>Flash</a:t>
            </a:r>
            <a:r>
              <a:rPr lang="zh-CN" altLang="en-US"/>
              <a:t>。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Android 在</a:t>
            </a:r>
            <a:r>
              <a:rPr lang="en-US" altLang="zh-CN"/>
              <a:t>2012</a:t>
            </a:r>
            <a:r>
              <a:rPr lang="zh-CN" altLang="en-US"/>
              <a:t>年之前虽然支持Flash，但是对移动设备的硬件配置要求较高。2012 年 Adobe 官方宣布不再支持 Android4.1+系统。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我们的需求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当服务器端数据发生变化时，通知客户端数据更新。</a:t>
            </a:r>
            <a:endParaRPr lang="zh-CN" altLang="en-US"/>
          </a:p>
          <a:p>
            <a:pPr lvl="1"/>
            <a:r>
              <a:rPr lang="zh-CN" altLang="en-US"/>
              <a:t>可以实现跨域访问（不受同源策略的影响）</a:t>
            </a:r>
            <a:endParaRPr lang="zh-CN" altLang="en-US"/>
          </a:p>
          <a:p>
            <a:pPr lvl="1"/>
            <a:r>
              <a:rPr lang="zh-CN" altLang="en-US"/>
              <a:t>建立长连接。</a:t>
            </a:r>
            <a:endParaRPr lang="zh-CN" altLang="en-US"/>
          </a:p>
          <a:p>
            <a:pPr lvl="0"/>
            <a:r>
              <a:rPr lang="zh-CN" altLang="en-US"/>
              <a:t>节省带宽（这是移动端的普遍心声）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二、WebSocket 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6305"/>
            <a:ext cx="4915535" cy="5394325"/>
          </a:xfrm>
        </p:spPr>
        <p:txBody>
          <a:bodyPr>
            <a:normAutofit fontScale="80000"/>
          </a:bodyPr>
          <a:p>
            <a:pPr>
              <a:lnSpc>
                <a:spcPct val="150000"/>
              </a:lnSpc>
            </a:pPr>
            <a:r>
              <a:rPr lang="zh-CN" altLang="en-US"/>
              <a:t>WebSocket 是 HTML5 一种新的协议。它实现了浏览器与服务器</a:t>
            </a:r>
            <a:r>
              <a:rPr lang="zh-CN" altLang="en-US" b="1">
                <a:solidFill>
                  <a:srgbClr val="FF0000"/>
                </a:solidFill>
              </a:rPr>
              <a:t>全双工通信</a:t>
            </a:r>
            <a:r>
              <a:rPr lang="zh-CN" altLang="en-US"/>
              <a:t>，能更好的节省服务器资源和带宽并达到实时通讯，它建立在 TCP 之上，同 HTTP 一样通过 TCP 来传输数据，但是它和 HTTP 最大不同是：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WebSocket 是一种双向通信协议，在建立连接后，WebSocket 服务器和 Browser/Client Agent 都能主动的向对方发送或接收数据，就像 Socket 一样；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WebSocket 需要类似 TCP 的客户端和服务器端通过握手连接，连接成功后才能相互通信。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4680" y="720725"/>
            <a:ext cx="2853055" cy="2740660"/>
          </a:xfrm>
          <a:prstGeom prst="rect">
            <a:avLst/>
          </a:prstGeom>
        </p:spPr>
      </p:pic>
      <p:pic>
        <p:nvPicPr>
          <p:cNvPr id="5" name="图片 4" descr="img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05" y="3597275"/>
            <a:ext cx="3738245" cy="30562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一、关于</a:t>
            </a:r>
            <a:r>
              <a:rPr lang="en-US" altLang="zh-CN">
                <a:sym typeface="+mn-ea"/>
              </a:rPr>
              <a:t>HTTP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6305"/>
            <a:ext cx="8229600" cy="2814955"/>
          </a:xfrm>
        </p:spPr>
        <p:txBody>
          <a:bodyPr/>
          <a:p>
            <a:r>
              <a:rPr lang="en-US" altLang="zh-CN"/>
              <a:t>HTTP101</a:t>
            </a:r>
            <a:r>
              <a:rPr lang="zh-CN" altLang="en-US"/>
              <a:t>（即</a:t>
            </a:r>
            <a:r>
              <a:rPr lang="en-US" altLang="zh-CN"/>
              <a:t>HTTP1.0 </a:t>
            </a:r>
            <a:r>
              <a:rPr lang="zh-CN" altLang="en-US"/>
              <a:t>和 </a:t>
            </a:r>
            <a:r>
              <a:rPr lang="en-US" altLang="zh-CN"/>
              <a:t>HTTP1.1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HTTP1.0 </a:t>
            </a:r>
            <a:r>
              <a:rPr lang="zh-CN" altLang="en-US"/>
              <a:t>每个请求需要一个建立一个单独的连接。</a:t>
            </a:r>
            <a:endParaRPr lang="zh-CN" altLang="en-US"/>
          </a:p>
          <a:p>
            <a:r>
              <a:rPr lang="en-US" altLang="zh-CN"/>
              <a:t>HTTP1.1 </a:t>
            </a:r>
            <a:r>
              <a:rPr lang="zh-CN" altLang="en-US"/>
              <a:t>改进。多个请求可以共用一个连接。这种改进减少了连接数量，降低请求延时。比如我们可以重用之前访问网页的连接，再读取该网页的图片，</a:t>
            </a:r>
            <a:r>
              <a:rPr lang="en-US" altLang="zh-CN"/>
              <a:t>JS</a:t>
            </a:r>
            <a:r>
              <a:rPr lang="zh-CN" altLang="en-US"/>
              <a:t>脚本等。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、浏览器端：</a:t>
            </a:r>
            <a:r>
              <a:rPr lang="en-US" altLang="zh-CN">
                <a:sym typeface="+mn-ea"/>
              </a:rPr>
              <a:t>keep-live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796415"/>
            <a:ext cx="8352790" cy="30295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、服务器端：</a:t>
            </a:r>
            <a:r>
              <a:rPr lang="en-US" altLang="zh-CN">
                <a:sym typeface="+mn-ea"/>
              </a:rPr>
              <a:t>keep-live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1、如果服务器内存充裕，KeepAlive =On还是Off对系统性能影响不大。</a:t>
            </a:r>
            <a:endParaRPr lang="zh-CN" altLang="en-US"/>
          </a:p>
          <a:p>
            <a:r>
              <a:rPr lang="zh-CN" altLang="en-US"/>
              <a:t>2、如果</a:t>
            </a:r>
            <a:r>
              <a:rPr lang="zh-CN" altLang="en-US">
                <a:sym typeface="+mn-ea"/>
              </a:rPr>
              <a:t>服务器</a:t>
            </a:r>
            <a:r>
              <a:rPr lang="zh-CN" altLang="en-US"/>
              <a:t>上静态网页(Html、图片、Css、Js)居多时，建议打开KeepAlive 。</a:t>
            </a:r>
            <a:endParaRPr lang="zh-CN" altLang="en-US"/>
          </a:p>
          <a:p>
            <a:r>
              <a:rPr lang="zh-CN" altLang="en-US"/>
              <a:t>3、如果的</a:t>
            </a:r>
            <a:r>
              <a:rPr lang="zh-CN" altLang="en-US">
                <a:sym typeface="+mn-ea"/>
              </a:rPr>
              <a:t>服务器处理的</a:t>
            </a:r>
            <a:r>
              <a:rPr lang="zh-CN" altLang="en-US"/>
              <a:t>多为动态请求(因为连接数据库，对文件系统访问较多)，KeepAlive 关掉，会节省一定的内存，节省的内存正好可以作为文件系统的Cache(vmstat命令中cache一列)，降低I/O压力。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1.2</a:t>
            </a:r>
            <a:r>
              <a:rPr lang="zh-CN" altLang="en-US"/>
              <a:t>、报头：请求报头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" y="1551940"/>
            <a:ext cx="8910320" cy="2153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5110" y="4125595"/>
            <a:ext cx="545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京东首页请求头（基于</a:t>
            </a:r>
            <a:r>
              <a:rPr lang="en-US" altLang="zh-CN"/>
              <a:t>HTTP1.1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1.2</a:t>
            </a:r>
            <a:r>
              <a:rPr lang="zh-CN" altLang="en-US">
                <a:sym typeface="+mn-ea"/>
              </a:rPr>
              <a:t>、报头：响应报头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1110615"/>
            <a:ext cx="5257165" cy="2124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3465" y="3454400"/>
            <a:ext cx="545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京东首页响应头（基于</a:t>
            </a:r>
            <a:r>
              <a:rPr lang="en-US" altLang="zh-CN"/>
              <a:t>HTTP1.1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4109720"/>
            <a:ext cx="8229600" cy="2108200"/>
          </a:xfrm>
        </p:spPr>
        <p:txBody>
          <a:bodyPr/>
          <a:p>
            <a:r>
              <a:rPr lang="zh-CN" altLang="en-US"/>
              <a:t>从上面的例子，我们可以看出，仅请求头的</a:t>
            </a:r>
            <a:r>
              <a:rPr lang="en-US" altLang="zh-CN"/>
              <a:t>Cookie</a:t>
            </a:r>
            <a:r>
              <a:rPr lang="zh-CN" altLang="en-US"/>
              <a:t>就有将近</a:t>
            </a:r>
            <a:r>
              <a:rPr lang="en-US" altLang="zh-CN"/>
              <a:t>1200</a:t>
            </a:r>
            <a:r>
              <a:rPr lang="zh-CN" altLang="en-US"/>
              <a:t>多字节。这个例子说明，不管服务器端是否向客户端（例如浏览器），这些信息都会随着每次请求与响应来回在网络上传输。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1.3</a:t>
            </a:r>
            <a:r>
              <a:rPr lang="zh-CN" altLang="en-US"/>
              <a:t>、保持会话状态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是无状态，每个请求之间彼此独立。服务器不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关心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两个请求是否来自同一个客户端（浏览器）。如果需要保持状态，开发人员需要在每次请求和响应时加入冗余的信息，已区分哪些请求来自同一个客户端。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1.4</a:t>
            </a:r>
            <a:r>
              <a:rPr lang="zh-CN" altLang="en-US"/>
              <a:t>、</a:t>
            </a:r>
            <a:r>
              <a:rPr lang="en-US" altLang="zh-CN"/>
              <a:t>HTTP“</a:t>
            </a:r>
            <a:r>
              <a:rPr lang="zh-CN" altLang="en-US"/>
              <a:t>半双工协议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en-US" altLang="zh-CN" sz="2400">
                <a:sym typeface="+mn-ea"/>
              </a:rPr>
              <a:t>HTTP</a:t>
            </a:r>
            <a:r>
              <a:rPr lang="zh-CN" altLang="en-US" sz="2400">
                <a:sym typeface="+mn-ea"/>
              </a:rPr>
              <a:t>是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半双工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的协议</a:t>
            </a:r>
            <a:r>
              <a:rPr lang="zh-CN" altLang="en-US" sz="2400">
                <a:sym typeface="+mn-ea"/>
              </a:rPr>
              <a:t>。即请求必须在响应完成后进行，反之响应必须在请求完成后。请求与响应不能同步进行。这种工作方式非常低效。</a:t>
            </a:r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0</TotalTime>
  <Words>3575</Words>
  <Application>WPS 演示</Application>
  <PresentationFormat>全屏显示(4:3)</PresentationFormat>
  <Paragraphs>159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目录</vt:lpstr>
      <vt:lpstr>一、关于HTTP</vt:lpstr>
      <vt:lpstr>1.1、浏览器端：keep-live</vt:lpstr>
      <vt:lpstr>1.1、服务器端：keep-live</vt:lpstr>
      <vt:lpstr>1.2、报头：请求报头</vt:lpstr>
      <vt:lpstr>1.2、报头：响应报头</vt:lpstr>
      <vt:lpstr>1.3、保持会话状态</vt:lpstr>
      <vt:lpstr>1.4、HTTP“半双工协议”</vt:lpstr>
      <vt:lpstr>1.5、跨域问题 </vt:lpstr>
      <vt:lpstr>HTTP存在的问题</vt:lpstr>
      <vt:lpstr>在WS之前如何解决上述问题</vt:lpstr>
      <vt:lpstr>Websocket的诞生</vt:lpstr>
      <vt:lpstr>Websocket最佳使用场景</vt:lpstr>
      <vt:lpstr>Websocket介绍</vt:lpstr>
      <vt:lpstr>Websocket API</vt:lpstr>
      <vt:lpstr>Websocket事件</vt:lpstr>
      <vt:lpstr>Websocket事件：open</vt:lpstr>
      <vt:lpstr>Websocket事件：message</vt:lpstr>
      <vt:lpstr>Websocket事件：message</vt:lpstr>
      <vt:lpstr>PowerPoint 演示文稿</vt:lpstr>
      <vt:lpstr>一、传统的请求-响应模式</vt:lpstr>
      <vt:lpstr>我们的需求</vt:lpstr>
      <vt:lpstr>二、WebSocket 机制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admin</cp:lastModifiedBy>
  <cp:revision>528</cp:revision>
  <dcterms:created xsi:type="dcterms:W3CDTF">2016-03-19T11:59:00Z</dcterms:created>
  <dcterms:modified xsi:type="dcterms:W3CDTF">2016-07-16T07:58:29Z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