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405" r:id="rId3"/>
    <p:sldId id="425" r:id="rId4"/>
    <p:sldId id="488" r:id="rId5"/>
    <p:sldId id="426" r:id="rId6"/>
    <p:sldId id="427" r:id="rId7"/>
    <p:sldId id="428" r:id="rId8"/>
    <p:sldId id="486" r:id="rId9"/>
    <p:sldId id="429" r:id="rId10"/>
    <p:sldId id="434" r:id="rId11"/>
    <p:sldId id="513" r:id="rId12"/>
    <p:sldId id="516" r:id="rId13"/>
    <p:sldId id="518" r:id="rId14"/>
    <p:sldId id="537" r:id="rId15"/>
    <p:sldId id="519" r:id="rId16"/>
    <p:sldId id="521" r:id="rId17"/>
    <p:sldId id="469" r:id="rId18"/>
    <p:sldId id="515" r:id="rId19"/>
    <p:sldId id="438" r:id="rId20"/>
    <p:sldId id="485" r:id="rId21"/>
    <p:sldId id="446" r:id="rId22"/>
    <p:sldId id="447" r:id="rId23"/>
    <p:sldId id="448" r:id="rId24"/>
    <p:sldId id="449" r:id="rId25"/>
    <p:sldId id="450" r:id="rId26"/>
    <p:sldId id="535" r:id="rId27"/>
    <p:sldId id="26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3A4D27C-84E1-491E-80AB-A555B23C01F2}">
          <p14:sldIdLst>
            <p14:sldId id="256"/>
            <p14:sldId id="405"/>
            <p14:sldId id="425"/>
            <p14:sldId id="488"/>
            <p14:sldId id="426"/>
            <p14:sldId id="427"/>
            <p14:sldId id="428"/>
            <p14:sldId id="486"/>
            <p14:sldId id="429"/>
            <p14:sldId id="434"/>
            <p14:sldId id="513"/>
            <p14:sldId id="516"/>
            <p14:sldId id="518"/>
            <p14:sldId id="537"/>
            <p14:sldId id="519"/>
            <p14:sldId id="521"/>
            <p14:sldId id="469"/>
            <p14:sldId id="515"/>
            <p14:sldId id="438"/>
            <p14:sldId id="485"/>
            <p14:sldId id="446"/>
            <p14:sldId id="447"/>
            <p14:sldId id="448"/>
            <p14:sldId id="449"/>
            <p14:sldId id="450"/>
            <p14:sldId id="535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66"/>
    <a:srgbClr val="00A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60"/>
      </p:cViewPr>
      <p:guideLst>
        <p:guide orient="horz" pos="234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312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48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8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单击输入标题编辑母版标题样式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64740" y="28575"/>
            <a:ext cx="6684010" cy="692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16305"/>
            <a:ext cx="8229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251460" y="4220845"/>
            <a:ext cx="8923655" cy="71818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讲师：许井龙</a:t>
            </a:r>
            <a:endParaRPr lang="en-US" altLang="zh-C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35560" y="2853055"/>
            <a:ext cx="9140825" cy="7181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 Canvas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88125" y="6381115"/>
            <a:ext cx="220726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2016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 第一版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1460" y="6309360"/>
            <a:ext cx="34080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ngsteel@qq.com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画圆</a:t>
            </a:r>
          </a:p>
        </p:txBody>
      </p:sp>
      <p:sp>
        <p:nvSpPr>
          <p:cNvPr id="3" name="椭圆 2"/>
          <p:cNvSpPr/>
          <p:nvPr/>
        </p:nvSpPr>
        <p:spPr>
          <a:xfrm>
            <a:off x="3309620" y="2611755"/>
            <a:ext cx="2303780" cy="23037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450465" y="3763645"/>
            <a:ext cx="42335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461510" y="1846580"/>
            <a:ext cx="0" cy="400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966404" y="3254474"/>
            <a:ext cx="343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 * </a:t>
            </a:r>
            <a:r>
              <a:rPr lang="en-US" altLang="zh-CN" dirty="0" err="1"/>
              <a:t>Math.PI</a:t>
            </a:r>
            <a:r>
              <a:rPr lang="en-US" altLang="zh-CN" dirty="0"/>
              <a:t> /  0 </a:t>
            </a:r>
            <a:r>
              <a:rPr lang="zh-CN" altLang="en-US" dirty="0"/>
              <a:t>* </a:t>
            </a:r>
            <a:r>
              <a:rPr lang="en-US" altLang="zh-CN" dirty="0" err="1"/>
              <a:t>Math.PI</a:t>
            </a:r>
            <a:r>
              <a:rPr lang="en-US" altLang="zh-CN" dirty="0"/>
              <a:t> 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360</a:t>
            </a:r>
            <a:r>
              <a:rPr lang="zh-CN" altLang="en-US" b="1" dirty="0">
                <a:solidFill>
                  <a:srgbClr val="FF0000"/>
                </a:solidFill>
              </a:rPr>
              <a:t>° </a:t>
            </a:r>
            <a:r>
              <a:rPr lang="en-US" altLang="zh-CN" b="1" dirty="0">
                <a:solidFill>
                  <a:srgbClr val="FF0000"/>
                </a:solidFill>
              </a:rPr>
              <a:t>/ 0</a:t>
            </a:r>
            <a:r>
              <a:rPr lang="zh-CN" altLang="en-US" b="1" dirty="0">
                <a:solidFill>
                  <a:srgbClr val="FF0000"/>
                </a:solidFill>
              </a:rPr>
              <a:t>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75025" y="5995670"/>
            <a:ext cx="217297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0.5 * Math.PI </a:t>
            </a:r>
          </a:p>
          <a:p>
            <a:pPr algn="ctr"/>
            <a:r>
              <a:rPr lang="en-US" altLang="zh-CN" b="1">
                <a:solidFill>
                  <a:srgbClr val="FF0000"/>
                </a:solidFill>
              </a:rPr>
              <a:t>90</a:t>
            </a:r>
            <a:r>
              <a:rPr lang="zh-CN" altLang="en-US" b="1">
                <a:solidFill>
                  <a:srgbClr val="FF0000"/>
                </a:solidFill>
              </a:rPr>
              <a:t>°</a:t>
            </a:r>
            <a:r>
              <a:rPr lang="en-US" altLang="zh-CN" b="1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2300" y="3579495"/>
            <a:ext cx="217297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 * Math.PI </a:t>
            </a:r>
          </a:p>
          <a:p>
            <a:pPr algn="ctr"/>
            <a:r>
              <a:rPr lang="en-US" altLang="zh-CN" b="1">
                <a:solidFill>
                  <a:srgbClr val="FF0000"/>
                </a:solidFill>
              </a:rPr>
              <a:t>180</a:t>
            </a:r>
            <a:r>
              <a:rPr lang="zh-CN" altLang="en-US" b="1">
                <a:solidFill>
                  <a:srgbClr val="FF0000"/>
                </a:solidFill>
              </a:rPr>
              <a:t>°</a:t>
            </a:r>
            <a:r>
              <a:rPr lang="en-US" altLang="zh-CN" b="1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40430" y="1038225"/>
            <a:ext cx="217297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 .5 * Math.PI</a:t>
            </a:r>
          </a:p>
          <a:p>
            <a:pPr algn="ctr"/>
            <a:r>
              <a:rPr lang="en-US" altLang="zh-CN" b="1">
                <a:solidFill>
                  <a:srgbClr val="FF0000"/>
                </a:solidFill>
              </a:rPr>
              <a:t>270</a:t>
            </a:r>
            <a:r>
              <a:rPr lang="zh-CN" altLang="en-US" b="1">
                <a:solidFill>
                  <a:srgbClr val="FF0000"/>
                </a:solidFill>
              </a:rPr>
              <a:t>°</a:t>
            </a:r>
            <a:r>
              <a:rPr lang="en-US" altLang="zh-CN" b="1">
                <a:solidFill>
                  <a:srgbClr val="FF0000"/>
                </a:solidFill>
              </a:rPr>
              <a:t>  </a:t>
            </a:r>
            <a:r>
              <a:rPr lang="en-US" altLang="zh-CN"/>
              <a:t> </a:t>
            </a:r>
          </a:p>
        </p:txBody>
      </p:sp>
      <p:sp>
        <p:nvSpPr>
          <p:cNvPr id="17" name="右弧形箭头 16"/>
          <p:cNvSpPr/>
          <p:nvPr/>
        </p:nvSpPr>
        <p:spPr>
          <a:xfrm rot="2100000">
            <a:off x="4354195" y="3405505"/>
            <a:ext cx="426720" cy="991235"/>
          </a:xfrm>
          <a:prstGeom prst="curvedLeftArrow">
            <a:avLst>
              <a:gd name="adj1" fmla="val 1909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4" name=" 184"/>
          <p:cNvSpPr/>
          <p:nvPr/>
        </p:nvSpPr>
        <p:spPr>
          <a:xfrm>
            <a:off x="5488940" y="3655695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581 0.000759 C 0.002582 0.093601 -0.053560 0.168952 -0.122731 0.168952 C -0.191904 0.168952 -0.248043 0.093602 -0.248043 0.000758 C -0.248044 -0.092085 -0.191904 -0.167436 -0.122731 -0.167436 C -0.053560 -0.167436 0.002581 -0.092086 0.002581 0.000759 Z " pathEditMode="fixed" rAng="-2110783440" ptsTypes="">
                                      <p:cBhvr>
                                        <p:cTn id="6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小练习：动态画圆形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二、</a:t>
            </a:r>
            <a:r>
              <a:rPr lang="en-US" altLang="zh-CN">
                <a:sym typeface="+mn-ea"/>
              </a:rPr>
              <a:t>Canvas 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绘制路径：</a:t>
            </a:r>
          </a:p>
          <a:p>
            <a:pPr lvl="1"/>
            <a:r>
              <a:rPr lang="en-US" altLang="zh-CN" dirty="0" err="1"/>
              <a:t>moveTo</a:t>
            </a:r>
            <a:r>
              <a:rPr lang="en-US" altLang="zh-CN" dirty="0"/>
              <a:t>(x, y) </a:t>
            </a:r>
            <a:r>
              <a:rPr lang="zh-CN" altLang="en-US" dirty="0"/>
              <a:t>：将</a:t>
            </a:r>
            <a:r>
              <a:rPr lang="en-US" altLang="zh-CN" dirty="0"/>
              <a:t>“</a:t>
            </a:r>
            <a:r>
              <a:rPr lang="zh-CN" altLang="en-US" dirty="0"/>
              <a:t>画笔</a:t>
            </a:r>
            <a:r>
              <a:rPr lang="en-US" altLang="zh-CN" dirty="0"/>
              <a:t>”</a:t>
            </a:r>
            <a:r>
              <a:rPr lang="zh-CN" altLang="en-US" dirty="0"/>
              <a:t>移动到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x, y</a:t>
            </a:r>
            <a:r>
              <a:rPr lang="zh-CN" altLang="en-US" dirty="0">
                <a:sym typeface="+mn-ea"/>
              </a:rPr>
              <a:t>）。</a:t>
            </a:r>
            <a:endParaRPr lang="en-US" altLang="zh-CN" dirty="0"/>
          </a:p>
          <a:p>
            <a:pPr lvl="1"/>
            <a:r>
              <a:rPr lang="en-US" altLang="zh-CN" dirty="0" err="1"/>
              <a:t>lineTo</a:t>
            </a:r>
            <a:r>
              <a:rPr lang="en-US" altLang="zh-CN" dirty="0"/>
              <a:t>(x, y) </a:t>
            </a:r>
            <a:r>
              <a:rPr lang="zh-CN" altLang="en-US" dirty="0"/>
              <a:t>从一点开始绘制直线，直到（</a:t>
            </a:r>
            <a:r>
              <a:rPr lang="en-US" altLang="zh-CN" dirty="0"/>
              <a:t>x, y</a:t>
            </a:r>
            <a:r>
              <a:rPr lang="zh-CN" altLang="en-US" dirty="0"/>
              <a:t>）为止。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基础数学知识回顾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27" y="866676"/>
            <a:ext cx="2582545" cy="441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80927" y="1370757"/>
            <a:ext cx="2254143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+mn-ea"/>
              </a:rPr>
              <a:t>公式中n为多边形的边数。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1739" y="1833037"/>
            <a:ext cx="4507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二、五边形的内角和：</a:t>
            </a:r>
            <a:r>
              <a:rPr lang="en-US" altLang="zh-CN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540</a:t>
            </a:r>
            <a:r>
              <a:rPr lang="zh-CN" altLang="en-US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°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三、五边形每个内角：</a:t>
            </a:r>
            <a:r>
              <a:rPr lang="en-US" altLang="zh-CN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108</a:t>
            </a:r>
            <a:r>
              <a:rPr lang="zh-CN" altLang="en-US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° </a:t>
            </a:r>
            <a:r>
              <a:rPr lang="en-US" altLang="zh-CN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= 540</a:t>
            </a:r>
            <a:r>
              <a:rPr lang="zh-CN" altLang="en-US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° </a:t>
            </a:r>
            <a:r>
              <a:rPr lang="en-US" altLang="zh-CN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/ 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9512" y="2497198"/>
            <a:ext cx="4881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四、五角星的每个角：</a:t>
            </a:r>
            <a:r>
              <a:rPr lang="en-US" altLang="zh-CN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36</a:t>
            </a:r>
            <a:r>
              <a:rPr lang="zh-CN" altLang="en-US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° </a:t>
            </a:r>
            <a:r>
              <a:rPr lang="en-US" altLang="zh-CN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=  (180</a:t>
            </a:r>
            <a:r>
              <a:rPr lang="zh-CN" altLang="en-US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° </a:t>
            </a:r>
            <a:r>
              <a:rPr lang="en-US" altLang="zh-CN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- 108</a:t>
            </a:r>
            <a:r>
              <a:rPr lang="zh-CN" altLang="en-US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°</a:t>
            </a:r>
            <a:r>
              <a:rPr lang="en-US" altLang="zh-CN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 / 2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9512" y="1139825"/>
            <a:ext cx="1620957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 b="1"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+mn-ea"/>
              </a:rPr>
              <a:t>一、内角和公式：</a:t>
            </a:r>
            <a:endParaRPr lang="zh-CN" altLang="en-US" sz="1400" b="1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2329" y="3799430"/>
            <a:ext cx="4597400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+mn-ea"/>
              </a:rPr>
              <a:t>五、 </a:t>
            </a:r>
            <a:r>
              <a:rPr sz="1400" b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+mn-ea"/>
              </a:rPr>
              <a:t>角度转弧度</a:t>
            </a:r>
            <a:r>
              <a:rPr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+mn-ea"/>
              </a:rPr>
              <a:t> </a:t>
            </a:r>
            <a:r>
              <a:rPr lang="en-US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+mn-ea"/>
              </a:rPr>
              <a:t>: </a:t>
            </a:r>
            <a:r>
              <a:rPr sz="1400" b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+mn-ea"/>
              </a:rPr>
              <a:t>角度</a:t>
            </a:r>
            <a:r>
              <a:rPr lang="en-US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+mn-ea"/>
              </a:rPr>
              <a:t>/</a:t>
            </a:r>
            <a:r>
              <a:rPr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+mn-ea"/>
              </a:rPr>
              <a:t>180 </a:t>
            </a:r>
            <a:r>
              <a:rPr lang="en-US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+mn-ea"/>
              </a:rPr>
              <a:t>* </a:t>
            </a:r>
            <a:r>
              <a:rPr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+mn-ea"/>
              </a:rPr>
              <a:t> π</a:t>
            </a:r>
            <a:r>
              <a:rPr lang="en-US" altLang="zh-CN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+mn-ea"/>
              </a:rPr>
              <a:t>	</a:t>
            </a:r>
            <a:r>
              <a:rPr lang="en-US" altLang="zh-CN" sz="1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+mn-ea"/>
              </a:rPr>
              <a:t> </a:t>
            </a:r>
            <a:endParaRPr lang="zh-CN" altLang="en-US" sz="1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6012" y="4306184"/>
            <a:ext cx="4881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六、</a:t>
            </a:r>
            <a:r>
              <a:rPr lang="en-US" altLang="zh-CN" sz="1400" b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Math.sin</a:t>
            </a:r>
            <a:r>
              <a:rPr lang="en-US" altLang="zh-CN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</a:t>
            </a:r>
            <a:r>
              <a:rPr lang="zh-CN" altLang="en-US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弧度</a:t>
            </a:r>
            <a:r>
              <a:rPr lang="en-US" altLang="zh-CN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 </a:t>
            </a:r>
            <a:r>
              <a:rPr lang="zh-CN" altLang="en-US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和 </a:t>
            </a:r>
            <a:r>
              <a:rPr lang="en-US" altLang="zh-CN" sz="1400" b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Math.cos</a:t>
            </a:r>
            <a:r>
              <a:rPr lang="en-US" altLang="zh-CN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</a:t>
            </a:r>
            <a:r>
              <a:rPr lang="zh-CN" altLang="en-US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弧度</a:t>
            </a:r>
            <a:r>
              <a:rPr lang="en-US" altLang="zh-CN" sz="1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003165" y="1111250"/>
            <a:ext cx="4044950" cy="3453130"/>
            <a:chOff x="7069" y="2681"/>
            <a:chExt cx="6370" cy="54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9" y="2681"/>
              <a:ext cx="6371" cy="5438"/>
            </a:xfrm>
            <a:prstGeom prst="rect">
              <a:avLst/>
            </a:prstGeom>
          </p:spPr>
        </p:pic>
        <p:sp>
          <p:nvSpPr>
            <p:cNvPr id="17" name="等腰三角形 16"/>
            <p:cNvSpPr/>
            <p:nvPr/>
          </p:nvSpPr>
          <p:spPr>
            <a:xfrm rot="10800000">
              <a:off x="10281" y="4550"/>
              <a:ext cx="2368" cy="743"/>
            </a:xfrm>
            <a:prstGeom prst="triangle">
              <a:avLst>
                <a:gd name="adj" fmla="val 100000"/>
              </a:avLst>
            </a:prstGeom>
            <a:ln w="31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50875" y="4905375"/>
            <a:ext cx="7002145" cy="1554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1600" dirty="0"/>
              <a:t>E, A,B,C,D </a:t>
            </a:r>
            <a:r>
              <a:rPr lang="zh-CN" altLang="en-US" sz="1600" dirty="0"/>
              <a:t>点的坐标</a:t>
            </a:r>
            <a:r>
              <a:rPr lang="en-US" altLang="zh-CN" sz="1600" dirty="0"/>
              <a:t>(x, y)</a:t>
            </a:r>
            <a:r>
              <a:rPr lang="zh-CN" altLang="en-US" sz="1600" dirty="0"/>
              <a:t>规律</a:t>
            </a:r>
            <a:endParaRPr lang="en-US" altLang="zh-CN" sz="1600" dirty="0"/>
          </a:p>
          <a:p>
            <a:pPr algn="l">
              <a:lnSpc>
                <a:spcPct val="200000"/>
              </a:lnSpc>
            </a:pPr>
            <a:r>
              <a:rPr lang="en-US" altLang="zh-CN" sz="1600" dirty="0"/>
              <a:t>                </a:t>
            </a:r>
            <a:r>
              <a:rPr lang="en-US" altLang="zh-CN" sz="1600" dirty="0" err="1"/>
              <a:t>Math.cos</a:t>
            </a:r>
            <a:r>
              <a:rPr lang="en-US" altLang="zh-CN" sz="1600" dirty="0"/>
              <a:t>((18 + 72*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)/180 * </a:t>
            </a:r>
            <a:r>
              <a:rPr lang="en-US" altLang="zh-CN" sz="1600" dirty="0" err="1"/>
              <a:t>Math.PI</a:t>
            </a:r>
            <a:r>
              <a:rPr lang="en-US" altLang="zh-CN" sz="1600" dirty="0"/>
              <a:t>)*R + 200 ,</a:t>
            </a:r>
          </a:p>
          <a:p>
            <a:pPr algn="l">
              <a:lnSpc>
                <a:spcPct val="200000"/>
              </a:lnSpc>
            </a:pPr>
            <a:r>
              <a:rPr lang="en-US" altLang="zh-CN" sz="1600" dirty="0"/>
              <a:t>                -</a:t>
            </a:r>
            <a:r>
              <a:rPr lang="en-US" altLang="zh-CN" sz="1600" dirty="0" err="1"/>
              <a:t>Math.sin</a:t>
            </a:r>
            <a:r>
              <a:rPr lang="en-US" altLang="zh-CN" sz="1600" dirty="0"/>
              <a:t>((18 + 72*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)/180 * </a:t>
            </a:r>
            <a:r>
              <a:rPr lang="en-US" altLang="zh-CN" sz="1600" dirty="0" err="1"/>
              <a:t>Math.PI</a:t>
            </a:r>
            <a:r>
              <a:rPr lang="en-US" altLang="zh-CN" sz="1600" dirty="0"/>
              <a:t>)*R + 200</a:t>
            </a:r>
          </a:p>
        </p:txBody>
      </p:sp>
      <p:cxnSp>
        <p:nvCxnSpPr>
          <p:cNvPr id="19" name="直接连接符 18"/>
          <p:cNvCxnSpPr>
            <a:stCxn id="17" idx="0"/>
            <a:endCxn id="17" idx="2"/>
          </p:cNvCxnSpPr>
          <p:nvPr/>
        </p:nvCxnSpPr>
        <p:spPr>
          <a:xfrm flipV="1">
            <a:off x="7042785" y="2298065"/>
            <a:ext cx="1503680" cy="471805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5419204" y="1152525"/>
            <a:ext cx="3225279" cy="3225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7956376" y="4962524"/>
            <a:ext cx="920780" cy="1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939216" y="513069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j-ea"/>
                <a:ea typeface="+mj-ea"/>
              </a:rPr>
              <a:t>半径 </a:t>
            </a:r>
            <a:r>
              <a:rPr lang="en-US" altLang="zh-CN" sz="1200" dirty="0">
                <a:latin typeface="+mj-ea"/>
                <a:ea typeface="+mj-ea"/>
              </a:rPr>
              <a:t>R </a:t>
            </a:r>
            <a:endParaRPr lang="zh-CN" altLang="en-US" sz="12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02" y="1155398"/>
            <a:ext cx="3031499" cy="259254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985553" y="2387112"/>
            <a:ext cx="2277608" cy="13608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Canvas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画布</a:t>
            </a:r>
          </a:p>
        </p:txBody>
      </p:sp>
      <p:cxnSp>
        <p:nvCxnSpPr>
          <p:cNvPr id="4" name="直接箭头连接符 3"/>
          <p:cNvCxnSpPr>
            <a:cxnSpLocks/>
          </p:cNvCxnSpPr>
          <p:nvPr/>
        </p:nvCxnSpPr>
        <p:spPr>
          <a:xfrm>
            <a:off x="569334" y="2387111"/>
            <a:ext cx="5156264" cy="0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cxnSpLocks/>
          </p:cNvCxnSpPr>
          <p:nvPr/>
        </p:nvCxnSpPr>
        <p:spPr>
          <a:xfrm>
            <a:off x="1985551" y="941657"/>
            <a:ext cx="0" cy="4410221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直角三角形 15"/>
          <p:cNvSpPr/>
          <p:nvPr/>
        </p:nvSpPr>
        <p:spPr>
          <a:xfrm rot="10800000" flipV="1">
            <a:off x="1985550" y="2022468"/>
            <a:ext cx="1146290" cy="364643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7" name="文本框 16"/>
          <p:cNvSpPr txBox="1"/>
          <p:nvPr/>
        </p:nvSpPr>
        <p:spPr>
          <a:xfrm>
            <a:off x="1985551" y="2451672"/>
            <a:ext cx="738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b="1" dirty="0"/>
              <a:t>(0,0)</a:t>
            </a:r>
            <a:endParaRPr lang="zh-CN" altLang="en-US" sz="135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7998330" y="4278748"/>
            <a:ext cx="11500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/>
              <a:t>直角边</a:t>
            </a:r>
            <a:r>
              <a:rPr lang="en-US" altLang="zh-CN" sz="1350" dirty="0"/>
              <a:t>1</a:t>
            </a:r>
            <a:endParaRPr lang="zh-CN" altLang="en-US" sz="1350" dirty="0"/>
          </a:p>
        </p:txBody>
      </p:sp>
      <p:sp>
        <p:nvSpPr>
          <p:cNvPr id="22" name="文本框 21"/>
          <p:cNvSpPr txBox="1"/>
          <p:nvPr/>
        </p:nvSpPr>
        <p:spPr>
          <a:xfrm>
            <a:off x="7423313" y="5051796"/>
            <a:ext cx="11500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/>
              <a:t>直角边</a:t>
            </a:r>
            <a:r>
              <a:rPr lang="en-US" altLang="zh-CN" sz="1350" dirty="0"/>
              <a:t>2</a:t>
            </a:r>
            <a:endParaRPr lang="zh-CN" altLang="en-US" sz="1350" dirty="0"/>
          </a:p>
        </p:txBody>
      </p:sp>
      <p:sp>
        <p:nvSpPr>
          <p:cNvPr id="23" name="文本框 22"/>
          <p:cNvSpPr txBox="1"/>
          <p:nvPr/>
        </p:nvSpPr>
        <p:spPr>
          <a:xfrm>
            <a:off x="6323579" y="3598316"/>
            <a:ext cx="115003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i="1" dirty="0">
                <a:solidFill>
                  <a:srgbClr val="00B0F0"/>
                </a:solidFill>
              </a:rPr>
              <a:t>斜边</a:t>
            </a:r>
            <a:endParaRPr lang="en-US" altLang="zh-CN" sz="1350" i="1" dirty="0">
              <a:solidFill>
                <a:srgbClr val="00B0F0"/>
              </a:solidFill>
            </a:endParaRPr>
          </a:p>
          <a:p>
            <a:pPr algn="ctr"/>
            <a:r>
              <a:rPr lang="zh-CN" altLang="en-US" sz="1350" i="1" dirty="0">
                <a:solidFill>
                  <a:srgbClr val="00B0F0"/>
                </a:solidFill>
              </a:rPr>
              <a:t>决定了五角星的大小</a:t>
            </a:r>
          </a:p>
        </p:txBody>
      </p:sp>
      <p:grpSp>
        <p:nvGrpSpPr>
          <p:cNvPr id="8" name="组合 7"/>
          <p:cNvGrpSpPr/>
          <p:nvPr/>
        </p:nvGrpSpPr>
        <p:grpSpPr>
          <a:xfrm rot="10800000">
            <a:off x="4922071" y="4045258"/>
            <a:ext cx="3241623" cy="1466556"/>
            <a:chOff x="5442439" y="3739742"/>
            <a:chExt cx="3241623" cy="1466556"/>
          </a:xfrm>
        </p:grpSpPr>
        <p:sp>
          <p:nvSpPr>
            <p:cNvPr id="20" name="直角三角形 19"/>
            <p:cNvSpPr/>
            <p:nvPr/>
          </p:nvSpPr>
          <p:spPr>
            <a:xfrm rot="10800000" flipH="1">
              <a:off x="5442439" y="4378063"/>
              <a:ext cx="2685497" cy="828235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4" name="椭圆 23"/>
            <p:cNvSpPr/>
            <p:nvPr/>
          </p:nvSpPr>
          <p:spPr>
            <a:xfrm rot="949280">
              <a:off x="7643901" y="4062812"/>
              <a:ext cx="665930" cy="66593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7054948" y="3739742"/>
              <a:ext cx="1529862" cy="638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 rot="20350423">
              <a:off x="7154200" y="4420223"/>
              <a:ext cx="1529862" cy="638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077172" y="4627616"/>
            <a:ext cx="15703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我只需要知道这个角的度数就可以了</a:t>
            </a:r>
          </a:p>
        </p:txBody>
      </p:sp>
    </p:spTree>
    <p:extLst>
      <p:ext uri="{BB962C8B-B14F-4D97-AF65-F5344CB8AC3E}">
        <p14:creationId xmlns:p14="http://schemas.microsoft.com/office/powerpoint/2010/main" val="237405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364740" y="1049655"/>
            <a:ext cx="4045585" cy="3453130"/>
            <a:chOff x="7069" y="2681"/>
            <a:chExt cx="6371" cy="543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9" y="2681"/>
              <a:ext cx="6371" cy="5438"/>
            </a:xfrm>
            <a:prstGeom prst="rect">
              <a:avLst/>
            </a:prstGeom>
          </p:spPr>
        </p:pic>
        <p:sp>
          <p:nvSpPr>
            <p:cNvPr id="8" name="等腰三角形 7"/>
            <p:cNvSpPr/>
            <p:nvPr/>
          </p:nvSpPr>
          <p:spPr>
            <a:xfrm rot="10800000">
              <a:off x="10281" y="4550"/>
              <a:ext cx="541" cy="743"/>
            </a:xfrm>
            <a:prstGeom prst="triangle">
              <a:avLst>
                <a:gd name="adj" fmla="val 100000"/>
              </a:avLst>
            </a:prstGeom>
            <a:ln w="31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790065" y="4693920"/>
            <a:ext cx="6568440" cy="1188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/>
              <a:t>J,F,G,H,I </a:t>
            </a:r>
            <a:r>
              <a:rPr lang="zh-CN" altLang="en-US" sz="1600" dirty="0"/>
              <a:t>点的坐标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/>
              <a:t>                </a:t>
            </a:r>
            <a:r>
              <a:rPr lang="en-US" altLang="zh-CN" sz="1600" dirty="0" err="1"/>
              <a:t>Math.cos</a:t>
            </a:r>
            <a:r>
              <a:rPr lang="en-US" altLang="zh-CN" sz="1600" dirty="0"/>
              <a:t>((54 + 72*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)/180 * </a:t>
            </a:r>
            <a:r>
              <a:rPr lang="en-US" altLang="zh-CN" sz="1600" dirty="0" err="1"/>
              <a:t>Math.PI</a:t>
            </a:r>
            <a:r>
              <a:rPr lang="en-US" altLang="zh-CN" sz="1600" dirty="0"/>
              <a:t>)*r + 200 ,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/>
              <a:t>                -</a:t>
            </a:r>
            <a:r>
              <a:rPr lang="en-US" altLang="zh-CN" sz="1600" dirty="0" err="1"/>
              <a:t>Math.sin</a:t>
            </a:r>
            <a:r>
              <a:rPr lang="en-US" altLang="zh-CN" sz="1600" dirty="0"/>
              <a:t>((54 + 72*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)/180 * </a:t>
            </a:r>
            <a:r>
              <a:rPr lang="en-US" altLang="zh-CN" sz="1600" dirty="0" err="1"/>
              <a:t>Math.PI</a:t>
            </a:r>
            <a:r>
              <a:rPr lang="en-US" altLang="zh-CN" sz="1600" dirty="0"/>
              <a:t>)*r + 200</a:t>
            </a:r>
          </a:p>
        </p:txBody>
      </p:sp>
      <p:cxnSp>
        <p:nvCxnSpPr>
          <p:cNvPr id="19" name="直接连接符 18"/>
          <p:cNvCxnSpPr>
            <a:stCxn id="8" idx="0"/>
            <a:endCxn id="8" idx="2"/>
          </p:cNvCxnSpPr>
          <p:nvPr/>
        </p:nvCxnSpPr>
        <p:spPr>
          <a:xfrm flipV="1">
            <a:off x="4404360" y="2236470"/>
            <a:ext cx="343535" cy="47180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2818377" y="1122292"/>
            <a:ext cx="3171966" cy="31719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二、</a:t>
            </a:r>
            <a:r>
              <a:rPr lang="en-US" altLang="zh-CN">
                <a:sym typeface="+mn-ea"/>
              </a:rPr>
              <a:t>Canvas 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绘制路径</a:t>
            </a:r>
            <a:r>
              <a:rPr lang="en-US" altLang="zh-CN"/>
              <a:t>-rect(x, y, width, height) </a:t>
            </a:r>
            <a:r>
              <a:rPr lang="zh-CN" altLang="en-US"/>
              <a:t>从</a:t>
            </a:r>
            <a:r>
              <a:rPr lang="en-US" altLang="zh-CN"/>
              <a:t>(x, y)</a:t>
            </a:r>
            <a:r>
              <a:rPr lang="zh-CN" altLang="en-US"/>
              <a:t>开始绘制一个矩形，宽度和高度分别是</a:t>
            </a:r>
            <a:r>
              <a:rPr lang="en-US" altLang="zh-CN"/>
              <a:t>width, height. </a:t>
            </a:r>
            <a:r>
              <a:rPr lang="zh-CN" altLang="en-US"/>
              <a:t>这个方法仅仅是绘制一个矩形的路径。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二、</a:t>
            </a:r>
            <a:r>
              <a:rPr lang="en-US" altLang="zh-CN">
                <a:sym typeface="+mn-ea"/>
              </a:rPr>
              <a:t>Canvas 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6305"/>
            <a:ext cx="8229600" cy="160972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绘制路径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弧线：arcTo（</a:t>
            </a:r>
            <a:r>
              <a:rPr lang="en-US" altLang="zh-CN" dirty="0">
                <a:sym typeface="+mn-ea"/>
              </a:rPr>
              <a:t>x1, y1, x2, y2, </a:t>
            </a:r>
            <a:r>
              <a:rPr lang="en-US" altLang="zh-CN" dirty="0" err="1">
                <a:sym typeface="+mn-ea"/>
              </a:rPr>
              <a:t>raidus</a:t>
            </a:r>
            <a:r>
              <a:rPr lang="zh-CN" altLang="en-US" dirty="0">
                <a:sym typeface="+mn-ea"/>
              </a:rPr>
              <a:t>）</a:t>
            </a:r>
            <a:r>
              <a:rPr dirty="0" err="1"/>
              <a:t>在画布上创建介于</a:t>
            </a:r>
            <a:r>
              <a:rPr b="1" dirty="0" err="1"/>
              <a:t>两个切线之间的弧</a:t>
            </a:r>
            <a:r>
              <a:rPr b="1" dirty="0"/>
              <a:t>/</a:t>
            </a:r>
            <a:r>
              <a:rPr b="1" dirty="0" err="1"/>
              <a:t>曲线</a:t>
            </a:r>
            <a:r>
              <a:rPr dirty="0"/>
              <a:t>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57200" y="5055870"/>
            <a:ext cx="3366770" cy="1188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ctx.moveTo(20,20);           // 创建开始点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ctx.lineTo(100,20);          // 创建水平线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ctx.arcTo(150,20,150,70,50); // 创建弧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ctx.lineTo(150,120);         // 创建垂直线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544830" y="2285365"/>
            <a:ext cx="2751455" cy="2451735"/>
            <a:chOff x="720" y="4036"/>
            <a:chExt cx="5725" cy="5102"/>
          </a:xfrm>
        </p:grpSpPr>
        <p:sp>
          <p:nvSpPr>
            <p:cNvPr id="21" name="矩形 20"/>
            <p:cNvSpPr/>
            <p:nvPr/>
          </p:nvSpPr>
          <p:spPr>
            <a:xfrm>
              <a:off x="720" y="4036"/>
              <a:ext cx="5544" cy="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775" y="4717"/>
              <a:ext cx="5489" cy="2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5471" y="4036"/>
              <a:ext cx="11" cy="5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 184"/>
            <p:cNvSpPr/>
            <p:nvPr/>
          </p:nvSpPr>
          <p:spPr>
            <a:xfrm>
              <a:off x="2632" y="4745"/>
              <a:ext cx="2834" cy="2834"/>
            </a:xfrm>
            <a:prstGeom prst="ellipse">
              <a:avLst/>
            </a:prstGeom>
            <a:noFill/>
            <a:ln>
              <a:solidFill>
                <a:srgbClr val="0033C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 23"/>
            <p:cNvSpPr/>
            <p:nvPr/>
          </p:nvSpPr>
          <p:spPr>
            <a:xfrm>
              <a:off x="5297" y="4551"/>
              <a:ext cx="360" cy="36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 23"/>
            <p:cNvSpPr/>
            <p:nvPr/>
          </p:nvSpPr>
          <p:spPr>
            <a:xfrm>
              <a:off x="5296" y="5982"/>
              <a:ext cx="360" cy="36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507" y="4048"/>
              <a:ext cx="1938" cy="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</a:rPr>
                <a:t>(150, 20)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507" y="5479"/>
              <a:ext cx="1938" cy="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</a:rPr>
                <a:t>(150, 70)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960620" y="2285313"/>
            <a:ext cx="3566559" cy="2512284"/>
            <a:chOff x="720" y="4024"/>
            <a:chExt cx="7421" cy="5228"/>
          </a:xfrm>
        </p:grpSpPr>
        <p:sp>
          <p:nvSpPr>
            <p:cNvPr id="34" name="矩形 33"/>
            <p:cNvSpPr/>
            <p:nvPr/>
          </p:nvSpPr>
          <p:spPr>
            <a:xfrm>
              <a:off x="720" y="4036"/>
              <a:ext cx="7355" cy="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775" y="4746"/>
              <a:ext cx="7366" cy="3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 flipV="1">
              <a:off x="5219" y="4024"/>
              <a:ext cx="2027" cy="5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 184"/>
            <p:cNvSpPr/>
            <p:nvPr/>
          </p:nvSpPr>
          <p:spPr>
            <a:xfrm>
              <a:off x="2632" y="4745"/>
              <a:ext cx="3382" cy="3383"/>
            </a:xfrm>
            <a:prstGeom prst="ellipse">
              <a:avLst/>
            </a:prstGeom>
            <a:noFill/>
            <a:ln>
              <a:solidFill>
                <a:srgbClr val="0033C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 23"/>
            <p:cNvSpPr/>
            <p:nvPr/>
          </p:nvSpPr>
          <p:spPr>
            <a:xfrm>
              <a:off x="5297" y="4551"/>
              <a:ext cx="360" cy="36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 23"/>
            <p:cNvSpPr/>
            <p:nvPr/>
          </p:nvSpPr>
          <p:spPr>
            <a:xfrm>
              <a:off x="5657" y="5611"/>
              <a:ext cx="360" cy="36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507" y="4048"/>
              <a:ext cx="1938" cy="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</a:rPr>
                <a:t>150, 20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137" y="5306"/>
              <a:ext cx="1938" cy="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</a:rPr>
                <a:t>180, 60</a:t>
              </a: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4960620" y="5055870"/>
            <a:ext cx="3535045" cy="1188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/>
              <a:t>    painting.moveTo(20, 20);</a:t>
            </a:r>
          </a:p>
          <a:p>
            <a:pPr>
              <a:lnSpc>
                <a:spcPct val="150000"/>
              </a:lnSpc>
            </a:pPr>
            <a:r>
              <a:rPr lang="zh-CN" altLang="en-US" sz="1600"/>
              <a:t>    painting.arcTo(150, 20, 180, 60, 70);</a:t>
            </a:r>
          </a:p>
          <a:p>
            <a:pPr>
              <a:lnSpc>
                <a:spcPct val="150000"/>
              </a:lnSpc>
            </a:pPr>
            <a:r>
              <a:rPr lang="zh-CN" altLang="en-US" sz="1600"/>
              <a:t>    painting.lineTo(200,120);</a:t>
            </a:r>
          </a:p>
        </p:txBody>
      </p:sp>
      <p:sp>
        <p:nvSpPr>
          <p:cNvPr id="7" name=" 7"/>
          <p:cNvSpPr/>
          <p:nvPr/>
        </p:nvSpPr>
        <p:spPr>
          <a:xfrm>
            <a:off x="2072640" y="2561590"/>
            <a:ext cx="144145" cy="144145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81920" y="2296847"/>
            <a:ext cx="93141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(100, 20)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小练习：制作圆角矩形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ym typeface="+mn-ea"/>
              </a:rPr>
              <a:t>绘制文本：文本与图形如影随形。为此，</a:t>
            </a:r>
            <a:r>
              <a:rPr lang="en-US" altLang="zh-CN" dirty="0">
                <a:sym typeface="+mn-ea"/>
              </a:rPr>
              <a:t>2D</a:t>
            </a:r>
            <a:r>
              <a:rPr lang="zh-CN" altLang="en-US" dirty="0">
                <a:sym typeface="+mn-ea"/>
              </a:rPr>
              <a:t>绘图上下文也提供了绘制文本的方法。绘制文本的两个主要方法，</a:t>
            </a:r>
          </a:p>
          <a:p>
            <a:pPr lvl="1"/>
            <a:r>
              <a:rPr lang="en-US" altLang="zh-CN" dirty="0" err="1">
                <a:sym typeface="+mn-ea"/>
              </a:rPr>
              <a:t>fillText</a:t>
            </a:r>
            <a:r>
              <a:rPr lang="en-US" altLang="zh-CN" dirty="0">
                <a:sym typeface="+mn-ea"/>
              </a:rPr>
              <a:t>( </a:t>
            </a:r>
            <a:r>
              <a:rPr lang="zh-CN" altLang="en-US" dirty="0">
                <a:sym typeface="+mn-ea"/>
              </a:rPr>
              <a:t>文本字符串</a:t>
            </a:r>
            <a:r>
              <a:rPr lang="en-US" altLang="zh-CN" dirty="0">
                <a:sym typeface="+mn-ea"/>
              </a:rPr>
              <a:t>”, “x</a:t>
            </a:r>
            <a:r>
              <a:rPr lang="zh-CN" altLang="en-US" dirty="0">
                <a:sym typeface="+mn-ea"/>
              </a:rPr>
              <a:t>坐标</a:t>
            </a:r>
            <a:r>
              <a:rPr lang="en-US" altLang="zh-CN" dirty="0">
                <a:sym typeface="+mn-ea"/>
              </a:rPr>
              <a:t>” , “y</a:t>
            </a:r>
            <a:r>
              <a:rPr lang="zh-CN" altLang="en-US" dirty="0">
                <a:sym typeface="+mn-ea"/>
              </a:rPr>
              <a:t>坐标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，最大像素宽度</a:t>
            </a:r>
            <a:r>
              <a:rPr lang="en-US" altLang="zh-CN" dirty="0">
                <a:sym typeface="+mn-ea"/>
              </a:rPr>
              <a:t>[</a:t>
            </a:r>
            <a:r>
              <a:rPr lang="zh-CN" altLang="en-US" dirty="0">
                <a:sym typeface="+mn-ea"/>
              </a:rPr>
              <a:t>可选</a:t>
            </a:r>
            <a:r>
              <a:rPr lang="en-US" altLang="zh-CN" dirty="0">
                <a:sym typeface="+mn-ea"/>
              </a:rPr>
              <a:t>])</a:t>
            </a:r>
            <a:r>
              <a:rPr lang="zh-CN" altLang="en-US" dirty="0">
                <a:sym typeface="+mn-ea"/>
              </a:rPr>
              <a:t>，需要使用fillStyle属性设置字体颜色。该方法比较常用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 err="1">
                <a:sym typeface="+mn-ea"/>
              </a:rPr>
              <a:t>strokeText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文本字符串</a:t>
            </a:r>
            <a:r>
              <a:rPr lang="en-US" altLang="zh-CN" dirty="0">
                <a:sym typeface="+mn-ea"/>
              </a:rPr>
              <a:t>”, “x</a:t>
            </a:r>
            <a:r>
              <a:rPr lang="zh-CN" altLang="en-US" dirty="0">
                <a:sym typeface="+mn-ea"/>
              </a:rPr>
              <a:t>坐标</a:t>
            </a:r>
            <a:r>
              <a:rPr lang="en-US" altLang="zh-CN" dirty="0">
                <a:sym typeface="+mn-ea"/>
              </a:rPr>
              <a:t>” , “y</a:t>
            </a:r>
            <a:r>
              <a:rPr lang="zh-CN" altLang="en-US" dirty="0">
                <a:sym typeface="+mn-ea"/>
              </a:rPr>
              <a:t>坐标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，最大像素宽度</a:t>
            </a:r>
            <a:r>
              <a:rPr lang="en-US" altLang="zh-CN" dirty="0">
                <a:sym typeface="+mn-ea"/>
              </a:rPr>
              <a:t>[</a:t>
            </a:r>
            <a:r>
              <a:rPr lang="zh-CN" altLang="en-US" dirty="0">
                <a:sym typeface="+mn-ea"/>
              </a:rPr>
              <a:t>可选</a:t>
            </a:r>
            <a:r>
              <a:rPr lang="en-US" altLang="zh-CN" dirty="0">
                <a:sym typeface="+mn-ea"/>
              </a:rPr>
              <a:t>])</a:t>
            </a:r>
            <a:r>
              <a:rPr lang="zh-CN" altLang="en-US" dirty="0">
                <a:sym typeface="+mn-ea"/>
              </a:rPr>
              <a:t>，需要使用 trokeStyle属性设置字体颜色。</a:t>
            </a:r>
          </a:p>
          <a:p>
            <a:r>
              <a:rPr lang="zh-CN" altLang="en-US" dirty="0">
                <a:sym typeface="+mn-ea"/>
              </a:rPr>
              <a:t>上述两个方法可以通过下面的属性控制样式，</a:t>
            </a:r>
          </a:p>
          <a:p>
            <a:pPr lvl="1"/>
            <a:r>
              <a:rPr lang="en-US" altLang="zh-CN" b="1" dirty="0">
                <a:sym typeface="+mn-ea"/>
              </a:rPr>
              <a:t>font</a:t>
            </a:r>
            <a:r>
              <a:rPr lang="zh-CN" altLang="en-US" dirty="0">
                <a:sym typeface="+mn-ea"/>
              </a:rPr>
              <a:t>：表示样式、大小和字体。例如，</a:t>
            </a:r>
            <a:r>
              <a:rPr lang="en-US" altLang="zh-CN" dirty="0">
                <a:sym typeface="+mn-ea"/>
              </a:rPr>
              <a:t>”bold 18px Microsoft </a:t>
            </a:r>
            <a:r>
              <a:rPr lang="en-US" altLang="zh-CN" dirty="0" err="1">
                <a:sym typeface="+mn-ea"/>
              </a:rPr>
              <a:t>YaHei</a:t>
            </a:r>
            <a:r>
              <a:rPr lang="en-US" altLang="zh-CN" dirty="0">
                <a:sym typeface="+mn-ea"/>
              </a:rPr>
              <a:t>”</a:t>
            </a:r>
          </a:p>
          <a:p>
            <a:pPr lvl="1"/>
            <a:r>
              <a:rPr lang="en-US" altLang="zh-CN" b="1" dirty="0" err="1">
                <a:sym typeface="+mn-ea"/>
              </a:rPr>
              <a:t>textAlign</a:t>
            </a:r>
            <a:r>
              <a:rPr lang="zh-CN" altLang="en-US" dirty="0">
                <a:sym typeface="+mn-ea"/>
              </a:rPr>
              <a:t>：表示文本的对齐方式。可能的值</a:t>
            </a:r>
            <a:r>
              <a:rPr lang="en-US" altLang="zh-CN" dirty="0">
                <a:sym typeface="+mn-ea"/>
              </a:rPr>
              <a:t>start, end, left, right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center</a:t>
            </a:r>
            <a:r>
              <a:rPr lang="zh-CN" altLang="en-US" dirty="0">
                <a:sym typeface="+mn-ea"/>
              </a:rPr>
              <a:t>。建议使用 </a:t>
            </a:r>
            <a:r>
              <a:rPr lang="en-US" altLang="zh-CN" dirty="0">
                <a:sym typeface="+mn-ea"/>
              </a:rPr>
              <a:t>start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end, </a:t>
            </a:r>
            <a:r>
              <a:rPr lang="zh-CN" altLang="en-US" dirty="0">
                <a:sym typeface="+mn-ea"/>
              </a:rPr>
              <a:t>不要使用</a:t>
            </a:r>
            <a:r>
              <a:rPr lang="en-US" altLang="zh-CN" dirty="0">
                <a:sym typeface="+mn-ea"/>
              </a:rPr>
              <a:t>left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right</a:t>
            </a:r>
            <a:r>
              <a:rPr lang="zh-CN" altLang="en-US" dirty="0">
                <a:sym typeface="+mn-ea"/>
              </a:rPr>
              <a:t>。因为</a:t>
            </a:r>
            <a:r>
              <a:rPr lang="en-US" altLang="zh-CN" dirty="0">
                <a:sym typeface="+mn-ea"/>
              </a:rPr>
              <a:t>start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end</a:t>
            </a:r>
            <a:r>
              <a:rPr lang="zh-CN" altLang="en-US" dirty="0">
                <a:sym typeface="+mn-ea"/>
              </a:rPr>
              <a:t>语言性更强。</a:t>
            </a:r>
          </a:p>
          <a:p>
            <a:pPr lvl="1"/>
            <a:r>
              <a:rPr lang="en-US" altLang="zh-CN" b="1" dirty="0" err="1">
                <a:sym typeface="+mn-ea"/>
              </a:rPr>
              <a:t>textBaseline</a:t>
            </a:r>
            <a:r>
              <a:rPr lang="zh-CN" altLang="en-US" dirty="0">
                <a:sym typeface="+mn-ea"/>
              </a:rPr>
              <a:t>：表示文本的基线。</a:t>
            </a:r>
            <a:endParaRPr lang="en-US" altLang="zh-CN" dirty="0">
              <a:sym typeface="+mn-ea"/>
            </a:endParaRPr>
          </a:p>
          <a:p>
            <a:pPr lvl="2"/>
            <a:r>
              <a:rPr lang="en-US" altLang="zh-CN" dirty="0">
                <a:sym typeface="+mn-ea"/>
              </a:rPr>
              <a:t>top , </a:t>
            </a:r>
          </a:p>
          <a:p>
            <a:pPr lvl="2"/>
            <a:r>
              <a:rPr lang="en-US" altLang="zh-CN" dirty="0">
                <a:sym typeface="+mn-ea"/>
              </a:rPr>
              <a:t>hanging, </a:t>
            </a:r>
          </a:p>
          <a:p>
            <a:pPr lvl="2"/>
            <a:r>
              <a:rPr lang="en-US" altLang="zh-CN" dirty="0">
                <a:sym typeface="+mn-ea"/>
              </a:rPr>
              <a:t>middle, </a:t>
            </a:r>
          </a:p>
          <a:p>
            <a:pPr lvl="2"/>
            <a:r>
              <a:rPr lang="en-US" altLang="zh-CN" dirty="0">
                <a:sym typeface="+mn-ea"/>
              </a:rPr>
              <a:t>alphabetic : </a:t>
            </a:r>
            <a:r>
              <a:rPr lang="zh-CN" altLang="en-US" dirty="0">
                <a:sym typeface="+mn-ea"/>
              </a:rPr>
              <a:t>默认值</a:t>
            </a:r>
            <a:endParaRPr lang="en-US" altLang="zh-CN" dirty="0">
              <a:sym typeface="+mn-ea"/>
            </a:endParaRPr>
          </a:p>
          <a:p>
            <a:pPr lvl="2"/>
            <a:r>
              <a:rPr lang="en-US" altLang="zh-CN" dirty="0">
                <a:sym typeface="+mn-ea"/>
              </a:rPr>
              <a:t>bottom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4797152"/>
            <a:ext cx="37814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8705" y="28575"/>
            <a:ext cx="6684010" cy="69215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32405" y="941705"/>
            <a:ext cx="5003800" cy="5210175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/>
              <a:t>一、关于</a:t>
            </a:r>
            <a:r>
              <a:rPr lang="en-US" altLang="zh-CN"/>
              <a:t>Canvas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/>
              <a:t>二、</a:t>
            </a:r>
            <a:r>
              <a:rPr lang="en-US" altLang="zh-CN"/>
              <a:t>Canvas API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三、实战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 </a:t>
            </a:r>
          </a:p>
          <a:p>
            <a:pPr marL="0" indent="0" algn="l"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小练习：动态显示歌词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0" y="1405255"/>
            <a:ext cx="3714115" cy="40474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渐变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6305"/>
            <a:ext cx="8229600" cy="2717800"/>
          </a:xfrm>
        </p:spPr>
        <p:txBody>
          <a:bodyPr/>
          <a:lstStyle/>
          <a:p>
            <a:r>
              <a:rPr lang="zh-CN" altLang="en-US" b="1"/>
              <a:t>线性渐变</a:t>
            </a:r>
            <a:r>
              <a:rPr lang="zh-CN" altLang="en-US"/>
              <a:t>：</a:t>
            </a:r>
            <a:r>
              <a:rPr lang="en-US" altLang="zh-CN"/>
              <a:t>createLinearGradient(startX, startY, endX, endY)</a:t>
            </a:r>
          </a:p>
          <a:p>
            <a:pPr lvl="1"/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startX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startY</a:t>
            </a:r>
            <a:r>
              <a:rPr lang="zh-CN" altLang="en-US">
                <a:sym typeface="+mn-ea"/>
              </a:rPr>
              <a:t>）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起点坐标</a:t>
            </a:r>
          </a:p>
          <a:p>
            <a:pPr lvl="1"/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endX</a:t>
            </a:r>
            <a:r>
              <a:rPr lang="zh-CN" altLang="en-US">
                <a:sym typeface="+mn-ea"/>
              </a:rPr>
              <a:t>， </a:t>
            </a:r>
            <a:r>
              <a:rPr lang="en-US" altLang="zh-CN">
                <a:sym typeface="+mn-ea"/>
              </a:rPr>
              <a:t>endX</a:t>
            </a:r>
            <a:r>
              <a:rPr lang="zh-CN" altLang="en-US">
                <a:sym typeface="+mn-ea"/>
              </a:rPr>
              <a:t>） 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终点坐标</a:t>
            </a:r>
          </a:p>
          <a:p>
            <a:pPr lvl="0"/>
            <a:r>
              <a:rPr lang="zh-CN" altLang="en-US" b="1">
                <a:sym typeface="+mn-ea"/>
              </a:rPr>
              <a:t>实际运用</a:t>
            </a:r>
          </a:p>
          <a:p>
            <a:pPr lvl="1"/>
            <a:r>
              <a:rPr lang="zh-CN" altLang="en-US">
                <a:sym typeface="+mn-ea"/>
              </a:rPr>
              <a:t>对角线渐变举例：</a:t>
            </a:r>
            <a:r>
              <a:rPr lang="en-US" altLang="zh-CN">
                <a:sym typeface="+mn-ea"/>
              </a:rPr>
              <a:t>createLinearGradient(20, 20, 100, 100)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水平渐变举例：</a:t>
            </a:r>
            <a:r>
              <a:rPr lang="en-US" altLang="zh-CN">
                <a:sym typeface="+mn-ea"/>
              </a:rPr>
              <a:t>createLinearGradient(20, 100, 100, 100)</a:t>
            </a:r>
            <a:endParaRPr lang="zh-CN" altLang="en-US">
              <a:sym typeface="+mn-ea"/>
            </a:endParaRPr>
          </a:p>
          <a:p>
            <a:pPr lvl="2"/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1550" y="4004310"/>
            <a:ext cx="2158365" cy="197040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2700000" scaled="0"/>
          </a:gra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 184"/>
          <p:cNvSpPr/>
          <p:nvPr/>
        </p:nvSpPr>
        <p:spPr>
          <a:xfrm>
            <a:off x="886460" y="3921125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184"/>
          <p:cNvSpPr/>
          <p:nvPr/>
        </p:nvSpPr>
        <p:spPr>
          <a:xfrm>
            <a:off x="3004820" y="5842000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80" y="3402965"/>
            <a:ext cx="195389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起点</a:t>
            </a:r>
          </a:p>
          <a:p>
            <a:pPr algn="ctr"/>
            <a:r>
              <a:rPr lang="en-US" altLang="zh-CN" sz="1400"/>
              <a:t>(20, 20)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29915" y="5842000"/>
            <a:ext cx="195389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终点</a:t>
            </a:r>
          </a:p>
          <a:p>
            <a:pPr algn="ctr"/>
            <a:r>
              <a:rPr lang="en-US" altLang="zh-CN" sz="1400"/>
              <a:t>(100, 100)</a:t>
            </a:r>
          </a:p>
        </p:txBody>
      </p:sp>
      <p:sp>
        <p:nvSpPr>
          <p:cNvPr id="9" name="矩形 8"/>
          <p:cNvSpPr/>
          <p:nvPr/>
        </p:nvSpPr>
        <p:spPr>
          <a:xfrm>
            <a:off x="5464175" y="3932555"/>
            <a:ext cx="2158365" cy="197040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1080000" scaled="0"/>
          </a:gra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05960" y="6057900"/>
            <a:ext cx="195389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起点</a:t>
            </a:r>
          </a:p>
          <a:p>
            <a:pPr algn="ctr"/>
            <a:r>
              <a:rPr lang="en-US" altLang="zh-CN" sz="1400"/>
              <a:t>(20, 100)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54165" y="6057900"/>
            <a:ext cx="195389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终点</a:t>
            </a:r>
          </a:p>
          <a:p>
            <a:pPr algn="ctr"/>
            <a:r>
              <a:rPr lang="en-US" altLang="zh-CN" sz="1400"/>
              <a:t>(100,, 100)</a:t>
            </a:r>
          </a:p>
        </p:txBody>
      </p:sp>
      <p:sp>
        <p:nvSpPr>
          <p:cNvPr id="12" name=" 184"/>
          <p:cNvSpPr/>
          <p:nvPr/>
        </p:nvSpPr>
        <p:spPr>
          <a:xfrm>
            <a:off x="5375275" y="5770245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 184"/>
          <p:cNvSpPr/>
          <p:nvPr/>
        </p:nvSpPr>
        <p:spPr>
          <a:xfrm>
            <a:off x="7523480" y="5770245"/>
            <a:ext cx="215900" cy="21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4" name="直接箭头连接符 13"/>
          <p:cNvCxnSpPr>
            <a:stCxn id="184" idx="5"/>
            <a:endCxn id="6" idx="1"/>
          </p:cNvCxnSpPr>
          <p:nvPr/>
        </p:nvCxnSpPr>
        <p:spPr>
          <a:xfrm>
            <a:off x="1070610" y="4105275"/>
            <a:ext cx="1965960" cy="176847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渐变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6305"/>
            <a:ext cx="8229600" cy="2586355"/>
          </a:xfrm>
        </p:spPr>
        <p:txBody>
          <a:bodyPr/>
          <a:lstStyle/>
          <a:p>
            <a:r>
              <a:rPr lang="en-US" altLang="zh-CN" sz="2400">
                <a:sym typeface="+mn-ea"/>
              </a:rPr>
              <a:t>gradient.addColorStop( number,  color);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number</a:t>
            </a:r>
            <a:r>
              <a:rPr lang="zh-CN" altLang="en-US" sz="2400">
                <a:sym typeface="+mn-ea"/>
              </a:rPr>
              <a:t>：色标位置（</a:t>
            </a:r>
            <a:r>
              <a:rPr lang="en-US" altLang="zh-CN" sz="2400">
                <a:sym typeface="+mn-ea"/>
              </a:rPr>
              <a:t>0, ~ 1 </a:t>
            </a:r>
            <a:r>
              <a:rPr lang="zh-CN" altLang="en-US" sz="2400">
                <a:sym typeface="+mn-ea"/>
              </a:rPr>
              <a:t>之间的任意数字）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color</a:t>
            </a:r>
            <a:r>
              <a:rPr lang="zh-CN" altLang="en-US" sz="2400">
                <a:sym typeface="+mn-ea"/>
              </a:rPr>
              <a:t>：</a:t>
            </a:r>
            <a:r>
              <a:rPr lang="en-US" altLang="zh-CN" sz="2400">
                <a:sym typeface="+mn-ea"/>
              </a:rPr>
              <a:t>CSS</a:t>
            </a:r>
            <a:r>
              <a:rPr lang="zh-CN" altLang="en-US" sz="2400">
                <a:sym typeface="+mn-ea"/>
              </a:rPr>
              <a:t>颜色</a:t>
            </a:r>
            <a:endParaRPr lang="zh-CN" altLang="en-US" sz="240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2610" y="3836670"/>
            <a:ext cx="769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注意：为了让渐变的区域覆盖矩形区域，需要让矩形和渐变区域</a:t>
            </a:r>
            <a:r>
              <a:rPr lang="en-US" altLang="zh-CN"/>
              <a:t>“</a:t>
            </a:r>
            <a:r>
              <a:rPr lang="zh-CN" altLang="en-US"/>
              <a:t>匹配</a:t>
            </a:r>
            <a:r>
              <a:rPr lang="en-US" altLang="zh-CN"/>
              <a:t>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407285" y="4110990"/>
            <a:ext cx="1008380" cy="10083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渐变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6305"/>
            <a:ext cx="8229600" cy="2572385"/>
          </a:xfrm>
        </p:spPr>
        <p:txBody>
          <a:bodyPr/>
          <a:lstStyle/>
          <a:p>
            <a:r>
              <a:rPr lang="zh-CN" altLang="en-US"/>
              <a:t>径向渐变：createRadialGradient(</a:t>
            </a:r>
            <a:r>
              <a:rPr lang="en-US" altLang="zh-CN"/>
              <a:t>x1</a:t>
            </a:r>
            <a:r>
              <a:rPr lang="zh-CN" altLang="en-US"/>
              <a:t>, </a:t>
            </a:r>
            <a:r>
              <a:rPr lang="en-US" altLang="zh-CN"/>
              <a:t>y1</a:t>
            </a:r>
            <a:r>
              <a:rPr lang="zh-CN" altLang="en-US"/>
              <a:t>, </a:t>
            </a:r>
            <a:r>
              <a:rPr lang="en-US" altLang="zh-CN"/>
              <a:t>raidus1</a:t>
            </a:r>
            <a:r>
              <a:rPr lang="zh-CN" altLang="en-US"/>
              <a:t>, </a:t>
            </a:r>
            <a:r>
              <a:rPr lang="en-US" altLang="zh-CN"/>
              <a:t>x2</a:t>
            </a:r>
            <a:r>
              <a:rPr lang="zh-CN" altLang="en-US"/>
              <a:t>, </a:t>
            </a:r>
            <a:r>
              <a:rPr lang="en-US" altLang="zh-CN"/>
              <a:t>y2</a:t>
            </a:r>
            <a:r>
              <a:rPr lang="zh-CN" altLang="en-US"/>
              <a:t>,  </a:t>
            </a:r>
            <a:r>
              <a:rPr lang="en-US" altLang="zh-CN">
                <a:sym typeface="+mn-ea"/>
              </a:rPr>
              <a:t>raidus2</a:t>
            </a:r>
            <a:r>
              <a:rPr lang="zh-CN" altLang="en-US"/>
              <a:t>)</a:t>
            </a:r>
          </a:p>
          <a:p>
            <a:pPr lvl="1"/>
            <a:r>
              <a:rPr lang="en-US" altLang="zh-CN"/>
              <a:t>(x1, y1) </a:t>
            </a:r>
            <a:r>
              <a:rPr lang="zh-CN" altLang="en-US"/>
              <a:t>：起点圆的圆心</a:t>
            </a:r>
          </a:p>
          <a:p>
            <a:pPr lvl="1"/>
            <a:r>
              <a:rPr lang="en-US" altLang="zh-CN">
                <a:sym typeface="+mn-ea"/>
              </a:rPr>
              <a:t>raidus1</a:t>
            </a:r>
            <a:r>
              <a:rPr lang="zh-CN" altLang="en-US">
                <a:sym typeface="+mn-ea"/>
              </a:rPr>
              <a:t>： 起点圆的半径</a:t>
            </a:r>
          </a:p>
          <a:p>
            <a:pPr lvl="1"/>
            <a:r>
              <a:rPr lang="en-US" altLang="zh-CN">
                <a:sym typeface="+mn-ea"/>
              </a:rPr>
              <a:t>(x2, y2) </a:t>
            </a:r>
            <a:r>
              <a:rPr lang="zh-CN" altLang="en-US">
                <a:sym typeface="+mn-ea"/>
              </a:rPr>
              <a:t>：终点圆的圆心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raidus2</a:t>
            </a:r>
            <a:r>
              <a:rPr lang="zh-CN" altLang="en-US">
                <a:sym typeface="+mn-ea"/>
              </a:rPr>
              <a:t>： 终点圆的半径</a:t>
            </a:r>
          </a:p>
        </p:txBody>
      </p:sp>
      <p:sp>
        <p:nvSpPr>
          <p:cNvPr id="5" name="椭圆 4"/>
          <p:cNvSpPr/>
          <p:nvPr/>
        </p:nvSpPr>
        <p:spPr>
          <a:xfrm>
            <a:off x="2856230" y="3979545"/>
            <a:ext cx="1271905" cy="12598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611505" y="3357245"/>
            <a:ext cx="5760720" cy="122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611505" y="4581525"/>
            <a:ext cx="5688330" cy="136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阴影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shadowOffsetX ：</a:t>
            </a:r>
            <a:r>
              <a:rPr lang="zh-CN" altLang="en-US" sz="2000">
                <a:sym typeface="+mn-ea"/>
              </a:rPr>
              <a:t>形状或路径</a:t>
            </a:r>
            <a:r>
              <a:rPr lang="en-US" altLang="zh-CN" sz="2000">
                <a:sym typeface="+mn-ea"/>
              </a:rPr>
              <a:t>Y</a:t>
            </a:r>
            <a:r>
              <a:rPr lang="zh-CN" altLang="en-US" sz="2000">
                <a:sym typeface="+mn-ea"/>
              </a:rPr>
              <a:t>轴方向阴影偏移量。默认</a:t>
            </a:r>
            <a:r>
              <a:rPr lang="en-US" altLang="zh-CN" sz="2000">
                <a:sym typeface="+mn-ea"/>
              </a:rPr>
              <a:t>0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shadowOffsetY ：形状或路径</a:t>
            </a:r>
            <a:r>
              <a:rPr lang="en-US" altLang="zh-CN" sz="2000"/>
              <a:t>x</a:t>
            </a:r>
            <a:r>
              <a:rPr lang="zh-CN" altLang="en-US" sz="2000"/>
              <a:t>轴方向阴影偏移量。默认</a:t>
            </a:r>
            <a:r>
              <a:rPr lang="en-US" altLang="zh-CN" sz="2000"/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shadowBlur：模糊像素，默认</a:t>
            </a:r>
            <a:r>
              <a:rPr lang="en-US" altLang="zh-CN" sz="2000"/>
              <a:t>0</a:t>
            </a:r>
            <a:r>
              <a:rPr lang="zh-CN" altLang="en-US" sz="2000"/>
              <a:t>，即不模糊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shadowColor ：阴影颜色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绘制图像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6305"/>
            <a:ext cx="8229600" cy="1267460"/>
          </a:xfrm>
        </p:spPr>
        <p:txBody>
          <a:bodyPr/>
          <a:lstStyle/>
          <a:p>
            <a:r>
              <a:rPr lang="zh-CN" altLang="en-US" sz="2000"/>
              <a:t>drawImage（</a:t>
            </a:r>
            <a:r>
              <a:rPr lang="en-US" altLang="zh-CN" sz="2000"/>
              <a:t>imgObj, x, y</a:t>
            </a:r>
            <a:r>
              <a:rPr lang="zh-CN" altLang="en-US" sz="2000"/>
              <a:t>）</a:t>
            </a:r>
          </a:p>
          <a:p>
            <a:r>
              <a:rPr lang="zh-CN" altLang="en-US" sz="2000">
                <a:sym typeface="+mn-ea"/>
              </a:rPr>
              <a:t>drawImage（</a:t>
            </a:r>
            <a:r>
              <a:rPr lang="en-US" altLang="zh-CN" sz="2000">
                <a:sym typeface="+mn-ea"/>
              </a:rPr>
              <a:t>imgObj, x, y, imageWidth, imageHeight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742950" y="2610485"/>
            <a:ext cx="6332855" cy="3383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实例代码：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var img = new Image();</a:t>
            </a:r>
          </a:p>
          <a:p>
            <a:pPr>
              <a:lnSpc>
                <a:spcPct val="200000"/>
              </a:lnSpc>
            </a:pPr>
            <a:r>
              <a:rPr lang="en-US" altLang="zh-CN" dirty="0" err="1"/>
              <a:t>img.src</a:t>
            </a:r>
            <a:r>
              <a:rPr lang="en-US" altLang="zh-CN" dirty="0"/>
              <a:t> = "</a:t>
            </a:r>
            <a:r>
              <a:rPr lang="en-US" altLang="zh-CN" dirty="0" err="1"/>
              <a:t>img</a:t>
            </a:r>
            <a:r>
              <a:rPr lang="en-US" altLang="zh-CN" dirty="0"/>
              <a:t>/logo.png"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img.onload</a:t>
            </a:r>
            <a:r>
              <a:rPr lang="en-US" altLang="zh-CN" b="1" dirty="0">
                <a:solidFill>
                  <a:srgbClr val="FF0000"/>
                </a:solidFill>
              </a:rPr>
              <a:t> = function(){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            </a:t>
            </a:r>
            <a:r>
              <a:rPr lang="en-US" altLang="zh-CN" dirty="0" err="1"/>
              <a:t>ctx.drawImage</a:t>
            </a:r>
            <a:r>
              <a:rPr lang="en-US" altLang="zh-CN" dirty="0"/>
              <a:t>(img,0,0);</a:t>
            </a:r>
          </a:p>
          <a:p>
            <a:pPr>
              <a:lnSpc>
                <a:spcPct val="200000"/>
              </a:lnSpc>
            </a:pPr>
            <a:r>
              <a:rPr lang="en-US" altLang="zh-CN" b="1" dirty="0"/>
              <a:t> };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小练习：小鸟飞翔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一、关于</a:t>
            </a:r>
            <a:r>
              <a:rPr lang="en-US" altLang="zh-CN"/>
              <a:t>Canvas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&lt;canvas&gt; </a:t>
            </a:r>
            <a:r>
              <a:rPr lang="en-US" altLang="zh-CN" dirty="0" err="1"/>
              <a:t>最早被Apple引入，用于Mac</a:t>
            </a:r>
            <a:r>
              <a:rPr lang="en-US" altLang="zh-CN" dirty="0"/>
              <a:t> OS X 的 </a:t>
            </a:r>
            <a:r>
              <a:rPr lang="en-US" altLang="zh-CN" dirty="0" err="1"/>
              <a:t>Dashboard,后来又在Safari和Google</a:t>
            </a:r>
            <a:r>
              <a:rPr lang="en-US" altLang="zh-CN" dirty="0"/>
              <a:t> </a:t>
            </a:r>
            <a:r>
              <a:rPr lang="en-US" altLang="zh-CN" dirty="0" err="1"/>
              <a:t>Chrome被实现</a:t>
            </a:r>
            <a:r>
              <a:rPr lang="zh-CN" altLang="en-US" dirty="0"/>
              <a:t>，后来被纳入到</a:t>
            </a:r>
            <a:r>
              <a:rPr lang="en-US" altLang="zh-CN" dirty="0"/>
              <a:t>HTML 5中。</a:t>
            </a:r>
          </a:p>
          <a:p>
            <a:r>
              <a:rPr lang="en-US" altLang="zh-CN" dirty="0"/>
              <a:t>&lt;canvas&gt;</a:t>
            </a:r>
            <a:r>
              <a:rPr lang="zh-CN" altLang="en-US" dirty="0"/>
              <a:t>是</a:t>
            </a:r>
            <a:r>
              <a:rPr lang="en-US" altLang="zh-CN" dirty="0"/>
              <a:t>HTML5</a:t>
            </a:r>
            <a:r>
              <a:rPr lang="zh-CN" altLang="en-US" dirty="0"/>
              <a:t>新增的元素。这个元素负责在页面设定一个区域。然后就可以通过</a:t>
            </a:r>
            <a:r>
              <a:rPr lang="en-US" altLang="zh-CN" dirty="0"/>
              <a:t>Canvas</a:t>
            </a:r>
            <a:r>
              <a:rPr lang="zh-CN" altLang="en-US" dirty="0"/>
              <a:t>提供的</a:t>
            </a:r>
            <a:r>
              <a:rPr lang="en-US" altLang="zh-CN" dirty="0"/>
              <a:t>API</a:t>
            </a:r>
            <a:r>
              <a:rPr lang="zh-CN" altLang="en-US" dirty="0"/>
              <a:t>在这个区域描绘</a:t>
            </a:r>
            <a:r>
              <a:rPr lang="en-US" altLang="zh-CN" dirty="0"/>
              <a:t>2D</a:t>
            </a:r>
            <a:r>
              <a:rPr lang="zh-CN" altLang="en-US" dirty="0"/>
              <a:t>和</a:t>
            </a:r>
            <a:r>
              <a:rPr lang="en-US" altLang="zh-CN" dirty="0"/>
              <a:t>3D</a:t>
            </a:r>
            <a:r>
              <a:rPr lang="zh-CN" altLang="en-US" dirty="0"/>
              <a:t>图形。</a:t>
            </a:r>
          </a:p>
          <a:p>
            <a:r>
              <a:rPr lang="en-US" altLang="zh-CN" dirty="0"/>
              <a:t>IE9+,Firefox1.5+,Safari2+,Opera9+</a:t>
            </a:r>
            <a:r>
              <a:rPr lang="zh-CN" altLang="en-US" dirty="0"/>
              <a:t>，</a:t>
            </a:r>
            <a:r>
              <a:rPr lang="en-US" altLang="zh-CN" dirty="0" err="1"/>
              <a:t>Chrome,IOS</a:t>
            </a:r>
            <a:r>
              <a:rPr lang="zh-CN" altLang="en-US" dirty="0"/>
              <a:t>版的</a:t>
            </a:r>
            <a:r>
              <a:rPr lang="en-US" altLang="zh-CN" dirty="0">
                <a:sym typeface="+mn-ea"/>
              </a:rPr>
              <a:t>Safari</a:t>
            </a:r>
            <a:r>
              <a:rPr lang="zh-CN" altLang="en-US" dirty="0">
                <a:sym typeface="+mn-ea"/>
              </a:rPr>
              <a:t>以及</a:t>
            </a:r>
            <a:r>
              <a:rPr lang="en-US" altLang="zh-CN" dirty="0">
                <a:sym typeface="+mn-ea"/>
              </a:rPr>
              <a:t>Android</a:t>
            </a:r>
            <a:r>
              <a:rPr lang="zh-CN" altLang="en-US" dirty="0">
                <a:sym typeface="+mn-ea"/>
              </a:rPr>
              <a:t>版的</a:t>
            </a:r>
            <a:r>
              <a:rPr lang="en-US" altLang="zh-CN" dirty="0" err="1">
                <a:sym typeface="+mn-ea"/>
              </a:rPr>
              <a:t>Webkit</a:t>
            </a:r>
            <a:r>
              <a:rPr lang="zh-CN" altLang="en-US" dirty="0">
                <a:sym typeface="+mn-ea"/>
              </a:rPr>
              <a:t>都支持</a:t>
            </a:r>
            <a:r>
              <a:rPr lang="en-US" altLang="zh-CN" dirty="0">
                <a:sym typeface="+mn-ea"/>
              </a:rPr>
              <a:t>&lt;canvas&gt;</a:t>
            </a:r>
          </a:p>
          <a:p>
            <a:r>
              <a:rPr lang="zh-CN" altLang="en-US" dirty="0">
                <a:sym typeface="+mn-ea"/>
              </a:rPr>
              <a:t>目前该元素对于</a:t>
            </a:r>
            <a:r>
              <a:rPr lang="en-US" altLang="zh-CN" dirty="0">
                <a:sym typeface="+mn-ea"/>
              </a:rPr>
              <a:t>Canvas 3D</a:t>
            </a:r>
            <a:r>
              <a:rPr lang="zh-CN" altLang="en-US" dirty="0">
                <a:sym typeface="+mn-ea"/>
              </a:rPr>
              <a:t>支持不够理想。仍处于试验阶段。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</a:t>
            </a:r>
            <a:r>
              <a:rPr lang="zh-CN" altLang="en-US"/>
              <a:t>可以用来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动态产制图表</a:t>
            </a:r>
          </a:p>
          <a:p>
            <a:r>
              <a:rPr lang="zh-CN" altLang="en-US" dirty="0"/>
              <a:t>开发在线与离线游戏</a:t>
            </a:r>
          </a:p>
          <a:p>
            <a:r>
              <a:rPr lang="zh-CN" altLang="en-US" dirty="0"/>
              <a:t>制作动画效果</a:t>
            </a:r>
          </a:p>
          <a:p>
            <a:r>
              <a:rPr lang="zh-CN" altLang="en-US" dirty="0"/>
              <a:t>与视频，音频交互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二、</a:t>
            </a:r>
            <a:r>
              <a:rPr lang="en-US" altLang="zh-CN">
                <a:sym typeface="+mn-ea"/>
              </a:rPr>
              <a:t>Canvas 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6305"/>
            <a:ext cx="8229600" cy="4312285"/>
          </a:xfrm>
        </p:spPr>
        <p:txBody>
          <a:bodyPr>
            <a:normAutofit/>
          </a:bodyPr>
          <a:lstStyle/>
          <a:p>
            <a:r>
              <a:rPr lang="zh-CN" altLang="en-US"/>
              <a:t>基本用法：</a:t>
            </a:r>
          </a:p>
          <a:p>
            <a:pPr lvl="1"/>
            <a:r>
              <a:rPr lang="en-US" altLang="zh-CN"/>
              <a:t>1</a:t>
            </a:r>
            <a:r>
              <a:rPr lang="zh-CN" altLang="en-US"/>
              <a:t>、设置画布：必须指定</a:t>
            </a:r>
            <a:r>
              <a:rPr lang="en-US" altLang="zh-CN">
                <a:sym typeface="+mn-ea"/>
              </a:rPr>
              <a:t>&lt;canvas&gt;</a:t>
            </a:r>
            <a:r>
              <a:rPr lang="zh-CN" altLang="en-US">
                <a:sym typeface="+mn-ea"/>
              </a:rPr>
              <a:t>元素的宽度与高度，也就是说设定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画布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的大小。</a:t>
            </a: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、取得这块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画布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的上下文，只有获得该上下文才可以基于其提供的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进行画图。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57605" y="2080895"/>
            <a:ext cx="7529195" cy="857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  </a:t>
            </a:r>
            <a:r>
              <a:rPr lang="zh-CN" altLang="en-US" sz="1600">
                <a:latin typeface="Arial Unicode MS" panose="020B0604020202020204" charset="-122"/>
                <a:ea typeface="Arial Unicode MS" panose="020B0604020202020204" charset="-122"/>
              </a:rPr>
              <a:t>&lt;canvas id="mycanvas" </a:t>
            </a:r>
            <a:r>
              <a:rPr lang="en-US" altLang="zh-CN" sz="1600">
                <a:latin typeface="Arial Unicode MS" panose="020B0604020202020204" charset="-122"/>
                <a:ea typeface="Arial Unicode MS" panose="020B0604020202020204" charset="-122"/>
              </a:rPr>
              <a:t>width=”1024” height=”768”</a:t>
            </a:r>
            <a:r>
              <a:rPr lang="zh-CN" altLang="en-US" sz="1600">
                <a:latin typeface="Arial Unicode MS" panose="020B0604020202020204" charset="-122"/>
                <a:ea typeface="Arial Unicode MS" panose="020B0604020202020204" charset="-122"/>
              </a:rPr>
              <a:t>&gt;</a:t>
            </a:r>
          </a:p>
          <a:p>
            <a:r>
              <a:rPr lang="zh-CN" altLang="en-US" sz="1600">
                <a:latin typeface="Arial Unicode MS" panose="020B0604020202020204" charset="-122"/>
                <a:ea typeface="Arial Unicode MS" panose="020B0604020202020204" charset="-122"/>
              </a:rPr>
              <a:t>        </a:t>
            </a:r>
            <a:r>
              <a:rPr lang="zh-CN" altLang="en-US" sz="1600" b="1">
                <a:solidFill>
                  <a:srgbClr val="FF0066"/>
                </a:solidFill>
                <a:latin typeface="Arial Unicode MS" panose="020B0604020202020204" charset="-122"/>
                <a:ea typeface="Arial Unicode MS" panose="020B0604020202020204" charset="-122"/>
              </a:rPr>
              <a:t>抱歉，你的浏览器不支持Canvas元素</a:t>
            </a:r>
          </a:p>
          <a:p>
            <a:r>
              <a:rPr lang="zh-CN" altLang="en-US" sz="1600">
                <a:latin typeface="Arial Unicode MS" panose="020B0604020202020204" charset="-122"/>
                <a:ea typeface="Arial Unicode MS" panose="020B0604020202020204" charset="-122"/>
              </a:rPr>
              <a:t>    &lt;/canvas&gt;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58240" y="4443730"/>
            <a:ext cx="6654800" cy="2014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//</a:t>
            </a:r>
            <a:r>
              <a:rPr lang="zh-CN" altLang="en-US"/>
              <a:t>获取</a:t>
            </a:r>
            <a:r>
              <a:rPr lang="en-US" altLang="zh-CN"/>
              <a:t>“</a:t>
            </a:r>
            <a:r>
              <a:rPr lang="zh-CN" altLang="en-US"/>
              <a:t>画布</a:t>
            </a:r>
            <a:r>
              <a:rPr lang="en-US" altLang="zh-CN"/>
              <a:t>”</a:t>
            </a:r>
            <a:r>
              <a:rPr lang="zh-CN" altLang="en-US"/>
              <a:t>的</a:t>
            </a:r>
            <a:r>
              <a:rPr lang="en-US" altLang="zh-CN"/>
              <a:t>DOM</a:t>
            </a:r>
            <a:r>
              <a:rPr lang="zh-CN" altLang="en-US"/>
              <a:t>对象</a:t>
            </a:r>
          </a:p>
          <a:p>
            <a:r>
              <a:rPr lang="zh-CN" altLang="en-US"/>
              <a:t>var mycanvas = document.querySelector("#mycanvas");</a:t>
            </a:r>
          </a:p>
          <a:p>
            <a:r>
              <a:rPr lang="en-US" altLang="zh-CN"/>
              <a:t>//</a:t>
            </a:r>
            <a:r>
              <a:rPr lang="zh-CN" altLang="en-US"/>
              <a:t>首先需要判断浏览器是否支持画布</a:t>
            </a:r>
          </a:p>
          <a:p>
            <a:r>
              <a:rPr lang="zh-CN" altLang="en-US"/>
              <a:t> if(</a:t>
            </a:r>
            <a:r>
              <a:rPr lang="zh-CN" altLang="en-US" b="1">
                <a:solidFill>
                  <a:srgbClr val="FF0066"/>
                </a:solidFill>
              </a:rPr>
              <a:t>mycanvas.getContext</a:t>
            </a:r>
            <a:r>
              <a:rPr lang="zh-CN" altLang="en-US"/>
              <a:t>){</a:t>
            </a:r>
          </a:p>
          <a:p>
            <a:r>
              <a:rPr lang="en-US" altLang="zh-CN"/>
              <a:t>       //</a:t>
            </a:r>
            <a:r>
              <a:rPr lang="zh-CN" altLang="en-US"/>
              <a:t>获取画布上下文</a:t>
            </a:r>
          </a:p>
          <a:p>
            <a:r>
              <a:rPr lang="zh-CN" altLang="en-US"/>
              <a:t>       var painting = mycanvas.getContext("2d");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70280" y="2997835"/>
            <a:ext cx="79032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注意不要通过</a:t>
            </a:r>
            <a:r>
              <a:rPr lang="en-US" altLang="zh-CN"/>
              <a:t>CSS</a:t>
            </a:r>
            <a:r>
              <a:rPr lang="zh-CN" altLang="en-US"/>
              <a:t>的</a:t>
            </a:r>
            <a:r>
              <a:rPr lang="en-US" altLang="zh-CN"/>
              <a:t>width</a:t>
            </a:r>
            <a:r>
              <a:rPr lang="zh-CN" altLang="en-US"/>
              <a:t>和</a:t>
            </a:r>
            <a:r>
              <a:rPr lang="en-US" altLang="zh-CN"/>
              <a:t>height</a:t>
            </a:r>
            <a:r>
              <a:rPr lang="zh-CN" altLang="en-US"/>
              <a:t>定义</a:t>
            </a:r>
            <a:r>
              <a:rPr lang="en-US" altLang="zh-CN"/>
              <a:t>canvas</a:t>
            </a:r>
            <a:r>
              <a:rPr lang="zh-CN" altLang="en-US"/>
              <a:t>的宽高，这是规范的要求，且高度与宽度不能设置</a:t>
            </a:r>
            <a:r>
              <a:rPr lang="en-US" altLang="zh-CN"/>
              <a:t>px</a:t>
            </a:r>
            <a:r>
              <a:rPr lang="zh-CN" altLang="en-US"/>
              <a:t>单位（默认宽高 </a:t>
            </a:r>
            <a:r>
              <a:rPr lang="en-US" altLang="zh-CN"/>
              <a:t>300 *150</a:t>
            </a:r>
            <a:r>
              <a:rPr lang="zh-CN" altLang="en-US"/>
              <a:t>　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二、</a:t>
            </a:r>
            <a:r>
              <a:rPr lang="en-US" altLang="zh-CN">
                <a:sym typeface="+mn-ea"/>
              </a:rPr>
              <a:t>Canvas 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6305"/>
            <a:ext cx="8229600" cy="4551045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绘制</a:t>
            </a:r>
            <a:r>
              <a:rPr lang="en-US" altLang="zh-CN">
                <a:sym typeface="+mn-ea"/>
              </a:rPr>
              <a:t>2D</a:t>
            </a:r>
            <a:r>
              <a:rPr lang="zh-CN" altLang="en-US">
                <a:sym typeface="+mn-ea"/>
              </a:rPr>
              <a:t>图形：</a:t>
            </a:r>
          </a:p>
          <a:p>
            <a:pPr lvl="1"/>
            <a:r>
              <a:rPr lang="zh-CN" altLang="en-US">
                <a:sym typeface="+mn-ea"/>
              </a:rPr>
              <a:t>我们可以利用</a:t>
            </a:r>
            <a:r>
              <a:rPr lang="en-US" altLang="zh-CN">
                <a:sym typeface="+mn-ea"/>
              </a:rPr>
              <a:t>Canvas</a:t>
            </a:r>
            <a:r>
              <a:rPr lang="zh-CN" altLang="en-US">
                <a:sym typeface="+mn-ea"/>
              </a:rPr>
              <a:t>上下文对象提供的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绘制简单的</a:t>
            </a:r>
            <a:r>
              <a:rPr lang="en-US" altLang="zh-CN">
                <a:sym typeface="+mn-ea"/>
              </a:rPr>
              <a:t>2D</a:t>
            </a:r>
            <a:r>
              <a:rPr lang="zh-CN" altLang="en-US">
                <a:sym typeface="+mn-ea"/>
              </a:rPr>
              <a:t>图形。例如矩形、弧形和路径（线）。</a:t>
            </a:r>
          </a:p>
          <a:p>
            <a:r>
              <a:rPr lang="zh-CN" altLang="en-US">
                <a:sym typeface="+mn-ea"/>
              </a:rPr>
              <a:t>描边和填充：</a:t>
            </a:r>
            <a:r>
              <a:rPr lang="en-US" altLang="zh-CN">
                <a:sym typeface="+mn-ea"/>
              </a:rPr>
              <a:t>2D</a:t>
            </a:r>
            <a:r>
              <a:rPr lang="zh-CN" altLang="en-US">
                <a:sym typeface="+mn-ea"/>
              </a:rPr>
              <a:t>绘图就两种基本操作 </a:t>
            </a:r>
            <a:r>
              <a:rPr lang="en-US" altLang="zh-CN">
                <a:sym typeface="+mn-ea"/>
              </a:rPr>
              <a:t>— </a:t>
            </a:r>
            <a:r>
              <a:rPr lang="zh-CN" altLang="en-US">
                <a:sym typeface="+mn-ea"/>
              </a:rPr>
              <a:t>描边和填充。</a:t>
            </a:r>
          </a:p>
          <a:p>
            <a:pPr lvl="1"/>
            <a:r>
              <a:rPr lang="zh-CN">
                <a:sym typeface="+mn-ea"/>
              </a:rPr>
              <a:t>描边：</a:t>
            </a:r>
            <a:r>
              <a:rPr>
                <a:sym typeface="+mn-ea"/>
              </a:rPr>
              <a:t>painting.strokeStyle = </a:t>
            </a:r>
            <a:r>
              <a:rPr lang="en-US">
                <a:sym typeface="+mn-ea"/>
              </a:rPr>
              <a:t>red</a:t>
            </a:r>
            <a:r>
              <a:rPr>
                <a:sym typeface="+mn-ea"/>
              </a:rPr>
              <a:t>;  </a:t>
            </a:r>
            <a:r>
              <a:rPr lang="zh-CN">
                <a:sym typeface="+mn-ea"/>
              </a:rPr>
              <a:t>设置图形边缘线的颜色为红色。</a:t>
            </a:r>
          </a:p>
          <a:p>
            <a:pPr lvl="1"/>
            <a:r>
              <a:rPr lang="zh-CN" altLang="en-US">
                <a:sym typeface="+mn-ea"/>
              </a:rPr>
              <a:t>填充：</a:t>
            </a:r>
            <a:r>
              <a:rPr>
                <a:sym typeface="+mn-ea"/>
              </a:rPr>
              <a:t>painting.fillStyle = </a:t>
            </a:r>
            <a:r>
              <a:rPr lang="en-US">
                <a:sym typeface="+mn-ea"/>
              </a:rPr>
              <a:t>blue </a:t>
            </a:r>
            <a:r>
              <a:rPr>
                <a:sym typeface="+mn-ea"/>
              </a:rPr>
              <a:t>;  </a:t>
            </a:r>
            <a:r>
              <a:rPr lang="zh-CN">
                <a:sym typeface="+mn-ea"/>
              </a:rPr>
              <a:t>设置图形的填充色是蓝色。</a:t>
            </a:r>
            <a:endParaRPr lang="en-US" altLang="zh-CN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补充说明：</a:t>
            </a:r>
          </a:p>
          <a:p>
            <a:pPr lvl="1"/>
            <a:r>
              <a:rPr lang="zh-CN" altLang="en-US">
                <a:sym typeface="+mn-ea"/>
              </a:rPr>
              <a:t>除了颜色，还可以设置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渐变色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图像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。如果我们不指定任何值，默认颜色都是黑色。 （联想</a:t>
            </a:r>
            <a:r>
              <a:rPr lang="en-US" altLang="zh-CN">
                <a:sym typeface="+mn-ea"/>
              </a:rPr>
              <a:t>border</a:t>
            </a:r>
            <a:r>
              <a:rPr lang="zh-CN" altLang="en-US">
                <a:sym typeface="+mn-ea"/>
              </a:rPr>
              <a:t>的默认边框色）</a:t>
            </a:r>
          </a:p>
          <a:p>
            <a:pPr lvl="0"/>
            <a:r>
              <a:rPr lang="zh-CN" altLang="en-US">
                <a:sym typeface="+mn-ea"/>
              </a:rPr>
              <a:t>设置画笔的宽度</a:t>
            </a:r>
          </a:p>
          <a:p>
            <a:pPr lvl="1"/>
            <a:r>
              <a:rPr lang="zh-CN" altLang="en-US">
                <a:sym typeface="+mn-ea"/>
              </a:rPr>
              <a:t>lineWidth： </a:t>
            </a:r>
            <a:r>
              <a:rPr lang="en-US" altLang="zh-CN">
                <a:sym typeface="+mn-ea"/>
              </a:rPr>
              <a:t>number</a:t>
            </a:r>
            <a:r>
              <a:rPr lang="zh-CN" altLang="en-US">
                <a:sym typeface="+mn-ea"/>
              </a:rPr>
              <a:t>。</a:t>
            </a:r>
          </a:p>
          <a:p>
            <a:pPr lvl="2"/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二、</a:t>
            </a:r>
            <a:r>
              <a:rPr lang="en-US" altLang="zh-CN">
                <a:sym typeface="+mn-ea"/>
              </a:rPr>
              <a:t>Canvas 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绘制</a:t>
            </a:r>
            <a:r>
              <a:rPr lang="en-US" altLang="zh-CN">
                <a:sym typeface="+mn-ea"/>
              </a:rPr>
              <a:t>2D</a:t>
            </a:r>
            <a:r>
              <a:rPr lang="zh-CN" altLang="en-US">
                <a:sym typeface="+mn-ea"/>
              </a:rPr>
              <a:t>矩形：</a:t>
            </a:r>
          </a:p>
          <a:p>
            <a:pPr lvl="1"/>
            <a:r>
              <a:rPr lang="zh-CN" altLang="en-US"/>
              <a:t>描边矩形：</a:t>
            </a:r>
            <a:r>
              <a:rPr lang="zh-CN" altLang="en-US" b="1">
                <a:solidFill>
                  <a:srgbClr val="00B0F0"/>
                </a:solidFill>
              </a:rPr>
              <a:t>strokeRect</a:t>
            </a:r>
            <a:r>
              <a:rPr lang="zh-CN" altLang="en-US"/>
              <a:t>(</a:t>
            </a:r>
            <a:r>
              <a:rPr lang="en-US" altLang="zh-CN"/>
              <a:t>x</a:t>
            </a:r>
            <a:r>
              <a:rPr lang="zh-CN" altLang="en-US"/>
              <a:t> </a:t>
            </a:r>
            <a:r>
              <a:rPr lang="en-US" altLang="zh-CN"/>
              <a:t>, y </a:t>
            </a:r>
            <a:r>
              <a:rPr lang="zh-CN" altLang="en-US"/>
              <a:t>, </a:t>
            </a:r>
            <a:r>
              <a:rPr lang="en-US" altLang="zh-CN"/>
              <a:t>width</a:t>
            </a:r>
            <a:r>
              <a:rPr lang="zh-CN" altLang="en-US"/>
              <a:t>,  </a:t>
            </a:r>
            <a:r>
              <a:rPr lang="en-US" altLang="zh-CN"/>
              <a:t>height</a:t>
            </a:r>
            <a:r>
              <a:rPr lang="zh-CN" altLang="en-US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CN" sz="1600"/>
              <a:t>x: </a:t>
            </a:r>
            <a:r>
              <a:rPr lang="zh-CN" altLang="en-US" sz="1600"/>
              <a:t>距</a:t>
            </a:r>
            <a:r>
              <a:rPr lang="en-US" altLang="zh-CN" sz="1600"/>
              <a:t>&lt;canvas&gt;</a:t>
            </a:r>
            <a:r>
              <a:rPr lang="zh-CN" altLang="en-US" sz="1600"/>
              <a:t>元素左上角右侧的距离</a:t>
            </a:r>
          </a:p>
          <a:p>
            <a:pPr lvl="2">
              <a:lnSpc>
                <a:spcPct val="150000"/>
              </a:lnSpc>
            </a:pPr>
            <a:r>
              <a:rPr lang="en-US" altLang="zh-CN" sz="1600"/>
              <a:t>y: </a:t>
            </a:r>
            <a:r>
              <a:rPr lang="zh-CN" altLang="en-US" sz="1600">
                <a:sym typeface="+mn-ea"/>
              </a:rPr>
              <a:t>距</a:t>
            </a:r>
            <a:r>
              <a:rPr lang="en-US" altLang="zh-CN" sz="1600">
                <a:sym typeface="+mn-ea"/>
              </a:rPr>
              <a:t>&lt;canvas&gt;</a:t>
            </a:r>
            <a:r>
              <a:rPr lang="zh-CN" altLang="en-US" sz="1600">
                <a:sym typeface="+mn-ea"/>
              </a:rPr>
              <a:t>元素左上角下方的距离</a:t>
            </a:r>
          </a:p>
          <a:p>
            <a:pPr lvl="2">
              <a:lnSpc>
                <a:spcPct val="150000"/>
              </a:lnSpc>
            </a:pPr>
            <a:r>
              <a:rPr lang="en-US" altLang="zh-CN" sz="1600"/>
              <a:t>width: </a:t>
            </a:r>
            <a:r>
              <a:rPr lang="zh-CN" altLang="en-US" sz="1600"/>
              <a:t>矩形的宽度  </a:t>
            </a:r>
          </a:p>
          <a:p>
            <a:pPr lvl="2">
              <a:lnSpc>
                <a:spcPct val="150000"/>
              </a:lnSpc>
            </a:pPr>
            <a:r>
              <a:rPr lang="en-US" altLang="zh-CN" sz="1600"/>
              <a:t>height:  </a:t>
            </a:r>
            <a:r>
              <a:rPr lang="zh-CN" altLang="en-US" sz="1600"/>
              <a:t>矩形的高度</a:t>
            </a:r>
          </a:p>
          <a:p>
            <a:pPr lvl="2">
              <a:lnSpc>
                <a:spcPct val="150000"/>
              </a:lnSpc>
            </a:pPr>
            <a:r>
              <a:rPr lang="zh-CN" altLang="en-US" sz="1600" b="1"/>
              <a:t>备注：上述四个值不需要单位，默认就是</a:t>
            </a:r>
            <a:r>
              <a:rPr lang="en-US" altLang="zh-CN" sz="1600" b="1"/>
              <a:t>px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sym typeface="+mn-ea"/>
              </a:rPr>
              <a:t>填充矩形：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f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illRect</a:t>
            </a:r>
            <a:r>
              <a:rPr lang="zh-CN" altLang="en-US">
                <a:sym typeface="+mn-ea"/>
              </a:rPr>
              <a:t>(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, y </a:t>
            </a:r>
            <a:r>
              <a:rPr lang="zh-CN" altLang="en-US">
                <a:sym typeface="+mn-ea"/>
              </a:rPr>
              <a:t>, </a:t>
            </a:r>
            <a:r>
              <a:rPr lang="en-US" altLang="zh-CN">
                <a:sym typeface="+mn-ea"/>
              </a:rPr>
              <a:t>width</a:t>
            </a:r>
            <a:r>
              <a:rPr lang="zh-CN" altLang="en-US">
                <a:sym typeface="+mn-ea"/>
              </a:rPr>
              <a:t>,  </a:t>
            </a:r>
            <a:r>
              <a:rPr lang="en-US" altLang="zh-CN">
                <a:sym typeface="+mn-ea"/>
              </a:rPr>
              <a:t>height</a:t>
            </a:r>
            <a:r>
              <a:rPr lang="zh-CN" altLang="en-US">
                <a:sym typeface="+mn-ea"/>
              </a:rPr>
              <a:t>);</a:t>
            </a:r>
          </a:p>
          <a:p>
            <a:pPr lvl="2">
              <a:lnSpc>
                <a:spcPct val="150000"/>
              </a:lnSpc>
            </a:pPr>
            <a:r>
              <a:rPr lang="zh-CN" altLang="en-US" sz="1600">
                <a:sym typeface="+mn-ea"/>
              </a:rPr>
              <a:t>参数同描边矩形。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sym typeface="+mn-ea"/>
              </a:rPr>
              <a:t>清理出一个矩形区域：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clearRect</a:t>
            </a:r>
            <a:r>
              <a:rPr lang="en-US" altLang="zh-CN">
                <a:sym typeface="+mn-ea"/>
              </a:rPr>
              <a:t>(x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, y </a:t>
            </a:r>
            <a:r>
              <a:rPr lang="zh-CN" altLang="en-US">
                <a:sym typeface="+mn-ea"/>
              </a:rPr>
              <a:t>, </a:t>
            </a:r>
            <a:r>
              <a:rPr lang="en-US" altLang="zh-CN">
                <a:sym typeface="+mn-ea"/>
              </a:rPr>
              <a:t>width</a:t>
            </a:r>
            <a:r>
              <a:rPr lang="zh-CN" altLang="en-US">
                <a:sym typeface="+mn-ea"/>
              </a:rPr>
              <a:t>,  </a:t>
            </a:r>
            <a:r>
              <a:rPr lang="en-US" altLang="zh-CN">
                <a:sym typeface="+mn-ea"/>
              </a:rPr>
              <a:t>height)</a:t>
            </a:r>
            <a:r>
              <a:rPr lang="zh-CN" altLang="en-US">
                <a:sym typeface="+mn-ea"/>
              </a:rPr>
              <a:t>，该方法让我们可以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扣出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一个透明的矩形区域。</a:t>
            </a:r>
          </a:p>
          <a:p>
            <a:pPr lvl="2">
              <a:lnSpc>
                <a:spcPct val="150000"/>
              </a:lnSpc>
            </a:pPr>
            <a:r>
              <a:rPr lang="zh-CN" altLang="en-US">
                <a:sym typeface="+mn-ea"/>
              </a:rPr>
              <a:t>参数同描边矩形</a:t>
            </a:r>
          </a:p>
          <a:p>
            <a:pPr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小练习：进度条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二、</a:t>
            </a:r>
            <a:r>
              <a:rPr lang="en-US" altLang="zh-CN">
                <a:sym typeface="+mn-ea"/>
              </a:rPr>
              <a:t>Canvas 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绘制路径：绘制复杂的形状与线条。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、开始绘制路径：</a:t>
            </a:r>
            <a:r>
              <a:rPr lang="zh-CN" altLang="en-US" b="1" dirty="0">
                <a:solidFill>
                  <a:srgbClr val="FF0000"/>
                </a:solidFill>
              </a:rPr>
              <a:t>绘制路径必须调用</a:t>
            </a:r>
            <a:r>
              <a:rPr lang="en-US" altLang="zh-CN" b="1" dirty="0" err="1">
                <a:solidFill>
                  <a:srgbClr val="00B0F0"/>
                </a:solidFill>
              </a:rPr>
              <a:t>beginPath</a:t>
            </a:r>
            <a:r>
              <a:rPr lang="en-US" altLang="zh-CN" b="1" dirty="0">
                <a:solidFill>
                  <a:srgbClr val="00B0F0"/>
                </a:solidFill>
              </a:rPr>
              <a:t>()</a:t>
            </a:r>
            <a:r>
              <a:rPr lang="zh-CN" altLang="en-US" dirty="0"/>
              <a:t>，表示要开始绘制新路径。然后通过下列方法绘制实际的路径。</a:t>
            </a:r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、绘制一个圆形路径：</a:t>
            </a:r>
            <a:r>
              <a:rPr lang="en-US" altLang="zh-CN" dirty="0">
                <a:solidFill>
                  <a:srgbClr val="00B0F0"/>
                </a:solidFill>
              </a:rPr>
              <a:t>arc</a:t>
            </a:r>
            <a:r>
              <a:rPr lang="en-US" altLang="zh-CN" dirty="0"/>
              <a:t>(x, y, radius, </a:t>
            </a:r>
            <a:r>
              <a:rPr lang="en-US" altLang="zh-CN" dirty="0" err="1">
                <a:solidFill>
                  <a:srgbClr val="FF0000"/>
                </a:solidFill>
              </a:rPr>
              <a:t>startAngle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endAngle</a:t>
            </a:r>
            <a:r>
              <a:rPr lang="en-US" altLang="zh-CN" dirty="0"/>
              <a:t>, counterclockwise) </a:t>
            </a:r>
            <a:r>
              <a:rPr lang="zh-CN" altLang="en-US" dirty="0"/>
              <a:t>以（</a:t>
            </a:r>
            <a:r>
              <a:rPr lang="en-US" altLang="zh-CN" dirty="0"/>
              <a:t>x, y</a:t>
            </a:r>
            <a:r>
              <a:rPr lang="zh-CN" altLang="en-US" dirty="0"/>
              <a:t>）为圆心绘制一条弧线，</a:t>
            </a:r>
            <a:r>
              <a:rPr lang="en-US" altLang="zh-CN" dirty="0" err="1">
                <a:sym typeface="+mn-ea"/>
              </a:rPr>
              <a:t>startAngle</a:t>
            </a:r>
            <a:r>
              <a:rPr lang="zh-CN" altLang="en-US" dirty="0">
                <a:sym typeface="+mn-ea"/>
              </a:rPr>
              <a:t>表示起始角度 ，</a:t>
            </a:r>
            <a:r>
              <a:rPr lang="en-US" altLang="zh-CN" dirty="0" err="1">
                <a:sym typeface="+mn-ea"/>
              </a:rPr>
              <a:t>endAngle</a:t>
            </a:r>
            <a:r>
              <a:rPr lang="zh-CN" altLang="en-US" dirty="0">
                <a:sym typeface="+mn-ea"/>
              </a:rPr>
              <a:t>表示</a:t>
            </a:r>
            <a:r>
              <a:rPr lang="zh-CN" altLang="en-US" dirty="0"/>
              <a:t>结束角度，</a:t>
            </a:r>
            <a:r>
              <a:rPr lang="en-US" altLang="zh-CN" dirty="0">
                <a:sym typeface="+mn-ea"/>
              </a:rPr>
              <a:t>counterclockwise</a:t>
            </a:r>
            <a:r>
              <a:rPr lang="zh-CN" altLang="en-US" dirty="0">
                <a:sym typeface="+mn-ea"/>
              </a:rPr>
              <a:t>表示起始角度和结束角度是否按逆时针方向计算，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值</a:t>
            </a:r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flase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表示按顺时针方向计算</a:t>
            </a:r>
            <a:r>
              <a:rPr lang="zh-CN" altLang="en-US" dirty="0">
                <a:sym typeface="+mn-ea"/>
              </a:rPr>
              <a:t>。</a:t>
            </a:r>
          </a:p>
          <a:p>
            <a:pPr lvl="0"/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、绘制结束路径</a:t>
            </a:r>
          </a:p>
          <a:p>
            <a:pPr lvl="1"/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closePath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()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：绘制一条到起点的线。</a:t>
            </a:r>
          </a:p>
          <a:p>
            <a:pPr lvl="1"/>
            <a:r>
              <a:rPr lang="en-US" altLang="zh-CN" dirty="0">
                <a:sym typeface="+mn-ea"/>
              </a:rPr>
              <a:t>fill():  </a:t>
            </a:r>
            <a:r>
              <a:rPr lang="zh-CN" altLang="en-US" dirty="0">
                <a:sym typeface="+mn-ea"/>
              </a:rPr>
              <a:t>路径绘制完成后，进行填充。</a:t>
            </a:r>
          </a:p>
          <a:p>
            <a:pPr lvl="1"/>
            <a:r>
              <a:rPr lang="en-US" altLang="zh-CN" dirty="0">
                <a:sym typeface="+mn-ea"/>
              </a:rPr>
              <a:t>stroke(): </a:t>
            </a:r>
            <a:r>
              <a:rPr lang="en-US" altLang="zh-CN" dirty="0" err="1">
                <a:sym typeface="+mn-ea"/>
              </a:rPr>
              <a:t>路径绘制完成后，进行</a:t>
            </a:r>
            <a:r>
              <a:rPr lang="zh-CN" altLang="en-US" dirty="0">
                <a:sym typeface="+mn-ea"/>
              </a:rPr>
              <a:t>描边</a:t>
            </a:r>
            <a:r>
              <a:rPr lang="en-US" altLang="zh-CN" dirty="0">
                <a:sym typeface="+mn-ea"/>
              </a:rPr>
              <a:t>。</a:t>
            </a:r>
          </a:p>
          <a:p>
            <a:pPr lvl="1"/>
            <a:r>
              <a:rPr lang="en-US" altLang="zh-CN" dirty="0">
                <a:sym typeface="+mn-ea"/>
              </a:rPr>
              <a:t>clip(): </a:t>
            </a:r>
            <a:r>
              <a:rPr dirty="0" err="1">
                <a:sym typeface="+mn-ea"/>
              </a:rPr>
              <a:t>依照前面创建的路径进行一次切割，然后所有在clip之后画的图形都只有在被切割的路径内才会显示，路径外的则不得显示</a:t>
            </a:r>
            <a:r>
              <a:rPr dirty="0">
                <a:sym typeface="+mn-ea"/>
              </a:rPr>
              <a:t>。</a:t>
            </a:r>
          </a:p>
          <a:p>
            <a:pPr lvl="0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atguigu</Template>
  <TotalTime>481</TotalTime>
  <Words>1737</Words>
  <Application>Microsoft Office PowerPoint</Application>
  <PresentationFormat>全屏显示(4:3)</PresentationFormat>
  <Paragraphs>179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 Unicode MS</vt:lpstr>
      <vt:lpstr>Microsoft JhengHei Light</vt:lpstr>
      <vt:lpstr>宋体</vt:lpstr>
      <vt:lpstr>微软雅黑</vt:lpstr>
      <vt:lpstr>Arial</vt:lpstr>
      <vt:lpstr>Calibri</vt:lpstr>
      <vt:lpstr>Office 主题</vt:lpstr>
      <vt:lpstr>PowerPoint 演示文稿</vt:lpstr>
      <vt:lpstr>目录</vt:lpstr>
      <vt:lpstr>一、关于Canvas</vt:lpstr>
      <vt:lpstr>Canvas可以用来</vt:lpstr>
      <vt:lpstr>二、Canvas API</vt:lpstr>
      <vt:lpstr>二、Canvas API</vt:lpstr>
      <vt:lpstr>二、Canvas API</vt:lpstr>
      <vt:lpstr>小练习：进度条</vt:lpstr>
      <vt:lpstr>二、Canvas API</vt:lpstr>
      <vt:lpstr>Canvas 画圆</vt:lpstr>
      <vt:lpstr>小练习：动态画圆形</vt:lpstr>
      <vt:lpstr>二、Canvas API</vt:lpstr>
      <vt:lpstr>基础数学知识回顾</vt:lpstr>
      <vt:lpstr>PowerPoint 演示文稿</vt:lpstr>
      <vt:lpstr>PowerPoint 演示文稿</vt:lpstr>
      <vt:lpstr>二、Canvas API</vt:lpstr>
      <vt:lpstr>二、Canvas API</vt:lpstr>
      <vt:lpstr>小练习：制作圆角矩形</vt:lpstr>
      <vt:lpstr>绘制文本</vt:lpstr>
      <vt:lpstr>小练习：动态显示歌词</vt:lpstr>
      <vt:lpstr>渐变</vt:lpstr>
      <vt:lpstr>渐变</vt:lpstr>
      <vt:lpstr>渐变</vt:lpstr>
      <vt:lpstr>阴影</vt:lpstr>
      <vt:lpstr>绘制图像</vt:lpstr>
      <vt:lpstr>小练习：小鸟飞翔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许井龙</dc:creator>
  <cp:lastModifiedBy>lenovo</cp:lastModifiedBy>
  <cp:revision>754</cp:revision>
  <dcterms:created xsi:type="dcterms:W3CDTF">2016-03-19T11:59:00Z</dcterms:created>
  <dcterms:modified xsi:type="dcterms:W3CDTF">2017-04-23T07:39:32Z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