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78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E27"/>
    <a:srgbClr val="0000FF"/>
    <a:srgbClr val="F2F2F2"/>
    <a:srgbClr val="169B86"/>
    <a:srgbClr val="F99E2B"/>
    <a:srgbClr val="13978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-1338" y="-90"/>
      </p:cViewPr>
      <p:guideLst>
        <p:guide orient="horz" pos="209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808" y="66"/>
      </p:cViewPr>
      <p:guideLst>
        <p:guide orient="horz" pos="2789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2017/2/4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13223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2017/2/4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35284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.google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836712"/>
            <a:ext cx="2057400" cy="5289451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836712"/>
            <a:ext cx="6019800" cy="5289451"/>
          </a:xfrm>
        </p:spPr>
        <p:txBody>
          <a:bodyPr vert="eaVert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  <a:effectLst>
            <a:outerShdw dist="12700" dir="2700000" algn="tl" rotWithShape="0">
              <a:schemeClr val="bg1">
                <a:alpha val="0"/>
              </a:schemeClr>
            </a:outerShdw>
          </a:effectLst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2365ECD2-E9D9-4529-BEC5-5A0A4FE4ED2C}" type="datetimeFigureOut">
              <a:rPr lang="zh-CN" altLang="en-US" smtClean="0"/>
              <a:pPr/>
              <a:t>2017/2/4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6F4F4D5D-DD92-4D54-9264-6F2EEA8E22D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4" y="6309320"/>
            <a:ext cx="8208143" cy="288032"/>
          </a:xfrm>
        </p:spPr>
        <p:txBody>
          <a:bodyPr/>
          <a:lstStyle>
            <a:lvl1pPr marL="0" indent="0">
              <a:buNone/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>
                <a:latin typeface="Arial" pitchFamily="34" charset="0"/>
                <a:cs typeface="Arial" pitchFamily="34" charset="0"/>
                <a:hlinkClick r:id="rId2"/>
              </a:rPr>
              <a:t>http://support.google.com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130" y="5879"/>
            <a:ext cx="8229600" cy="652934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65200"/>
            <a:ext cx="8229600" cy="452596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4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76064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59838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>
                <a:latin typeface="微软雅黑" pitchFamily="34" charset="-122"/>
                <a:ea typeface="微软雅黑" pitchFamily="34" charset="-122"/>
              </a:defRPr>
            </a:lvl1pPr>
            <a:lvl2pPr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5805264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ngsteel@qq.com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11560" y="5085184"/>
            <a:ext cx="2736304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微软雅黑" charset="0"/>
                <a:ea typeface="微软雅黑" charset="0"/>
              </a:rPr>
              <a:t>讲师：许井龙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79712" y="2996952"/>
            <a:ext cx="4322017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HTML5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 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 </a:t>
            </a:r>
            <a:r>
              <a:rPr lang="en-US" altLang="zh-CN" sz="3600" b="1" dirty="0" err="1" smtClean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classList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  </a:t>
            </a:r>
            <a:endParaRPr lang="zh-CN" altLang="en-US" sz="3600" b="1" dirty="0" smtClean="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HTML5  </a:t>
            </a:r>
            <a:r>
              <a:rPr lang="en-US" altLang="zh-CN" dirty="0" err="1" smtClean="0"/>
              <a:t>classList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HTML5 API</a:t>
            </a:r>
            <a:r>
              <a:rPr lang="zh-CN" altLang="en-US" dirty="0" smtClean="0"/>
              <a:t>里，页面</a:t>
            </a:r>
            <a:r>
              <a:rPr lang="en-US" altLang="zh-CN" dirty="0" smtClean="0"/>
              <a:t>DOM</a:t>
            </a:r>
            <a:r>
              <a:rPr lang="zh-CN" altLang="en-US" dirty="0" smtClean="0"/>
              <a:t>里的每个节点上都有一个</a:t>
            </a:r>
            <a:r>
              <a:rPr lang="en-US" altLang="zh-CN" dirty="0" err="1" smtClean="0"/>
              <a:t>classList</a:t>
            </a:r>
            <a:r>
              <a:rPr lang="zh-CN" altLang="en-US" dirty="0" smtClean="0"/>
              <a:t>对象，程序员可以使用里面的方法新增、删除、修改节点上的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类（即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属性值）。</a:t>
            </a:r>
            <a:endParaRPr lang="en-US" altLang="zh-CN" dirty="0" smtClean="0"/>
          </a:p>
          <a:p>
            <a:r>
              <a:rPr lang="zh-CN" altLang="en-US" dirty="0" smtClean="0"/>
              <a:t>使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classList</a:t>
            </a:r>
            <a:r>
              <a:rPr lang="zh-CN" altLang="en-US" dirty="0" smtClean="0"/>
              <a:t>，程序员还可以用它来判断某个节点是否被赋予了某个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类。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65201"/>
            <a:ext cx="8229600" cy="1095647"/>
          </a:xfrm>
        </p:spPr>
        <p:txBody>
          <a:bodyPr/>
          <a:lstStyle/>
          <a:p>
            <a:r>
              <a:rPr lang="en-US" altLang="zh-CN" dirty="0" smtClean="0"/>
              <a:t>HTML5 DOM</a:t>
            </a:r>
            <a:r>
              <a:rPr lang="zh-CN" altLang="en-US" dirty="0" smtClean="0"/>
              <a:t>的 </a:t>
            </a:r>
            <a:r>
              <a:rPr lang="en-US" altLang="zh-CN" dirty="0" err="1" smtClean="0"/>
              <a:t>classList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</a:t>
            </a:r>
            <a:r>
              <a:rPr lang="zh-CN" altLang="en-US" dirty="0" smtClean="0"/>
              <a:t>象的 </a:t>
            </a:r>
            <a:r>
              <a:rPr lang="en-US" altLang="zh-CN" dirty="0" smtClean="0"/>
              <a:t>length</a:t>
            </a:r>
            <a:r>
              <a:rPr lang="zh-CN" altLang="en-US" dirty="0" smtClean="0"/>
              <a:t> </a:t>
            </a:r>
            <a:r>
              <a:rPr lang="zh-CN" altLang="en-US" dirty="0" smtClean="0"/>
              <a:t>，返回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属性</a:t>
            </a:r>
            <a:r>
              <a:rPr lang="zh-CN" altLang="en-US" dirty="0" smtClean="0"/>
              <a:t>值的个数</a:t>
            </a:r>
            <a:r>
              <a:rPr lang="en-US" altLang="zh-CN" dirty="0" smtClean="0"/>
              <a:t> </a:t>
            </a:r>
            <a:endParaRPr lang="en-US" altLang="zh-CN" dirty="0" smtClean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67544" y="2750151"/>
            <a:ext cx="7200800" cy="3385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&lt;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id=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"div01"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class=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"box box-3d box-green"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&gt;&lt;/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&gt;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67544" y="3501008"/>
            <a:ext cx="7056784" cy="15696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&lt;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script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type=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“text/javascript”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var 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div01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document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querySelector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“#div01”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alert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(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div01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.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classList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.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length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);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  //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返回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3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&lt;/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script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&gt;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</a:t>
            </a:r>
            <a:r>
              <a:rPr lang="zh-CN" altLang="en-US" dirty="0" smtClean="0"/>
              <a:t>加类</a:t>
            </a:r>
            <a:endParaRPr lang="zh-CN" alt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899592" y="1156102"/>
            <a:ext cx="6840760" cy="23083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HTML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   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Source Code Pro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&lt;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id=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"div01"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class=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"box box-3d box-green"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&gt;&lt;/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&gt;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Source Code Pro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 smtClean="0">
              <a:solidFill>
                <a:srgbClr val="000000"/>
              </a:solidFill>
              <a:latin typeface="Arial Unicode MS"/>
              <a:ea typeface="Source Code Pro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JS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var 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div01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document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querySelector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"#div01"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</a:b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div01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.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classList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add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"box-blue"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);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4797152"/>
            <a:ext cx="73448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&lt;</a:t>
            </a:r>
            <a:r>
              <a:rPr lang="zh-CN" altLang="zh-CN" sz="1600" b="1" dirty="0" smtClean="0">
                <a:solidFill>
                  <a:srgbClr val="000080"/>
                </a:solidFill>
                <a:latin typeface="Arial Unicode MS"/>
                <a:ea typeface="Source Code Pro"/>
                <a:cs typeface="宋体" pitchFamily="2" charset="-122"/>
              </a:rPr>
              <a:t>div </a:t>
            </a:r>
            <a:r>
              <a:rPr lang="zh-CN" altLang="zh-CN" sz="1600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id=</a:t>
            </a:r>
            <a:r>
              <a:rPr lang="zh-CN" altLang="zh-CN" sz="1600" b="1" dirty="0" smtClean="0">
                <a:solidFill>
                  <a:srgbClr val="008000"/>
                </a:solidFill>
                <a:latin typeface="Arial Unicode MS"/>
                <a:ea typeface="Source Code Pro"/>
                <a:cs typeface="宋体" pitchFamily="2" charset="-122"/>
              </a:rPr>
              <a:t>"div01" </a:t>
            </a:r>
            <a:r>
              <a:rPr lang="zh-CN" altLang="zh-CN" sz="1600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class=</a:t>
            </a:r>
            <a:r>
              <a:rPr lang="zh-CN" altLang="zh-CN" sz="1600" b="1" dirty="0" smtClean="0">
                <a:solidFill>
                  <a:srgbClr val="008000"/>
                </a:solidFill>
                <a:latin typeface="Arial Unicode MS"/>
                <a:ea typeface="Source Code Pro"/>
                <a:cs typeface="宋体" pitchFamily="2" charset="-122"/>
              </a:rPr>
              <a:t>"box box-3d </a:t>
            </a:r>
            <a:r>
              <a:rPr lang="zh-CN" altLang="zh-CN" sz="1600" b="1" dirty="0" smtClean="0">
                <a:solidFill>
                  <a:srgbClr val="008000"/>
                </a:solidFill>
                <a:latin typeface="Arial Unicode MS"/>
                <a:ea typeface="Source Code Pro"/>
                <a:cs typeface="宋体" pitchFamily="2" charset="-122"/>
              </a:rPr>
              <a:t>box-green</a:t>
            </a:r>
            <a:r>
              <a:rPr lang="en-US" altLang="zh-CN" sz="1600" b="1" dirty="0" smtClean="0">
                <a:solidFill>
                  <a:srgbClr val="008000"/>
                </a:solidFill>
                <a:latin typeface="Arial Unicode MS"/>
                <a:ea typeface="Source Code Pro"/>
                <a:cs typeface="宋体" pitchFamily="2" charset="-122"/>
              </a:rPr>
              <a:t>  box-blue</a:t>
            </a:r>
            <a:r>
              <a:rPr lang="zh-CN" altLang="zh-CN" sz="1600" b="1" dirty="0" smtClean="0">
                <a:solidFill>
                  <a:srgbClr val="008000"/>
                </a:solidFill>
                <a:latin typeface="Arial Unicode MS"/>
                <a:ea typeface="Source Code Pro"/>
                <a:cs typeface="宋体" pitchFamily="2" charset="-122"/>
              </a:rPr>
              <a:t>"</a:t>
            </a:r>
            <a:r>
              <a:rPr lang="zh-CN" altLang="zh-CN" sz="1600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&gt;&lt;/</a:t>
            </a:r>
            <a:r>
              <a:rPr lang="zh-CN" altLang="zh-CN" sz="1600" b="1" dirty="0" smtClean="0">
                <a:solidFill>
                  <a:srgbClr val="000080"/>
                </a:solidFill>
                <a:latin typeface="Arial Unicode MS"/>
                <a:ea typeface="Source Code Pro"/>
                <a:cs typeface="宋体" pitchFamily="2" charset="-122"/>
              </a:rPr>
              <a:t>div</a:t>
            </a:r>
            <a:r>
              <a:rPr lang="zh-CN" altLang="zh-CN" sz="1600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&gt;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429309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执行后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删除类</a:t>
            </a:r>
            <a:endParaRPr lang="zh-CN" altLang="en-US" dirty="0"/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611560" y="1876756"/>
            <a:ext cx="8532440" cy="226440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HTML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   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Source Code Pro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&lt;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id=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"div01"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class=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"box box-3d box-green"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&gt;&lt;/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JS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var 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div01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document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querySelector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"#div01"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</a:b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div01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.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classList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remove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"box-green"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);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5157192"/>
            <a:ext cx="73448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&lt;</a:t>
            </a:r>
            <a:r>
              <a:rPr lang="zh-CN" altLang="zh-CN" sz="1600" b="1" dirty="0" smtClean="0">
                <a:solidFill>
                  <a:srgbClr val="000080"/>
                </a:solidFill>
                <a:latin typeface="Arial Unicode MS"/>
                <a:ea typeface="Source Code Pro"/>
                <a:cs typeface="宋体" pitchFamily="2" charset="-122"/>
              </a:rPr>
              <a:t>div </a:t>
            </a:r>
            <a:r>
              <a:rPr lang="zh-CN" altLang="zh-CN" sz="1600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id=</a:t>
            </a:r>
            <a:r>
              <a:rPr lang="zh-CN" altLang="zh-CN" sz="1600" b="1" dirty="0" smtClean="0">
                <a:solidFill>
                  <a:srgbClr val="008000"/>
                </a:solidFill>
                <a:latin typeface="Arial Unicode MS"/>
                <a:ea typeface="Source Code Pro"/>
                <a:cs typeface="宋体" pitchFamily="2" charset="-122"/>
              </a:rPr>
              <a:t>"div01" </a:t>
            </a:r>
            <a:r>
              <a:rPr lang="zh-CN" altLang="zh-CN" sz="1600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class=</a:t>
            </a:r>
            <a:r>
              <a:rPr lang="zh-CN" altLang="zh-CN" sz="1600" b="1" dirty="0" smtClean="0">
                <a:solidFill>
                  <a:srgbClr val="008000"/>
                </a:solidFill>
                <a:latin typeface="Arial Unicode MS"/>
                <a:ea typeface="Source Code Pro"/>
                <a:cs typeface="宋体" pitchFamily="2" charset="-122"/>
              </a:rPr>
              <a:t>"box </a:t>
            </a:r>
            <a:r>
              <a:rPr lang="zh-CN" altLang="zh-CN" sz="1600" b="1" dirty="0" smtClean="0">
                <a:solidFill>
                  <a:srgbClr val="008000"/>
                </a:solidFill>
                <a:latin typeface="Arial Unicode MS"/>
                <a:ea typeface="Source Code Pro"/>
                <a:cs typeface="宋体" pitchFamily="2" charset="-122"/>
              </a:rPr>
              <a:t>box-3d"</a:t>
            </a:r>
            <a:r>
              <a:rPr lang="zh-CN" altLang="zh-CN" sz="1600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&gt;&lt;/</a:t>
            </a:r>
            <a:r>
              <a:rPr lang="zh-CN" altLang="zh-CN" sz="1600" b="1" dirty="0" smtClean="0">
                <a:solidFill>
                  <a:srgbClr val="000080"/>
                </a:solidFill>
                <a:latin typeface="Arial Unicode MS"/>
                <a:ea typeface="Source Code Pro"/>
                <a:cs typeface="宋体" pitchFamily="2" charset="-122"/>
              </a:rPr>
              <a:t>div</a:t>
            </a:r>
            <a:r>
              <a:rPr lang="zh-CN" altLang="zh-CN" sz="1600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&gt;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465313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执行后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是否包含某个类</a:t>
            </a:r>
            <a:endParaRPr lang="zh-CN" altLang="en-US" dirty="0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395536" y="2080683"/>
            <a:ext cx="8352928" cy="15696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HTML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&lt;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id=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"div01"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class=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"box box-3d box-green"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&gt;&lt;/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 JS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var 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div01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document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querySelector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"#div01"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console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log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(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div01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.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classList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contains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"box-green"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));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458112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控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制台输出结果：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true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</a:t>
            </a:r>
            <a:r>
              <a:rPr lang="zh-CN" altLang="en-US" dirty="0" smtClean="0"/>
              <a:t>取对应索引位置的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539552" y="2060848"/>
            <a:ext cx="8424936" cy="15696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HTML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&lt;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id=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"div01"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class=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"box box-3d box-green"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&gt;&lt;/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</a:b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JS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var 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div01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document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querySelector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"#div01"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console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log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(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div01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.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classList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item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2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));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07707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控制台返回 </a:t>
            </a:r>
            <a:r>
              <a:rPr lang="en-US" altLang="zh-CN" dirty="0" smtClean="0"/>
              <a:t>box-green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59832" y="20608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35896" y="20608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20608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类切换</a:t>
            </a:r>
            <a:endParaRPr lang="zh-CN" altLang="en-US" dirty="0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39552" y="1268760"/>
            <a:ext cx="6840760" cy="34163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HTML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 &lt;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id=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"div01"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class=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"box box-3d box-green"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&gt;&lt;/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 &lt;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button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id=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"toggleBtn"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&gt;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切换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&lt;/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button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JS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var 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div01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document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querySelector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"#div01"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var 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toggleBtn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document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querySelector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"#toggleBtn"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    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toggleBtn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onclick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function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(){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        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div01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.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classList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toggle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"box-green"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    }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869160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zh-CN" altLang="en-US" dirty="0" smtClean="0"/>
              <a:t>奇</a:t>
            </a:r>
            <a:r>
              <a:rPr lang="zh-CN" altLang="en-US" dirty="0" smtClean="0"/>
              <a:t>数次单击 </a:t>
            </a:r>
            <a:endParaRPr lang="en-US" altLang="zh-CN" dirty="0" smtClean="0"/>
          </a:p>
          <a:p>
            <a:r>
              <a:rPr lang="zh-CN" altLang="zh-CN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&lt;</a:t>
            </a:r>
            <a:r>
              <a:rPr lang="zh-CN" altLang="zh-CN" b="1" dirty="0" smtClean="0">
                <a:solidFill>
                  <a:srgbClr val="000080"/>
                </a:solidFill>
                <a:latin typeface="Arial Unicode MS"/>
                <a:ea typeface="Source Code Pro"/>
                <a:cs typeface="宋体" pitchFamily="2" charset="-122"/>
              </a:rPr>
              <a:t>div </a:t>
            </a:r>
            <a:r>
              <a:rPr lang="zh-CN" altLang="zh-CN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id=</a:t>
            </a:r>
            <a:r>
              <a:rPr lang="zh-CN" altLang="zh-CN" b="1" dirty="0" smtClean="0">
                <a:solidFill>
                  <a:srgbClr val="008000"/>
                </a:solidFill>
                <a:latin typeface="Arial Unicode MS"/>
                <a:ea typeface="Source Code Pro"/>
                <a:cs typeface="宋体" pitchFamily="2" charset="-122"/>
              </a:rPr>
              <a:t>"div01" </a:t>
            </a:r>
            <a:r>
              <a:rPr lang="zh-CN" altLang="zh-CN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class=</a:t>
            </a:r>
            <a:r>
              <a:rPr lang="zh-CN" altLang="zh-CN" b="1" dirty="0" smtClean="0">
                <a:solidFill>
                  <a:srgbClr val="008000"/>
                </a:solidFill>
                <a:latin typeface="Arial Unicode MS"/>
                <a:ea typeface="Source Code Pro"/>
                <a:cs typeface="宋体" pitchFamily="2" charset="-122"/>
              </a:rPr>
              <a:t>"box </a:t>
            </a:r>
            <a:r>
              <a:rPr lang="zh-CN" altLang="zh-CN" b="1" dirty="0" smtClean="0">
                <a:solidFill>
                  <a:srgbClr val="008000"/>
                </a:solidFill>
                <a:latin typeface="Arial Unicode MS"/>
                <a:ea typeface="Source Code Pro"/>
                <a:cs typeface="宋体" pitchFamily="2" charset="-122"/>
              </a:rPr>
              <a:t>box-3d"</a:t>
            </a:r>
            <a:r>
              <a:rPr lang="zh-CN" altLang="zh-CN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&gt;&lt;/</a:t>
            </a:r>
            <a:r>
              <a:rPr lang="zh-CN" altLang="zh-CN" b="1" dirty="0" smtClean="0">
                <a:solidFill>
                  <a:srgbClr val="000080"/>
                </a:solidFill>
                <a:latin typeface="Arial Unicode MS"/>
                <a:ea typeface="Source Code Pro"/>
                <a:cs typeface="宋体" pitchFamily="2" charset="-122"/>
              </a:rPr>
              <a:t>div</a:t>
            </a:r>
            <a:r>
              <a:rPr lang="zh-CN" altLang="zh-CN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&gt;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5589240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第偶数次单击 </a:t>
            </a:r>
            <a:endParaRPr lang="en-US" altLang="zh-CN" dirty="0" smtClean="0"/>
          </a:p>
          <a:p>
            <a:r>
              <a:rPr lang="zh-CN" altLang="zh-CN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&lt;</a:t>
            </a:r>
            <a:r>
              <a:rPr lang="zh-CN" altLang="zh-CN" b="1" dirty="0" smtClean="0">
                <a:solidFill>
                  <a:srgbClr val="000080"/>
                </a:solidFill>
                <a:latin typeface="Arial Unicode MS"/>
                <a:ea typeface="Source Code Pro"/>
                <a:cs typeface="宋体" pitchFamily="2" charset="-122"/>
              </a:rPr>
              <a:t>div </a:t>
            </a:r>
            <a:r>
              <a:rPr lang="zh-CN" altLang="zh-CN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id=</a:t>
            </a:r>
            <a:r>
              <a:rPr lang="zh-CN" altLang="zh-CN" b="1" dirty="0" smtClean="0">
                <a:solidFill>
                  <a:srgbClr val="008000"/>
                </a:solidFill>
                <a:latin typeface="Arial Unicode MS"/>
                <a:ea typeface="Source Code Pro"/>
                <a:cs typeface="宋体" pitchFamily="2" charset="-122"/>
              </a:rPr>
              <a:t>"div01" </a:t>
            </a:r>
            <a:r>
              <a:rPr lang="zh-CN" altLang="zh-CN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class=</a:t>
            </a:r>
            <a:r>
              <a:rPr lang="zh-CN" altLang="zh-CN" b="1" dirty="0" smtClean="0">
                <a:solidFill>
                  <a:srgbClr val="008000"/>
                </a:solidFill>
                <a:latin typeface="Arial Unicode MS"/>
                <a:ea typeface="Source Code Pro"/>
                <a:cs typeface="宋体" pitchFamily="2" charset="-122"/>
              </a:rPr>
              <a:t>"box </a:t>
            </a:r>
            <a:r>
              <a:rPr lang="zh-CN" altLang="zh-CN" b="1" dirty="0" smtClean="0">
                <a:solidFill>
                  <a:srgbClr val="008000"/>
                </a:solidFill>
                <a:latin typeface="Arial Unicode MS"/>
                <a:ea typeface="Source Code Pro"/>
                <a:cs typeface="宋体" pitchFamily="2" charset="-122"/>
              </a:rPr>
              <a:t>box-3d</a:t>
            </a:r>
            <a:r>
              <a:rPr lang="en-US" altLang="zh-CN" b="1" dirty="0" smtClean="0">
                <a:solidFill>
                  <a:srgbClr val="008000"/>
                </a:solidFill>
                <a:latin typeface="Arial Unicode MS"/>
                <a:ea typeface="Source Code Pro"/>
                <a:cs typeface="宋体" pitchFamily="2" charset="-122"/>
              </a:rPr>
              <a:t> </a:t>
            </a:r>
            <a:r>
              <a:rPr lang="zh-CN" altLang="zh-CN" b="1" dirty="0" smtClean="0">
                <a:solidFill>
                  <a:srgbClr val="008000"/>
                </a:solidFill>
                <a:latin typeface="Arial Unicode MS"/>
                <a:ea typeface="Source Code Pro"/>
                <a:cs typeface="宋体" pitchFamily="2" charset="-122"/>
              </a:rPr>
              <a:t>box-green </a:t>
            </a:r>
            <a:r>
              <a:rPr lang="zh-CN" altLang="zh-CN" b="1" dirty="0" smtClean="0">
                <a:solidFill>
                  <a:srgbClr val="008000"/>
                </a:solidFill>
                <a:latin typeface="Arial Unicode MS"/>
                <a:ea typeface="Source Code Pro"/>
                <a:cs typeface="宋体" pitchFamily="2" charset="-122"/>
              </a:rPr>
              <a:t>"</a:t>
            </a:r>
            <a:r>
              <a:rPr lang="zh-CN" altLang="zh-CN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&gt;&lt;/</a:t>
            </a:r>
            <a:r>
              <a:rPr lang="zh-CN" altLang="zh-CN" b="1" dirty="0" smtClean="0">
                <a:solidFill>
                  <a:srgbClr val="000080"/>
                </a:solidFill>
                <a:latin typeface="Arial Unicode MS"/>
                <a:ea typeface="Source Code Pro"/>
                <a:cs typeface="宋体" pitchFamily="2" charset="-122"/>
              </a:rPr>
              <a:t>div</a:t>
            </a:r>
            <a:r>
              <a:rPr lang="zh-CN" altLang="zh-CN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&gt;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90872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如</a:t>
            </a:r>
            <a:r>
              <a:rPr lang="zh-CN" altLang="en-US" b="1" dirty="0" smtClean="0">
                <a:solidFill>
                  <a:srgbClr val="FF0000"/>
                </a:solidFill>
              </a:rPr>
              <a:t>果</a:t>
            </a:r>
            <a:r>
              <a:rPr lang="en-US" altLang="zh-CN" b="1" dirty="0" smtClean="0">
                <a:solidFill>
                  <a:srgbClr val="FF0000"/>
                </a:solidFill>
              </a:rPr>
              <a:t>class</a:t>
            </a:r>
            <a:r>
              <a:rPr lang="zh-CN" altLang="en-US" b="1" dirty="0" smtClean="0">
                <a:solidFill>
                  <a:srgbClr val="FF0000"/>
                </a:solidFill>
              </a:rPr>
              <a:t>属性存在指定了类名删除该类名，否则添加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atguigu</Template>
  <TotalTime>125</TotalTime>
  <Words>353</Words>
  <Application>Microsoft Office PowerPoint</Application>
  <PresentationFormat>全屏显示(4:3)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HTML5  classList</vt:lpstr>
      <vt:lpstr>幻灯片 3</vt:lpstr>
      <vt:lpstr>添加类</vt:lpstr>
      <vt:lpstr>删除类</vt:lpstr>
      <vt:lpstr>是否包含某个类</vt:lpstr>
      <vt:lpstr>获取对应索引位置的类</vt:lpstr>
      <vt:lpstr>类切换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许井龙</dc:creator>
  <cp:lastModifiedBy>Administrator</cp:lastModifiedBy>
  <cp:revision>1214</cp:revision>
  <dcterms:created xsi:type="dcterms:W3CDTF">2016-03-19T12:08:00Z</dcterms:created>
  <dcterms:modified xsi:type="dcterms:W3CDTF">2017-02-04T06:57:02Z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2052-10.1.0.5803</vt:lpwstr>
  </property>
</Properties>
</file>