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405" r:id="rId3"/>
    <p:sldId id="427" r:id="rId4"/>
    <p:sldId id="433" r:id="rId5"/>
    <p:sldId id="439" r:id="rId6"/>
    <p:sldId id="428" r:id="rId7"/>
    <p:sldId id="429" r:id="rId8"/>
    <p:sldId id="430" r:id="rId9"/>
    <p:sldId id="432" r:id="rId10"/>
    <p:sldId id="260" r:id="rId11"/>
    <p:sldId id="445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3A4D27C-84E1-491E-80AB-A555B23C01F2}">
          <p14:sldIdLst>
            <p14:sldId id="256"/>
            <p14:sldId id="405"/>
            <p14:sldId id="427"/>
            <p14:sldId id="433"/>
            <p14:sldId id="439"/>
            <p14:sldId id="428"/>
            <p14:sldId id="429"/>
            <p14:sldId id="430"/>
            <p14:sldId id="432"/>
            <p14:sldId id="260"/>
            <p14:sldId id="4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1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7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ABB"/>
    <a:srgbClr val="FF0066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86" d="100"/>
          <a:sy n="86" d="100"/>
        </p:scale>
        <p:origin x="960" y="84"/>
      </p:cViewPr>
      <p:guideLst>
        <p:guide orient="horz" pos="221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957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71FD-8420-4899-BF84-E316838BC28C}" type="datetimeFigureOut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0C2-015F-4620-ABCB-A0B36952A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67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85306-80E6-4960-AFD0-CFA0BBF19A9D}" type="datetimeFigureOut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0B4E-3909-4A33-A460-3E537D343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977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253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单击输入标题编辑母版标题样式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364740" y="28575"/>
            <a:ext cx="6684010" cy="692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916305"/>
            <a:ext cx="8229600" cy="5210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微软雅黑" charset="0"/>
          <a:ea typeface="微软雅黑" charset="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charset="0"/>
          <a:ea typeface="微软雅黑" charset="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微软雅黑" charset="0"/>
          <a:ea typeface="微软雅黑" charset="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微软雅黑" charset="0"/>
          <a:ea typeface="微软雅黑" charset="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000" kern="1200">
          <a:solidFill>
            <a:schemeClr val="tx1"/>
          </a:solidFill>
          <a:latin typeface="微软雅黑" charset="0"/>
          <a:ea typeface="微软雅黑" charset="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800" kern="1200">
          <a:solidFill>
            <a:schemeClr val="tx1"/>
          </a:solidFill>
          <a:latin typeface="微软雅黑" charset="0"/>
          <a:ea typeface="微软雅黑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251460" y="4220845"/>
            <a:ext cx="8923655" cy="718185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讲师：许井龙</a:t>
            </a:r>
            <a:endParaRPr lang="en-US" altLang="zh-CN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副标题 2"/>
          <p:cNvSpPr>
            <a:spLocks noGrp="1"/>
          </p:cNvSpPr>
          <p:nvPr/>
        </p:nvSpPr>
        <p:spPr>
          <a:xfrm>
            <a:off x="35560" y="2853055"/>
            <a:ext cx="9140825" cy="71818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微软雅黑" charset="0"/>
                <a:ea typeface="微软雅黑" charset="0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charset="0"/>
                <a:ea typeface="微软雅黑" charset="0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charset="0"/>
                <a:ea typeface="微软雅黑" charset="0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kern="1200">
                <a:solidFill>
                  <a:schemeClr val="tx1">
                    <a:tint val="75000"/>
                  </a:schemeClr>
                </a:solidFill>
                <a:latin typeface="微软雅黑" charset="0"/>
                <a:ea typeface="微软雅黑" charset="0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800" kern="1200">
                <a:solidFill>
                  <a:schemeClr val="tx1">
                    <a:tint val="75000"/>
                  </a:schemeClr>
                </a:solidFill>
                <a:latin typeface="微软雅黑" charset="0"/>
                <a:ea typeface="微软雅黑" charset="0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HTML5 </a:t>
            </a:r>
            <a:r>
              <a:rPr 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Geolocation API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588125" y="6381115"/>
            <a:ext cx="2207260" cy="319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>
                <a:solidFill>
                  <a:schemeClr val="bg1"/>
                </a:solidFill>
                <a:latin typeface="微软雅黑" charset="0"/>
                <a:ea typeface="微软雅黑" charset="0"/>
              </a:rPr>
              <a:t>2016</a:t>
            </a:r>
            <a:r>
              <a:rPr lang="zh-CN" altLang="en-US" sz="1400">
                <a:solidFill>
                  <a:schemeClr val="bg1"/>
                </a:solidFill>
                <a:latin typeface="微软雅黑" charset="0"/>
                <a:ea typeface="微软雅黑" charset="0"/>
              </a:rPr>
              <a:t>年 第一版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51460" y="6309360"/>
            <a:ext cx="3408045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>
                <a:solidFill>
                  <a:schemeClr val="bg1"/>
                </a:solidFill>
                <a:latin typeface="Arial" charset="0"/>
                <a:ea typeface="微软雅黑" charset="0"/>
              </a:rPr>
              <a:t>ngsteel@qq.com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tracert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795" y="3609340"/>
            <a:ext cx="6418580" cy="30175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795" y="873760"/>
            <a:ext cx="6266815" cy="26568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38705" y="28575"/>
            <a:ext cx="6684010" cy="692150"/>
          </a:xfrm>
        </p:spPr>
        <p:txBody>
          <a:bodyPr/>
          <a:lstStyle/>
          <a:p>
            <a:r>
              <a:rPr lang="zh-CN" altLang="en-US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7825" y="941705"/>
            <a:ext cx="4159885" cy="5210175"/>
          </a:xfrm>
        </p:spPr>
        <p:txBody>
          <a:bodyPr/>
          <a:lstStyle/>
          <a:p>
            <a:pPr marL="0" indent="0" algn="l">
              <a:lnSpc>
                <a:spcPct val="150000"/>
              </a:lnSpc>
              <a:buNone/>
            </a:pPr>
            <a:r>
              <a:rPr lang="zh-CN" altLang="en-US"/>
              <a:t>一、关于地理定位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zh-CN" altLang="en-US"/>
              <a:t>二、获取当前地理坐标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zh-CN" altLang="en-US">
                <a:sym typeface="+mn-ea"/>
              </a:rPr>
              <a:t>三、实时获取地理坐标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zh-CN" altLang="en-US">
                <a:sym typeface="+mn-ea"/>
              </a:rPr>
              <a:t>四、实战：百度地图</a:t>
            </a:r>
          </a:p>
          <a:p>
            <a:pPr marL="0" indent="0" algn="l">
              <a:buNone/>
            </a:pP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一、关于地理定位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/>
              <a:t>通过</a:t>
            </a:r>
            <a:r>
              <a:rPr lang="en-US" altLang="zh-CN"/>
              <a:t>H5</a:t>
            </a:r>
            <a:r>
              <a:rPr lang="zh-CN" altLang="en-US"/>
              <a:t>提供的地理定位</a:t>
            </a:r>
            <a:r>
              <a:rPr lang="en-US" altLang="zh-CN"/>
              <a:t>API</a:t>
            </a:r>
            <a:r>
              <a:rPr lang="zh-CN" altLang="en-US"/>
              <a:t>，我们可以在用户授权后（共享地理位置），获取设备的地理位置。</a:t>
            </a:r>
          </a:p>
          <a:p>
            <a:pPr>
              <a:lnSpc>
                <a:spcPct val="150000"/>
              </a:lnSpc>
            </a:pPr>
            <a:r>
              <a:rPr lang="zh-CN" altLang="en-US"/>
              <a:t>该</a:t>
            </a:r>
            <a:r>
              <a:rPr lang="en-US" altLang="zh-CN"/>
              <a:t>API</a:t>
            </a:r>
            <a:r>
              <a:rPr lang="zh-CN" altLang="en-US"/>
              <a:t>由window.navigator.geolocation提供。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浏览器注支持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/>
              <a:t>IE9+, Firefox3.5+</a:t>
            </a:r>
            <a:r>
              <a:rPr lang="zh-CN" altLang="en-US"/>
              <a:t>，</a:t>
            </a:r>
            <a:r>
              <a:rPr lang="en-US" altLang="zh-CN"/>
              <a:t>Opera10.6+</a:t>
            </a:r>
            <a:r>
              <a:rPr lang="zh-CN" altLang="en-US"/>
              <a:t>，</a:t>
            </a:r>
            <a:r>
              <a:rPr lang="en-US" altLang="zh-CN"/>
              <a:t>Safari5+ Chrome</a:t>
            </a:r>
            <a:r>
              <a:rPr lang="zh-CN" altLang="en-US"/>
              <a:t>，</a:t>
            </a:r>
            <a:r>
              <a:rPr lang="en-US" altLang="zh-CN"/>
              <a:t>IOS</a:t>
            </a:r>
            <a:r>
              <a:rPr lang="zh-CN" altLang="en-US"/>
              <a:t>版本的</a:t>
            </a:r>
            <a:r>
              <a:rPr lang="en-US" altLang="zh-CN"/>
              <a:t>Safari,Android Webkit</a:t>
            </a:r>
            <a:r>
              <a:rPr lang="zh-CN" altLang="en-US"/>
              <a:t>支持地理信息</a:t>
            </a:r>
            <a:r>
              <a:rPr lang="en-US" altLang="zh-CN"/>
              <a:t>API</a:t>
            </a:r>
            <a:r>
              <a:rPr lang="zh-CN" altLang="en-US"/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/>
              <a:t>目前由于</a:t>
            </a:r>
            <a:r>
              <a:rPr lang="en-US" altLang="zh-CN"/>
              <a:t>google</a:t>
            </a:r>
            <a:r>
              <a:rPr lang="zh-CN" altLang="en-US"/>
              <a:t>在中国大陆地区使用受限。所有基于</a:t>
            </a:r>
            <a:r>
              <a:rPr lang="en-US" altLang="zh-CN"/>
              <a:t>Google</a:t>
            </a:r>
            <a:r>
              <a:rPr lang="zh-CN" altLang="en-US"/>
              <a:t>定位的浏览器都无法获取地理位置信息。</a:t>
            </a:r>
          </a:p>
          <a:p>
            <a:pPr>
              <a:lnSpc>
                <a:spcPct val="150000"/>
              </a:lnSpc>
            </a:pPr>
            <a:endParaRPr lang="zh-CN" altLang="en-US"/>
          </a:p>
          <a:p>
            <a:pPr marL="0" indent="0">
              <a:lnSpc>
                <a:spcPct val="150000"/>
              </a:lnSpc>
              <a:buNone/>
            </a:pP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在</a:t>
            </a:r>
            <a:r>
              <a:rPr lang="en-US" altLang="zh-CN"/>
              <a:t>IE10</a:t>
            </a:r>
            <a:r>
              <a:rPr lang="zh-CN" altLang="en-US"/>
              <a:t>及其以上浏览器可以使用地理信息相关功能。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55" y="3648710"/>
            <a:ext cx="9197340" cy="5880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window.navigator.geolocation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geolocation</a:t>
            </a:r>
            <a:r>
              <a:rPr lang="zh-CN" altLang="en-US" dirty="0">
                <a:sym typeface="+mn-ea"/>
              </a:rPr>
              <a:t>提供了两个获取地理信息的方法。</a:t>
            </a:r>
          </a:p>
          <a:p>
            <a:pPr lvl="1"/>
            <a:r>
              <a:rPr lang="zh-CN" altLang="en-US" dirty="0">
                <a:sym typeface="+mn-ea"/>
              </a:rPr>
              <a:t>getCurrentPosition（） </a:t>
            </a:r>
          </a:p>
          <a:p>
            <a:pPr lvl="1"/>
            <a:r>
              <a:rPr lang="en-US" altLang="zh-CN" dirty="0"/>
              <a:t>watch</a:t>
            </a:r>
            <a:r>
              <a:rPr lang="zh-CN" altLang="en-US" dirty="0">
                <a:sym typeface="+mn-ea"/>
              </a:rPr>
              <a:t>Position</a:t>
            </a:r>
            <a:r>
              <a:rPr lang="zh-CN" altLang="en-US" dirty="0" smtClean="0">
                <a:sym typeface="+mn-ea"/>
              </a:rPr>
              <a:t>（）</a:t>
            </a:r>
            <a:endParaRPr lang="en-US" altLang="zh-CN" dirty="0" smtClean="0">
              <a:sym typeface="+mn-ea"/>
            </a:endParaRPr>
          </a:p>
          <a:p>
            <a:pPr lvl="1"/>
            <a:r>
              <a:rPr lang="en-US" altLang="zh-CN" dirty="0" err="1">
                <a:sym typeface="+mn-ea"/>
              </a:rPr>
              <a:t>clearWatch</a:t>
            </a:r>
            <a:r>
              <a:rPr lang="en-US" altLang="zh-CN" smtClean="0">
                <a:sym typeface="+mn-ea"/>
              </a:rPr>
              <a:t>() </a:t>
            </a:r>
            <a:endParaRPr lang="zh-CN" altLang="en-US" dirty="0">
              <a:sym typeface="+mn-ea"/>
            </a:endParaRPr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二、获取当前地理坐标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getCurrentPosition( </a:t>
            </a:r>
            <a:r>
              <a:rPr lang="en-US" altLang="zh-CN"/>
              <a:t>function1(position){}, function2(</a:t>
            </a:r>
            <a:r>
              <a:rPr lang="en-US" altLang="zh-CN">
                <a:sym typeface="+mn-ea"/>
              </a:rPr>
              <a:t>err</a:t>
            </a:r>
            <a:r>
              <a:rPr lang="en-US" altLang="zh-CN"/>
              <a:t>){},  optionObj</a:t>
            </a:r>
            <a:r>
              <a:rPr lang="zh-CN" altLang="en-US"/>
              <a:t>）</a:t>
            </a:r>
            <a:r>
              <a:rPr lang="en-US" altLang="zh-CN"/>
              <a:t>;</a:t>
            </a:r>
          </a:p>
          <a:p>
            <a:pPr>
              <a:lnSpc>
                <a:spcPct val="150000"/>
              </a:lnSpc>
            </a:pPr>
            <a:r>
              <a:rPr lang="zh-CN" altLang="en-US"/>
              <a:t>该方法可获取设备当前位置信息。有</a:t>
            </a:r>
            <a:r>
              <a:rPr lang="en-US" altLang="zh-CN"/>
              <a:t>3</a:t>
            </a:r>
            <a:r>
              <a:rPr lang="zh-CN" altLang="en-US"/>
              <a:t>个参数：</a:t>
            </a:r>
          </a:p>
          <a:p>
            <a:pPr>
              <a:lnSpc>
                <a:spcPct val="150000"/>
              </a:lnSpc>
            </a:pPr>
            <a:r>
              <a:rPr lang="zh-CN" altLang="en-US"/>
              <a:t>参数一：回调函数。如果成功获取位置信息，该回调函数会接收到一个</a:t>
            </a:r>
            <a:r>
              <a:rPr lang="en-US" altLang="zh-CN">
                <a:sym typeface="+mn-ea"/>
              </a:rPr>
              <a:t>position</a:t>
            </a:r>
            <a:r>
              <a:rPr lang="zh-CN" altLang="en-US">
                <a:sym typeface="+mn-ea"/>
              </a:rPr>
              <a:t>对象。</a:t>
            </a:r>
            <a:r>
              <a:rPr lang="en-US" altLang="zh-CN">
                <a:sym typeface="+mn-ea"/>
              </a:rPr>
              <a:t>position</a:t>
            </a:r>
            <a:r>
              <a:rPr lang="zh-CN" altLang="en-US">
                <a:sym typeface="+mn-ea"/>
              </a:rPr>
              <a:t>对象有两个属性：</a:t>
            </a:r>
            <a:r>
              <a:rPr lang="en-US" altLang="zh-CN">
                <a:sym typeface="+mn-ea"/>
              </a:rPr>
              <a:t>coords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timestamp</a:t>
            </a:r>
            <a:r>
              <a:rPr lang="zh-CN" altLang="en-US">
                <a:sym typeface="+mn-ea"/>
              </a:rPr>
              <a:t>（获取定位的时间戳）。</a:t>
            </a:r>
            <a:r>
              <a:rPr lang="en-US" altLang="zh-CN">
                <a:sym typeface="+mn-ea"/>
              </a:rPr>
              <a:t>coords</a:t>
            </a:r>
            <a:r>
              <a:rPr lang="zh-CN" altLang="en-US">
                <a:sym typeface="+mn-ea"/>
              </a:rPr>
              <a:t>又包含如下属性，</a:t>
            </a:r>
          </a:p>
          <a:p>
            <a:pPr lvl="1">
              <a:lnSpc>
                <a:spcPct val="150000"/>
              </a:lnSpc>
            </a:pPr>
            <a:r>
              <a:rPr lang="zh-CN" altLang="en-US">
                <a:sym typeface="+mn-ea"/>
              </a:rPr>
              <a:t>      longitude:  经度坐标</a:t>
            </a:r>
          </a:p>
          <a:p>
            <a:pPr lvl="1">
              <a:lnSpc>
                <a:spcPct val="150000"/>
              </a:lnSpc>
            </a:pPr>
            <a:r>
              <a:rPr lang="zh-CN" altLang="en-US">
                <a:sym typeface="+mn-ea"/>
              </a:rPr>
              <a:t>      latitude:   纬度坐标      </a:t>
            </a:r>
          </a:p>
          <a:p>
            <a:pPr lvl="1">
              <a:lnSpc>
                <a:spcPct val="150000"/>
              </a:lnSpc>
            </a:pPr>
            <a:r>
              <a:rPr lang="zh-CN" altLang="en-US">
                <a:sym typeface="+mn-ea"/>
              </a:rPr>
              <a:t>      accuracy:  经纬度坐标的精度（单位 米，值越大定位约不准）。</a:t>
            </a:r>
          </a:p>
          <a:p>
            <a:pPr lvl="1">
              <a:lnSpc>
                <a:spcPct val="150000"/>
              </a:lnSpc>
            </a:pPr>
            <a:r>
              <a:rPr lang="zh-CN" altLang="en-US">
                <a:sym typeface="+mn-ea"/>
              </a:rPr>
              <a:t>      altitude: 海拔高度（单位 米）</a:t>
            </a:r>
          </a:p>
          <a:p>
            <a:pPr lvl="1">
              <a:lnSpc>
                <a:spcPct val="150000"/>
              </a:lnSpc>
            </a:pPr>
            <a:r>
              <a:rPr lang="zh-CN" altLang="en-US">
                <a:sym typeface="+mn-ea"/>
              </a:rPr>
              <a:t>      altitudeAccuracy:  海拔高度精度（单位 米，值越大精度越差）,</a:t>
            </a:r>
          </a:p>
          <a:p>
            <a:pPr lvl="1">
              <a:lnSpc>
                <a:spcPct val="150000"/>
              </a:lnSpc>
            </a:pPr>
            <a:r>
              <a:rPr lang="zh-CN" altLang="en-US">
                <a:sym typeface="+mn-ea"/>
              </a:rPr>
              <a:t>      heading:  指南针方向。</a:t>
            </a:r>
            <a:r>
              <a:rPr lang="en-US" altLang="zh-CN">
                <a:sym typeface="+mn-ea"/>
              </a:rPr>
              <a:t>0</a:t>
            </a:r>
            <a:r>
              <a:rPr lang="zh-CN" altLang="en-US">
                <a:sym typeface="+mn-ea"/>
              </a:rPr>
              <a:t>°正北， </a:t>
            </a:r>
            <a:r>
              <a:rPr lang="en-US" altLang="zh-CN">
                <a:sym typeface="+mn-ea"/>
              </a:rPr>
              <a:t>90</a:t>
            </a:r>
            <a:r>
              <a:rPr lang="zh-CN" altLang="en-US">
                <a:sym typeface="+mn-ea"/>
              </a:rPr>
              <a:t>°正东，</a:t>
            </a:r>
            <a:r>
              <a:rPr lang="en-US" altLang="zh-CN">
                <a:sym typeface="+mn-ea"/>
              </a:rPr>
              <a:t>180</a:t>
            </a:r>
            <a:r>
              <a:rPr lang="zh-CN" altLang="en-US">
                <a:sym typeface="+mn-ea"/>
              </a:rPr>
              <a:t>°正南，</a:t>
            </a:r>
            <a:r>
              <a:rPr lang="en-US" altLang="zh-CN">
                <a:sym typeface="+mn-ea"/>
              </a:rPr>
              <a:t>270</a:t>
            </a:r>
            <a:r>
              <a:rPr lang="zh-CN" altLang="en-US">
                <a:sym typeface="+mn-ea"/>
              </a:rPr>
              <a:t>°正西。</a:t>
            </a:r>
          </a:p>
          <a:p>
            <a:pPr lvl="1">
              <a:lnSpc>
                <a:spcPct val="150000"/>
              </a:lnSpc>
            </a:pPr>
            <a:r>
              <a:rPr lang="zh-CN" altLang="en-US">
                <a:sym typeface="+mn-ea"/>
              </a:rPr>
              <a:t>      speed: 速度 （单位 米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秒）</a:t>
            </a:r>
          </a:p>
          <a:p>
            <a:pPr>
              <a:lnSpc>
                <a:spcPct val="150000"/>
              </a:lnSpc>
            </a:pP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二、获取当前地理坐标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21360"/>
            <a:ext cx="8229600" cy="6142990"/>
          </a:xfrm>
        </p:spPr>
        <p:txBody>
          <a:bodyPr>
            <a:normAutofit fontScale="87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ym typeface="+mn-ea"/>
              </a:rPr>
              <a:t>参数二：回调函数（可选），当设备无法获取地理信息时，该函数被调用。此时会接收到一个</a:t>
            </a:r>
            <a:r>
              <a:rPr lang="en-US" altLang="zh-CN">
                <a:sym typeface="+mn-ea"/>
              </a:rPr>
              <a:t>err</a:t>
            </a:r>
            <a:r>
              <a:rPr lang="zh-CN" altLang="en-US">
                <a:sym typeface="+mn-ea"/>
              </a:rPr>
              <a:t>对象。该对象有</a:t>
            </a:r>
            <a:r>
              <a:rPr lang="en-US" altLang="zh-CN">
                <a:sym typeface="+mn-ea"/>
              </a:rPr>
              <a:t>message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code</a:t>
            </a:r>
            <a:r>
              <a:rPr lang="zh-CN" altLang="en-US">
                <a:sym typeface="+mn-ea"/>
              </a:rPr>
              <a:t>属性。</a:t>
            </a:r>
          </a:p>
          <a:p>
            <a:pPr lvl="1">
              <a:lnSpc>
                <a:spcPct val="150000"/>
              </a:lnSpc>
            </a:pPr>
            <a:r>
              <a:rPr lang="en-US" altLang="zh-CN">
                <a:sym typeface="+mn-ea"/>
              </a:rPr>
              <a:t>message: </a:t>
            </a:r>
            <a:r>
              <a:rPr lang="zh-CN" altLang="en-US">
                <a:sym typeface="+mn-ea"/>
              </a:rPr>
              <a:t>描述错误的原因。</a:t>
            </a:r>
          </a:p>
          <a:p>
            <a:pPr lvl="1">
              <a:lnSpc>
                <a:spcPct val="150000"/>
              </a:lnSpc>
            </a:pPr>
            <a:r>
              <a:rPr lang="en-US" altLang="zh-CN">
                <a:sym typeface="+mn-ea"/>
              </a:rPr>
              <a:t>code: </a:t>
            </a:r>
            <a:r>
              <a:rPr lang="zh-CN" altLang="en-US">
                <a:sym typeface="+mn-ea"/>
              </a:rPr>
              <a:t>错误状态码</a:t>
            </a:r>
          </a:p>
          <a:p>
            <a:pPr lvl="2">
              <a:lnSpc>
                <a:spcPct val="150000"/>
              </a:lnSpc>
            </a:pPr>
            <a:r>
              <a:rPr lang="en-US" altLang="zh-CN">
                <a:sym typeface="+mn-ea"/>
              </a:rPr>
              <a:t>0 </a:t>
            </a:r>
            <a:r>
              <a:rPr lang="zh-CN" altLang="en-US">
                <a:sym typeface="+mn-ea"/>
              </a:rPr>
              <a:t>未知错误</a:t>
            </a:r>
          </a:p>
          <a:p>
            <a:pPr lvl="2">
              <a:lnSpc>
                <a:spcPct val="150000"/>
              </a:lnSpc>
            </a:pPr>
            <a:r>
              <a:rPr lang="en-US" altLang="zh-CN">
                <a:sym typeface="+mn-ea"/>
              </a:rPr>
              <a:t>1 </a:t>
            </a:r>
            <a:r>
              <a:rPr lang="zh-CN" altLang="en-US">
                <a:sym typeface="+mn-ea"/>
              </a:rPr>
              <a:t>用户拒绝共享地位位置信息。</a:t>
            </a:r>
          </a:p>
          <a:p>
            <a:pPr lvl="2">
              <a:lnSpc>
                <a:spcPct val="150000"/>
              </a:lnSpc>
            </a:pPr>
            <a:r>
              <a:rPr lang="en-US" altLang="zh-CN">
                <a:sym typeface="+mn-ea"/>
              </a:rPr>
              <a:t>2 </a:t>
            </a:r>
            <a:r>
              <a:rPr lang="zh-CN" altLang="en-US">
                <a:sym typeface="+mn-ea"/>
              </a:rPr>
              <a:t>位置无效</a:t>
            </a:r>
          </a:p>
          <a:p>
            <a:pPr lvl="2">
              <a:lnSpc>
                <a:spcPct val="150000"/>
              </a:lnSpc>
            </a:pPr>
            <a:r>
              <a:rPr lang="en-US" altLang="zh-CN">
                <a:sym typeface="+mn-ea"/>
              </a:rPr>
              <a:t>3 </a:t>
            </a:r>
            <a:r>
              <a:rPr lang="zh-CN" altLang="en-US">
                <a:sym typeface="+mn-ea"/>
              </a:rPr>
              <a:t>访问超时</a:t>
            </a:r>
          </a:p>
          <a:p>
            <a:pPr>
              <a:lnSpc>
                <a:spcPct val="150000"/>
              </a:lnSpc>
            </a:pPr>
            <a:r>
              <a:rPr lang="zh-CN" altLang="en-US">
                <a:sym typeface="+mn-ea"/>
              </a:rPr>
              <a:t>参数三：选项对象（可选），一个</a:t>
            </a:r>
            <a:r>
              <a:rPr lang="en-US" altLang="zh-CN">
                <a:sym typeface="+mn-ea"/>
              </a:rPr>
              <a:t>JSON</a:t>
            </a:r>
            <a:r>
              <a:rPr lang="zh-CN" altLang="en-US">
                <a:sym typeface="+mn-ea"/>
              </a:rPr>
              <a:t>对象包含三个属性。</a:t>
            </a:r>
          </a:p>
          <a:p>
            <a:pPr lvl="1">
              <a:lnSpc>
                <a:spcPct val="150000"/>
              </a:lnSpc>
            </a:pPr>
            <a:r>
              <a:rPr lang="zh-CN" altLang="en-US">
                <a:sym typeface="+mn-ea"/>
              </a:rPr>
              <a:t> timeout:  </a:t>
            </a:r>
            <a:r>
              <a:rPr lang="en-US" altLang="zh-CN">
                <a:sym typeface="+mn-ea"/>
              </a:rPr>
              <a:t>number </a:t>
            </a:r>
            <a:r>
              <a:rPr lang="zh-CN" altLang="en-US">
                <a:sym typeface="+mn-ea"/>
              </a:rPr>
              <a:t>（可选）。等待返回位置信息的最长时间（单位毫秒）,</a:t>
            </a:r>
          </a:p>
          <a:p>
            <a:pPr lvl="1">
              <a:lnSpc>
                <a:spcPct val="150000"/>
              </a:lnSpc>
            </a:pPr>
            <a:r>
              <a:rPr lang="zh-CN" altLang="en-US">
                <a:sym typeface="+mn-ea"/>
              </a:rPr>
              <a:t> enableHighAccuracy:  </a:t>
            </a:r>
            <a:r>
              <a:rPr lang="en-US" altLang="zh-CN">
                <a:sym typeface="+mn-ea"/>
              </a:rPr>
              <a:t>boolean</a:t>
            </a:r>
            <a:r>
              <a:rPr lang="zh-CN" altLang="en-US">
                <a:sym typeface="+mn-ea"/>
              </a:rPr>
              <a:t>（可选）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。</a:t>
            </a:r>
            <a:r>
              <a:rPr lang="en-US" altLang="zh-CN">
                <a:sym typeface="+mn-ea"/>
              </a:rPr>
              <a:t>true</a:t>
            </a:r>
            <a:r>
              <a:rPr lang="zh-CN" altLang="en-US">
                <a:sym typeface="+mn-ea"/>
              </a:rPr>
              <a:t>表示经可能的使用精确的位置信息。除非确实非常需要精确的信息，否则建议使用</a:t>
            </a:r>
            <a:r>
              <a:rPr lang="en-US" altLang="zh-CN">
                <a:sym typeface="+mn-ea"/>
              </a:rPr>
              <a:t>false</a:t>
            </a:r>
            <a:r>
              <a:rPr lang="zh-CN" altLang="en-US">
                <a:sym typeface="+mn-ea"/>
              </a:rPr>
              <a:t>。如果设置</a:t>
            </a:r>
            <a:r>
              <a:rPr lang="en-US" altLang="zh-CN">
                <a:sym typeface="+mn-ea"/>
              </a:rPr>
              <a:t>true</a:t>
            </a:r>
            <a:r>
              <a:rPr lang="zh-CN" altLang="en-US">
                <a:sym typeface="+mn-ea"/>
              </a:rPr>
              <a:t>，数据返回时间慢，还会导致移动设备耗用更多电量。</a:t>
            </a:r>
          </a:p>
          <a:p>
            <a:pPr lvl="1">
              <a:lnSpc>
                <a:spcPct val="150000"/>
              </a:lnSpc>
            </a:pPr>
            <a:r>
              <a:rPr lang="zh-CN" altLang="en-US">
                <a:sym typeface="+mn-ea"/>
              </a:rPr>
              <a:t>maximumAge: </a:t>
            </a:r>
            <a:r>
              <a:rPr lang="en-US" altLang="zh-CN">
                <a:sym typeface="+mn-ea"/>
              </a:rPr>
              <a:t>number</a:t>
            </a:r>
            <a:r>
              <a:rPr lang="zh-CN" altLang="en-US">
                <a:sym typeface="+mn-ea"/>
              </a:rPr>
              <a:t>（可选）。 上一次取得坐标的有效时间（单位毫秒），如果时间到，重新获取新的坐标信息。如果不需要平凡更新用户位置信息，建议设置为</a:t>
            </a:r>
            <a:r>
              <a:rPr lang="en-US" altLang="zh-CN">
                <a:sym typeface="+mn-ea"/>
              </a:rPr>
              <a:t>infinity</a:t>
            </a:r>
            <a:r>
              <a:rPr lang="zh-CN" altLang="en-US">
                <a:sym typeface="+mn-ea"/>
              </a:rPr>
              <a:t>。从始至终都使用第一次获取的位置信息。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watchPosition(</a:t>
            </a:r>
            <a:r>
              <a:rPr lang="en-US" altLang="zh-CN">
                <a:sym typeface="+mn-ea"/>
              </a:rPr>
              <a:t>function1(position){}, function2(err){},  optionObj</a:t>
            </a:r>
            <a:r>
              <a:rPr lang="zh-CN" altLang="en-US">
                <a:sym typeface="+mn-ea"/>
              </a:rPr>
              <a:t>）</a:t>
            </a:r>
            <a:r>
              <a:rPr lang="en-US" altLang="zh-CN">
                <a:sym typeface="+mn-ea"/>
              </a:rPr>
              <a:t>; </a:t>
            </a:r>
          </a:p>
          <a:p>
            <a:r>
              <a:rPr lang="zh-CN" altLang="en-US">
                <a:sym typeface="+mn-ea"/>
              </a:rPr>
              <a:t>等待系统发出位置改变信号（不会主动轮询），该函数返回一个标识符。用于跟踪监控操作。</a:t>
            </a:r>
            <a:r>
              <a:rPr lang="en-US" altLang="zh-CN">
                <a:sym typeface="+mn-ea"/>
              </a:rPr>
              <a:t>clearWatch()</a:t>
            </a:r>
            <a:r>
              <a:rPr lang="zh-CN" altLang="en-US">
                <a:sym typeface="+mn-ea"/>
              </a:rPr>
              <a:t>通过该标识符取消监控操作（类似</a:t>
            </a:r>
            <a:r>
              <a:rPr lang="en-US" altLang="zh-CN">
                <a:sym typeface="+mn-ea"/>
              </a:rPr>
              <a:t>setTimeout()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clearTimeout()</a:t>
            </a:r>
            <a:r>
              <a:rPr lang="zh-CN" altLang="en-US">
                <a:sym typeface="+mn-ea"/>
              </a:rPr>
              <a:t>）。</a:t>
            </a:r>
          </a:p>
          <a:p>
            <a:r>
              <a:rPr lang="zh-CN" altLang="en-US">
                <a:sym typeface="+mn-ea"/>
              </a:rPr>
              <a:t>该函数参数及作用与getCurrentPositio</a:t>
            </a:r>
            <a:r>
              <a:rPr lang="en-US" altLang="zh-CN">
                <a:sym typeface="+mn-ea"/>
              </a:rPr>
              <a:t>n()</a:t>
            </a:r>
            <a:r>
              <a:rPr lang="zh-CN" altLang="en-US">
                <a:sym typeface="+mn-ea"/>
              </a:rPr>
              <a:t>完全相同。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五、实战：百度地图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7200" y="1393190"/>
            <a:ext cx="68389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http://lbsyun.baidu.com/index.php?title=jspopular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57200" y="1027430"/>
            <a:ext cx="221424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百度地图官网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57200" y="4391660"/>
            <a:ext cx="3611880" cy="6400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1" algn="l"/>
            <a:r>
              <a:rPr lang="zh-CN" altLang="en-US">
                <a:sym typeface="+mn-ea"/>
              </a:rPr>
              <a:t>实战：</a:t>
            </a:r>
          </a:p>
          <a:p>
            <a:pPr lvl="1" algn="l"/>
            <a:r>
              <a:rPr lang="zh-CN" altLang="en-US">
                <a:sym typeface="+mn-ea"/>
              </a:rPr>
              <a:t>集成百度地图至自己的页面。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57200" y="1761490"/>
            <a:ext cx="58178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0"/>
            <a:r>
              <a:rPr lang="zh-CN">
                <a:sym typeface="+mn-ea"/>
              </a:rPr>
              <a:t>注意：</a:t>
            </a:r>
            <a:r>
              <a:rPr lang="zh-CN" altLang="en-US">
                <a:sym typeface="+mn-ea"/>
              </a:rPr>
              <a:t>自v1.5版本起，您需先申请密钥（ak）才可使用。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atguigu</Template>
  <TotalTime>0</TotalTime>
  <Words>647</Words>
  <Application>Microsoft Office PowerPoint</Application>
  <PresentationFormat>全屏显示(4:3)</PresentationFormat>
  <Paragraphs>56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宋体</vt:lpstr>
      <vt:lpstr>微软雅黑</vt:lpstr>
      <vt:lpstr>Arial</vt:lpstr>
      <vt:lpstr>Calibri</vt:lpstr>
      <vt:lpstr>Office 主题</vt:lpstr>
      <vt:lpstr>PowerPoint 演示文稿</vt:lpstr>
      <vt:lpstr>目录</vt:lpstr>
      <vt:lpstr>一、关于地理定位</vt:lpstr>
      <vt:lpstr>浏览器注支持</vt:lpstr>
      <vt:lpstr>window.navigator.geolocation</vt:lpstr>
      <vt:lpstr>二、获取当前地理坐标</vt:lpstr>
      <vt:lpstr>二、获取当前地理坐标</vt:lpstr>
      <vt:lpstr>PowerPoint 演示文稿</vt:lpstr>
      <vt:lpstr>五、实战：百度地图</vt:lpstr>
      <vt:lpstr>PowerPoint 演示文稿</vt:lpstr>
      <vt:lpstr>tracert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许井龙</dc:creator>
  <cp:lastModifiedBy>许井龙</cp:lastModifiedBy>
  <cp:revision>544</cp:revision>
  <dcterms:created xsi:type="dcterms:W3CDTF">2016-03-19T11:59:00Z</dcterms:created>
  <dcterms:modified xsi:type="dcterms:W3CDTF">2016-11-29T01:59:32Z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2052-10.1.0.5803</vt:lpwstr>
  </property>
</Properties>
</file>