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12" r:id="rId3"/>
    <p:sldId id="613" r:id="rId4"/>
    <p:sldId id="614" r:id="rId5"/>
    <p:sldId id="625" r:id="rId6"/>
    <p:sldId id="615" r:id="rId7"/>
    <p:sldId id="626" r:id="rId8"/>
    <p:sldId id="620" r:id="rId9"/>
    <p:sldId id="627" r:id="rId10"/>
    <p:sldId id="616" r:id="rId11"/>
    <p:sldId id="619" r:id="rId12"/>
    <p:sldId id="624" r:id="rId13"/>
    <p:sldId id="628" r:id="rId14"/>
    <p:sldId id="61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99E27"/>
    <a:srgbClr val="0000FF"/>
    <a:srgbClr val="F2F2F2"/>
    <a:srgbClr val="169B86"/>
    <a:srgbClr val="F99E2B"/>
    <a:srgbClr val="139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204" y="56"/>
      </p:cViewPr>
      <p:guideLst>
        <p:guide orient="horz" pos="20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85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0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  <a:t>2016/8/23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5879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008" y="6025934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ngsteel@qq.com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4" y="2492274"/>
            <a:ext cx="1656184" cy="16561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5805264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88" y="5949280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15816" y="5126123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75965" y="3068955"/>
            <a:ext cx="3353435" cy="6788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新特性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五、CSS</a:t>
            </a:r>
            <a:r>
              <a:rPr lang="en-US" altLang="zh-CN"/>
              <a:t>3 calc()</a:t>
            </a:r>
            <a:r>
              <a:rPr lang="zh-CN" altLang="en-US"/>
              <a:t>计算</a:t>
            </a:r>
            <a:r>
              <a:rPr lang="zh-CN" altLang="en-US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5147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CSS</a:t>
            </a:r>
            <a:r>
              <a:rPr lang="en-US" altLang="zh-CN" sz="1800" dirty="0"/>
              <a:t>3</a:t>
            </a:r>
            <a:r>
              <a:rPr lang="zh-CN" altLang="en-US" sz="1800" dirty="0"/>
              <a:t>函数calc()可以用在任何一个需要</a:t>
            </a:r>
            <a:r>
              <a:rPr lang="en-US" altLang="zh-CN" sz="1800" dirty="0">
                <a:sym typeface="+mn-ea"/>
              </a:rPr>
              <a:t>“</a:t>
            </a:r>
            <a:r>
              <a:rPr lang="zh-CN" altLang="en-US" sz="1800" dirty="0">
                <a:sym typeface="+mn-ea"/>
              </a:rPr>
              <a:t>尺寸</a:t>
            </a:r>
            <a:r>
              <a:rPr lang="en-US" altLang="zh-CN" sz="1800" dirty="0">
                <a:sym typeface="+mn-ea"/>
              </a:rPr>
              <a:t>”</a:t>
            </a:r>
            <a:r>
              <a:rPr lang="zh-CN" altLang="en-US" sz="1800" dirty="0"/>
              <a:t>的地方，该函数可以动态计算</a:t>
            </a:r>
            <a:r>
              <a:rPr lang="en-US" altLang="zh-CN" sz="1800" dirty="0"/>
              <a:t>“</a:t>
            </a:r>
            <a:r>
              <a:rPr lang="zh-CN" altLang="en-US" sz="1800" dirty="0"/>
              <a:t>尺寸</a:t>
            </a:r>
            <a:r>
              <a:rPr lang="en-US" altLang="zh-CN" sz="1800" dirty="0"/>
              <a:t>”</a:t>
            </a:r>
            <a:r>
              <a:rPr lang="zh-CN" altLang="en-US" sz="1800" dirty="0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使用方法：</a:t>
            </a:r>
          </a:p>
          <a:p>
            <a:pPr lvl="1">
              <a:lnSpc>
                <a:spcPct val="150000"/>
              </a:lnSpc>
            </a:pPr>
            <a:r>
              <a:rPr lang="en-US" altLang="zh-CN" sz="1500" dirty="0"/>
              <a:t>line-height: </a:t>
            </a:r>
            <a:r>
              <a:rPr lang="en-US" altLang="zh-CN" sz="1500" dirty="0" err="1"/>
              <a:t>calc</a:t>
            </a:r>
            <a:r>
              <a:rPr lang="en-US" altLang="zh-CN" sz="1500" dirty="0"/>
              <a:t>(1em + 2px);</a:t>
            </a:r>
          </a:p>
          <a:p>
            <a:pPr lvl="1">
              <a:lnSpc>
                <a:spcPct val="150000"/>
              </a:lnSpc>
            </a:pPr>
            <a:r>
              <a:rPr lang="en-US" altLang="zh-CN" sz="1500" dirty="0"/>
              <a:t>width:  </a:t>
            </a:r>
            <a:r>
              <a:rPr lang="en-US" altLang="zh-CN" sz="1500" dirty="0" err="1"/>
              <a:t>calc</a:t>
            </a:r>
            <a:r>
              <a:rPr lang="en-US" altLang="zh-CN" sz="1500" dirty="0"/>
              <a:t>(100% - 100px);</a:t>
            </a:r>
          </a:p>
          <a:p>
            <a:pPr lvl="1">
              <a:lnSpc>
                <a:spcPct val="150000"/>
              </a:lnSpc>
            </a:pPr>
            <a:r>
              <a:rPr lang="en-US" altLang="zh-CN" sz="1500" dirty="0"/>
              <a:t>font-size:  </a:t>
            </a:r>
            <a:r>
              <a:rPr lang="en-US" altLang="zh-CN" sz="1500" dirty="0" err="1"/>
              <a:t>calc</a:t>
            </a:r>
            <a:r>
              <a:rPr lang="en-US" altLang="zh-CN" sz="1500" dirty="0"/>
              <a:t>(16px * 2)</a:t>
            </a:r>
          </a:p>
          <a:p>
            <a:pPr lvl="1">
              <a:lnSpc>
                <a:spcPct val="150000"/>
              </a:lnSpc>
            </a:pPr>
            <a:r>
              <a:rPr lang="en-US" altLang="zh-CN" sz="1500" dirty="0"/>
              <a:t>height:  </a:t>
            </a:r>
            <a:r>
              <a:rPr lang="en-US" altLang="zh-CN" sz="1500" dirty="0" err="1">
                <a:sym typeface="+mn-ea"/>
              </a:rPr>
              <a:t>calc</a:t>
            </a:r>
            <a:r>
              <a:rPr lang="en-US" altLang="zh-CN" sz="1500" dirty="0"/>
              <a:t>(100% / 2)</a:t>
            </a:r>
          </a:p>
          <a:p>
            <a:pPr lvl="1">
              <a:lnSpc>
                <a:spcPct val="150000"/>
              </a:lnSpc>
            </a:pPr>
            <a:r>
              <a:rPr lang="zh-CN" altLang="en-US" sz="1500" dirty="0"/>
              <a:t>你还可以在一个calc()内部嵌套另一个calc()。例如，width: calc(100% - calc(800px + 200px)) 目前仅欧朋浏览器支持</a:t>
            </a:r>
            <a:r>
              <a:rPr lang="en-US" altLang="zh-CN" sz="1500" dirty="0" err="1"/>
              <a:t>calc</a:t>
            </a:r>
            <a:r>
              <a:rPr lang="zh-CN" altLang="en-US" sz="1500" dirty="0"/>
              <a:t>嵌套。</a:t>
            </a:r>
          </a:p>
          <a:p>
            <a:pPr lvl="0">
              <a:lnSpc>
                <a:spcPct val="150000"/>
              </a:lnSpc>
            </a:pPr>
            <a:r>
              <a:rPr lang="zh-CN" altLang="en-US" sz="1800" dirty="0"/>
              <a:t>注意事项：</a:t>
            </a:r>
          </a:p>
          <a:p>
            <a:pPr lvl="1">
              <a:lnSpc>
                <a:spcPct val="150000"/>
              </a:lnSpc>
            </a:pPr>
            <a:r>
              <a:rPr lang="zh-CN" altLang="en-US" sz="1500" dirty="0"/>
              <a:t>必须在运算符左右加空格。</a:t>
            </a:r>
          </a:p>
          <a:p>
            <a:pPr lvl="1">
              <a:lnSpc>
                <a:spcPct val="150000"/>
              </a:lnSpc>
            </a:pPr>
            <a:r>
              <a:rPr lang="zh-CN" altLang="en-US" sz="1500" dirty="0"/>
              <a:t>在低版本的浏览器使用，需要增加浏览器厂商前缀。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小练习：使用</a:t>
            </a:r>
            <a:r>
              <a:rPr lang="en-US" altLang="zh-CN"/>
              <a:t>calc()</a:t>
            </a:r>
            <a:r>
              <a:rPr lang="zh-CN" altLang="en-US"/>
              <a:t>设计三列布局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三列布局：中间自适应，两边固定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</a:t>
            </a:r>
            <a:r>
              <a:rPr lang="en-US" altLang="zh-CN"/>
              <a:t>CSS3</a:t>
            </a:r>
            <a:r>
              <a:rPr lang="zh-CN" altLang="en-US"/>
              <a:t>函数</a:t>
            </a:r>
            <a:r>
              <a:rPr lang="en-US" altLang="zh-CN"/>
              <a:t>rgba()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1519555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en-US" altLang="zh-CN" dirty="0" err="1"/>
              <a:t>rgba</a:t>
            </a:r>
            <a:r>
              <a:rPr lang="en-US" altLang="zh-CN" dirty="0"/>
              <a:t>() </a:t>
            </a:r>
            <a:r>
              <a:rPr lang="zh-CN" altLang="en-US" dirty="0"/>
              <a:t>颜色透明度</a:t>
            </a:r>
          </a:p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/>
              <a:t>语法：</a:t>
            </a:r>
            <a:r>
              <a:rPr lang="en-US" altLang="zh-CN" dirty="0" err="1"/>
              <a:t>rgba</a:t>
            </a:r>
            <a:r>
              <a:rPr lang="en-US" altLang="zh-CN" dirty="0"/>
              <a:t>( &lt;</a:t>
            </a:r>
            <a:r>
              <a:rPr lang="en-US" altLang="zh-CN" dirty="0" err="1"/>
              <a:t>rgb</a:t>
            </a:r>
            <a:r>
              <a:rPr lang="en-US" altLang="zh-CN" dirty="0"/>
              <a:t>-component&gt;#{3} , &lt;alpha-value&gt;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32130" y="3533775"/>
            <a:ext cx="563372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lnSpc>
                <a:spcPct val="200000"/>
              </a:lnSpc>
              <a:buClrTx/>
              <a:buFont typeface="Wingdings" panose="05000000000000000000" charset="0"/>
              <a:buChar char="n"/>
            </a:pPr>
            <a:r>
              <a:rPr lang="en-US" altLang="zh-CN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rgba</a:t>
            </a:r>
            <a:r>
              <a:rPr lang="en-US" altLang="zh-CN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en-US" altLang="zh-CN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元素颜色透明度</a:t>
            </a:r>
          </a:p>
          <a:p>
            <a:pPr marL="285750" lvl="0" indent="-285750" algn="l">
              <a:lnSpc>
                <a:spcPct val="200000"/>
              </a:lnSpc>
              <a:buClrTx/>
              <a:buFont typeface="Wingdings" panose="05000000000000000000" charset="0"/>
              <a:buChar char="n"/>
            </a:pPr>
            <a:r>
              <a:rPr lang="en-US" altLang="zh-CN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opcity</a:t>
            </a:r>
            <a:r>
              <a:rPr lang="en-US" altLang="zh-CN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元素及内容、</a:t>
            </a:r>
            <a:r>
              <a:rPr lang="en-US" altLang="zh-CN" b="1" dirty="0" err="1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子元素透明度</a:t>
            </a:r>
          </a:p>
          <a:p>
            <a:pPr marL="285750" lvl="0" indent="-285750" algn="l">
              <a:lnSpc>
                <a:spcPct val="200000"/>
              </a:lnSpc>
              <a:buClrTx/>
              <a:buFont typeface="Wingdings" panose="05000000000000000000" charset="0"/>
              <a:buChar char="n"/>
            </a:pPr>
            <a:r>
              <a:rPr lang="en-US" altLang="zh-CN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transparent </a:t>
            </a:r>
            <a:r>
              <a:rPr lang="en-US" altLang="zh-CN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透明色</a:t>
            </a:r>
            <a:endParaRPr lang="zh-CN" altLang="en-US" b="1" dirty="0" smtClean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</a:t>
            </a:r>
            <a:r>
              <a:rPr lang="en-US" altLang="zh-CN" dirty="0" smtClean="0"/>
              <a:t>CSS3 counter() </a:t>
            </a:r>
            <a:r>
              <a:rPr lang="zh-CN" altLang="en-US" dirty="0" smtClean="0"/>
              <a:t>计数函数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5344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counter-reset: </a:t>
            </a:r>
            <a:r>
              <a:rPr lang="en-US" altLang="zh-CN" b="1" dirty="0">
                <a:solidFill>
                  <a:srgbClr val="00B0F0"/>
                </a:solidFill>
              </a:rPr>
              <a:t>counter-name</a:t>
            </a:r>
            <a:r>
              <a:rPr lang="en-US" altLang="zh-CN" dirty="0"/>
              <a:t> ;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相当于定义了一个变量，且初始值为</a:t>
            </a:r>
            <a:r>
              <a:rPr lang="en-US" altLang="zh-CN" b="1" dirty="0" smtClean="0"/>
              <a:t>0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该声明设置</a:t>
            </a:r>
            <a:r>
              <a:rPr lang="en-US" altLang="zh-CN" b="1" dirty="0" smtClean="0"/>
              <a:t>counter()</a:t>
            </a:r>
            <a:r>
              <a:rPr lang="zh-CN" altLang="en-US" b="1" dirty="0" smtClean="0"/>
              <a:t>元素的父元素中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counter-increment: </a:t>
            </a:r>
            <a:r>
              <a:rPr lang="en-US" altLang="zh-CN" b="1" dirty="0" smtClean="0">
                <a:solidFill>
                  <a:srgbClr val="00B0F0"/>
                </a:solidFill>
              </a:rPr>
              <a:t>counter-name 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使用前自增</a:t>
            </a:r>
            <a:r>
              <a:rPr lang="en-US" altLang="zh-CN" dirty="0" smtClean="0"/>
              <a:t>1.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66"/>
                </a:solidFill>
              </a:rPr>
              <a:t>content</a:t>
            </a:r>
            <a:r>
              <a:rPr lang="en-US" altLang="zh-CN" dirty="0"/>
              <a:t>: </a:t>
            </a:r>
            <a:r>
              <a:rPr lang="en-US" altLang="zh-CN" dirty="0" smtClean="0"/>
              <a:t>counter( </a:t>
            </a:r>
            <a:r>
              <a:rPr lang="en-US" altLang="zh-CN" b="1" dirty="0" smtClean="0">
                <a:solidFill>
                  <a:srgbClr val="00B0F0"/>
                </a:solidFill>
              </a:rPr>
              <a:t>counter-name</a:t>
            </a:r>
            <a:r>
              <a:rPr lang="en-US" altLang="zh-CN" dirty="0" smtClean="0"/>
              <a:t> );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把自增后的数据给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66"/>
                </a:solidFill>
              </a:rPr>
              <a:t>content</a:t>
            </a:r>
            <a:r>
              <a:rPr lang="en-US" altLang="zh-CN" dirty="0"/>
              <a:t>: </a:t>
            </a:r>
            <a:r>
              <a:rPr lang="en-US" altLang="zh-CN" dirty="0" smtClean="0"/>
              <a:t>counters( </a:t>
            </a:r>
            <a:r>
              <a:rPr lang="en-US" altLang="zh-CN" b="1" dirty="0" smtClean="0">
                <a:solidFill>
                  <a:srgbClr val="00B0F0"/>
                </a:solidFill>
              </a:rPr>
              <a:t>counter-name, “.”</a:t>
            </a:r>
            <a:r>
              <a:rPr lang="en-US" altLang="zh-CN" dirty="0" smtClean="0"/>
              <a:t>);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二级自增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</a:t>
            </a:r>
            <a:r>
              <a:rPr lang="en-US" altLang="zh-CN" dirty="0"/>
              <a:t>HTML5 JSON</a:t>
            </a:r>
            <a:r>
              <a:rPr lang="zh-CN" altLang="en-US" dirty="0"/>
              <a:t>序列化与反序列化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var str = JSON.stringify(jsonObj); 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序列化</a:t>
            </a:r>
            <a:r>
              <a:rPr lang="en-US" altLang="zh-CN"/>
              <a:t>JSON</a:t>
            </a:r>
            <a:r>
              <a:rPr lang="zh-CN" altLang="en-US"/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/>
              <a:t>var jsonObj = JSON.parse(</a:t>
            </a:r>
            <a:r>
              <a:rPr lang="en-US" altLang="zh-CN"/>
              <a:t>str</a:t>
            </a:r>
            <a:r>
              <a:rPr lang="zh-CN" altLang="en-US"/>
              <a:t>); 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反序列化</a:t>
            </a:r>
            <a:r>
              <a:rPr lang="en-US" altLang="zh-CN"/>
              <a:t>JSON</a:t>
            </a:r>
            <a:r>
              <a:rPr lang="zh-CN" altLang="en-US"/>
              <a:t>对象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4408" y="763305"/>
            <a:ext cx="5917991" cy="53308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一、新的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</a:p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二、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DOM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的classList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属性（侧边栏）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三、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自定义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属性（懒加载）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四、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CSS3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attr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函数（打印）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五、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CSS3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计算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函数（布局）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六、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CSS3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rgba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()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颜色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函数（透明色）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七、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CSS3 counter()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计数函数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八、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序列化与反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序列化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一、新的JS选择器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3315"/>
            <a:ext cx="8229600" cy="1849755"/>
          </a:xfrm>
        </p:spPr>
        <p:txBody>
          <a:bodyPr/>
          <a:lstStyle/>
          <a:p>
            <a:r>
              <a:rPr lang="zh-CN" altLang="en-US" dirty="0"/>
              <a:t>document</a:t>
            </a:r>
            <a:r>
              <a:rPr lang="en-US" altLang="zh-CN" dirty="0"/>
              <a:t>.</a:t>
            </a:r>
            <a:r>
              <a:rPr lang="zh-CN" altLang="en-US" dirty="0"/>
              <a:t>querySelector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selectors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document</a:t>
            </a:r>
            <a:r>
              <a:rPr lang="en-US" altLang="zh-CN" dirty="0"/>
              <a:t>.</a:t>
            </a:r>
            <a:r>
              <a:rPr lang="zh-CN" altLang="en-US" dirty="0"/>
              <a:t>querySelectorAll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selectors</a:t>
            </a:r>
            <a:r>
              <a:rPr lang="en-US" altLang="zh-CN" dirty="0"/>
              <a:t>)</a:t>
            </a:r>
          </a:p>
          <a:p>
            <a:r>
              <a:rPr lang="zh-CN" altLang="en-US" dirty="0" smtClean="0"/>
              <a:t>document</a:t>
            </a:r>
            <a:r>
              <a:rPr lang="en-US" altLang="zh-CN" dirty="0" smtClean="0"/>
              <a:t>.</a:t>
            </a:r>
            <a:r>
              <a:rPr lang="zh-CN" altLang="en-US" dirty="0" smtClean="0"/>
              <a:t>getElementsByClassName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B0F0"/>
                </a:solidFill>
                <a:sym typeface="+mn-ea"/>
              </a:rPr>
              <a:t>classvalue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32130" y="3479800"/>
            <a:ext cx="8229600" cy="115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selectors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选择器</a:t>
            </a: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classvalue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 元素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</a:t>
            </a:r>
            <a:r>
              <a:rPr lang="en-US" altLang="zh-CN"/>
              <a:t>DOM</a:t>
            </a:r>
            <a:r>
              <a:rPr lang="zh-CN" altLang="en-US"/>
              <a:t>对象的classList属性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3683635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获取元素所有的</a:t>
            </a:r>
            <a:r>
              <a:rPr lang="en-US" altLang="zh-CN" dirty="0"/>
              <a:t>class</a:t>
            </a:r>
            <a:r>
              <a:rPr lang="zh-CN" altLang="en-US" dirty="0"/>
              <a:t>名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属性：length </a:t>
            </a:r>
            <a:r>
              <a:rPr lang="en-US" altLang="zh-CN" dirty="0"/>
              <a:t>---</a:t>
            </a:r>
            <a:r>
              <a:rPr lang="zh-CN" altLang="en-US" dirty="0"/>
              <a:t>  class的长度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add(</a:t>
            </a:r>
            <a:r>
              <a:rPr lang="en-US" altLang="zh-CN" dirty="0"/>
              <a:t>value</a:t>
            </a:r>
            <a:r>
              <a:rPr lang="zh-CN" altLang="en-US" dirty="0"/>
              <a:t>)  添加class方法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contains(</a:t>
            </a:r>
            <a:r>
              <a:rPr lang="en-US" altLang="zh-CN" dirty="0">
                <a:sym typeface="+mn-ea"/>
              </a:rPr>
              <a:t>value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元素是否包含</a:t>
            </a:r>
            <a:r>
              <a:rPr lang="en-US" altLang="zh-CN" dirty="0" smtClean="0"/>
              <a:t>value</a:t>
            </a:r>
            <a:r>
              <a:rPr lang="zh-CN" altLang="en-US" smtClean="0"/>
              <a:t>指定的值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dirty="0"/>
              <a:t>remove(</a:t>
            </a:r>
            <a:r>
              <a:rPr lang="en-US" altLang="zh-CN" dirty="0">
                <a:sym typeface="+mn-ea"/>
              </a:rPr>
              <a:t>value</a:t>
            </a:r>
            <a:r>
              <a:rPr lang="zh-CN" altLang="en-US" dirty="0"/>
              <a:t>)  删除class方法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66"/>
                </a:solidFill>
              </a:rPr>
              <a:t>toggle(</a:t>
            </a:r>
            <a:r>
              <a:rPr lang="en-US" altLang="zh-CN" dirty="0">
                <a:solidFill>
                  <a:srgbClr val="FF0066"/>
                </a:solidFill>
                <a:sym typeface="+mn-ea"/>
              </a:rPr>
              <a:t>value</a:t>
            </a:r>
            <a:r>
              <a:rPr lang="zh-CN" altLang="en-US" dirty="0">
                <a:solidFill>
                  <a:srgbClr val="FF0066"/>
                </a:solidFill>
              </a:rPr>
              <a:t>)  切换class方法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小练习：制作移动端悬浮页面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807085"/>
          </a:xfrm>
        </p:spPr>
        <p:txBody>
          <a:bodyPr/>
          <a:lstStyle/>
          <a:p>
            <a:r>
              <a:rPr lang="zh-CN" altLang="en-US"/>
              <a:t>点击某一按钮， 显示侧边栏。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</a:t>
            </a:r>
            <a:r>
              <a:rPr lang="en-US" altLang="zh-CN"/>
              <a:t>data- </a:t>
            </a:r>
            <a:r>
              <a:rPr lang="zh-CN" altLang="en-US"/>
              <a:t>自定义属性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19551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自定义属性：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以</a:t>
            </a:r>
            <a:r>
              <a:rPr lang="en-US" altLang="zh-CN"/>
              <a:t>data-</a:t>
            </a:r>
            <a:r>
              <a:rPr lang="zh-CN" altLang="en-US"/>
              <a:t>开头的属性。是将自定义的数据存储到页面或应用程序中，</a:t>
            </a:r>
            <a:r>
              <a:rPr lang="zh-CN" altLang="en-US" b="1"/>
              <a:t>注意这些数据不是用来</a:t>
            </a:r>
            <a:r>
              <a:rPr lang="zh-CN" altLang="en-US" b="1">
                <a:sym typeface="+mn-ea"/>
              </a:rPr>
              <a:t>呈现</a:t>
            </a:r>
            <a:r>
              <a:rPr lang="zh-CN" altLang="en-US" b="1"/>
              <a:t>给用户的</a:t>
            </a:r>
            <a:r>
              <a:rPr lang="zh-CN" altLang="en-US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属性定义：dataset。它是</a:t>
            </a:r>
            <a:r>
              <a:rPr lang="en-US" altLang="zh-CN"/>
              <a:t>DOM</a:t>
            </a:r>
            <a:r>
              <a:rPr lang="zh-CN" altLang="en-US"/>
              <a:t>对象的一个新增属性。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8945" y="3995420"/>
            <a:ext cx="8387080" cy="1554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Arial Unicode MS" panose="020B0604020202020204" charset="-122"/>
                <a:ea typeface="Arial Unicode MS" panose="020B0604020202020204" charset="-122"/>
              </a:rPr>
              <a:t>JS</a:t>
            </a: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代码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var myattr = document.querySelector("#myattr");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document.write(myattr.</a:t>
            </a:r>
            <a:r>
              <a:rPr lang="zh-CN" altLang="en-US" sz="1600" b="1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dataset</a:t>
            </a: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.</a:t>
            </a:r>
            <a:r>
              <a:rPr lang="zh-CN" altLang="en-US" sz="1600" b="1">
                <a:solidFill>
                  <a:srgbClr val="00B0F0"/>
                </a:solidFill>
                <a:latin typeface="Arial Unicode MS" panose="020B0604020202020204" charset="-122"/>
                <a:ea typeface="Arial Unicode MS" panose="020B0604020202020204" charset="-122"/>
              </a:rPr>
              <a:t>bgWidth</a:t>
            </a: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)； </a:t>
            </a:r>
            <a:r>
              <a:rPr lang="en-US" altLang="zh-CN" sz="160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//</a:t>
            </a: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读取值</a:t>
            </a:r>
            <a:endParaRPr lang="zh-CN" altLang="en-US" sz="1600"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myattr.</a:t>
            </a:r>
            <a:r>
              <a:rPr lang="zh-CN" altLang="en-US" sz="1600" b="1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dataset</a:t>
            </a: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.</a:t>
            </a:r>
            <a:r>
              <a:rPr lang="zh-CN" altLang="en-US" sz="1600" b="1">
                <a:solidFill>
                  <a:srgbClr val="00B0F0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bgWidth </a:t>
            </a:r>
            <a:r>
              <a:rPr lang="en-US" altLang="zh-CN" sz="1600" b="1">
                <a:solidFill>
                  <a:srgbClr val="00B0F0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= “26px”;  </a:t>
            </a:r>
            <a:r>
              <a:rPr lang="en-US" altLang="zh-CN" sz="160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//</a:t>
            </a:r>
            <a:r>
              <a:rPr lang="zh-CN" sz="160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设置新值</a:t>
            </a:r>
            <a:endParaRPr lang="zh-CN" sz="1600" b="1">
              <a:solidFill>
                <a:srgbClr val="00B0F0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945" y="3052445"/>
            <a:ext cx="8395335" cy="581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latin typeface="Arial Unicode MS" panose="020B0604020202020204" charset="-122"/>
                <a:ea typeface="Arial Unicode MS" panose="020B0604020202020204" charset="-122"/>
              </a:rPr>
              <a:t>HTML</a:t>
            </a: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代码</a:t>
            </a:r>
          </a:p>
          <a:p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&lt;div id="myattr" </a:t>
            </a:r>
            <a:r>
              <a:rPr lang="zh-CN" altLang="en-US" sz="1600" b="1">
                <a:solidFill>
                  <a:srgbClr val="00B0F0"/>
                </a:solidFill>
                <a:latin typeface="Arial Unicode MS" panose="020B0604020202020204" charset="-122"/>
                <a:ea typeface="Arial Unicode MS" panose="020B0604020202020204" charset="-122"/>
              </a:rPr>
              <a:t>data-md-width</a:t>
            </a:r>
            <a:r>
              <a:rPr lang="zh-CN" altLang="en-US" sz="1600">
                <a:latin typeface="Arial Unicode MS" panose="020B0604020202020204" charset="-122"/>
                <a:ea typeface="Arial Unicode MS" panose="020B0604020202020204" charset="-122"/>
              </a:rPr>
              <a:t>="140px" data-bg-width="180px"&gt;&lt;/div&gt;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5820410"/>
            <a:ext cx="757174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注意：自定义属性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后的名字可以使用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分割，在基于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dataset获取该属性是，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后面的单词首字母大写。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1005205"/>
          </a:xfrm>
        </p:spPr>
        <p:txBody>
          <a:bodyPr/>
          <a:lstStyle/>
          <a:p>
            <a:r>
              <a:rPr lang="zh-CN" altLang="en-US" dirty="0" smtClean="0"/>
              <a:t>懒加载（</a:t>
            </a:r>
            <a:r>
              <a:rPr lang="en-US" altLang="zh-CN" dirty="0" smtClean="0"/>
              <a:t>lazy loading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四、CSS</a:t>
            </a:r>
            <a:r>
              <a:rPr lang="en-US" altLang="zh-CN">
                <a:sym typeface="+mn-ea"/>
              </a:rPr>
              <a:t>3</a:t>
            </a:r>
            <a:r>
              <a:rPr lang="zh-CN" altLang="en-US"/>
              <a:t>函数</a:t>
            </a:r>
            <a:r>
              <a:rPr lang="en-US" altLang="zh-CN"/>
              <a:t>attr()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65" y="951865"/>
            <a:ext cx="8229600" cy="1717675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attr</a:t>
            </a:r>
            <a:r>
              <a:rPr lang="en-US" altLang="zh-CN" dirty="0">
                <a:sym typeface="+mn-ea"/>
              </a:rPr>
              <a:t>() </a:t>
            </a:r>
            <a:r>
              <a:rPr lang="zh-CN" altLang="en-US" dirty="0">
                <a:sym typeface="+mn-ea"/>
              </a:rPr>
              <a:t>获取元素属性值，通常与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content</a:t>
            </a:r>
            <a:r>
              <a:rPr lang="zh-CN" altLang="en-US" dirty="0">
                <a:sym typeface="+mn-ea"/>
              </a:rPr>
              <a:t>属性搭配使用。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注意：</a:t>
            </a:r>
            <a:r>
              <a:rPr lang="en-US" altLang="zh-CN" dirty="0" err="1">
                <a:sym typeface="+mn-ea"/>
              </a:rPr>
              <a:t>attr</a:t>
            </a:r>
            <a:r>
              <a:rPr lang="en-US" altLang="zh-CN" dirty="0">
                <a:sym typeface="+mn-ea"/>
              </a:rPr>
              <a:t>() </a:t>
            </a:r>
            <a:r>
              <a:rPr lang="zh-CN" altLang="en-US" dirty="0">
                <a:sym typeface="+mn-ea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</a:t>
            </a:r>
            <a:r>
              <a:rPr lang="zh-CN" altLang="en-US" dirty="0">
                <a:sym typeface="+mn-ea"/>
              </a:rPr>
              <a:t>以外的属性的支持是实验性的。在本教材编写时，高级用法</a:t>
            </a:r>
            <a:r>
              <a:rPr lang="zh-CN" altLang="en-US" dirty="0" smtClean="0">
                <a:sym typeface="+mn-ea"/>
              </a:rPr>
              <a:t>仍未获得</a:t>
            </a:r>
            <a:r>
              <a:rPr lang="zh-CN" altLang="en-US" dirty="0">
                <a:sym typeface="+mn-ea"/>
              </a:rPr>
              <a:t>支持。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2936240"/>
            <a:ext cx="7748905" cy="1756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@media  print 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最简单的使用方式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a:after{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" [" attr(href) "] " 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3585" y="4938395"/>
            <a:ext cx="7175500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&lt;a href="http://www.atguigu.com"&gt;尚硅谷&lt;/a&gt;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attr</a:t>
            </a:r>
            <a:r>
              <a:rPr lang="en-US" altLang="zh-CN" dirty="0"/>
              <a:t>()</a:t>
            </a:r>
            <a:r>
              <a:rPr lang="zh-CN" altLang="en-US" dirty="0"/>
              <a:t>处于试验阶段的语法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4220" y="1167765"/>
            <a:ext cx="7325995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指定属性类型 */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attr(src url);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attr(data-count number);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attr(data-width px);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设置回退方案 */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attr(data-count number, 0);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attr(src url, '');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attr(data-width px, inherit);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attr(data-something, 'default');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103</TotalTime>
  <Words>805</Words>
  <Application>Microsoft Office PowerPoint</Application>
  <PresentationFormat>全屏显示(4:3)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宋体</vt:lpstr>
      <vt:lpstr>微软雅黑</vt:lpstr>
      <vt:lpstr>Arial</vt:lpstr>
      <vt:lpstr>Calibri</vt:lpstr>
      <vt:lpstr>Ebrima</vt:lpstr>
      <vt:lpstr>Wingdings</vt:lpstr>
      <vt:lpstr>Office 主题</vt:lpstr>
      <vt:lpstr>PowerPoint 演示文稿</vt:lpstr>
      <vt:lpstr>目录</vt:lpstr>
      <vt:lpstr>一、新的JS选择器</vt:lpstr>
      <vt:lpstr>二、DOM对象的classList属性</vt:lpstr>
      <vt:lpstr>小练习：制作移动端悬浮页面</vt:lpstr>
      <vt:lpstr>三、data- 自定义属性</vt:lpstr>
      <vt:lpstr>小练习：</vt:lpstr>
      <vt:lpstr>四、CSS3函数attr()</vt:lpstr>
      <vt:lpstr>attr()处于试验阶段的语法</vt:lpstr>
      <vt:lpstr>五、CSS3 calc()计算函数</vt:lpstr>
      <vt:lpstr>小练习：使用calc()设计三列布局</vt:lpstr>
      <vt:lpstr>六、CSS3函数rgba()</vt:lpstr>
      <vt:lpstr>七、CSS3 counter() 计数函数</vt:lpstr>
      <vt:lpstr>八、HTML5 JSON序列化与反序列化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许井龙</cp:lastModifiedBy>
  <cp:revision>1181</cp:revision>
  <dcterms:created xsi:type="dcterms:W3CDTF">2016-03-19T12:08:00Z</dcterms:created>
  <dcterms:modified xsi:type="dcterms:W3CDTF">2016-08-23T05:55:21Z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