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78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99E27"/>
    <a:srgbClr val="F2F2F2"/>
    <a:srgbClr val="169B86"/>
    <a:srgbClr val="F99E2B"/>
    <a:srgbClr val="13978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-1338" y="-90"/>
      </p:cViewPr>
      <p:guideLst>
        <p:guide orient="horz" pos="20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808" y="66"/>
      </p:cViewPr>
      <p:guideLst>
        <p:guide orient="horz" pos="2789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3223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3528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googl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effectLst>
            <a:outerShdw dist="12700" dir="2700000" algn="tl" rotWithShape="0">
              <a:schemeClr val="bg1">
                <a:alpha val="0"/>
              </a:schemeClr>
            </a:outerShdw>
          </a:effectLst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2365ECD2-E9D9-4529-BEC5-5A0A4FE4ED2C}" type="datetimeFigureOut">
              <a:rPr lang="zh-CN" altLang="en-US" smtClean="0"/>
              <a:pPr/>
              <a:t>2017/2/4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6F4F4D5D-DD92-4D54-9264-6F2EEA8E22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09320"/>
            <a:ext cx="8208143" cy="288032"/>
          </a:xfrm>
        </p:spPr>
        <p:txBody>
          <a:bodyPr/>
          <a:lstStyle>
            <a:lvl1pPr marL="0" indent="0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latin typeface="Arial" pitchFamily="34" charset="0"/>
                <a:cs typeface="Arial" pitchFamily="34" charset="0"/>
                <a:hlinkClick r:id="rId2"/>
              </a:rPr>
              <a:t>http://support.google.com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130" y="5879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5200"/>
            <a:ext cx="8229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606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5805264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ngsteel@qq.com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1560" y="5085184"/>
            <a:ext cx="2736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charset="0"/>
                <a:ea typeface="微软雅黑" charset="0"/>
              </a:rPr>
              <a:t>讲师：许井龙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79712" y="2996952"/>
            <a:ext cx="6304931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HTML5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  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dataset 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自定义属性</a:t>
            </a:r>
            <a:endParaRPr lang="zh-CN" altLang="en-US" sz="3600" b="1" dirty="0" smtClean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  </a:t>
            </a:r>
            <a:r>
              <a:rPr lang="en-US" altLang="zh-CN" dirty="0" smtClean="0"/>
              <a:t>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5201"/>
            <a:ext cx="8229600" cy="1167656"/>
          </a:xfrm>
        </p:spPr>
        <p:txBody>
          <a:bodyPr/>
          <a:lstStyle/>
          <a:p>
            <a:r>
              <a:rPr lang="zh-CN" altLang="en-US" dirty="0" smtClean="0"/>
              <a:t>元</a:t>
            </a:r>
            <a:r>
              <a:rPr lang="zh-CN" altLang="en-US" dirty="0" smtClean="0"/>
              <a:t>素中以 </a:t>
            </a:r>
            <a:r>
              <a:rPr lang="en-US" altLang="zh-CN" dirty="0" smtClean="0"/>
              <a:t>data- </a:t>
            </a:r>
            <a:r>
              <a:rPr lang="zh-CN" altLang="en-US" dirty="0" smtClean="0"/>
              <a:t>开头的属性，自定属性值提供程序使用，不需要给用户呈现。</a:t>
            </a:r>
            <a:endParaRPr lang="zh-CN" alt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67544" y="2420888"/>
            <a:ext cx="8208912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“div01”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data-goods-desc=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“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我是自定义属性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的值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3356992"/>
            <a:ext cx="67687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 smtClean="0">
                <a:solidFill>
                  <a:srgbClr val="0000FF"/>
                </a:solidFill>
                <a:latin typeface="Arial Unicode MS"/>
                <a:ea typeface="Source Code Pro"/>
                <a:cs typeface="宋体" pitchFamily="2" charset="-122"/>
              </a:rPr>
              <a:t>data-goods-desc</a:t>
            </a:r>
            <a:r>
              <a:rPr lang="en-US" altLang="zh-CN" sz="1600" b="1" dirty="0" smtClean="0">
                <a:solidFill>
                  <a:srgbClr val="0000FF"/>
                </a:solidFill>
                <a:latin typeface="Arial Unicode MS"/>
                <a:ea typeface="Source Code Pro"/>
                <a:cs typeface="宋体" pitchFamily="2" charset="-122"/>
              </a:rPr>
              <a:t> 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/>
                <a:ea typeface="Source Code Pro"/>
                <a:cs typeface="宋体" pitchFamily="2" charset="-122"/>
              </a:rPr>
              <a:t>就是自定义属性，其语法规则要求，</a:t>
            </a:r>
            <a:endParaRPr lang="en-US" altLang="zh-CN" sz="1600" b="1" dirty="0" smtClean="0">
              <a:solidFill>
                <a:srgbClr val="0000FF"/>
              </a:solidFill>
              <a:latin typeface="Arial Unicode MS"/>
              <a:ea typeface="Source Code Pro"/>
              <a:cs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Arial Unicode MS"/>
                <a:ea typeface="Source Code Pro"/>
                <a:cs typeface="宋体" pitchFamily="2" charset="-122"/>
              </a:rPr>
              <a:t>1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/>
                <a:ea typeface="Source Code Pro"/>
                <a:cs typeface="宋体" pitchFamily="2" charset="-122"/>
              </a:rPr>
              <a:t>、必须以</a:t>
            </a:r>
            <a:r>
              <a:rPr lang="en-US" altLang="zh-CN" sz="1600" b="1" dirty="0" smtClean="0">
                <a:solidFill>
                  <a:srgbClr val="0000FF"/>
                </a:solidFill>
                <a:latin typeface="Arial Unicode MS"/>
                <a:ea typeface="Source Code Pro"/>
                <a:cs typeface="宋体" pitchFamily="2" charset="-122"/>
              </a:rPr>
              <a:t>data-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/>
                <a:ea typeface="Source Code Pro"/>
                <a:cs typeface="宋体" pitchFamily="2" charset="-122"/>
              </a:rPr>
              <a:t>开头</a:t>
            </a:r>
            <a:endParaRPr lang="en-US" altLang="zh-CN" sz="1600" b="1" dirty="0" smtClean="0">
              <a:solidFill>
                <a:srgbClr val="0000FF"/>
              </a:solidFill>
              <a:latin typeface="Arial Unicode MS"/>
              <a:ea typeface="Source Code Pro"/>
              <a:cs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Arial Unicode MS"/>
                <a:ea typeface="Source Code Pro"/>
                <a:cs typeface="宋体" pitchFamily="2" charset="-122"/>
              </a:rPr>
              <a:t>2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/>
                <a:ea typeface="Source Code Pro"/>
                <a:cs typeface="宋体" pitchFamily="2" charset="-122"/>
              </a:rPr>
              <a:t>、单词之间建议使用 </a:t>
            </a:r>
            <a:r>
              <a:rPr lang="en-US" altLang="zh-CN" sz="1600" b="1" dirty="0" smtClean="0">
                <a:solidFill>
                  <a:srgbClr val="0000FF"/>
                </a:solidFill>
                <a:latin typeface="Arial Unicode MS"/>
                <a:ea typeface="Source Code Pro"/>
                <a:cs typeface="宋体" pitchFamily="2" charset="-122"/>
              </a:rPr>
              <a:t>- 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/>
                <a:ea typeface="Source Code Pro"/>
                <a:cs typeface="宋体" pitchFamily="2" charset="-122"/>
              </a:rPr>
              <a:t>分割</a:t>
            </a:r>
            <a:endParaRPr lang="en-US" altLang="zh-CN" sz="1600" b="1" dirty="0" smtClean="0">
              <a:solidFill>
                <a:srgbClr val="0000FF"/>
              </a:solidFill>
              <a:latin typeface="Arial Unicode MS"/>
              <a:ea typeface="Source Code Pro"/>
              <a:cs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Arial Unicode MS"/>
                <a:ea typeface="Source Code Pro"/>
                <a:cs typeface="宋体" pitchFamily="2" charset="-122"/>
              </a:rPr>
              <a:t>3</a:t>
            </a:r>
            <a:r>
              <a:rPr lang="zh-CN" altLang="en-US" sz="1600" b="1" dirty="0" smtClean="0">
                <a:solidFill>
                  <a:srgbClr val="0000FF"/>
                </a:solidFill>
                <a:latin typeface="Arial Unicode MS"/>
                <a:ea typeface="Source Code Pro"/>
                <a:cs typeface="宋体" pitchFamily="2" charset="-122"/>
              </a:rPr>
              <a:t>、不推荐使用大写字母</a:t>
            </a:r>
            <a:endParaRPr lang="en-US" altLang="zh-CN" sz="1600" b="1" dirty="0" smtClean="0">
              <a:solidFill>
                <a:srgbClr val="0000FF"/>
              </a:solidFill>
              <a:latin typeface="Arial Unicode MS"/>
              <a:ea typeface="Source Code Pro"/>
              <a:cs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rgbClr val="0000FF"/>
              </a:solidFill>
              <a:latin typeface="Arial Unicode MS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rgbClr val="0000FF"/>
              </a:solidFill>
              <a:latin typeface="Arial Unicode MS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rgbClr val="0000FF"/>
              </a:solidFill>
              <a:latin typeface="Arial Unicode MS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Arial Unicode MS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1600" b="1" dirty="0" smtClean="0">
              <a:solidFill>
                <a:srgbClr val="0000FF"/>
              </a:solidFill>
              <a:latin typeface="Arial Unicode MS"/>
            </a:endParaRPr>
          </a:p>
          <a:p>
            <a:pPr>
              <a:lnSpc>
                <a:spcPct val="150000"/>
              </a:lnSpc>
            </a:pPr>
            <a:endParaRPr lang="zh-CN" altLang="en-US" sz="1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获取自定义属性值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4" y="1844824"/>
            <a:ext cx="7344816" cy="2308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script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type=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"text/javascript"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Source Code Pr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   </a:t>
            </a:r>
            <a:r>
              <a:rPr lang="en-US" altLang="zh-CN" sz="1600" dirty="0" smtClean="0">
                <a:solidFill>
                  <a:srgbClr val="FF0000"/>
                </a:solidFill>
                <a:latin typeface="Arial Unicode MS"/>
                <a:ea typeface="Source Code Pro"/>
                <a:cs typeface="宋体" pitchFamily="2" charset="-122"/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  <a:latin typeface="Arial Unicode MS"/>
                <a:ea typeface="Source Code Pro"/>
                <a:cs typeface="宋体" pitchFamily="2" charset="-122"/>
              </a:rPr>
              <a:t>获取</a:t>
            </a:r>
            <a:r>
              <a:rPr lang="en-US" altLang="zh-CN" sz="1600" dirty="0" smtClean="0">
                <a:solidFill>
                  <a:srgbClr val="FF0000"/>
                </a:solidFill>
                <a:latin typeface="Arial Unicode MS"/>
                <a:ea typeface="Source Code Pro"/>
                <a:cs typeface="宋体" pitchFamily="2" charset="-122"/>
              </a:rPr>
              <a:t>DOM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var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document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querySelector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"#div01"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Source Code Pr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   </a:t>
            </a:r>
            <a:r>
              <a:rPr lang="en-US" altLang="zh-CN" sz="1600" dirty="0" smtClean="0">
                <a:solidFill>
                  <a:srgbClr val="FF0000"/>
                </a:solidFill>
                <a:latin typeface="Arial Unicode MS"/>
                <a:ea typeface="Source Code Pro"/>
                <a:cs typeface="宋体" pitchFamily="2" charset="-122"/>
              </a:rPr>
              <a:t>//DOM</a:t>
            </a:r>
            <a:r>
              <a:rPr lang="zh-CN" altLang="en-US" sz="1600" dirty="0" smtClean="0">
                <a:solidFill>
                  <a:srgbClr val="FF0000"/>
                </a:solidFill>
                <a:latin typeface="Arial Unicode MS"/>
                <a:ea typeface="Source Code Pro"/>
                <a:cs typeface="宋体" pitchFamily="2" charset="-122"/>
              </a:rPr>
              <a:t>里的</a:t>
            </a:r>
            <a:r>
              <a:rPr lang="en-US" altLang="zh-CN" sz="1600" dirty="0" smtClean="0">
                <a:solidFill>
                  <a:srgbClr val="FF0000"/>
                </a:solidFill>
                <a:latin typeface="Arial Unicode MS"/>
                <a:ea typeface="Source Code Pro"/>
                <a:cs typeface="宋体" pitchFamily="2" charset="-122"/>
              </a:rPr>
              <a:t>dataset</a:t>
            </a:r>
            <a:r>
              <a:rPr lang="zh-CN" altLang="en-US" sz="1600" dirty="0" smtClean="0">
                <a:solidFill>
                  <a:srgbClr val="FF0000"/>
                </a:solidFill>
                <a:latin typeface="Arial Unicode MS"/>
                <a:ea typeface="Source Code Pro"/>
                <a:cs typeface="宋体" pitchFamily="2" charset="-122"/>
              </a:rPr>
              <a:t>对</a:t>
            </a:r>
            <a:r>
              <a:rPr lang="zh-CN" altLang="en-US" sz="1600" dirty="0" smtClean="0">
                <a:solidFill>
                  <a:srgbClr val="FF0000"/>
                </a:solidFill>
                <a:latin typeface="Arial Unicode MS"/>
                <a:ea typeface="Source Code Pro"/>
                <a:cs typeface="宋体" pitchFamily="2" charset="-122"/>
              </a:rPr>
              <a:t>象，包含了所有的自定义属性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console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log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dataset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.goodsDesc);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script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268760"/>
            <a:ext cx="8208912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“div01”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data-goods-desc=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“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我是自定义属性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的值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9712" y="5661248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data-goods-desc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1720" y="51571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</a:rPr>
              <a:t>HTML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48064" y="5661248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dataset.</a:t>
            </a:r>
            <a:r>
              <a:rPr lang="zh-CN" altLang="zh-CN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goods</a:t>
            </a:r>
            <a:r>
              <a:rPr lang="en-US" altLang="zh-CN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D</a:t>
            </a:r>
            <a:r>
              <a:rPr lang="zh-CN" altLang="zh-CN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esc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4088" y="51571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</a:rPr>
              <a:t>JS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cxnSp>
        <p:nvCxnSpPr>
          <p:cNvPr id="11" name="直接箭头连接符 10"/>
          <p:cNvCxnSpPr>
            <a:stCxn id="6" idx="3"/>
            <a:endCxn id="8" idx="1"/>
          </p:cNvCxnSpPr>
          <p:nvPr/>
        </p:nvCxnSpPr>
        <p:spPr>
          <a:xfrm>
            <a:off x="4052715" y="5845914"/>
            <a:ext cx="10953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修改自定义属性值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4" y="1844824"/>
            <a:ext cx="7344816" cy="2308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script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type=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"text/javascript"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Source Code Pr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   </a:t>
            </a:r>
            <a:r>
              <a:rPr lang="en-US" altLang="zh-CN" sz="1600" dirty="0" smtClean="0">
                <a:solidFill>
                  <a:srgbClr val="FF0000"/>
                </a:solidFill>
                <a:latin typeface="Arial Unicode MS"/>
                <a:ea typeface="Source Code Pro"/>
                <a:cs typeface="宋体" pitchFamily="2" charset="-122"/>
              </a:rPr>
              <a:t>//</a:t>
            </a:r>
            <a:r>
              <a:rPr lang="zh-CN" altLang="en-US" sz="1600" dirty="0" smtClean="0">
                <a:solidFill>
                  <a:srgbClr val="FF0000"/>
                </a:solidFill>
                <a:latin typeface="Arial Unicode MS"/>
                <a:ea typeface="Source Code Pro"/>
                <a:cs typeface="宋体" pitchFamily="2" charset="-122"/>
              </a:rPr>
              <a:t>获取</a:t>
            </a:r>
            <a:r>
              <a:rPr lang="en-US" altLang="zh-CN" sz="1600" dirty="0" smtClean="0">
                <a:solidFill>
                  <a:srgbClr val="FF0000"/>
                </a:solidFill>
                <a:latin typeface="Arial Unicode MS"/>
                <a:ea typeface="Source Code Pro"/>
                <a:cs typeface="宋体" pitchFamily="2" charset="-122"/>
              </a:rPr>
              <a:t>DOM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var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document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querySelector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"#div01"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Source Code Pr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   </a:t>
            </a:r>
            <a:r>
              <a:rPr lang="en-US" altLang="zh-CN" sz="1600" dirty="0" smtClean="0">
                <a:solidFill>
                  <a:srgbClr val="FF0000"/>
                </a:solidFill>
                <a:latin typeface="Arial Unicode MS"/>
                <a:ea typeface="Source Code Pro"/>
                <a:cs typeface="宋体" pitchFamily="2" charset="-122"/>
              </a:rPr>
              <a:t>//DOM</a:t>
            </a:r>
            <a:r>
              <a:rPr lang="zh-CN" altLang="en-US" sz="1600" dirty="0" smtClean="0">
                <a:solidFill>
                  <a:srgbClr val="FF0000"/>
                </a:solidFill>
                <a:latin typeface="Arial Unicode MS"/>
                <a:ea typeface="Source Code Pro"/>
                <a:cs typeface="宋体" pitchFamily="2" charset="-122"/>
              </a:rPr>
              <a:t>里的</a:t>
            </a:r>
            <a:r>
              <a:rPr lang="en-US" altLang="zh-CN" sz="1600" dirty="0" smtClean="0">
                <a:solidFill>
                  <a:srgbClr val="FF0000"/>
                </a:solidFill>
                <a:latin typeface="Arial Unicode MS"/>
                <a:ea typeface="Source Code Pro"/>
                <a:cs typeface="宋体" pitchFamily="2" charset="-122"/>
              </a:rPr>
              <a:t>dataset</a:t>
            </a:r>
            <a:r>
              <a:rPr lang="zh-CN" altLang="en-US" sz="1600" dirty="0" smtClean="0">
                <a:solidFill>
                  <a:srgbClr val="FF0000"/>
                </a:solidFill>
                <a:latin typeface="Arial Unicode MS"/>
                <a:ea typeface="Source Code Pro"/>
                <a:cs typeface="宋体" pitchFamily="2" charset="-122"/>
              </a:rPr>
              <a:t>对</a:t>
            </a:r>
            <a:r>
              <a:rPr lang="zh-CN" altLang="en-US" sz="1600" dirty="0" smtClean="0">
                <a:solidFill>
                  <a:srgbClr val="FF0000"/>
                </a:solidFill>
                <a:latin typeface="Arial Unicode MS"/>
                <a:ea typeface="Source Code Pro"/>
                <a:cs typeface="宋体" pitchFamily="2" charset="-122"/>
              </a:rPr>
              <a:t>象，包含了所有的自定义属性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dataset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.goodsDesc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= 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新属性值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”;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script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268760"/>
            <a:ext cx="8208912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“div01”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data-goods-desc=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“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我是自定义属性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的值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35088" y="5301208"/>
            <a:ext cx="8208912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“div01”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data-goods-desc=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“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新属性值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450912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代码执行后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新增</a:t>
            </a:r>
            <a:r>
              <a:rPr lang="zh-CN" altLang="en-US" dirty="0" smtClean="0"/>
              <a:t>自</a:t>
            </a:r>
            <a:r>
              <a:rPr lang="zh-CN" altLang="en-US" dirty="0" smtClean="0"/>
              <a:t>定义属</a:t>
            </a:r>
            <a:r>
              <a:rPr lang="zh-CN" altLang="en-US" dirty="0" smtClean="0"/>
              <a:t>性及其值</a:t>
            </a:r>
            <a:endParaRPr lang="zh-CN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11560" y="1124744"/>
            <a:ext cx="6120680" cy="19389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"div02"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var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document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querySelector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"#div02"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dataset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myBirthday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"1981"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4077072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&lt;</a:t>
            </a:r>
            <a:r>
              <a:rPr lang="zh-CN" altLang="zh-CN" sz="1600" b="1" dirty="0" smtClean="0">
                <a:solidFill>
                  <a:srgbClr val="000080"/>
                </a:solidFill>
                <a:latin typeface="Arial Unicode MS"/>
                <a:ea typeface="Source Code Pro"/>
                <a:cs typeface="宋体" pitchFamily="2" charset="-122"/>
              </a:rPr>
              <a:t>div 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lang="zh-CN" altLang="zh-CN" sz="1600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"div02" 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data-</a:t>
            </a:r>
            <a:r>
              <a:rPr lang="en-US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my-birthday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 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=</a:t>
            </a:r>
            <a:r>
              <a:rPr lang="zh-CN" altLang="zh-CN" sz="1600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"</a:t>
            </a:r>
            <a:r>
              <a:rPr lang="zh-CN" altLang="zh-CN" sz="1600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 </a:t>
            </a:r>
            <a:r>
              <a:rPr lang="zh-CN" altLang="zh-CN" sz="1600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1981"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&gt;&lt;/</a:t>
            </a:r>
            <a:r>
              <a:rPr lang="zh-CN" altLang="zh-CN" sz="1600" b="1" dirty="0" smtClean="0">
                <a:solidFill>
                  <a:srgbClr val="000080"/>
                </a:solidFill>
                <a:latin typeface="Arial Unicode MS"/>
                <a:ea typeface="Source Code Pro"/>
                <a:cs typeface="宋体" pitchFamily="2" charset="-122"/>
              </a:rPr>
              <a:t>div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&gt;</a:t>
            </a:r>
            <a:b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</a:b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342900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代码执行后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1960" y="5445224"/>
            <a:ext cx="214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data-</a:t>
            </a:r>
            <a:r>
              <a:rPr lang="en-US" altLang="zh-CN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my</a:t>
            </a:r>
            <a:r>
              <a:rPr lang="zh-CN" altLang="zh-CN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-</a:t>
            </a:r>
            <a:r>
              <a:rPr lang="en-US" altLang="zh-CN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birthday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3968" y="49411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</a:rPr>
              <a:t>HTML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600" y="5445224"/>
            <a:ext cx="237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dataset.</a:t>
            </a:r>
            <a:r>
              <a:rPr lang="en-US" altLang="zh-CN" dirty="0" err="1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myBirthday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7624" y="49411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</a:rPr>
              <a:t>JS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cxnSp>
        <p:nvCxnSpPr>
          <p:cNvPr id="12" name="直接箭头连接符 11"/>
          <p:cNvCxnSpPr>
            <a:stCxn id="10" idx="3"/>
            <a:endCxn id="8" idx="1"/>
          </p:cNvCxnSpPr>
          <p:nvPr/>
        </p:nvCxnSpPr>
        <p:spPr>
          <a:xfrm>
            <a:off x="3348405" y="5629890"/>
            <a:ext cx="863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1475656" y="2636912"/>
            <a:ext cx="3096344" cy="43204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555776" y="4077072"/>
            <a:ext cx="3096344" cy="43204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8" idx="3"/>
            <a:endCxn id="19" idx="3"/>
          </p:cNvCxnSpPr>
          <p:nvPr/>
        </p:nvCxnSpPr>
        <p:spPr>
          <a:xfrm flipH="1" flipV="1">
            <a:off x="5652120" y="4293096"/>
            <a:ext cx="702606" cy="1336794"/>
          </a:xfrm>
          <a:prstGeom prst="bentConnector3">
            <a:avLst>
              <a:gd name="adj1" fmla="val -325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0" idx="1"/>
            <a:endCxn id="18" idx="1"/>
          </p:cNvCxnSpPr>
          <p:nvPr/>
        </p:nvCxnSpPr>
        <p:spPr>
          <a:xfrm rot="10800000" flipH="1">
            <a:off x="971600" y="2852936"/>
            <a:ext cx="504056" cy="2776954"/>
          </a:xfrm>
          <a:prstGeom prst="bentConnector3">
            <a:avLst>
              <a:gd name="adj1" fmla="val -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</a:t>
            </a:r>
            <a:r>
              <a:rPr lang="zh-CN" altLang="en-US" dirty="0" smtClean="0"/>
              <a:t>展用法：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格式字符串</a:t>
            </a:r>
            <a:endParaRPr lang="zh-CN" alt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827584" y="2924944"/>
            <a:ext cx="7416824" cy="19389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var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=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document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querySelector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"#div02"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);</a:t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var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dataVal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=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dataset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.goodsDesc;</a:t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dataVal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= 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JSON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parse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dataVal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);</a:t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console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log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dataVal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name</a:t>
            </a:r>
            <a: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);</a:t>
            </a:r>
            <a:br>
              <a:rPr kumimoji="0" lang="zh-CN" altLang="zh-CN" sz="1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endParaRPr kumimoji="0" lang="zh-CN" altLang="zh-CN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755576" y="1700808"/>
            <a:ext cx="7480061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"div02"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data-goods-desc=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'{"name": "tom", "age": 18}'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148064" y="3789040"/>
            <a:ext cx="2304256" cy="792088"/>
          </a:xfrm>
          <a:prstGeom prst="wedgeRoundRectCallout">
            <a:avLst>
              <a:gd name="adj1" fmla="val -92591"/>
              <a:gd name="adj2" fmla="val -28861"/>
              <a:gd name="adj3" fmla="val 16667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返回的是字符串，一定要转成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JSON 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才能使用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555776" y="836712"/>
            <a:ext cx="2304256" cy="792088"/>
          </a:xfrm>
          <a:prstGeom prst="wedgeRoundRectCallout">
            <a:avLst>
              <a:gd name="adj1" fmla="val 67867"/>
              <a:gd name="adj2" fmla="val 49772"/>
              <a:gd name="adj3" fmla="val 16667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实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际开发存储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JSON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格式字符串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444208" y="2276872"/>
            <a:ext cx="1944216" cy="936104"/>
          </a:xfrm>
          <a:prstGeom prst="wedgeRoundRectCallout">
            <a:avLst>
              <a:gd name="adj1" fmla="val -42427"/>
              <a:gd name="adj2" fmla="val -73906"/>
              <a:gd name="adj3" fmla="val 16667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JSON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格式字符串一定要使用双引号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6369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JS</a:t>
            </a:r>
            <a:r>
              <a:rPr lang="zh-CN" altLang="en-US" b="1" dirty="0" smtClean="0"/>
              <a:t>代码，获取</a:t>
            </a:r>
            <a:r>
              <a:rPr lang="en-US" altLang="zh-CN" b="1" dirty="0" smtClean="0"/>
              <a:t>JSON</a:t>
            </a:r>
            <a:r>
              <a:rPr lang="zh-CN" altLang="en-US" b="1" dirty="0" smtClean="0"/>
              <a:t>格式字符串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827584" y="3717032"/>
            <a:ext cx="3456384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扩展用法：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格式字符串</a:t>
            </a:r>
            <a:endParaRPr lang="zh-CN" altLang="en-US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395536" y="1395210"/>
            <a:ext cx="7560840" cy="26776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“div02”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data-goods-desc=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‘’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var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jsonObj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= {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"name"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"tom"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"age"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18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};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var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document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querySelector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"#div02"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var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str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JSON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stringify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(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jsonObj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   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div01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dataset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.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goodsDesc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=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str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ource Code Pro"/>
                <a:cs typeface="宋体" pitchFamily="2" charset="-122"/>
              </a:rPr>
              <a:t>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508518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代</a:t>
            </a:r>
            <a:r>
              <a:rPr lang="zh-CN" altLang="en-US" b="1" dirty="0" smtClean="0"/>
              <a:t>码执行后，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220486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JS</a:t>
            </a:r>
            <a:r>
              <a:rPr lang="zh-CN" altLang="en-US" b="1" dirty="0" smtClean="0"/>
              <a:t>代码，添加</a:t>
            </a:r>
            <a:r>
              <a:rPr lang="en-US" altLang="zh-CN" b="1" dirty="0" smtClean="0"/>
              <a:t>JSON</a:t>
            </a:r>
            <a:r>
              <a:rPr lang="zh-CN" altLang="en-US" b="1" dirty="0" smtClean="0"/>
              <a:t>格式字符串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467544" y="5661248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 &lt;</a:t>
            </a:r>
            <a:r>
              <a:rPr lang="zh-CN" altLang="zh-CN" sz="1600" b="1" dirty="0" smtClean="0">
                <a:solidFill>
                  <a:srgbClr val="000080"/>
                </a:solidFill>
                <a:latin typeface="Arial Unicode MS"/>
                <a:ea typeface="Source Code Pro"/>
                <a:cs typeface="宋体" pitchFamily="2" charset="-122"/>
              </a:rPr>
              <a:t>div 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id=</a:t>
            </a:r>
            <a:r>
              <a:rPr lang="zh-CN" altLang="zh-CN" sz="1600" b="1" dirty="0" smtClean="0">
                <a:solidFill>
                  <a:srgbClr val="008000"/>
                </a:solidFill>
                <a:latin typeface="Arial Unicode MS"/>
                <a:ea typeface="Source Code Pro"/>
                <a:cs typeface="宋体" pitchFamily="2" charset="-122"/>
              </a:rPr>
              <a:t>“div02” 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data-goods-desc</a:t>
            </a:r>
            <a:r>
              <a:rPr lang="zh-CN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  <a:ea typeface="Source Code Pro"/>
                <a:cs typeface="宋体" pitchFamily="2" charset="-122"/>
              </a:rPr>
              <a:t>=</a:t>
            </a:r>
            <a:r>
              <a:rPr lang="zh-CN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  <a:ea typeface="Source Code Pro"/>
                <a:cs typeface="宋体" pitchFamily="2" charset="-122"/>
              </a:rPr>
              <a:t>‘</a:t>
            </a:r>
            <a:r>
              <a:rPr lang="zh-CN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  <a:ea typeface="Source Code Pro"/>
                <a:cs typeface="宋体" pitchFamily="2" charset="-122"/>
              </a:rPr>
              <a:t>{</a:t>
            </a:r>
            <a:r>
              <a:rPr lang="zh-CN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  <a:ea typeface="Source Code Pro"/>
                <a:cs typeface="宋体" pitchFamily="2" charset="-122"/>
              </a:rPr>
              <a:t>"name"</a:t>
            </a:r>
            <a:r>
              <a:rPr lang="zh-CN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  <a:ea typeface="Source Code Pro"/>
                <a:cs typeface="宋体" pitchFamily="2" charset="-122"/>
              </a:rPr>
              <a:t>: </a:t>
            </a:r>
            <a:r>
              <a:rPr lang="zh-CN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  <a:ea typeface="Source Code Pro"/>
                <a:cs typeface="宋体" pitchFamily="2" charset="-122"/>
              </a:rPr>
              <a:t>"tom"</a:t>
            </a:r>
            <a:r>
              <a:rPr lang="zh-CN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  <a:ea typeface="Source Code Pro"/>
                <a:cs typeface="宋体" pitchFamily="2" charset="-122"/>
              </a:rPr>
              <a:t>, </a:t>
            </a:r>
            <a:r>
              <a:rPr lang="zh-CN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  <a:ea typeface="Source Code Pro"/>
                <a:cs typeface="宋体" pitchFamily="2" charset="-122"/>
              </a:rPr>
              <a:t>"age"</a:t>
            </a:r>
            <a:r>
              <a:rPr lang="zh-CN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  <a:ea typeface="Source Code Pro"/>
                <a:cs typeface="宋体" pitchFamily="2" charset="-122"/>
              </a:rPr>
              <a:t>: 18}</a:t>
            </a:r>
            <a:r>
              <a:rPr lang="zh-CN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  <a:ea typeface="Source Code Pro"/>
                <a:cs typeface="宋体" pitchFamily="2" charset="-122"/>
              </a:rPr>
              <a:t>’</a:t>
            </a:r>
            <a:r>
              <a:rPr lang="zh-CN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  <a:ea typeface="Source Code Pro"/>
                <a:cs typeface="宋体" pitchFamily="2" charset="-122"/>
              </a:rPr>
              <a:t>&gt;&lt;/</a:t>
            </a:r>
            <a:r>
              <a:rPr lang="zh-CN" altLang="zh-CN" sz="1600" b="1" dirty="0" smtClean="0">
                <a:solidFill>
                  <a:srgbClr val="000080"/>
                </a:solidFill>
                <a:latin typeface="Arial Unicode MS"/>
                <a:ea typeface="Source Code Pro"/>
                <a:cs typeface="宋体" pitchFamily="2" charset="-122"/>
              </a:rPr>
              <a:t>div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/>
                <a:ea typeface="Source Code Pro"/>
                <a:cs typeface="宋体" pitchFamily="2" charset="-122"/>
              </a:rPr>
              <a:t>&gt;</a:t>
            </a:r>
            <a:endParaRPr lang="zh-CN" altLang="en-US" sz="1600" dirty="0"/>
          </a:p>
        </p:txBody>
      </p:sp>
      <p:sp>
        <p:nvSpPr>
          <p:cNvPr id="13" name="圆角矩形标注 12"/>
          <p:cNvSpPr/>
          <p:nvPr/>
        </p:nvSpPr>
        <p:spPr>
          <a:xfrm>
            <a:off x="3923928" y="3789040"/>
            <a:ext cx="3960440" cy="936104"/>
          </a:xfrm>
          <a:prstGeom prst="wedgeRoundRectCallout">
            <a:avLst>
              <a:gd name="adj1" fmla="val -42427"/>
              <a:gd name="adj2" fmla="val -73906"/>
              <a:gd name="adj3" fmla="val 16667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注意：一定要把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JSON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对象转换成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JSON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格式字符串 ！！！否则不能添加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560" y="3284984"/>
            <a:ext cx="3456384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atguigu</Template>
  <TotalTime>220</TotalTime>
  <Words>450</Words>
  <Application>Microsoft Office PowerPoint</Application>
  <PresentationFormat>全屏显示(4:3)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HTML5  dataset</vt:lpstr>
      <vt:lpstr>获取自定义属性值</vt:lpstr>
      <vt:lpstr>修改自定义属性值</vt:lpstr>
      <vt:lpstr>新增自定义属性及其值</vt:lpstr>
      <vt:lpstr>扩展用法：JSON格式字符串</vt:lpstr>
      <vt:lpstr>扩展用法：JSON格式字符串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许井龙</dc:creator>
  <cp:lastModifiedBy>Administrator</cp:lastModifiedBy>
  <cp:revision>1272</cp:revision>
  <dcterms:created xsi:type="dcterms:W3CDTF">2016-03-19T12:08:00Z</dcterms:created>
  <dcterms:modified xsi:type="dcterms:W3CDTF">2017-02-04T08:34:11Z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