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311" r:id="rId3"/>
    <p:sldId id="291" r:id="rId4"/>
    <p:sldId id="290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22" r:id="rId17"/>
    <p:sldId id="316" r:id="rId18"/>
    <p:sldId id="320" r:id="rId19"/>
    <p:sldId id="321" r:id="rId20"/>
    <p:sldId id="260" r:id="rId21"/>
    <p:sldId id="319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0">
          <p15:clr>
            <a:srgbClr val="A4A3A4"/>
          </p15:clr>
        </p15:guide>
        <p15:guide id="2" pos="282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99">
          <p15:clr>
            <a:srgbClr val="A4A3A4"/>
          </p15:clr>
        </p15:guide>
        <p15:guide id="2" pos="211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9E27"/>
    <a:srgbClr val="0000FF"/>
    <a:srgbClr val="F2F2F2"/>
    <a:srgbClr val="169B86"/>
    <a:srgbClr val="F99E2B"/>
    <a:srgbClr val="1397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49" autoAdjust="0"/>
    <p:restoredTop sz="94660"/>
  </p:normalViewPr>
  <p:slideViewPr>
    <p:cSldViewPr>
      <p:cViewPr varScale="1">
        <p:scale>
          <a:sx n="74" d="100"/>
          <a:sy n="74" d="100"/>
        </p:scale>
        <p:origin x="1308" y="66"/>
      </p:cViewPr>
      <p:guideLst>
        <p:guide orient="horz" pos="2100"/>
        <p:guide pos="282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2808" y="66"/>
      </p:cViewPr>
      <p:guideLst>
        <p:guide orient="horz" pos="2799"/>
        <p:guide pos="211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71FD-8420-4899-BF84-E316838BC28C}" type="datetimeFigureOut">
              <a:rPr lang="zh-CN" altLang="en-US" smtClean="0"/>
              <a:t>2016/10/13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0C2-015F-4620-ABCB-A0B36952A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059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85306-80E6-4960-AFD0-CFA0BBF19A9D}" type="datetimeFigureOut">
              <a:rPr lang="zh-CN" altLang="en-US" smtClean="0"/>
              <a:t>2016/10/13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0B4E-3909-4A33-A460-3E537D343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180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t>2016/10/13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652934"/>
          </a:xfrm>
        </p:spPr>
        <p:txBody>
          <a:bodyPr>
            <a:normAutofit/>
          </a:bodyPr>
          <a:lstStyle>
            <a:lvl1pPr algn="r"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t>2016/10/13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836712"/>
            <a:ext cx="2057400" cy="5289451"/>
          </a:xfrm>
        </p:spPr>
        <p:txBody>
          <a:bodyPr vert="eaVert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836712"/>
            <a:ext cx="6019800" cy="5289451"/>
          </a:xfrm>
        </p:spPr>
        <p:txBody>
          <a:bodyPr vert="eaVert"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t>2016/10/13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674503"/>
            <a:ext cx="8387974" cy="747897"/>
          </a:xfrm>
        </p:spPr>
        <p:txBody>
          <a:bodyPr>
            <a:normAutofit/>
          </a:bodyPr>
          <a:lstStyle>
            <a:lvl1pPr algn="r"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微软雅黑" pitchFamily="34" charset="-122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799"/>
            <a:ext cx="8363938" cy="5181601"/>
          </a:xfrm>
          <a:prstGeom prst="rect">
            <a:avLst/>
          </a:prstGeom>
        </p:spPr>
        <p:txBody>
          <a:bodyPr/>
          <a:lstStyle>
            <a:lvl1pPr marL="213360" indent="-213360">
              <a:buFont typeface="Wingdings" pitchFamily="2" charset="2"/>
              <a:buChar char=""/>
              <a:defRPr sz="30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微软雅黑" pitchFamily="34" charset="-122"/>
              </a:defRPr>
            </a:lvl1pPr>
            <a:lvl2pPr marL="387985" indent="-175260">
              <a:buFont typeface="Wingdings" pitchFamily="2" charset="2"/>
              <a:buChar char="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微软雅黑" pitchFamily="34" charset="-122"/>
              </a:defRPr>
            </a:lvl2pPr>
            <a:lvl3pPr marL="556260" indent="-167640" defTabSz="-635">
              <a:buFont typeface="Wingdings" pitchFamily="2" charset="2"/>
              <a:buChar char="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微软雅黑" pitchFamily="34" charset="-122"/>
              </a:defRPr>
            </a:lvl3pPr>
            <a:lvl4pPr marL="685800" indent="-129540">
              <a:buFont typeface="Wingdings" pitchFamily="2" charset="2"/>
              <a:buChar char="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微软雅黑" pitchFamily="34" charset="-122"/>
              </a:defRPr>
            </a:lvl4pPr>
            <a:lvl5pPr marL="815975" indent="-129540" defTabSz="-635">
              <a:buFont typeface="Wingdings" pitchFamily="2" charset="2"/>
              <a:buChar char="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微软雅黑" pitchFamily="34" charset="-12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652934"/>
          </a:xfrm>
        </p:spPr>
        <p:txBody>
          <a:bodyPr>
            <a:normAutofit/>
          </a:bodyPr>
          <a:lstStyle>
            <a:lvl1pPr algn="r"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t>2016/10/13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2400" b="1" cap="all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t>2016/10/13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580926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000">
                <a:latin typeface="微软雅黑" pitchFamily="34" charset="-122"/>
                <a:ea typeface="微软雅黑" pitchFamily="34" charset="-122"/>
              </a:defRPr>
            </a:lvl1pPr>
            <a:lvl2pPr>
              <a:defRPr sz="2400">
                <a:latin typeface="微软雅黑" pitchFamily="34" charset="-122"/>
                <a:ea typeface="微软雅黑" pitchFamily="34" charset="-122"/>
              </a:defRPr>
            </a:lvl2pPr>
            <a:lvl3pPr>
              <a:defRPr sz="2000">
                <a:latin typeface="微软雅黑" pitchFamily="34" charset="-122"/>
                <a:ea typeface="微软雅黑" pitchFamily="34" charset="-122"/>
              </a:defRPr>
            </a:lvl3pPr>
            <a:lvl4pPr>
              <a:defRPr sz="1800">
                <a:latin typeface="微软雅黑" pitchFamily="34" charset="-122"/>
                <a:ea typeface="微软雅黑" pitchFamily="34" charset="-122"/>
              </a:defRPr>
            </a:lvl4pPr>
            <a:lvl5pPr>
              <a:defRPr sz="1800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000">
                <a:latin typeface="微软雅黑" pitchFamily="34" charset="-122"/>
                <a:ea typeface="微软雅黑" pitchFamily="34" charset="-122"/>
              </a:defRPr>
            </a:lvl1pPr>
            <a:lvl2pPr>
              <a:defRPr sz="2400">
                <a:latin typeface="微软雅黑" pitchFamily="34" charset="-122"/>
                <a:ea typeface="微软雅黑" pitchFamily="34" charset="-122"/>
              </a:defRPr>
            </a:lvl2pPr>
            <a:lvl3pPr>
              <a:defRPr sz="2000">
                <a:latin typeface="微软雅黑" pitchFamily="34" charset="-122"/>
                <a:ea typeface="微软雅黑" pitchFamily="34" charset="-122"/>
              </a:defRPr>
            </a:lvl3pPr>
            <a:lvl4pPr>
              <a:defRPr sz="1800">
                <a:latin typeface="微软雅黑" pitchFamily="34" charset="-122"/>
                <a:ea typeface="微软雅黑" pitchFamily="34" charset="-122"/>
              </a:defRPr>
            </a:lvl4pPr>
            <a:lvl5pPr>
              <a:defRPr sz="1800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t>2016/10/13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724942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t>2016/10/13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576064"/>
          </a:xfrm>
        </p:spPr>
        <p:txBody>
          <a:bodyPr>
            <a:normAutofit/>
          </a:bodyPr>
          <a:lstStyle>
            <a:lvl1pPr algn="r"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3008313" cy="598388"/>
          </a:xfrm>
        </p:spPr>
        <p:txBody>
          <a:bodyPr anchor="b"/>
          <a:lstStyle>
            <a:lvl1pPr algn="l"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836712"/>
            <a:ext cx="5111750" cy="5289451"/>
          </a:xfrm>
        </p:spPr>
        <p:txBody>
          <a:bodyPr/>
          <a:lstStyle>
            <a:lvl1pPr>
              <a:defRPr sz="3200">
                <a:latin typeface="微软雅黑" pitchFamily="34" charset="-122"/>
                <a:ea typeface="微软雅黑" pitchFamily="34" charset="-122"/>
              </a:defRPr>
            </a:lvl1pPr>
            <a:lvl2pPr>
              <a:defRPr sz="2800">
                <a:latin typeface="微软雅黑" pitchFamily="34" charset="-122"/>
                <a:ea typeface="微软雅黑" pitchFamily="34" charset="-122"/>
              </a:defRPr>
            </a:lvl2pPr>
            <a:lvl3pPr>
              <a:defRPr sz="2400">
                <a:latin typeface="微软雅黑" pitchFamily="34" charset="-122"/>
                <a:ea typeface="微软雅黑" pitchFamily="34" charset="-122"/>
              </a:defRPr>
            </a:lvl3pPr>
            <a:lvl4pPr>
              <a:defRPr sz="2000">
                <a:latin typeface="微软雅黑" pitchFamily="34" charset="-122"/>
                <a:ea typeface="微软雅黑" pitchFamily="34" charset="-122"/>
              </a:defRPr>
            </a:lvl4pPr>
            <a:lvl5pPr>
              <a:defRPr sz="2000">
                <a:latin typeface="微软雅黑" pitchFamily="34" charset="-122"/>
                <a:ea typeface="微软雅黑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t>2016/10/13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ctr">
              <a:defRPr sz="20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980727"/>
            <a:ext cx="5486400" cy="374684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dirty="0" smtClean="0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t>2016/10/13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t>2016/10/13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solidFill>
            <a:schemeClr val="tx1">
              <a:lumMod val="75000"/>
              <a:lumOff val="2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>
              <a:lumMod val="75000"/>
              <a:lumOff val="2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>
              <a:lumMod val="75000"/>
              <a:lumOff val="2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22008" y="6025934"/>
            <a:ext cx="1907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Ebrima" pitchFamily="2" charset="0"/>
                <a:ea typeface="Ebrima" pitchFamily="2" charset="0"/>
                <a:cs typeface="Ebrima" pitchFamily="2" charset="0"/>
              </a:rPr>
              <a:t>ngsteel@qq.com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780928"/>
            <a:ext cx="1008112" cy="100811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5805264"/>
            <a:ext cx="9144000" cy="76654"/>
          </a:xfrm>
          <a:prstGeom prst="rect">
            <a:avLst/>
          </a:prstGeom>
          <a:solidFill>
            <a:srgbClr val="F99E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-1588" y="5949280"/>
            <a:ext cx="9144000" cy="76654"/>
          </a:xfrm>
          <a:prstGeom prst="rect">
            <a:avLst/>
          </a:prstGeom>
          <a:solidFill>
            <a:srgbClr val="F99E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915816" y="5126123"/>
            <a:ext cx="2736304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>
                    <a:lumMod val="95000"/>
                  </a:schemeClr>
                </a:solidFill>
                <a:latin typeface="微软雅黑" charset="0"/>
                <a:ea typeface="微软雅黑" charset="0"/>
              </a:rPr>
              <a:t>讲师：许井龙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429603" y="2961818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语义元素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457200" y="836712"/>
            <a:ext cx="8229600" cy="576064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b="1" dirty="0"/>
              <a:t>section</a:t>
            </a:r>
            <a:r>
              <a:rPr lang="zh-CN" altLang="zh-CN" b="1" dirty="0"/>
              <a:t>元素</a:t>
            </a:r>
            <a:endParaRPr lang="zh-CN" altLang="zh-CN" dirty="0"/>
          </a:p>
        </p:txBody>
      </p:sp>
      <p:sp>
        <p:nvSpPr>
          <p:cNvPr id="3" name="矩形 2"/>
          <p:cNvSpPr/>
          <p:nvPr/>
        </p:nvSpPr>
        <p:spPr>
          <a:xfrm>
            <a:off x="287524" y="1391692"/>
            <a:ext cx="8568952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section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元素代表文档中的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节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段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段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可以是指一篇文章里按照主题的分段；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节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可以是指一个页面里的分组</a:t>
            </a:r>
            <a:r>
              <a:rPr lang="zh-CN" altLang="zh-CN" sz="1400" dirty="0" smtClean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section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通常还带标题，虽然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html5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section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会自动给标题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h1-h6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降级，但是最好手动给他们降级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90972" y="2485700"/>
            <a:ext cx="3776972" cy="36137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latinLnBrk="1">
              <a:lnSpc>
                <a:spcPct val="150000"/>
              </a:lnSpc>
              <a:defRPr sz="1400"/>
            </a:lvl1pPr>
          </a:lstStyle>
          <a:p>
            <a:r>
              <a:rPr lang="en-US" altLang="zh-CN" dirty="0"/>
              <a:t>&lt;section&gt;</a:t>
            </a:r>
            <a:endParaRPr lang="zh-CN" altLang="zh-CN" dirty="0"/>
          </a:p>
          <a:p>
            <a:r>
              <a:rPr lang="en-US" altLang="zh-CN" dirty="0"/>
              <a:t>    &lt;h1&gt;section</a:t>
            </a:r>
            <a:r>
              <a:rPr lang="zh-CN" altLang="zh-CN" dirty="0"/>
              <a:t>是啥？</a:t>
            </a:r>
            <a:r>
              <a:rPr lang="en-US" altLang="zh-CN" dirty="0"/>
              <a:t>&lt;/h1&gt;</a:t>
            </a:r>
            <a:endParaRPr lang="zh-CN" altLang="zh-CN" dirty="0"/>
          </a:p>
          <a:p>
            <a:r>
              <a:rPr lang="en-US" altLang="zh-CN" dirty="0"/>
              <a:t>    &lt;article&gt;</a:t>
            </a:r>
            <a:endParaRPr lang="zh-CN" altLang="zh-CN" dirty="0"/>
          </a:p>
          <a:p>
            <a:r>
              <a:rPr lang="en-US" altLang="zh-CN" dirty="0"/>
              <a:t>        &lt;h2&gt;</a:t>
            </a:r>
            <a:r>
              <a:rPr lang="zh-CN" altLang="zh-CN" dirty="0"/>
              <a:t>关于</a:t>
            </a:r>
            <a:r>
              <a:rPr lang="en-US" altLang="zh-CN" dirty="0"/>
              <a:t>section&lt;/</a:t>
            </a:r>
            <a:r>
              <a:rPr lang="en-US" altLang="zh-CN" dirty="0" smtClean="0"/>
              <a:t>h2&gt;</a:t>
            </a:r>
            <a:endParaRPr lang="zh-CN" altLang="zh-CN" dirty="0"/>
          </a:p>
          <a:p>
            <a:r>
              <a:rPr lang="en-US" altLang="zh-CN" dirty="0"/>
              <a:t>        &lt;p&gt;section</a:t>
            </a:r>
            <a:r>
              <a:rPr lang="zh-CN" altLang="zh-CN" dirty="0"/>
              <a:t>的介绍</a:t>
            </a:r>
            <a:r>
              <a:rPr lang="en-US" altLang="zh-CN" dirty="0"/>
              <a:t>&lt;/p&gt;</a:t>
            </a:r>
            <a:endParaRPr lang="zh-CN" altLang="zh-CN" dirty="0"/>
          </a:p>
          <a:p>
            <a:r>
              <a:rPr lang="en-US" altLang="zh-CN" dirty="0"/>
              <a:t>        &lt;section&gt;</a:t>
            </a:r>
            <a:endParaRPr lang="zh-CN" altLang="zh-CN" dirty="0"/>
          </a:p>
          <a:p>
            <a:r>
              <a:rPr lang="en-US" altLang="zh-CN" dirty="0"/>
              <a:t>            &lt;h3&gt;</a:t>
            </a:r>
            <a:r>
              <a:rPr lang="zh-CN" altLang="zh-CN" dirty="0"/>
              <a:t>关于其他</a:t>
            </a:r>
            <a:r>
              <a:rPr lang="en-US" altLang="zh-CN" dirty="0"/>
              <a:t>&lt;/h3&gt;</a:t>
            </a:r>
            <a:endParaRPr lang="zh-CN" altLang="zh-CN" dirty="0"/>
          </a:p>
          <a:p>
            <a:r>
              <a:rPr lang="en-US" altLang="zh-CN" dirty="0"/>
              <a:t>            &lt;p&gt;</a:t>
            </a:r>
            <a:r>
              <a:rPr lang="zh-CN" altLang="zh-CN" dirty="0"/>
              <a:t>关于其他</a:t>
            </a:r>
            <a:r>
              <a:rPr lang="en-US" altLang="zh-CN" dirty="0"/>
              <a:t>section</a:t>
            </a:r>
            <a:r>
              <a:rPr lang="zh-CN" altLang="zh-CN" dirty="0"/>
              <a:t>的介绍</a:t>
            </a:r>
            <a:r>
              <a:rPr lang="en-US" altLang="zh-CN" dirty="0"/>
              <a:t>&lt;/p&gt;</a:t>
            </a:r>
            <a:endParaRPr lang="zh-CN" altLang="zh-CN" dirty="0"/>
          </a:p>
          <a:p>
            <a:r>
              <a:rPr lang="en-US" altLang="zh-CN" dirty="0"/>
              <a:t>        &lt;/section&gt;</a:t>
            </a:r>
            <a:endParaRPr lang="zh-CN" altLang="zh-CN" dirty="0"/>
          </a:p>
          <a:p>
            <a:r>
              <a:rPr lang="en-US" altLang="zh-CN" dirty="0"/>
              <a:t>    &lt;/article&gt;</a:t>
            </a:r>
            <a:endParaRPr lang="zh-CN" altLang="zh-CN" dirty="0"/>
          </a:p>
          <a:p>
            <a:r>
              <a:rPr lang="en-US" altLang="zh-CN" dirty="0"/>
              <a:t>&lt;/section&gt;</a:t>
            </a:r>
            <a:endParaRPr lang="zh-CN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4355976" y="3008501"/>
            <a:ext cx="4500500" cy="20116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400" kern="0">
                <a:latin typeface="微软雅黑" pitchFamily="34" charset="-122"/>
                <a:ea typeface="微软雅黑" pitchFamily="34" charset="-122"/>
                <a:cs typeface="宋体" pitchFamily="2" charset="-122"/>
              </a:defRPr>
            </a:lvl1pPr>
          </a:lstStyle>
          <a:p>
            <a:pPr marL="228600" indent="-228600">
              <a:buFont typeface="+mj-lt"/>
              <a:buAutoNum type="arabicPeriod"/>
            </a:pPr>
            <a:r>
              <a:rPr lang="zh-CN" altLang="zh-CN" sz="1200" dirty="0"/>
              <a:t>一张页面可以用</a:t>
            </a:r>
            <a:r>
              <a:rPr lang="en-US" altLang="zh-CN" sz="1200" dirty="0"/>
              <a:t>section</a:t>
            </a:r>
            <a:r>
              <a:rPr lang="zh-CN" altLang="zh-CN" sz="1200" dirty="0"/>
              <a:t>划分为简介、文章条目和联系信息。不过在文章内页，最好用</a:t>
            </a:r>
            <a:r>
              <a:rPr lang="en-US" altLang="zh-CN" sz="1200" dirty="0"/>
              <a:t>article</a:t>
            </a:r>
            <a:r>
              <a:rPr lang="zh-CN" altLang="zh-CN" sz="1200" dirty="0"/>
              <a:t>。</a:t>
            </a:r>
            <a:r>
              <a:rPr lang="en-US" altLang="zh-CN" sz="1200" b="1" dirty="0">
                <a:solidFill>
                  <a:srgbClr val="FF0000"/>
                </a:solidFill>
              </a:rPr>
              <a:t>section</a:t>
            </a:r>
            <a:r>
              <a:rPr lang="zh-CN" altLang="zh-CN" sz="1200" b="1" dirty="0">
                <a:solidFill>
                  <a:srgbClr val="FF0000"/>
                </a:solidFill>
              </a:rPr>
              <a:t>不是一般意义上的容器元素，如果想作为样式展示和脚本的便利，可以用</a:t>
            </a:r>
            <a:r>
              <a:rPr lang="en-US" altLang="zh-CN" sz="1200" b="1" dirty="0">
                <a:solidFill>
                  <a:srgbClr val="FF0000"/>
                </a:solidFill>
              </a:rPr>
              <a:t>div</a:t>
            </a:r>
            <a:r>
              <a:rPr lang="zh-CN" altLang="zh-CN" sz="1200" b="1" dirty="0">
                <a:solidFill>
                  <a:srgbClr val="FF0000"/>
                </a:solidFill>
              </a:rPr>
              <a:t>。</a:t>
            </a:r>
          </a:p>
          <a:p>
            <a:pPr marL="228600" lvl="0" indent="-228600">
              <a:buFont typeface="+mj-lt"/>
              <a:buAutoNum type="arabicPeriod"/>
            </a:pPr>
            <a:r>
              <a:rPr lang="zh-CN" altLang="zh-CN" sz="1200" dirty="0"/>
              <a:t>表示文档中的节或者段；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altLang="zh-CN" sz="1200" b="1" dirty="0">
                <a:solidFill>
                  <a:srgbClr val="FF0000"/>
                </a:solidFill>
              </a:rPr>
              <a:t>article</a:t>
            </a:r>
            <a:r>
              <a:rPr lang="zh-CN" altLang="zh-CN" sz="1200" b="1" dirty="0">
                <a:solidFill>
                  <a:srgbClr val="FF0000"/>
                </a:solidFill>
              </a:rPr>
              <a:t>、</a:t>
            </a:r>
            <a:r>
              <a:rPr lang="en-US" altLang="zh-CN" sz="1200" b="1" dirty="0" err="1">
                <a:solidFill>
                  <a:srgbClr val="FF0000"/>
                </a:solidFill>
              </a:rPr>
              <a:t>nav</a:t>
            </a:r>
            <a:r>
              <a:rPr lang="zh-CN" altLang="zh-CN" sz="1200" b="1" dirty="0">
                <a:solidFill>
                  <a:srgbClr val="FF0000"/>
                </a:solidFill>
              </a:rPr>
              <a:t>、</a:t>
            </a:r>
            <a:r>
              <a:rPr lang="en-US" altLang="zh-CN" sz="1200" b="1" dirty="0">
                <a:solidFill>
                  <a:srgbClr val="FF0000"/>
                </a:solidFill>
              </a:rPr>
              <a:t>aside</a:t>
            </a:r>
            <a:r>
              <a:rPr lang="zh-CN" altLang="zh-CN" sz="1200" b="1" dirty="0">
                <a:solidFill>
                  <a:srgbClr val="FF0000"/>
                </a:solidFill>
              </a:rPr>
              <a:t>可以理解为特殊的</a:t>
            </a:r>
            <a:r>
              <a:rPr lang="en-US" altLang="zh-CN" sz="1200" b="1" dirty="0">
                <a:solidFill>
                  <a:srgbClr val="FF0000"/>
                </a:solidFill>
              </a:rPr>
              <a:t>section</a:t>
            </a:r>
            <a:r>
              <a:rPr lang="zh-CN" altLang="zh-CN" sz="1200" b="1" dirty="0">
                <a:solidFill>
                  <a:srgbClr val="FF0000"/>
                </a:solidFill>
              </a:rPr>
              <a:t>，所以如果可以用</a:t>
            </a:r>
            <a:r>
              <a:rPr lang="en-US" altLang="zh-CN" sz="1200" b="1" dirty="0">
                <a:solidFill>
                  <a:srgbClr val="FF0000"/>
                </a:solidFill>
              </a:rPr>
              <a:t>article</a:t>
            </a:r>
            <a:r>
              <a:rPr lang="zh-CN" altLang="zh-CN" sz="1200" b="1" dirty="0">
                <a:solidFill>
                  <a:srgbClr val="FF0000"/>
                </a:solidFill>
              </a:rPr>
              <a:t>、</a:t>
            </a:r>
            <a:r>
              <a:rPr lang="en-US" altLang="zh-CN" sz="1200" b="1" dirty="0" err="1">
                <a:solidFill>
                  <a:srgbClr val="FF0000"/>
                </a:solidFill>
              </a:rPr>
              <a:t>nav</a:t>
            </a:r>
            <a:r>
              <a:rPr lang="zh-CN" altLang="zh-CN" sz="1200" b="1" dirty="0">
                <a:solidFill>
                  <a:srgbClr val="FF0000"/>
                </a:solidFill>
              </a:rPr>
              <a:t>、</a:t>
            </a:r>
            <a:r>
              <a:rPr lang="en-US" altLang="zh-CN" sz="1200" b="1" dirty="0">
                <a:solidFill>
                  <a:srgbClr val="FF0000"/>
                </a:solidFill>
              </a:rPr>
              <a:t>aside</a:t>
            </a:r>
            <a:r>
              <a:rPr lang="zh-CN" altLang="zh-CN" sz="1200" b="1" dirty="0">
                <a:solidFill>
                  <a:srgbClr val="FF0000"/>
                </a:solidFill>
              </a:rPr>
              <a:t>就不要用</a:t>
            </a:r>
            <a:r>
              <a:rPr lang="en-US" altLang="zh-CN" sz="1200" b="1" dirty="0">
                <a:solidFill>
                  <a:srgbClr val="FF0000"/>
                </a:solidFill>
              </a:rPr>
              <a:t>section</a:t>
            </a:r>
            <a:r>
              <a:rPr lang="zh-CN" altLang="zh-CN" sz="1200" b="1" dirty="0">
                <a:solidFill>
                  <a:srgbClr val="FF0000"/>
                </a:solidFill>
              </a:rPr>
              <a:t>，没实际意义的就用</a:t>
            </a:r>
            <a:r>
              <a:rPr lang="en-US" altLang="zh-CN" sz="1200" b="1" dirty="0">
                <a:solidFill>
                  <a:srgbClr val="FF0000"/>
                </a:solidFill>
              </a:rPr>
              <a:t>div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355976" y="2485700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注意事项</a:t>
            </a:r>
            <a:endParaRPr lang="zh-CN" altLang="en-US" sz="1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11505" y="4437380"/>
            <a:ext cx="2088515" cy="36004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457200" y="836712"/>
            <a:ext cx="8229600" cy="576064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b="1" dirty="0"/>
              <a:t>article</a:t>
            </a:r>
            <a:r>
              <a:rPr lang="zh-CN" altLang="zh-CN" b="1" dirty="0"/>
              <a:t>元素</a:t>
            </a:r>
            <a:endParaRPr lang="zh-CN" altLang="zh-CN" dirty="0"/>
          </a:p>
        </p:txBody>
      </p:sp>
      <p:sp>
        <p:nvSpPr>
          <p:cNvPr id="3" name="矩形 2"/>
          <p:cNvSpPr/>
          <p:nvPr/>
        </p:nvSpPr>
        <p:spPr>
          <a:xfrm>
            <a:off x="287524" y="1391692"/>
            <a:ext cx="8568952" cy="1051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article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元素最容易跟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section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div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容易混淆，其实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article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代表一个在文档，页面或者网站中自成一体的内容，其目</a:t>
            </a:r>
            <a:r>
              <a:rPr lang="zh-CN" altLang="zh-CN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的是为了让开发者独立开发或重用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。譬如论坛的帖子，博客上的文章，一篇用户的评论，一个互动的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widget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小工具。 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87524" y="3276247"/>
            <a:ext cx="3776972" cy="26517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latinLnBrk="1">
              <a:lnSpc>
                <a:spcPct val="150000"/>
              </a:lnSpc>
              <a:defRPr sz="1400"/>
            </a:lvl1pPr>
          </a:lstStyle>
          <a:p>
            <a:r>
              <a:rPr lang="en-US" altLang="zh-CN" dirty="0"/>
              <a:t>&lt;article&gt;</a:t>
            </a:r>
            <a:endParaRPr lang="zh-CN" altLang="zh-CN" dirty="0"/>
          </a:p>
          <a:p>
            <a:r>
              <a:rPr lang="en-US" altLang="zh-CN" dirty="0"/>
              <a:t>    &lt;h1&gt;</a:t>
            </a:r>
            <a:r>
              <a:rPr lang="zh-CN" altLang="zh-CN" dirty="0"/>
              <a:t>一篇文章</a:t>
            </a:r>
            <a:r>
              <a:rPr lang="en-US" altLang="zh-CN" dirty="0"/>
              <a:t>&lt;/h1&gt;</a:t>
            </a:r>
            <a:endParaRPr lang="zh-CN" altLang="zh-CN" dirty="0"/>
          </a:p>
          <a:p>
            <a:r>
              <a:rPr lang="en-US" altLang="zh-CN" dirty="0"/>
              <a:t>    &lt;p&gt;</a:t>
            </a:r>
            <a:r>
              <a:rPr lang="zh-CN" altLang="zh-CN" dirty="0"/>
              <a:t>文章内容</a:t>
            </a:r>
            <a:r>
              <a:rPr lang="en-US" altLang="zh-CN" dirty="0"/>
              <a:t>..&lt;/p&gt;</a:t>
            </a:r>
            <a:endParaRPr lang="zh-CN" altLang="zh-CN" dirty="0"/>
          </a:p>
          <a:p>
            <a:r>
              <a:rPr lang="en-US" altLang="zh-CN" dirty="0"/>
              <a:t>    &lt;footer&gt;</a:t>
            </a:r>
            <a:endParaRPr lang="zh-CN" altLang="zh-CN" dirty="0"/>
          </a:p>
          <a:p>
            <a:r>
              <a:rPr lang="en-US" altLang="zh-CN" dirty="0"/>
              <a:t>        &lt;p&gt;&lt;small&gt;</a:t>
            </a:r>
            <a:r>
              <a:rPr lang="zh-CN" altLang="zh-CN" dirty="0"/>
              <a:t>版权：尚硅谷，作者：龙</a:t>
            </a:r>
            <a:r>
              <a:rPr lang="en-US" altLang="zh-CN" dirty="0"/>
              <a:t>&lt;/small&gt;&lt;/p&gt;</a:t>
            </a:r>
            <a:endParaRPr lang="zh-CN" altLang="zh-CN" dirty="0"/>
          </a:p>
          <a:p>
            <a:r>
              <a:rPr lang="en-US" altLang="zh-CN" dirty="0"/>
              <a:t>    &lt;/footer&gt;</a:t>
            </a:r>
            <a:endParaRPr lang="zh-CN" altLang="zh-CN" dirty="0"/>
          </a:p>
          <a:p>
            <a:r>
              <a:rPr lang="en-US" altLang="zh-CN" dirty="0"/>
              <a:t>&lt;/article&gt;</a:t>
            </a:r>
            <a:endParaRPr lang="zh-CN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4355976" y="3632727"/>
            <a:ext cx="4500500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400" kern="0">
                <a:latin typeface="微软雅黑" pitchFamily="34" charset="-122"/>
                <a:ea typeface="微软雅黑" pitchFamily="34" charset="-122"/>
                <a:cs typeface="宋体" pitchFamily="2" charset="-122"/>
              </a:defRPr>
            </a:lvl1pPr>
          </a:lstStyle>
          <a:p>
            <a:pPr marL="228600" indent="-228600">
              <a:buFont typeface="+mj-lt"/>
              <a:buAutoNum type="arabicPeriod"/>
            </a:pPr>
            <a:r>
              <a:rPr lang="zh-CN" altLang="zh-CN" sz="1200" dirty="0"/>
              <a:t>一张页面可以用</a:t>
            </a:r>
            <a:r>
              <a:rPr lang="en-US" altLang="zh-CN" sz="1200" dirty="0"/>
              <a:t>section</a:t>
            </a:r>
            <a:r>
              <a:rPr lang="zh-CN" altLang="zh-CN" sz="1200" dirty="0"/>
              <a:t>划分为简介、文章条目和联系信息。不过在文章内页，最好用</a:t>
            </a:r>
            <a:r>
              <a:rPr lang="en-US" altLang="zh-CN" sz="1200" dirty="0"/>
              <a:t>article</a:t>
            </a:r>
            <a:r>
              <a:rPr lang="zh-CN" altLang="zh-CN" sz="1200" dirty="0"/>
              <a:t>。</a:t>
            </a:r>
            <a:r>
              <a:rPr lang="en-US" altLang="zh-CN" sz="1200" dirty="0"/>
              <a:t>section</a:t>
            </a:r>
            <a:r>
              <a:rPr lang="zh-CN" altLang="zh-CN" sz="1200" dirty="0"/>
              <a:t>不是一般意义上的容器元素，如果想作为样式展示和脚本的便利，可以用</a:t>
            </a:r>
            <a:r>
              <a:rPr lang="en-US" altLang="zh-CN" sz="1200" dirty="0"/>
              <a:t>div</a:t>
            </a:r>
            <a:r>
              <a:rPr lang="zh-CN" altLang="zh-CN" sz="1200" dirty="0"/>
              <a:t>。</a:t>
            </a:r>
          </a:p>
          <a:p>
            <a:pPr marL="228600" lvl="0" indent="-228600">
              <a:buFont typeface="+mj-lt"/>
              <a:buAutoNum type="arabicPeriod"/>
            </a:pPr>
            <a:r>
              <a:rPr lang="zh-CN" altLang="zh-CN" sz="1200" dirty="0"/>
              <a:t>表示文档中的节或者段；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altLang="zh-CN" sz="1200" dirty="0"/>
              <a:t>article</a:t>
            </a:r>
            <a:r>
              <a:rPr lang="zh-CN" altLang="zh-CN" sz="1200" dirty="0"/>
              <a:t>、</a:t>
            </a:r>
            <a:r>
              <a:rPr lang="en-US" altLang="zh-CN" sz="1200" dirty="0" err="1"/>
              <a:t>nav</a:t>
            </a:r>
            <a:r>
              <a:rPr lang="zh-CN" altLang="zh-CN" sz="1200" dirty="0"/>
              <a:t>、</a:t>
            </a:r>
            <a:r>
              <a:rPr lang="en-US" altLang="zh-CN" sz="1200" dirty="0"/>
              <a:t>aside</a:t>
            </a:r>
            <a:r>
              <a:rPr lang="zh-CN" altLang="zh-CN" sz="1200" dirty="0"/>
              <a:t>可以理解为特殊的</a:t>
            </a:r>
            <a:r>
              <a:rPr lang="en-US" altLang="zh-CN" sz="1200" dirty="0"/>
              <a:t>section</a:t>
            </a:r>
            <a:r>
              <a:rPr lang="zh-CN" altLang="zh-CN" sz="1200" dirty="0"/>
              <a:t>，所以如果可以用</a:t>
            </a:r>
            <a:r>
              <a:rPr lang="en-US" altLang="zh-CN" sz="1200" dirty="0"/>
              <a:t>article</a:t>
            </a:r>
            <a:r>
              <a:rPr lang="zh-CN" altLang="zh-CN" sz="1200" dirty="0"/>
              <a:t>、</a:t>
            </a:r>
            <a:r>
              <a:rPr lang="en-US" altLang="zh-CN" sz="1200" dirty="0" err="1"/>
              <a:t>nav</a:t>
            </a:r>
            <a:r>
              <a:rPr lang="zh-CN" altLang="zh-CN" sz="1200" dirty="0"/>
              <a:t>、</a:t>
            </a:r>
            <a:r>
              <a:rPr lang="en-US" altLang="zh-CN" sz="1200" dirty="0"/>
              <a:t>aside</a:t>
            </a:r>
            <a:r>
              <a:rPr lang="zh-CN" altLang="zh-CN" sz="1200" dirty="0"/>
              <a:t>就不要用</a:t>
            </a:r>
            <a:r>
              <a:rPr lang="en-US" altLang="zh-CN" sz="1200" dirty="0"/>
              <a:t>section</a:t>
            </a:r>
            <a:r>
              <a:rPr lang="zh-CN" altLang="zh-CN" sz="1200" dirty="0"/>
              <a:t>，没实际意义的就用</a:t>
            </a:r>
            <a:r>
              <a:rPr lang="en-US" altLang="zh-CN" sz="1200" dirty="0"/>
              <a:t>div</a:t>
            </a:r>
            <a:endParaRPr lang="zh-CN" altLang="zh-CN" sz="1200" dirty="0"/>
          </a:p>
        </p:txBody>
      </p:sp>
      <p:sp>
        <p:nvSpPr>
          <p:cNvPr id="6" name="文本框 5"/>
          <p:cNvSpPr txBox="1"/>
          <p:nvPr/>
        </p:nvSpPr>
        <p:spPr>
          <a:xfrm>
            <a:off x="4355976" y="3148007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注意事项</a:t>
            </a:r>
            <a:endParaRPr lang="zh-CN" altLang="en-US" sz="1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457200" y="836712"/>
            <a:ext cx="8229600" cy="576064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b="1" dirty="0" smtClean="0"/>
              <a:t>语义元素混搭：</a:t>
            </a:r>
            <a:r>
              <a:rPr lang="en-US" altLang="zh-CN" b="1" dirty="0" smtClean="0"/>
              <a:t>article</a:t>
            </a:r>
            <a:r>
              <a:rPr lang="zh-CN" altLang="zh-CN" b="1" dirty="0" smtClean="0"/>
              <a:t>元素</a:t>
            </a:r>
            <a:r>
              <a:rPr lang="zh-CN" altLang="en-US" b="1" dirty="0" smtClean="0"/>
              <a:t>嵌套</a:t>
            </a:r>
            <a:r>
              <a:rPr lang="en-US" altLang="zh-CN" b="1" dirty="0"/>
              <a:t>article</a:t>
            </a:r>
            <a:endParaRPr lang="zh-CN" altLang="zh-CN" dirty="0"/>
          </a:p>
        </p:txBody>
      </p:sp>
      <p:sp>
        <p:nvSpPr>
          <p:cNvPr id="7" name="矩形 6"/>
          <p:cNvSpPr/>
          <p:nvPr/>
        </p:nvSpPr>
        <p:spPr>
          <a:xfrm>
            <a:off x="457200" y="1268760"/>
            <a:ext cx="8229600" cy="5213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&lt;article</a:t>
            </a:r>
            <a:r>
              <a:rPr lang="en-US" altLang="zh-CN" sz="1400" dirty="0" smtClean="0"/>
              <a:t>&gt;</a:t>
            </a:r>
            <a:endParaRPr lang="en-US" altLang="zh-CN" sz="1400" dirty="0"/>
          </a:p>
          <a:p>
            <a:r>
              <a:rPr lang="en-US" altLang="zh-CN" sz="1400" dirty="0"/>
              <a:t>    &lt;header&gt;</a:t>
            </a:r>
          </a:p>
          <a:p>
            <a:r>
              <a:rPr lang="en-US" altLang="zh-CN" sz="1400" dirty="0"/>
              <a:t>        &lt;h1&gt;</a:t>
            </a:r>
            <a:r>
              <a:rPr lang="zh-CN" altLang="en-US" sz="1400" dirty="0"/>
              <a:t>文章标题</a:t>
            </a:r>
            <a:r>
              <a:rPr lang="en-US" altLang="zh-CN" sz="1400" dirty="0"/>
              <a:t>&lt;/h1&gt;</a:t>
            </a:r>
          </a:p>
          <a:p>
            <a:r>
              <a:rPr lang="en-US" altLang="zh-CN" sz="1400" dirty="0"/>
              <a:t>        &lt;p&gt;</a:t>
            </a:r>
            <a:r>
              <a:rPr lang="zh-CN" altLang="en-US" sz="1400" dirty="0"/>
              <a:t>发布事件</a:t>
            </a:r>
            <a:r>
              <a:rPr lang="en-US" altLang="zh-CN" sz="1400" dirty="0"/>
              <a:t>&lt;time </a:t>
            </a:r>
            <a:r>
              <a:rPr lang="en-US" altLang="zh-CN" sz="1400" dirty="0" err="1"/>
              <a:t>pubdate</a:t>
            </a:r>
            <a:r>
              <a:rPr lang="en-US" altLang="zh-CN" sz="1400" dirty="0"/>
              <a:t> </a:t>
            </a:r>
            <a:r>
              <a:rPr lang="en-US" altLang="zh-CN" sz="1400" dirty="0" err="1"/>
              <a:t>datetime</a:t>
            </a:r>
            <a:r>
              <a:rPr lang="en-US" altLang="zh-CN" sz="1400" dirty="0"/>
              <a:t>="2012-10-03"&gt;2012/10/03&lt;/time&gt;&lt;/p&gt;</a:t>
            </a:r>
          </a:p>
          <a:p>
            <a:r>
              <a:rPr lang="en-US" altLang="zh-CN" sz="1400" dirty="0"/>
              <a:t>    &lt;/header</a:t>
            </a:r>
            <a:r>
              <a:rPr lang="en-US" altLang="zh-CN" sz="1400" dirty="0" smtClean="0"/>
              <a:t>&gt;</a:t>
            </a:r>
            <a:endParaRPr lang="en-US" altLang="zh-CN" sz="1400" dirty="0"/>
          </a:p>
          <a:p>
            <a:r>
              <a:rPr lang="en-US" altLang="zh-CN" sz="1400" dirty="0"/>
              <a:t>    &lt;p&gt;</a:t>
            </a:r>
            <a:r>
              <a:rPr lang="zh-CN" altLang="en-US" sz="1400" dirty="0"/>
              <a:t>文章内容</a:t>
            </a:r>
            <a:r>
              <a:rPr lang="en-US" altLang="zh-CN" sz="1400" dirty="0"/>
              <a:t>..&lt;/p</a:t>
            </a:r>
            <a:r>
              <a:rPr lang="en-US" altLang="zh-CN" sz="1400" dirty="0" smtClean="0"/>
              <a:t>&gt;</a:t>
            </a:r>
            <a:endParaRPr lang="en-US" altLang="zh-CN" sz="1400" dirty="0"/>
          </a:p>
          <a:p>
            <a:r>
              <a:rPr lang="en-US" altLang="zh-CN" sz="1400" dirty="0">
                <a:solidFill>
                  <a:srgbClr val="0000FF"/>
                </a:solidFill>
              </a:rPr>
              <a:t>    &lt;article&gt;</a:t>
            </a:r>
          </a:p>
          <a:p>
            <a:r>
              <a:rPr lang="en-US" altLang="zh-CN" sz="1400" dirty="0">
                <a:solidFill>
                  <a:srgbClr val="0000FF"/>
                </a:solidFill>
              </a:rPr>
              <a:t>        &lt;h2&gt;</a:t>
            </a:r>
            <a:r>
              <a:rPr lang="zh-CN" altLang="en-US" sz="1400" dirty="0">
                <a:solidFill>
                  <a:srgbClr val="0000FF"/>
                </a:solidFill>
              </a:rPr>
              <a:t>评论</a:t>
            </a:r>
            <a:r>
              <a:rPr lang="en-US" altLang="zh-CN" sz="1400" dirty="0">
                <a:solidFill>
                  <a:srgbClr val="0000FF"/>
                </a:solidFill>
              </a:rPr>
              <a:t>&lt;/h2</a:t>
            </a:r>
            <a:r>
              <a:rPr lang="en-US" altLang="zh-CN" sz="1400" dirty="0" smtClean="0">
                <a:solidFill>
                  <a:srgbClr val="0000FF"/>
                </a:solidFill>
              </a:rPr>
              <a:t>&gt;</a:t>
            </a:r>
            <a:endParaRPr lang="en-US" altLang="zh-CN" sz="1400" dirty="0">
              <a:solidFill>
                <a:srgbClr val="0000FF"/>
              </a:solidFill>
            </a:endParaRPr>
          </a:p>
          <a:p>
            <a:r>
              <a:rPr lang="en-US" altLang="zh-CN" sz="1400" dirty="0">
                <a:solidFill>
                  <a:srgbClr val="FF0000"/>
                </a:solidFill>
              </a:rPr>
              <a:t>        &lt;article&gt;</a:t>
            </a:r>
          </a:p>
          <a:p>
            <a:r>
              <a:rPr lang="en-US" altLang="zh-CN" sz="1400" dirty="0">
                <a:solidFill>
                  <a:srgbClr val="FF0000"/>
                </a:solidFill>
              </a:rPr>
              <a:t>            &lt;header&gt;</a:t>
            </a:r>
          </a:p>
          <a:p>
            <a:r>
              <a:rPr lang="en-US" altLang="zh-CN" sz="1400" dirty="0">
                <a:solidFill>
                  <a:srgbClr val="FF0000"/>
                </a:solidFill>
              </a:rPr>
              <a:t>                &lt;h3&gt;</a:t>
            </a:r>
            <a:r>
              <a:rPr lang="zh-CN" altLang="en-US" sz="1400" dirty="0">
                <a:solidFill>
                  <a:srgbClr val="FF0000"/>
                </a:solidFill>
              </a:rPr>
              <a:t>评论者</a:t>
            </a:r>
            <a:r>
              <a:rPr lang="en-US" altLang="zh-CN" sz="1400" dirty="0">
                <a:solidFill>
                  <a:srgbClr val="FF0000"/>
                </a:solidFill>
              </a:rPr>
              <a:t>: XXX&lt;/h3&gt;</a:t>
            </a:r>
          </a:p>
          <a:p>
            <a:r>
              <a:rPr lang="en-US" altLang="zh-CN" sz="1400" dirty="0">
                <a:solidFill>
                  <a:srgbClr val="FF0000"/>
                </a:solidFill>
              </a:rPr>
              <a:t>                &lt;p&gt;&lt;time </a:t>
            </a:r>
            <a:r>
              <a:rPr lang="en-US" altLang="zh-CN" sz="1400" dirty="0" err="1">
                <a:solidFill>
                  <a:srgbClr val="FF0000"/>
                </a:solidFill>
              </a:rPr>
              <a:t>pubdate</a:t>
            </a:r>
            <a:r>
              <a:rPr lang="en-US" altLang="zh-CN" sz="1400" dirty="0">
                <a:solidFill>
                  <a:srgbClr val="FF0000"/>
                </a:solidFill>
              </a:rPr>
              <a:t> </a:t>
            </a:r>
            <a:r>
              <a:rPr lang="en-US" altLang="zh-CN" sz="1400" dirty="0" err="1">
                <a:solidFill>
                  <a:srgbClr val="FF0000"/>
                </a:solidFill>
              </a:rPr>
              <a:t>datetime</a:t>
            </a:r>
            <a:r>
              <a:rPr lang="en-US" altLang="zh-CN" sz="1400" dirty="0">
                <a:solidFill>
                  <a:srgbClr val="FF0000"/>
                </a:solidFill>
              </a:rPr>
              <a:t>="2012-10-03T19:10-08:00"&gt;~1 hour ago&lt;/time&gt;&lt;/p&gt;</a:t>
            </a:r>
          </a:p>
          <a:p>
            <a:r>
              <a:rPr lang="en-US" altLang="zh-CN" sz="1400" dirty="0">
                <a:solidFill>
                  <a:srgbClr val="FF0000"/>
                </a:solidFill>
              </a:rPr>
              <a:t>            &lt;/header&gt;</a:t>
            </a:r>
          </a:p>
          <a:p>
            <a:r>
              <a:rPr lang="en-US" altLang="zh-CN" sz="1400" dirty="0">
                <a:solidFill>
                  <a:srgbClr val="FF0000"/>
                </a:solidFill>
              </a:rPr>
              <a:t>            &lt;p&gt;</a:t>
            </a:r>
            <a:r>
              <a:rPr lang="zh-CN" altLang="en-US" sz="1400" dirty="0">
                <a:solidFill>
                  <a:srgbClr val="FF0000"/>
                </a:solidFill>
              </a:rPr>
              <a:t>哈哈哈</a:t>
            </a:r>
            <a:r>
              <a:rPr lang="en-US" altLang="zh-CN" sz="1400" dirty="0">
                <a:solidFill>
                  <a:srgbClr val="FF0000"/>
                </a:solidFill>
              </a:rPr>
              <a:t>&lt;/p&gt;</a:t>
            </a:r>
          </a:p>
          <a:p>
            <a:r>
              <a:rPr lang="en-US" altLang="zh-CN" sz="1400" dirty="0">
                <a:solidFill>
                  <a:srgbClr val="FF0000"/>
                </a:solidFill>
              </a:rPr>
              <a:t>        &lt;/article</a:t>
            </a:r>
            <a:r>
              <a:rPr lang="en-US" altLang="zh-CN" sz="1400" dirty="0" smtClean="0">
                <a:solidFill>
                  <a:srgbClr val="FF0000"/>
                </a:solidFill>
              </a:rPr>
              <a:t>&gt;</a:t>
            </a:r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en-US" altLang="zh-CN" sz="1400" dirty="0"/>
              <a:t>        </a:t>
            </a:r>
            <a:r>
              <a:rPr lang="en-US" altLang="zh-CN" sz="1400" dirty="0">
                <a:solidFill>
                  <a:srgbClr val="002060"/>
                </a:solidFill>
              </a:rPr>
              <a:t>&lt;article&gt;</a:t>
            </a:r>
          </a:p>
          <a:p>
            <a:r>
              <a:rPr lang="en-US" altLang="zh-CN" sz="1400" dirty="0">
                <a:solidFill>
                  <a:srgbClr val="002060"/>
                </a:solidFill>
              </a:rPr>
              <a:t>            &lt;header&gt;</a:t>
            </a:r>
          </a:p>
          <a:p>
            <a:r>
              <a:rPr lang="en-US" altLang="zh-CN" sz="1400" dirty="0">
                <a:solidFill>
                  <a:srgbClr val="002060"/>
                </a:solidFill>
              </a:rPr>
              <a:t>                &lt;h3&gt;</a:t>
            </a:r>
            <a:r>
              <a:rPr lang="zh-CN" altLang="en-US" sz="1400" dirty="0">
                <a:solidFill>
                  <a:srgbClr val="002060"/>
                </a:solidFill>
              </a:rPr>
              <a:t>评论者</a:t>
            </a:r>
            <a:r>
              <a:rPr lang="en-US" altLang="zh-CN" sz="1400" dirty="0">
                <a:solidFill>
                  <a:srgbClr val="002060"/>
                </a:solidFill>
              </a:rPr>
              <a:t>: XXX&lt;/h3&gt;</a:t>
            </a:r>
          </a:p>
          <a:p>
            <a:r>
              <a:rPr lang="en-US" altLang="zh-CN" sz="1400" dirty="0">
                <a:solidFill>
                  <a:srgbClr val="002060"/>
                </a:solidFill>
              </a:rPr>
              <a:t>                &lt;p&gt;&lt;time </a:t>
            </a:r>
            <a:r>
              <a:rPr lang="en-US" altLang="zh-CN" sz="1400" dirty="0" err="1">
                <a:solidFill>
                  <a:srgbClr val="002060"/>
                </a:solidFill>
              </a:rPr>
              <a:t>pubdate</a:t>
            </a:r>
            <a:r>
              <a:rPr lang="en-US" altLang="zh-CN" sz="1400" dirty="0">
                <a:solidFill>
                  <a:srgbClr val="002060"/>
                </a:solidFill>
              </a:rPr>
              <a:t> </a:t>
            </a:r>
            <a:r>
              <a:rPr lang="en-US" altLang="zh-CN" sz="1400" dirty="0" err="1">
                <a:solidFill>
                  <a:srgbClr val="002060"/>
                </a:solidFill>
              </a:rPr>
              <a:t>datetime</a:t>
            </a:r>
            <a:r>
              <a:rPr lang="en-US" altLang="zh-CN" sz="1400" dirty="0">
                <a:solidFill>
                  <a:srgbClr val="002060"/>
                </a:solidFill>
              </a:rPr>
              <a:t>="2012-10-03T19:10-08:00"&gt;~1 hour ago&lt;/time&gt;&lt;/p&gt;</a:t>
            </a:r>
          </a:p>
          <a:p>
            <a:r>
              <a:rPr lang="en-US" altLang="zh-CN" sz="1400" dirty="0">
                <a:solidFill>
                  <a:srgbClr val="002060"/>
                </a:solidFill>
              </a:rPr>
              <a:t>            &lt;/header&gt;</a:t>
            </a:r>
          </a:p>
          <a:p>
            <a:r>
              <a:rPr lang="en-US" altLang="zh-CN" sz="1400" dirty="0">
                <a:solidFill>
                  <a:srgbClr val="002060"/>
                </a:solidFill>
              </a:rPr>
              <a:t>            &lt;p&gt;</a:t>
            </a:r>
            <a:r>
              <a:rPr lang="zh-CN" altLang="en-US" sz="1400" dirty="0">
                <a:solidFill>
                  <a:srgbClr val="002060"/>
                </a:solidFill>
              </a:rPr>
              <a:t>哈？哈？哈？</a:t>
            </a:r>
            <a:r>
              <a:rPr lang="en-US" altLang="zh-CN" sz="1400" dirty="0">
                <a:solidFill>
                  <a:srgbClr val="002060"/>
                </a:solidFill>
              </a:rPr>
              <a:t>&lt;/p&gt;</a:t>
            </a:r>
          </a:p>
          <a:p>
            <a:r>
              <a:rPr lang="en-US" altLang="zh-CN" sz="1400" dirty="0">
                <a:solidFill>
                  <a:srgbClr val="002060"/>
                </a:solidFill>
              </a:rPr>
              <a:t>        &lt;/article</a:t>
            </a:r>
            <a:r>
              <a:rPr lang="en-US" altLang="zh-CN" sz="1400" dirty="0" smtClean="0">
                <a:solidFill>
                  <a:srgbClr val="002060"/>
                </a:solidFill>
              </a:rPr>
              <a:t>&gt;</a:t>
            </a:r>
            <a:endParaRPr lang="en-US" altLang="zh-CN" sz="1400" dirty="0">
              <a:solidFill>
                <a:srgbClr val="002060"/>
              </a:solidFill>
            </a:endParaRPr>
          </a:p>
          <a:p>
            <a:r>
              <a:rPr lang="en-US" altLang="zh-CN" sz="1400" dirty="0">
                <a:solidFill>
                  <a:srgbClr val="0000FF"/>
                </a:solidFill>
              </a:rPr>
              <a:t>    &lt;/article</a:t>
            </a:r>
            <a:r>
              <a:rPr lang="en-US" altLang="zh-CN" sz="1400" dirty="0" smtClean="0">
                <a:solidFill>
                  <a:srgbClr val="0000FF"/>
                </a:solidFill>
              </a:rPr>
              <a:t>&gt;</a:t>
            </a:r>
            <a:endParaRPr lang="en-US" altLang="zh-CN" sz="1400" dirty="0">
              <a:solidFill>
                <a:srgbClr val="0000FF"/>
              </a:solidFill>
            </a:endParaRPr>
          </a:p>
          <a:p>
            <a:r>
              <a:rPr lang="en-US" altLang="zh-CN" sz="1400" dirty="0"/>
              <a:t>&lt;/article&gt;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457200" y="836712"/>
            <a:ext cx="8229600" cy="576064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b="1" dirty="0" smtClean="0"/>
              <a:t>语义元素混搭：</a:t>
            </a:r>
            <a:r>
              <a:rPr lang="en-US" altLang="zh-CN" b="1" dirty="0" smtClean="0"/>
              <a:t>article</a:t>
            </a:r>
            <a:r>
              <a:rPr lang="zh-CN" altLang="zh-CN" b="1" dirty="0" smtClean="0"/>
              <a:t>元素</a:t>
            </a:r>
            <a:r>
              <a:rPr lang="zh-CN" altLang="en-US" b="1" dirty="0" smtClean="0"/>
              <a:t>嵌套</a:t>
            </a:r>
            <a:r>
              <a:rPr lang="en-US" altLang="zh-CN" b="1" dirty="0" smtClean="0"/>
              <a:t>section</a:t>
            </a:r>
            <a:endParaRPr lang="zh-CN" altLang="zh-CN" dirty="0"/>
          </a:p>
        </p:txBody>
      </p:sp>
      <p:sp>
        <p:nvSpPr>
          <p:cNvPr id="3" name="矩形 2"/>
          <p:cNvSpPr/>
          <p:nvPr/>
        </p:nvSpPr>
        <p:spPr>
          <a:xfrm>
            <a:off x="457200" y="1772816"/>
            <a:ext cx="3538736" cy="3507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zh-CN" sz="1400" dirty="0"/>
              <a:t>&lt;article&gt;</a:t>
            </a:r>
            <a:endParaRPr lang="zh-CN" altLang="zh-CN" sz="1400" dirty="0"/>
          </a:p>
          <a:p>
            <a:pPr latinLnBrk="1"/>
            <a:r>
              <a:rPr lang="en-US" altLang="zh-CN" sz="1400" dirty="0"/>
              <a:t> </a:t>
            </a:r>
            <a:endParaRPr lang="zh-CN" altLang="zh-CN" sz="1400" dirty="0"/>
          </a:p>
          <a:p>
            <a:pPr latinLnBrk="1"/>
            <a:r>
              <a:rPr lang="en-US" altLang="zh-CN" sz="1400" dirty="0"/>
              <a:t>    &lt;h1</a:t>
            </a:r>
            <a:r>
              <a:rPr lang="en-US" altLang="zh-CN" sz="1400" dirty="0" smtClean="0"/>
              <a:t>&gt;</a:t>
            </a:r>
            <a:r>
              <a:rPr lang="zh-CN" altLang="en-US" sz="1400" dirty="0" smtClean="0"/>
              <a:t>飞机的组成</a:t>
            </a:r>
            <a:r>
              <a:rPr lang="en-US" altLang="zh-CN" sz="1400" dirty="0" smtClean="0"/>
              <a:t>&lt;/</a:t>
            </a:r>
            <a:r>
              <a:rPr lang="en-US" altLang="zh-CN" sz="1400" dirty="0"/>
              <a:t>h1&gt;</a:t>
            </a:r>
            <a:endParaRPr lang="zh-CN" altLang="zh-CN" sz="1400" dirty="0"/>
          </a:p>
          <a:p>
            <a:pPr latinLnBrk="1"/>
            <a:r>
              <a:rPr lang="en-US" altLang="zh-CN" sz="1400" dirty="0"/>
              <a:t>    &lt;p</a:t>
            </a:r>
            <a:r>
              <a:rPr lang="en-US" altLang="zh-CN" sz="1400" dirty="0" smtClean="0"/>
              <a:t>&gt;</a:t>
            </a:r>
            <a:r>
              <a:rPr lang="zh-CN" altLang="en-US" sz="1400" dirty="0" smtClean="0"/>
              <a:t>详细描述飞机的组成</a:t>
            </a:r>
            <a:r>
              <a:rPr lang="en-US" altLang="zh-CN" sz="1400" dirty="0" smtClean="0"/>
              <a:t>...&lt;/</a:t>
            </a:r>
            <a:r>
              <a:rPr lang="en-US" altLang="zh-CN" sz="1400" dirty="0"/>
              <a:t>p&gt;</a:t>
            </a:r>
            <a:endParaRPr lang="zh-CN" altLang="zh-CN" sz="1400" dirty="0"/>
          </a:p>
          <a:p>
            <a:pPr latinLnBrk="1"/>
            <a:r>
              <a:rPr lang="en-US" altLang="zh-CN" sz="1400" dirty="0"/>
              <a:t> </a:t>
            </a:r>
            <a:endParaRPr lang="zh-CN" altLang="zh-CN" sz="1400" dirty="0"/>
          </a:p>
          <a:p>
            <a:pPr latinLnBrk="1"/>
            <a:r>
              <a:rPr lang="en-US" altLang="zh-CN" sz="1400" dirty="0">
                <a:solidFill>
                  <a:srgbClr val="0000FF"/>
                </a:solidFill>
              </a:rPr>
              <a:t>    &lt;section&gt;</a:t>
            </a:r>
            <a:endParaRPr lang="zh-CN" altLang="zh-CN" sz="1400" dirty="0">
              <a:solidFill>
                <a:srgbClr val="0000FF"/>
              </a:solidFill>
            </a:endParaRPr>
          </a:p>
          <a:p>
            <a:pPr latinLnBrk="1"/>
            <a:r>
              <a:rPr lang="en-US" altLang="zh-CN" sz="1400" dirty="0">
                <a:solidFill>
                  <a:srgbClr val="0000FF"/>
                </a:solidFill>
              </a:rPr>
              <a:t>        &lt;</a:t>
            </a:r>
            <a:r>
              <a:rPr lang="en-US" altLang="zh-CN" sz="1400" dirty="0" smtClean="0">
                <a:solidFill>
                  <a:srgbClr val="0000FF"/>
                </a:solidFill>
              </a:rPr>
              <a:t>h2&gt;</a:t>
            </a:r>
            <a:r>
              <a:rPr lang="zh-CN" altLang="en-US" sz="1400" dirty="0" smtClean="0">
                <a:solidFill>
                  <a:srgbClr val="0000FF"/>
                </a:solidFill>
              </a:rPr>
              <a:t>机翼</a:t>
            </a:r>
            <a:r>
              <a:rPr lang="en-US" altLang="zh-CN" sz="1400" dirty="0" smtClean="0">
                <a:solidFill>
                  <a:srgbClr val="0000FF"/>
                </a:solidFill>
              </a:rPr>
              <a:t>&lt;/</a:t>
            </a:r>
            <a:r>
              <a:rPr lang="en-US" altLang="zh-CN" sz="1400" dirty="0">
                <a:solidFill>
                  <a:srgbClr val="0000FF"/>
                </a:solidFill>
              </a:rPr>
              <a:t>h2&gt;</a:t>
            </a:r>
            <a:endParaRPr lang="zh-CN" altLang="zh-CN" sz="1400" dirty="0">
              <a:solidFill>
                <a:srgbClr val="0000FF"/>
              </a:solidFill>
            </a:endParaRPr>
          </a:p>
          <a:p>
            <a:pPr latinLnBrk="1"/>
            <a:r>
              <a:rPr lang="en-US" altLang="zh-CN" sz="1400" dirty="0">
                <a:solidFill>
                  <a:srgbClr val="0000FF"/>
                </a:solidFill>
              </a:rPr>
              <a:t>        &lt;</a:t>
            </a:r>
            <a:r>
              <a:rPr lang="en-US" altLang="zh-CN" sz="1400" dirty="0" smtClean="0">
                <a:solidFill>
                  <a:srgbClr val="0000FF"/>
                </a:solidFill>
              </a:rPr>
              <a:t>p&gt;</a:t>
            </a:r>
            <a:r>
              <a:rPr lang="zh-CN" altLang="en-US" sz="1400" dirty="0">
                <a:solidFill>
                  <a:srgbClr val="0000FF"/>
                </a:solidFill>
              </a:rPr>
              <a:t>主要作用是产生升力</a:t>
            </a:r>
            <a:r>
              <a:rPr lang="en-US" altLang="zh-CN" sz="1400" dirty="0" smtClean="0">
                <a:solidFill>
                  <a:srgbClr val="0000FF"/>
                </a:solidFill>
              </a:rPr>
              <a:t>&lt;/</a:t>
            </a:r>
            <a:r>
              <a:rPr lang="en-US" altLang="zh-CN" sz="1400" dirty="0">
                <a:solidFill>
                  <a:srgbClr val="0000FF"/>
                </a:solidFill>
              </a:rPr>
              <a:t>p&gt;</a:t>
            </a:r>
            <a:endParaRPr lang="zh-CN" altLang="zh-CN" sz="1400" dirty="0">
              <a:solidFill>
                <a:srgbClr val="0000FF"/>
              </a:solidFill>
            </a:endParaRPr>
          </a:p>
          <a:p>
            <a:pPr latinLnBrk="1"/>
            <a:r>
              <a:rPr lang="en-US" altLang="zh-CN" sz="1400" dirty="0">
                <a:solidFill>
                  <a:srgbClr val="0000FF"/>
                </a:solidFill>
              </a:rPr>
              <a:t>    &lt;/section&gt;</a:t>
            </a:r>
            <a:endParaRPr lang="zh-CN" altLang="zh-CN" sz="1400" dirty="0">
              <a:solidFill>
                <a:srgbClr val="0000FF"/>
              </a:solidFill>
            </a:endParaRPr>
          </a:p>
          <a:p>
            <a:pPr latinLnBrk="1"/>
            <a:r>
              <a:rPr lang="en-US" altLang="zh-CN" sz="1400" dirty="0"/>
              <a:t> </a:t>
            </a:r>
            <a:endParaRPr lang="zh-CN" altLang="zh-CN" sz="1400" dirty="0"/>
          </a:p>
          <a:p>
            <a:pPr latinLnBrk="1"/>
            <a:r>
              <a:rPr lang="en-US" altLang="zh-CN" sz="1400" dirty="0">
                <a:solidFill>
                  <a:srgbClr val="7030A0"/>
                </a:solidFill>
              </a:rPr>
              <a:t>    &lt;section&gt;</a:t>
            </a:r>
            <a:endParaRPr lang="zh-CN" altLang="zh-CN" sz="1400" dirty="0">
              <a:solidFill>
                <a:srgbClr val="7030A0"/>
              </a:solidFill>
            </a:endParaRPr>
          </a:p>
          <a:p>
            <a:pPr latinLnBrk="1"/>
            <a:r>
              <a:rPr lang="en-US" altLang="zh-CN" sz="1400" dirty="0">
                <a:solidFill>
                  <a:srgbClr val="7030A0"/>
                </a:solidFill>
              </a:rPr>
              <a:t>        &lt;</a:t>
            </a:r>
            <a:r>
              <a:rPr lang="en-US" altLang="zh-CN" sz="1400" dirty="0" smtClean="0">
                <a:solidFill>
                  <a:srgbClr val="7030A0"/>
                </a:solidFill>
              </a:rPr>
              <a:t>h2&gt;</a:t>
            </a:r>
            <a:r>
              <a:rPr lang="zh-CN" altLang="en-US" sz="1400" dirty="0" smtClean="0">
                <a:solidFill>
                  <a:srgbClr val="7030A0"/>
                </a:solidFill>
              </a:rPr>
              <a:t>尾翼</a:t>
            </a:r>
            <a:r>
              <a:rPr lang="en-US" altLang="zh-CN" sz="1400" dirty="0" smtClean="0">
                <a:solidFill>
                  <a:srgbClr val="7030A0"/>
                </a:solidFill>
              </a:rPr>
              <a:t>&lt;/</a:t>
            </a:r>
            <a:r>
              <a:rPr lang="en-US" altLang="zh-CN" sz="1400" dirty="0">
                <a:solidFill>
                  <a:srgbClr val="7030A0"/>
                </a:solidFill>
              </a:rPr>
              <a:t>h2&gt;</a:t>
            </a:r>
            <a:endParaRPr lang="zh-CN" altLang="zh-CN" sz="1400" dirty="0">
              <a:solidFill>
                <a:srgbClr val="7030A0"/>
              </a:solidFill>
            </a:endParaRPr>
          </a:p>
          <a:p>
            <a:pPr latinLnBrk="1"/>
            <a:r>
              <a:rPr lang="en-US" altLang="zh-CN" sz="1400" dirty="0">
                <a:solidFill>
                  <a:srgbClr val="7030A0"/>
                </a:solidFill>
              </a:rPr>
              <a:t>        &lt;p&gt;</a:t>
            </a:r>
            <a:r>
              <a:rPr lang="zh-CN" altLang="en-US" sz="1400" dirty="0">
                <a:solidFill>
                  <a:srgbClr val="7030A0"/>
                </a:solidFill>
              </a:rPr>
              <a:t>起稳定和操纵作用</a:t>
            </a:r>
            <a:r>
              <a:rPr lang="en-US" altLang="zh-CN" sz="1400" dirty="0">
                <a:solidFill>
                  <a:srgbClr val="7030A0"/>
                </a:solidFill>
              </a:rPr>
              <a:t>&lt;/p&gt;</a:t>
            </a:r>
            <a:endParaRPr lang="zh-CN" altLang="zh-CN" sz="1400" dirty="0">
              <a:solidFill>
                <a:srgbClr val="7030A0"/>
              </a:solidFill>
            </a:endParaRPr>
          </a:p>
          <a:p>
            <a:pPr latinLnBrk="1"/>
            <a:r>
              <a:rPr lang="en-US" altLang="zh-CN" sz="1400" dirty="0">
                <a:solidFill>
                  <a:srgbClr val="7030A0"/>
                </a:solidFill>
              </a:rPr>
              <a:t>    &lt;/section&gt;</a:t>
            </a:r>
            <a:endParaRPr lang="zh-CN" altLang="zh-CN" sz="1400" dirty="0">
              <a:solidFill>
                <a:srgbClr val="7030A0"/>
              </a:solidFill>
            </a:endParaRPr>
          </a:p>
          <a:p>
            <a:pPr latinLnBrk="1"/>
            <a:r>
              <a:rPr lang="en-US" altLang="zh-CN" sz="1400" dirty="0"/>
              <a:t> </a:t>
            </a:r>
            <a:endParaRPr lang="zh-CN" altLang="zh-CN" sz="1400" dirty="0"/>
          </a:p>
          <a:p>
            <a:pPr latinLnBrk="1"/>
            <a:r>
              <a:rPr lang="en-US" altLang="zh-CN" sz="1400" dirty="0"/>
              <a:t>&lt;/article&gt;</a:t>
            </a:r>
            <a:endParaRPr lang="zh-CN" altLang="zh-CN" sz="1400" dirty="0"/>
          </a:p>
        </p:txBody>
      </p:sp>
      <p:pic>
        <p:nvPicPr>
          <p:cNvPr id="3074" name="Picture 2" descr="http://pic.baike.soso.com/p/20131221/bki-20131221131959-158516388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272" y="1964229"/>
            <a:ext cx="4925752" cy="321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4510472" y="1964229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&lt;section&gt;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734608" y="2254553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&lt;section&gt;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919864" y="208340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&lt;section&gt;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93264" y="4991557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&lt;section&gt;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008616" y="509800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&lt;section&gt;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669228" y="6018944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组装后就是一加飞机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526156" y="5957389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&lt;article&gt;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560941" y="931874"/>
            <a:ext cx="8229600" cy="576064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b="1" dirty="0" smtClean="0"/>
              <a:t>语义元素混搭：</a:t>
            </a:r>
            <a:r>
              <a:rPr lang="en-US" altLang="zh-CN" b="1" dirty="0"/>
              <a:t> section </a:t>
            </a:r>
            <a:r>
              <a:rPr lang="zh-CN" altLang="zh-CN" b="1" dirty="0" smtClean="0"/>
              <a:t>元素</a:t>
            </a:r>
            <a:r>
              <a:rPr lang="zh-CN" altLang="en-US" b="1" dirty="0" smtClean="0"/>
              <a:t>嵌套 </a:t>
            </a:r>
            <a:r>
              <a:rPr lang="en-US" altLang="zh-CN" b="1" dirty="0" smtClean="0"/>
              <a:t>article</a:t>
            </a:r>
            <a:endParaRPr lang="zh-CN" altLang="zh-CN" dirty="0"/>
          </a:p>
        </p:txBody>
      </p:sp>
      <p:sp>
        <p:nvSpPr>
          <p:cNvPr id="3" name="矩形 2"/>
          <p:cNvSpPr/>
          <p:nvPr/>
        </p:nvSpPr>
        <p:spPr>
          <a:xfrm>
            <a:off x="457200" y="1772816"/>
            <a:ext cx="4869192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zh-CN" sz="1400" dirty="0" smtClean="0"/>
              <a:t>&lt;section&gt;</a:t>
            </a:r>
            <a:endParaRPr lang="zh-CN" altLang="zh-CN" sz="1400" dirty="0" smtClean="0"/>
          </a:p>
          <a:p>
            <a:pPr latinLnBrk="1"/>
            <a:r>
              <a:rPr lang="en-US" altLang="zh-CN" sz="1400" dirty="0" smtClean="0"/>
              <a:t>    </a:t>
            </a:r>
            <a:endParaRPr lang="zh-CN" altLang="zh-CN" sz="1400" dirty="0" smtClean="0"/>
          </a:p>
          <a:p>
            <a:pPr latinLnBrk="1"/>
            <a:r>
              <a:rPr lang="en-US" altLang="zh-CN" sz="1400" dirty="0" smtClean="0"/>
              <a:t>    &lt;h1&gt;TFBOYS</a:t>
            </a:r>
            <a:r>
              <a:rPr lang="zh-CN" altLang="en-US" sz="1400" dirty="0" smtClean="0"/>
              <a:t>组合</a:t>
            </a:r>
            <a:r>
              <a:rPr lang="en-US" altLang="zh-CN" sz="1400" dirty="0" smtClean="0"/>
              <a:t>&lt;/h1&gt;</a:t>
            </a:r>
            <a:endParaRPr lang="zh-CN" altLang="zh-CN" sz="1400" dirty="0" smtClean="0"/>
          </a:p>
          <a:p>
            <a:pPr latinLnBrk="1"/>
            <a:r>
              <a:rPr lang="en-US" altLang="zh-CN" sz="1400" dirty="0" smtClean="0"/>
              <a:t> </a:t>
            </a:r>
            <a:endParaRPr lang="zh-CN" altLang="zh-CN" sz="1400" dirty="0" smtClean="0"/>
          </a:p>
          <a:p>
            <a:pPr latinLnBrk="1"/>
            <a:r>
              <a:rPr lang="en-US" altLang="zh-CN" sz="1400" dirty="0" smtClean="0">
                <a:solidFill>
                  <a:srgbClr val="C00000"/>
                </a:solidFill>
              </a:rPr>
              <a:t>    &lt;article&gt;</a:t>
            </a:r>
            <a:endParaRPr lang="zh-CN" altLang="zh-CN" sz="1400" dirty="0" smtClean="0">
              <a:solidFill>
                <a:srgbClr val="C00000"/>
              </a:solidFill>
            </a:endParaRPr>
          </a:p>
          <a:p>
            <a:pPr latinLnBrk="1"/>
            <a:r>
              <a:rPr lang="en-US" altLang="zh-CN" sz="1400" dirty="0" smtClean="0">
                <a:solidFill>
                  <a:srgbClr val="C00000"/>
                </a:solidFill>
              </a:rPr>
              <a:t>        &lt;</a:t>
            </a:r>
            <a:r>
              <a:rPr lang="en-US" altLang="zh-CN" sz="1400" dirty="0">
                <a:solidFill>
                  <a:srgbClr val="C00000"/>
                </a:solidFill>
              </a:rPr>
              <a:t>h2&gt;</a:t>
            </a:r>
            <a:r>
              <a:rPr lang="zh-CN" altLang="en-US" sz="1400" dirty="0">
                <a:solidFill>
                  <a:srgbClr val="C00000"/>
                </a:solidFill>
              </a:rPr>
              <a:t>易烊千玺</a:t>
            </a:r>
            <a:r>
              <a:rPr lang="en-US" altLang="zh-CN" sz="1400" dirty="0">
                <a:solidFill>
                  <a:srgbClr val="C00000"/>
                </a:solidFill>
              </a:rPr>
              <a:t>&lt;/h2&gt;</a:t>
            </a:r>
            <a:endParaRPr lang="zh-CN" altLang="zh-CN" sz="1400" dirty="0">
              <a:solidFill>
                <a:srgbClr val="C00000"/>
              </a:solidFill>
            </a:endParaRPr>
          </a:p>
          <a:p>
            <a:pPr latinLnBrk="1"/>
            <a:r>
              <a:rPr lang="en-US" altLang="zh-CN" sz="1400" dirty="0">
                <a:solidFill>
                  <a:srgbClr val="C00000"/>
                </a:solidFill>
              </a:rPr>
              <a:t>        &lt;p&gt;2000</a:t>
            </a:r>
            <a:r>
              <a:rPr lang="zh-CN" altLang="en-US" sz="1400" dirty="0">
                <a:solidFill>
                  <a:srgbClr val="C00000"/>
                </a:solidFill>
              </a:rPr>
              <a:t>年</a:t>
            </a:r>
            <a:r>
              <a:rPr lang="en-US" altLang="zh-CN" sz="1400" dirty="0">
                <a:solidFill>
                  <a:srgbClr val="C00000"/>
                </a:solidFill>
              </a:rPr>
              <a:t>11</a:t>
            </a:r>
            <a:r>
              <a:rPr lang="zh-CN" altLang="en-US" sz="1400" dirty="0">
                <a:solidFill>
                  <a:srgbClr val="C00000"/>
                </a:solidFill>
              </a:rPr>
              <a:t>月</a:t>
            </a:r>
            <a:r>
              <a:rPr lang="en-US" altLang="zh-CN" sz="1400" dirty="0">
                <a:solidFill>
                  <a:srgbClr val="C00000"/>
                </a:solidFill>
              </a:rPr>
              <a:t>28</a:t>
            </a:r>
            <a:r>
              <a:rPr lang="zh-CN" altLang="en-US" sz="1400" dirty="0">
                <a:solidFill>
                  <a:srgbClr val="C00000"/>
                </a:solidFill>
              </a:rPr>
              <a:t>日出生于湖南省怀化市</a:t>
            </a:r>
            <a:r>
              <a:rPr lang="en-US" altLang="zh-CN" sz="1400" dirty="0">
                <a:solidFill>
                  <a:srgbClr val="C00000"/>
                </a:solidFill>
              </a:rPr>
              <a:t>...&lt;/p&gt;</a:t>
            </a:r>
            <a:endParaRPr lang="zh-CN" altLang="zh-CN" sz="1400" dirty="0">
              <a:solidFill>
                <a:srgbClr val="C00000"/>
              </a:solidFill>
            </a:endParaRPr>
          </a:p>
          <a:p>
            <a:pPr latinLnBrk="1"/>
            <a:r>
              <a:rPr lang="en-US" altLang="zh-CN" sz="1400" dirty="0" smtClean="0">
                <a:solidFill>
                  <a:srgbClr val="C00000"/>
                </a:solidFill>
              </a:rPr>
              <a:t>    &lt;/article&gt;</a:t>
            </a:r>
            <a:endParaRPr lang="zh-CN" altLang="zh-CN" sz="1400" dirty="0" smtClean="0">
              <a:solidFill>
                <a:srgbClr val="C00000"/>
              </a:solidFill>
            </a:endParaRPr>
          </a:p>
          <a:p>
            <a:pPr latinLnBrk="1"/>
            <a:r>
              <a:rPr lang="en-US" altLang="zh-CN" sz="1400" dirty="0" smtClean="0"/>
              <a:t> </a:t>
            </a:r>
            <a:endParaRPr lang="zh-CN" altLang="zh-CN" sz="1400" dirty="0" smtClean="0"/>
          </a:p>
          <a:p>
            <a:pPr latinLnBrk="1"/>
            <a:r>
              <a:rPr lang="en-US" altLang="zh-CN" sz="1400" dirty="0" smtClean="0">
                <a:solidFill>
                  <a:srgbClr val="00B0F0"/>
                </a:solidFill>
              </a:rPr>
              <a:t>    &lt;article&gt;</a:t>
            </a:r>
            <a:endParaRPr lang="zh-CN" altLang="zh-CN" sz="1400" dirty="0" smtClean="0">
              <a:solidFill>
                <a:srgbClr val="00B0F0"/>
              </a:solidFill>
            </a:endParaRPr>
          </a:p>
          <a:p>
            <a:pPr latinLnBrk="1"/>
            <a:r>
              <a:rPr lang="en-US" altLang="zh-CN" sz="1400" dirty="0">
                <a:solidFill>
                  <a:srgbClr val="00B0F0"/>
                </a:solidFill>
              </a:rPr>
              <a:t>        &lt;h2&gt;</a:t>
            </a:r>
            <a:r>
              <a:rPr lang="zh-CN" altLang="en-US" sz="1400" dirty="0">
                <a:solidFill>
                  <a:srgbClr val="00B0F0"/>
                </a:solidFill>
              </a:rPr>
              <a:t>王俊凯</a:t>
            </a:r>
            <a:r>
              <a:rPr lang="en-US" altLang="zh-CN" sz="1400" dirty="0">
                <a:solidFill>
                  <a:srgbClr val="00B0F0"/>
                </a:solidFill>
              </a:rPr>
              <a:t>&lt;/h2&gt;</a:t>
            </a:r>
            <a:endParaRPr lang="zh-CN" altLang="zh-CN" sz="1400" dirty="0">
              <a:solidFill>
                <a:srgbClr val="00B0F0"/>
              </a:solidFill>
            </a:endParaRPr>
          </a:p>
          <a:p>
            <a:pPr latinLnBrk="1"/>
            <a:r>
              <a:rPr lang="en-US" altLang="zh-CN" sz="1400" dirty="0">
                <a:solidFill>
                  <a:srgbClr val="00B0F0"/>
                </a:solidFill>
              </a:rPr>
              <a:t>        &lt;p&gt;1999</a:t>
            </a:r>
            <a:r>
              <a:rPr lang="zh-CN" altLang="en-US" sz="1400" dirty="0">
                <a:solidFill>
                  <a:srgbClr val="00B0F0"/>
                </a:solidFill>
              </a:rPr>
              <a:t>年</a:t>
            </a:r>
            <a:r>
              <a:rPr lang="en-US" altLang="zh-CN" sz="1400" dirty="0">
                <a:solidFill>
                  <a:srgbClr val="00B0F0"/>
                </a:solidFill>
              </a:rPr>
              <a:t>9</a:t>
            </a:r>
            <a:r>
              <a:rPr lang="zh-CN" altLang="en-US" sz="1400" dirty="0">
                <a:solidFill>
                  <a:srgbClr val="00B0F0"/>
                </a:solidFill>
              </a:rPr>
              <a:t>月</a:t>
            </a:r>
            <a:r>
              <a:rPr lang="en-US" altLang="zh-CN" sz="1400" dirty="0">
                <a:solidFill>
                  <a:srgbClr val="00B0F0"/>
                </a:solidFill>
              </a:rPr>
              <a:t>21</a:t>
            </a:r>
            <a:r>
              <a:rPr lang="zh-CN" altLang="en-US" sz="1400" dirty="0">
                <a:solidFill>
                  <a:srgbClr val="00B0F0"/>
                </a:solidFill>
              </a:rPr>
              <a:t>日生于中国重庆</a:t>
            </a:r>
            <a:r>
              <a:rPr lang="en-US" altLang="zh-CN" sz="1400" dirty="0">
                <a:solidFill>
                  <a:srgbClr val="00B0F0"/>
                </a:solidFill>
              </a:rPr>
              <a:t>..&lt;/p&gt;</a:t>
            </a:r>
            <a:endParaRPr lang="zh-CN" altLang="zh-CN" sz="1400" dirty="0">
              <a:solidFill>
                <a:srgbClr val="00B0F0"/>
              </a:solidFill>
            </a:endParaRPr>
          </a:p>
          <a:p>
            <a:pPr latinLnBrk="1"/>
            <a:r>
              <a:rPr lang="en-US" altLang="zh-CN" sz="1400" dirty="0" smtClean="0">
                <a:solidFill>
                  <a:srgbClr val="00B0F0"/>
                </a:solidFill>
              </a:rPr>
              <a:t>    &lt;/article&gt;</a:t>
            </a:r>
            <a:endParaRPr lang="zh-CN" altLang="zh-CN" sz="1400" dirty="0" smtClean="0">
              <a:solidFill>
                <a:srgbClr val="00B0F0"/>
              </a:solidFill>
            </a:endParaRPr>
          </a:p>
          <a:p>
            <a:pPr latinLnBrk="1"/>
            <a:r>
              <a:rPr lang="en-US" altLang="zh-CN" sz="1400" dirty="0" smtClean="0"/>
              <a:t> </a:t>
            </a:r>
            <a:endParaRPr lang="zh-CN" altLang="zh-CN" sz="1400" dirty="0" smtClean="0"/>
          </a:p>
          <a:p>
            <a:pPr latinLnBrk="1"/>
            <a:r>
              <a:rPr lang="en-US" altLang="zh-CN" sz="1400" dirty="0" smtClean="0">
                <a:solidFill>
                  <a:srgbClr val="7030A0"/>
                </a:solidFill>
              </a:rPr>
              <a:t>    &lt;article&gt;</a:t>
            </a:r>
            <a:endParaRPr lang="zh-CN" altLang="zh-CN" sz="1400" dirty="0" smtClean="0">
              <a:solidFill>
                <a:srgbClr val="7030A0"/>
              </a:solidFill>
            </a:endParaRPr>
          </a:p>
          <a:p>
            <a:pPr latinLnBrk="1"/>
            <a:r>
              <a:rPr lang="en-US" altLang="zh-CN" sz="1400" dirty="0" smtClean="0">
                <a:solidFill>
                  <a:srgbClr val="7030A0"/>
                </a:solidFill>
              </a:rPr>
              <a:t>        &lt;h2&gt;</a:t>
            </a:r>
            <a:r>
              <a:rPr lang="zh-CN" altLang="en-US" sz="1400" dirty="0">
                <a:solidFill>
                  <a:srgbClr val="7030A0"/>
                </a:solidFill>
              </a:rPr>
              <a:t>王源</a:t>
            </a:r>
            <a:r>
              <a:rPr lang="en-US" altLang="zh-CN" sz="1400" dirty="0">
                <a:solidFill>
                  <a:srgbClr val="7030A0"/>
                </a:solidFill>
              </a:rPr>
              <a:t>&lt;/h2&gt;</a:t>
            </a:r>
            <a:endParaRPr lang="zh-CN" altLang="zh-CN" sz="1400" dirty="0">
              <a:solidFill>
                <a:srgbClr val="7030A0"/>
              </a:solidFill>
            </a:endParaRPr>
          </a:p>
          <a:p>
            <a:pPr latinLnBrk="1"/>
            <a:r>
              <a:rPr lang="en-US" altLang="zh-CN" sz="1400" dirty="0" smtClean="0">
                <a:solidFill>
                  <a:srgbClr val="7030A0"/>
                </a:solidFill>
              </a:rPr>
              <a:t>        &lt;</a:t>
            </a:r>
            <a:r>
              <a:rPr lang="en-US" altLang="zh-CN" sz="1400" dirty="0">
                <a:solidFill>
                  <a:srgbClr val="7030A0"/>
                </a:solidFill>
              </a:rPr>
              <a:t>p&gt;2000</a:t>
            </a:r>
            <a:r>
              <a:rPr lang="zh-CN" altLang="en-US" sz="1400" dirty="0">
                <a:solidFill>
                  <a:srgbClr val="7030A0"/>
                </a:solidFill>
              </a:rPr>
              <a:t>年</a:t>
            </a:r>
            <a:r>
              <a:rPr lang="en-US" altLang="zh-CN" sz="1400" dirty="0">
                <a:solidFill>
                  <a:srgbClr val="7030A0"/>
                </a:solidFill>
              </a:rPr>
              <a:t>11</a:t>
            </a:r>
            <a:r>
              <a:rPr lang="zh-CN" altLang="en-US" sz="1400" dirty="0">
                <a:solidFill>
                  <a:srgbClr val="7030A0"/>
                </a:solidFill>
              </a:rPr>
              <a:t>月</a:t>
            </a:r>
            <a:r>
              <a:rPr lang="en-US" altLang="zh-CN" sz="1400" dirty="0">
                <a:solidFill>
                  <a:srgbClr val="7030A0"/>
                </a:solidFill>
              </a:rPr>
              <a:t>8</a:t>
            </a:r>
            <a:r>
              <a:rPr lang="zh-CN" altLang="en-US" sz="1400" dirty="0">
                <a:solidFill>
                  <a:srgbClr val="7030A0"/>
                </a:solidFill>
              </a:rPr>
              <a:t>日出生于重庆</a:t>
            </a:r>
            <a:r>
              <a:rPr lang="en-US" altLang="zh-CN" sz="1400" dirty="0">
                <a:solidFill>
                  <a:srgbClr val="7030A0"/>
                </a:solidFill>
              </a:rPr>
              <a:t>..&lt;/p&gt;</a:t>
            </a:r>
            <a:endParaRPr lang="zh-CN" altLang="zh-CN" sz="1400" dirty="0">
              <a:solidFill>
                <a:srgbClr val="7030A0"/>
              </a:solidFill>
            </a:endParaRPr>
          </a:p>
          <a:p>
            <a:pPr latinLnBrk="1"/>
            <a:r>
              <a:rPr lang="en-US" altLang="zh-CN" sz="1400" dirty="0" smtClean="0">
                <a:solidFill>
                  <a:srgbClr val="7030A0"/>
                </a:solidFill>
              </a:rPr>
              <a:t>    &lt;/article&gt;</a:t>
            </a:r>
            <a:endParaRPr lang="zh-CN" altLang="zh-CN" sz="1400" dirty="0" smtClean="0">
              <a:solidFill>
                <a:srgbClr val="7030A0"/>
              </a:solidFill>
            </a:endParaRPr>
          </a:p>
          <a:p>
            <a:pPr latinLnBrk="1"/>
            <a:r>
              <a:rPr lang="en-US" altLang="zh-CN" sz="1400" dirty="0" smtClean="0"/>
              <a:t> </a:t>
            </a:r>
            <a:endParaRPr lang="zh-CN" altLang="zh-CN" sz="1400" dirty="0" smtClean="0"/>
          </a:p>
          <a:p>
            <a:pPr latinLnBrk="1"/>
            <a:r>
              <a:rPr lang="en-US" altLang="zh-CN" sz="1400" dirty="0" smtClean="0"/>
              <a:t>&lt;/section&gt;</a:t>
            </a:r>
            <a:endParaRPr lang="zh-CN" altLang="zh-CN" sz="1400" dirty="0"/>
          </a:p>
        </p:txBody>
      </p:sp>
      <p:pic>
        <p:nvPicPr>
          <p:cNvPr id="6146" name="Picture 2" descr="http://www.daqiso.com/uploads/allimg/160317/34-16031G4240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070749"/>
            <a:ext cx="4364310" cy="3015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5498402" y="5850855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TFBOYS </a:t>
            </a:r>
          </a:p>
          <a:p>
            <a:pPr algn="ctr"/>
            <a:r>
              <a:rPr lang="en-US" altLang="zh-CN" sz="2000" b="1" dirty="0" smtClean="0">
                <a:solidFill>
                  <a:srgbClr val="FF0000"/>
                </a:solidFill>
              </a:rPr>
              <a:t>&lt;section&gt;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694714" y="5157406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王源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22800" y="5157406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易烊千玺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33592" y="5177171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王俊凯</a:t>
            </a:r>
          </a:p>
        </p:txBody>
      </p:sp>
      <p:sp>
        <p:nvSpPr>
          <p:cNvPr id="11" name="矩形 10"/>
          <p:cNvSpPr/>
          <p:nvPr/>
        </p:nvSpPr>
        <p:spPr>
          <a:xfrm>
            <a:off x="4675741" y="5397231"/>
            <a:ext cx="8226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 smtClean="0">
                <a:solidFill>
                  <a:srgbClr val="C00000"/>
                </a:solidFill>
              </a:rPr>
              <a:t>&lt;article&gt;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133592" y="5422285"/>
            <a:ext cx="8226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 smtClean="0">
                <a:solidFill>
                  <a:srgbClr val="C00000"/>
                </a:solidFill>
              </a:rPr>
              <a:t>&lt;article&gt;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590330" y="5422284"/>
            <a:ext cx="8226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 smtClean="0">
                <a:solidFill>
                  <a:srgbClr val="C00000"/>
                </a:solidFill>
              </a:rPr>
              <a:t>&lt;article&gt;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55576" y="1268760"/>
            <a:ext cx="612068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-635">
              <a:lnSpc>
                <a:spcPct val="250000"/>
              </a:lnSpc>
              <a:buSzPts val="1000"/>
              <a:tabLst>
                <a:tab pos="457200" algn="l"/>
              </a:tabLst>
            </a:pPr>
            <a:r>
              <a:rPr lang="zh-CN" altLang="en-US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使用新语义元素</a:t>
            </a:r>
            <a:endParaRPr lang="en-US" altLang="zh-CN" kern="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342900" indent="-342900" defTabSz="-635">
              <a:lnSpc>
                <a:spcPct val="250000"/>
              </a:lnSpc>
              <a:buSzPts val="1000"/>
              <a:buFont typeface="Wingdings" panose="05000000000000000000" pitchFamily="2" charset="2"/>
              <a:buChar char="u"/>
              <a:tabLst>
                <a:tab pos="457200" algn="l"/>
              </a:tabLst>
            </a:pPr>
            <a:r>
              <a:rPr lang="zh-CN" altLang="en-US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没有语义的情况下，就需要是使用</a:t>
            </a:r>
            <a:r>
              <a:rPr lang="en-US" altLang="zh-CN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DIV</a:t>
            </a:r>
            <a:r>
              <a:rPr lang="zh-CN" altLang="en-US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了。</a:t>
            </a:r>
            <a:endParaRPr lang="en-US" altLang="zh-CN" kern="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342900" indent="-342900" defTabSz="-635">
              <a:lnSpc>
                <a:spcPct val="250000"/>
              </a:lnSpc>
              <a:buSzPts val="1000"/>
              <a:buFont typeface="Wingdings" panose="05000000000000000000" pitchFamily="2" charset="2"/>
              <a:buChar char="u"/>
              <a:tabLst>
                <a:tab pos="457200" algn="l"/>
              </a:tabLst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charset="0"/>
                <a:ea typeface="微软雅黑" charset="0"/>
              </a:rPr>
              <a:t>注意：千万不要为了语义而语义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微软雅黑" charset="0"/>
              <a:ea typeface="微软雅黑" charset="0"/>
            </a:endParaRPr>
          </a:p>
          <a:p>
            <a:pPr lvl="0" defTabSz="-635">
              <a:lnSpc>
                <a:spcPct val="250000"/>
              </a:lnSpc>
              <a:buSzPts val="1000"/>
              <a:tabLst>
                <a:tab pos="457200" algn="l"/>
              </a:tabLst>
            </a:pPr>
            <a:endParaRPr lang="zh-CN" altLang="zh-CN" kern="1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" name="标题 1"/>
          <p:cNvSpPr txBox="1"/>
          <p:nvPr/>
        </p:nvSpPr>
        <p:spPr>
          <a:xfrm>
            <a:off x="580157" y="59126"/>
            <a:ext cx="8229600" cy="576064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chemeClr val="bg1"/>
                </a:solidFill>
              </a:rPr>
              <a:t>什么时候用</a:t>
            </a:r>
            <a:r>
              <a:rPr lang="en-US" altLang="zh-CN" dirty="0" smtClean="0">
                <a:solidFill>
                  <a:schemeClr val="bg1"/>
                </a:solidFill>
              </a:rPr>
              <a:t>DIV</a:t>
            </a:r>
            <a:r>
              <a:rPr lang="zh-CN" altLang="en-US" dirty="0" smtClean="0">
                <a:solidFill>
                  <a:schemeClr val="bg1"/>
                </a:solidFill>
              </a:rPr>
              <a:t>呢？</a:t>
            </a:r>
            <a:endParaRPr lang="zh-CN" altLang="zh-C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116632"/>
            <a:ext cx="8229600" cy="576064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六、</a:t>
            </a:r>
            <a:r>
              <a:rPr lang="en-US" altLang="zh-CN" dirty="0" smtClean="0">
                <a:solidFill>
                  <a:schemeClr val="bg1"/>
                </a:solidFill>
              </a:rPr>
              <a:t>IE</a:t>
            </a:r>
            <a:r>
              <a:rPr lang="zh-CN" altLang="en-US" dirty="0" smtClean="0">
                <a:solidFill>
                  <a:schemeClr val="bg1"/>
                </a:solidFill>
              </a:rPr>
              <a:t>兼容性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5576" y="1484784"/>
            <a:ext cx="25194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使用：</a:t>
            </a:r>
            <a:r>
              <a:rPr lang="en-US" altLang="zh-CN" dirty="0" smtClean="0"/>
              <a:t>html5shiv-master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55576" y="2323038"/>
            <a:ext cx="69127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直接应用源文件即可。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&lt;</a:t>
            </a:r>
            <a:r>
              <a:rPr lang="en-US" altLang="zh-CN" dirty="0"/>
              <a:t>script </a:t>
            </a:r>
            <a:r>
              <a:rPr lang="en-US" altLang="zh-CN" dirty="0" err="1"/>
              <a:t>src</a:t>
            </a:r>
            <a:r>
              <a:rPr lang="en-US" altLang="zh-CN" dirty="0"/>
              <a:t>="</a:t>
            </a:r>
            <a:r>
              <a:rPr lang="en-US" altLang="zh-CN" dirty="0" err="1"/>
              <a:t>js</a:t>
            </a:r>
            <a:r>
              <a:rPr lang="en-US" altLang="zh-CN" dirty="0"/>
              <a:t>/html5shiv.js" type="text/</a:t>
            </a:r>
            <a:r>
              <a:rPr lang="en-US" altLang="zh-CN" dirty="0" err="1"/>
              <a:t>javascript</a:t>
            </a:r>
            <a:r>
              <a:rPr lang="en-US" altLang="zh-CN" dirty="0"/>
              <a:t>"&gt;&lt;/script&gt;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1241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525963"/>
          </a:xfrm>
        </p:spPr>
        <p:txBody>
          <a:bodyPr>
            <a:normAutofit lnSpcReduction="10000"/>
          </a:bodyPr>
          <a:lstStyle/>
          <a:p>
            <a:pPr marL="285750" indent="-285750">
              <a:lnSpc>
                <a:spcPct val="150000"/>
              </a:lnSpc>
            </a:pPr>
            <a:r>
              <a:rPr lang="en-US" altLang="zh-CN" sz="1600" dirty="0"/>
              <a:t>&lt;</a:t>
            </a:r>
            <a:r>
              <a:rPr lang="en-US" altLang="zh-CN" sz="1600" dirty="0" smtClean="0"/>
              <a:t>progress&gt;</a:t>
            </a:r>
            <a:r>
              <a:rPr lang="zh-CN" altLang="en-US" sz="1600" dirty="0" smtClean="0"/>
              <a:t>用来显示一项工作做完成的进度。</a:t>
            </a:r>
            <a:endParaRPr lang="en-US" altLang="zh-CN" sz="1600" dirty="0" smtClean="0"/>
          </a:p>
          <a:p>
            <a:pPr marL="685800" lvl="1">
              <a:lnSpc>
                <a:spcPct val="150000"/>
              </a:lnSpc>
            </a:pPr>
            <a:r>
              <a:rPr lang="zh-CN" altLang="en-US" sz="1600" b="1" dirty="0" smtClean="0"/>
              <a:t>元素</a:t>
            </a:r>
            <a:r>
              <a:rPr lang="en-US" altLang="zh-CN" sz="1600" b="1" dirty="0" smtClean="0"/>
              <a:t>/DOM</a:t>
            </a:r>
            <a:r>
              <a:rPr lang="zh-CN" altLang="en-US" sz="1600" b="1" dirty="0" smtClean="0"/>
              <a:t>属性：</a:t>
            </a:r>
            <a:r>
              <a:rPr lang="en-US" altLang="zh-CN" sz="1600" b="1" dirty="0" smtClean="0"/>
              <a:t>max  </a:t>
            </a:r>
            <a:r>
              <a:rPr lang="en-US" altLang="zh-CN" sz="1600" dirty="0" smtClean="0"/>
              <a:t>~ </a:t>
            </a:r>
            <a:r>
              <a:rPr lang="zh-CN" altLang="en-US" sz="1600" dirty="0" smtClean="0"/>
              <a:t>大于</a:t>
            </a:r>
            <a:r>
              <a:rPr lang="en-US" altLang="zh-CN" sz="1600" dirty="0" smtClean="0"/>
              <a:t>0</a:t>
            </a:r>
            <a:r>
              <a:rPr lang="zh-CN" altLang="en-US" sz="1600" dirty="0" smtClean="0"/>
              <a:t>的浮点型数字，表示完成一项工作总的“工作量”。</a:t>
            </a:r>
            <a:endParaRPr lang="en-US" altLang="zh-CN" sz="1600" dirty="0" smtClean="0"/>
          </a:p>
          <a:p>
            <a:pPr marL="685800" lvl="1">
              <a:lnSpc>
                <a:spcPct val="150000"/>
              </a:lnSpc>
            </a:pPr>
            <a:r>
              <a:rPr lang="zh-CN" altLang="en-US" sz="1600" b="1" dirty="0" smtClean="0"/>
              <a:t>元素</a:t>
            </a:r>
            <a:r>
              <a:rPr lang="en-US" altLang="zh-CN" sz="1600" b="1" dirty="0" smtClean="0"/>
              <a:t>/</a:t>
            </a:r>
            <a:r>
              <a:rPr lang="en-US" altLang="zh-CN" sz="1600" b="1" dirty="0"/>
              <a:t> DOM</a:t>
            </a:r>
            <a:r>
              <a:rPr lang="zh-CN" altLang="en-US" sz="1600" b="1" dirty="0" smtClean="0"/>
              <a:t>属性：</a:t>
            </a:r>
            <a:r>
              <a:rPr lang="en-US" altLang="zh-CN" sz="1600" b="1" dirty="0" smtClean="0"/>
              <a:t>value</a:t>
            </a:r>
          </a:p>
          <a:p>
            <a:pPr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/>
              <a:t>通常情况</a:t>
            </a:r>
            <a:r>
              <a:rPr lang="en-US" altLang="zh-CN" sz="1600" dirty="0" smtClean="0"/>
              <a:t> value</a:t>
            </a:r>
            <a:r>
              <a:rPr lang="zh-CN" altLang="en-US" sz="1600" dirty="0" smtClean="0"/>
              <a:t>值为</a:t>
            </a:r>
            <a:r>
              <a:rPr lang="en-US" altLang="zh-CN" sz="1600" dirty="0" smtClean="0"/>
              <a:t>0 – max </a:t>
            </a:r>
            <a:r>
              <a:rPr lang="zh-CN" altLang="en-US" sz="1600" dirty="0" smtClean="0"/>
              <a:t>的任意浮点型数字，表示已经完成了</a:t>
            </a:r>
            <a:r>
              <a:rPr lang="en-US" altLang="zh-CN" sz="1600" dirty="0" smtClean="0"/>
              <a:t>max</a:t>
            </a:r>
            <a:r>
              <a:rPr lang="zh-CN" altLang="en-US" sz="1600" dirty="0" smtClean="0"/>
              <a:t>指定工作量的多少。</a:t>
            </a:r>
            <a:r>
              <a:rPr lang="en-US" altLang="zh-CN" sz="1600" dirty="0" smtClean="0"/>
              <a:t> </a:t>
            </a:r>
          </a:p>
          <a:p>
            <a:pPr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/>
              <a:t>无论是否设定了</a:t>
            </a:r>
            <a:r>
              <a:rPr lang="en-US" altLang="zh-CN" sz="1600" dirty="0" smtClean="0"/>
              <a:t>max</a:t>
            </a:r>
            <a:r>
              <a:rPr lang="zh-CN" altLang="en-US" sz="1600" dirty="0" smtClean="0"/>
              <a:t>的值，如果不指定</a:t>
            </a:r>
            <a:r>
              <a:rPr lang="en-US" altLang="zh-CN" sz="1600" dirty="0" smtClean="0"/>
              <a:t>value</a:t>
            </a:r>
            <a:r>
              <a:rPr lang="zh-CN" altLang="en-US" sz="1600" dirty="0" smtClean="0"/>
              <a:t>的值，进度</a:t>
            </a:r>
            <a:r>
              <a:rPr lang="zh-CN" altLang="en-US" sz="1600" dirty="0"/>
              <a:t>条是不确定的，这表明一个活动正在进行中，没有迹象显示它需要多长时间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/>
              <a:t>如果没有设定</a:t>
            </a:r>
            <a:r>
              <a:rPr lang="en-US" altLang="zh-CN" sz="1600" dirty="0" smtClean="0"/>
              <a:t>max</a:t>
            </a:r>
            <a:r>
              <a:rPr lang="zh-CN" altLang="en-US" sz="1600" dirty="0" smtClean="0"/>
              <a:t>的值，</a:t>
            </a:r>
            <a:r>
              <a:rPr lang="en-US" altLang="zh-CN" sz="1600" dirty="0" smtClean="0"/>
              <a:t>value</a:t>
            </a:r>
            <a:r>
              <a:rPr lang="zh-CN" altLang="en-US" sz="1600" dirty="0" smtClean="0"/>
              <a:t>的取值范围</a:t>
            </a:r>
            <a:r>
              <a:rPr lang="en-US" altLang="zh-CN" sz="1600" dirty="0" smtClean="0"/>
              <a:t>0~1</a:t>
            </a:r>
            <a:r>
              <a:rPr lang="zh-CN" altLang="en-US" sz="1600" dirty="0" smtClean="0"/>
              <a:t>浮点任意浮点数，表示完成工作的进度。</a:t>
            </a:r>
            <a:endParaRPr lang="en-US" altLang="zh-CN" sz="1600" dirty="0" smtClean="0"/>
          </a:p>
          <a:p>
            <a:pPr marL="685800" lvl="1">
              <a:lnSpc>
                <a:spcPct val="150000"/>
              </a:lnSpc>
            </a:pPr>
            <a:r>
              <a:rPr lang="en-US" altLang="zh-CN" sz="1600" b="1" dirty="0"/>
              <a:t>DOM</a:t>
            </a:r>
            <a:r>
              <a:rPr lang="zh-CN" altLang="en-US" sz="1600" b="1" dirty="0" smtClean="0"/>
              <a:t>属性（只读）： </a:t>
            </a:r>
            <a:r>
              <a:rPr lang="en-US" altLang="zh-CN" sz="1600" b="1" dirty="0" smtClean="0"/>
              <a:t>position</a:t>
            </a:r>
            <a:r>
              <a:rPr lang="en-US" altLang="zh-CN" sz="1600" dirty="0" smtClean="0"/>
              <a:t> , </a:t>
            </a:r>
            <a:r>
              <a:rPr lang="zh-CN" altLang="en-US" sz="1600" dirty="0" smtClean="0"/>
              <a:t>返回</a:t>
            </a:r>
            <a:r>
              <a:rPr lang="zh-CN" altLang="en-US" sz="1600" dirty="0"/>
              <a:t>一</a:t>
            </a:r>
            <a:r>
              <a:rPr lang="zh-CN" altLang="en-US" sz="1600" dirty="0" smtClean="0"/>
              <a:t>个</a:t>
            </a:r>
            <a:r>
              <a:rPr lang="en-US" altLang="zh-CN" sz="1600" dirty="0" smtClean="0"/>
              <a:t>double</a:t>
            </a:r>
            <a:r>
              <a:rPr lang="zh-CN" altLang="en-US" sz="1600" dirty="0" smtClean="0"/>
              <a:t>值，即</a:t>
            </a:r>
            <a:r>
              <a:rPr lang="en-US" altLang="zh-CN" sz="1600" dirty="0" smtClean="0"/>
              <a:t>value</a:t>
            </a:r>
            <a:r>
              <a:rPr lang="zh-CN" altLang="en-US" sz="1600" dirty="0" smtClean="0"/>
              <a:t>除以</a:t>
            </a:r>
            <a:r>
              <a:rPr lang="en-US" altLang="zh-CN" sz="1600" dirty="0" smtClean="0"/>
              <a:t>max</a:t>
            </a:r>
            <a:r>
              <a:rPr lang="zh-CN" altLang="en-US" sz="1600" dirty="0" smtClean="0"/>
              <a:t>的</a:t>
            </a:r>
            <a:r>
              <a:rPr lang="zh-CN" altLang="en-US" sz="1600" dirty="0"/>
              <a:t>结果；如果进度条是一个不确定的进度</a:t>
            </a:r>
            <a:r>
              <a:rPr lang="zh-CN" altLang="en-US" sz="1600" dirty="0" smtClean="0"/>
              <a:t>条（比如没有设置</a:t>
            </a:r>
            <a:r>
              <a:rPr lang="en-US" altLang="zh-CN" sz="1600" dirty="0" smtClean="0"/>
              <a:t>max</a:t>
            </a:r>
            <a:r>
              <a:rPr lang="zh-CN" altLang="en-US" sz="1600" dirty="0" smtClean="0"/>
              <a:t>和</a:t>
            </a:r>
            <a:r>
              <a:rPr lang="en-US" altLang="zh-CN" sz="1600" dirty="0" smtClean="0"/>
              <a:t>value</a:t>
            </a:r>
            <a:r>
              <a:rPr lang="zh-CN" altLang="en-US" sz="1600" dirty="0"/>
              <a:t>）</a:t>
            </a:r>
            <a:r>
              <a:rPr lang="zh-CN" altLang="en-US" sz="1600" dirty="0" smtClean="0"/>
              <a:t>，</a:t>
            </a:r>
            <a:r>
              <a:rPr lang="zh-CN" altLang="en-US" sz="1600" dirty="0"/>
              <a:t>它返回</a:t>
            </a:r>
            <a:r>
              <a:rPr lang="en-US" altLang="zh-CN" sz="1600" dirty="0"/>
              <a:t>- 1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pPr marL="1085850" lvl="2">
              <a:lnSpc>
                <a:spcPct val="150000"/>
              </a:lnSpc>
            </a:pPr>
            <a:endParaRPr lang="en-US" altLang="zh-CN" sz="1400" dirty="0"/>
          </a:p>
          <a:p>
            <a:endParaRPr lang="zh-CN" altLang="en-US" sz="1600" dirty="0"/>
          </a:p>
        </p:txBody>
      </p:sp>
      <p:sp>
        <p:nvSpPr>
          <p:cNvPr id="4" name="标题 1"/>
          <p:cNvSpPr txBox="1"/>
          <p:nvPr/>
        </p:nvSpPr>
        <p:spPr>
          <a:xfrm>
            <a:off x="580157" y="59126"/>
            <a:ext cx="8229600" cy="576064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chemeClr val="bg1"/>
                </a:solidFill>
              </a:rPr>
              <a:t>八、</a:t>
            </a:r>
            <a:r>
              <a:rPr lang="en-US" altLang="zh-CN" dirty="0" smtClean="0">
                <a:solidFill>
                  <a:schemeClr val="bg1"/>
                </a:solidFill>
              </a:rPr>
              <a:t>progress</a:t>
            </a:r>
            <a:r>
              <a:rPr lang="zh-CN" altLang="en-US" dirty="0" smtClean="0">
                <a:solidFill>
                  <a:schemeClr val="bg1"/>
                </a:solidFill>
              </a:rPr>
              <a:t>元素</a:t>
            </a:r>
            <a:endParaRPr lang="zh-CN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426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9"/>
            <a:ext cx="8229600" cy="37444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&lt;</a:t>
            </a:r>
            <a:r>
              <a:rPr lang="en-US" altLang="zh-CN" dirty="0" smtClean="0"/>
              <a:t>address&gt; </a:t>
            </a:r>
            <a:r>
              <a:rPr lang="zh-CN" altLang="en-US" dirty="0" smtClean="0"/>
              <a:t>表示联系信息，无特殊属性，使用说明</a:t>
            </a:r>
            <a:endParaRPr lang="en-US" altLang="zh-CN" dirty="0" smtClean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要</a:t>
            </a:r>
            <a:r>
              <a:rPr lang="zh-CN" altLang="en-US" dirty="0" smtClean="0"/>
              <a:t>表示联系信息。例如电话，地址，邮箱，网站地址等。如果某一内容与不是地址信息，使用</a:t>
            </a:r>
            <a:r>
              <a:rPr lang="en-US" altLang="zh-CN" dirty="0" smtClean="0"/>
              <a:t>&lt;p&gt;</a:t>
            </a:r>
            <a:r>
              <a:rPr lang="zh-CN" altLang="en-US" dirty="0" smtClean="0"/>
              <a:t>元素</a:t>
            </a:r>
            <a:r>
              <a:rPr lang="zh-CN" altLang="en-US" dirty="0"/>
              <a:t>，而</a:t>
            </a:r>
            <a:r>
              <a:rPr lang="zh-CN" altLang="en-US" dirty="0" smtClean="0"/>
              <a:t>不是</a:t>
            </a:r>
            <a:r>
              <a:rPr lang="en-US" altLang="zh-CN" dirty="0" smtClean="0"/>
              <a:t>&lt;address</a:t>
            </a:r>
            <a:r>
              <a:rPr lang="en-US" altLang="zh-CN" dirty="0"/>
              <a:t>&gt;</a:t>
            </a:r>
            <a:r>
              <a:rPr lang="zh-CN" altLang="en-US" dirty="0" smtClean="0"/>
              <a:t>元素。。</a:t>
            </a:r>
            <a:endParaRPr lang="zh-CN" altLang="en-US" dirty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通常一</a:t>
            </a:r>
            <a:r>
              <a:rPr lang="zh-CN" altLang="en-US" dirty="0" smtClean="0"/>
              <a:t>个</a:t>
            </a:r>
            <a:r>
              <a:rPr lang="en-US" altLang="zh-CN" dirty="0"/>
              <a:t>&lt;</a:t>
            </a:r>
            <a:r>
              <a:rPr lang="en-US" altLang="zh-CN" dirty="0" smtClean="0"/>
              <a:t>address&gt;</a:t>
            </a:r>
            <a:r>
              <a:rPr lang="zh-CN" altLang="en-US" dirty="0" smtClean="0"/>
              <a:t>元素</a:t>
            </a:r>
            <a:r>
              <a:rPr lang="zh-CN" altLang="en-US" dirty="0"/>
              <a:t>可以</a:t>
            </a:r>
            <a:r>
              <a:rPr lang="zh-CN" altLang="en-US" dirty="0" smtClean="0"/>
              <a:t>放页面的</a:t>
            </a:r>
            <a:r>
              <a:rPr lang="en-US" altLang="zh-CN" dirty="0" smtClean="0"/>
              <a:t>&lt;footer&gt;</a:t>
            </a:r>
            <a:r>
              <a:rPr lang="zh-CN" altLang="en-US" dirty="0"/>
              <a:t>元素中，如果有。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标题 1"/>
          <p:cNvSpPr txBox="1"/>
          <p:nvPr/>
        </p:nvSpPr>
        <p:spPr>
          <a:xfrm>
            <a:off x="580157" y="59126"/>
            <a:ext cx="8229600" cy="576064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chemeClr val="bg1"/>
                </a:solidFill>
              </a:rPr>
              <a:t>九、</a:t>
            </a:r>
            <a:r>
              <a:rPr lang="en-US" altLang="zh-CN" dirty="0" smtClean="0">
                <a:solidFill>
                  <a:schemeClr val="bg1"/>
                </a:solidFill>
              </a:rPr>
              <a:t>address</a:t>
            </a:r>
            <a:r>
              <a:rPr lang="zh-CN" altLang="en-US" dirty="0" smtClean="0">
                <a:solidFill>
                  <a:schemeClr val="bg1"/>
                </a:solidFill>
              </a:rPr>
              <a:t>元素</a:t>
            </a:r>
            <a:endParaRPr lang="zh-CN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418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30608"/>
            <a:ext cx="8229600" cy="652934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十、</a:t>
            </a:r>
            <a:r>
              <a:rPr lang="en-US" altLang="zh-CN" dirty="0" smtClean="0">
                <a:solidFill>
                  <a:schemeClr val="bg1"/>
                </a:solidFill>
              </a:rPr>
              <a:t>pre</a:t>
            </a:r>
            <a:r>
              <a:rPr lang="zh-CN" altLang="en-US" dirty="0" smtClean="0">
                <a:solidFill>
                  <a:schemeClr val="bg1"/>
                </a:solidFill>
              </a:rPr>
              <a:t>元素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29600" cy="4525963"/>
          </a:xfrm>
        </p:spPr>
        <p:txBody>
          <a:bodyPr/>
          <a:lstStyle/>
          <a:p>
            <a:r>
              <a:rPr lang="en-US" altLang="zh-CN" dirty="0"/>
              <a:t>pre </a:t>
            </a:r>
            <a:r>
              <a:rPr lang="zh-CN" altLang="en-US" dirty="0"/>
              <a:t>元素可定义预格式化的文本。被包围在 </a:t>
            </a:r>
            <a:r>
              <a:rPr lang="en-US" altLang="zh-CN" dirty="0"/>
              <a:t>pre </a:t>
            </a:r>
            <a:r>
              <a:rPr lang="zh-CN" altLang="en-US" dirty="0"/>
              <a:t>元素中的文本通常会保留空格和换行符。而文本也会呈现为等宽字体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最佳使用场景：展示程序源代码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074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30608"/>
            <a:ext cx="8229600" cy="652934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目录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67744" y="1124744"/>
            <a:ext cx="5328592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为什么要语义？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HTML5</a:t>
            </a:r>
            <a:r>
              <a:rPr lang="zh-CN" altLang="en-US" dirty="0" smtClean="0"/>
              <a:t>新增的布局语义元素 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article</a:t>
            </a:r>
            <a:r>
              <a:rPr lang="zh-CN" altLang="en-US" dirty="0" smtClean="0"/>
              <a:t>与</a:t>
            </a:r>
            <a:r>
              <a:rPr lang="en-US" altLang="zh-CN" dirty="0" smtClean="0"/>
              <a:t>article</a:t>
            </a:r>
            <a:r>
              <a:rPr lang="zh-CN" altLang="en-US" dirty="0" smtClean="0"/>
              <a:t>嵌套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article</a:t>
            </a:r>
            <a:r>
              <a:rPr lang="zh-CN" altLang="en-US" dirty="0" smtClean="0"/>
              <a:t>与</a:t>
            </a:r>
            <a:r>
              <a:rPr lang="en-US" altLang="zh-CN" dirty="0" smtClean="0"/>
              <a:t>section</a:t>
            </a:r>
            <a:r>
              <a:rPr lang="zh-CN" altLang="en-US" dirty="0" smtClean="0"/>
              <a:t>嵌套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section</a:t>
            </a:r>
            <a:r>
              <a:rPr lang="zh-CN" altLang="en-US" dirty="0" smtClean="0"/>
              <a:t>与</a:t>
            </a:r>
            <a:r>
              <a:rPr lang="en-US" altLang="zh-CN" dirty="0" smtClean="0"/>
              <a:t>article</a:t>
            </a:r>
            <a:r>
              <a:rPr lang="zh-CN" altLang="en-US" dirty="0" smtClean="0"/>
              <a:t>嵌套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IE</a:t>
            </a:r>
            <a:r>
              <a:rPr lang="zh-CN" altLang="en-US" dirty="0" smtClean="0"/>
              <a:t>兼容性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smtClean="0"/>
              <a:t>time  </a:t>
            </a:r>
            <a:endParaRPr lang="en-US" altLang="zh-CN" dirty="0" smtClean="0"/>
          </a:p>
          <a:p>
            <a:pPr marL="514350" indent="-514350">
              <a:buFont typeface="+mj-ea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75784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0"/>
            <a:ext cx="8229600" cy="652934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扩展阅读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1786" y="980728"/>
            <a:ext cx="8805664" cy="5224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 smtClean="0"/>
              <a:t>1985-04-12T23:20:50.52Z </a:t>
            </a:r>
            <a:endParaRPr lang="en-US" altLang="zh-CN" sz="1600" b="1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This represents 20 minutes and 50.52 seconds after the 23rd hour of April 12th, 1985 in UTC</a:t>
            </a:r>
            <a:r>
              <a:rPr lang="en-US" altLang="zh-CN" sz="1600" dirty="0" smtClean="0"/>
              <a:t>.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b="1" dirty="0" smtClean="0"/>
              <a:t>1996-12-19T16:39:57-08:00  </a:t>
            </a:r>
            <a:r>
              <a:rPr lang="zh-CN" altLang="en-US" sz="1600" b="1" dirty="0" smtClean="0"/>
              <a:t>（东八区时间）</a:t>
            </a:r>
            <a:r>
              <a:rPr lang="en-US" altLang="zh-CN" sz="1600" dirty="0" smtClean="0"/>
              <a:t>This </a:t>
            </a:r>
            <a:r>
              <a:rPr lang="en-US" altLang="zh-CN" sz="1600" dirty="0"/>
              <a:t>represents 39 minutes and 57 seconds after the 16th hour </a:t>
            </a:r>
            <a:r>
              <a:rPr lang="en-US" altLang="zh-CN" sz="1600" dirty="0" smtClean="0"/>
              <a:t>of December </a:t>
            </a:r>
            <a:r>
              <a:rPr lang="en-US" altLang="zh-CN" sz="1600" dirty="0"/>
              <a:t>19th, 1996 with an offset of -08:00 from UTC (</a:t>
            </a:r>
            <a:r>
              <a:rPr lang="en-US" altLang="zh-CN" sz="1600" dirty="0" smtClean="0"/>
              <a:t>Pacific Standard </a:t>
            </a:r>
            <a:r>
              <a:rPr lang="en-US" altLang="zh-CN" sz="1600" dirty="0"/>
              <a:t>Time).  Note that this is equivalent to </a:t>
            </a:r>
            <a:r>
              <a:rPr lang="en-US" altLang="zh-CN" sz="1600" dirty="0" smtClean="0"/>
              <a:t>1996-12-20T00:39:57Z in </a:t>
            </a:r>
            <a:r>
              <a:rPr lang="en-US" altLang="zh-CN" sz="1600" dirty="0"/>
              <a:t>UTC.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 smtClean="0"/>
              <a:t>1990-12-31T23:59:60Z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This </a:t>
            </a:r>
            <a:r>
              <a:rPr lang="en-US" altLang="zh-CN" sz="1600" dirty="0"/>
              <a:t>represents the leap second inserted at the end of 1990</a:t>
            </a:r>
            <a:r>
              <a:rPr lang="en-US" altLang="zh-CN" sz="1600" dirty="0" smtClean="0"/>
              <a:t>.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b="1" dirty="0" smtClean="0"/>
              <a:t>1990-12-31T15:59:60-08:00</a:t>
            </a:r>
            <a:endParaRPr lang="en-US" altLang="zh-CN" sz="1600" b="1" dirty="0"/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This </a:t>
            </a:r>
            <a:r>
              <a:rPr lang="en-US" altLang="zh-CN" sz="1600" dirty="0"/>
              <a:t>represents the same leap second in Pacific Standard Time, </a:t>
            </a:r>
            <a:r>
              <a:rPr lang="en-US" altLang="zh-CN" sz="1600" dirty="0" smtClean="0"/>
              <a:t>8 hours </a:t>
            </a:r>
            <a:r>
              <a:rPr lang="en-US" altLang="zh-CN" sz="1600" dirty="0"/>
              <a:t>behind UTC.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 smtClean="0"/>
              <a:t>1937-01-01T12:00:27.87+00:20</a:t>
            </a:r>
            <a:endParaRPr lang="en-US" altLang="zh-CN" sz="1600" b="1" dirty="0"/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This </a:t>
            </a:r>
            <a:r>
              <a:rPr lang="en-US" altLang="zh-CN" sz="1600" dirty="0"/>
              <a:t>represents the same instant of time as noon, January 1, </a:t>
            </a:r>
            <a:r>
              <a:rPr lang="en-US" altLang="zh-CN" sz="1600" dirty="0" smtClean="0"/>
              <a:t>1937,Netherlands </a:t>
            </a:r>
            <a:r>
              <a:rPr lang="en-US" altLang="zh-CN" sz="1600" dirty="0"/>
              <a:t>time.  Standard time in the Netherlands was exactly </a:t>
            </a:r>
            <a:r>
              <a:rPr lang="en-US" altLang="zh-CN" sz="1600" dirty="0" smtClean="0"/>
              <a:t>19 minutes </a:t>
            </a:r>
            <a:r>
              <a:rPr lang="en-US" altLang="zh-CN" sz="1600" dirty="0"/>
              <a:t>and 32.13 seconds ahead of UTC by law from 1909-05-01 </a:t>
            </a:r>
            <a:r>
              <a:rPr lang="en-US" altLang="zh-CN" sz="1600" dirty="0" smtClean="0"/>
              <a:t>through 1937-06-30</a:t>
            </a:r>
            <a:r>
              <a:rPr lang="en-US" altLang="zh-CN" sz="1600" dirty="0"/>
              <a:t>.  This time zone cannot be represented exactly using </a:t>
            </a:r>
            <a:r>
              <a:rPr lang="en-US" altLang="zh-CN" sz="1600" dirty="0" smtClean="0"/>
              <a:t>the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   HH:MM format, and this timestamp uses the closest representable UTC offset</a:t>
            </a:r>
            <a:r>
              <a:rPr lang="en-US" altLang="zh-CN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686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47583" y="0"/>
            <a:ext cx="8387974" cy="747897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一、为什么要语义？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14148" y="1038028"/>
            <a:ext cx="8363938" cy="11891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/>
              <a:t>1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HTML</a:t>
            </a:r>
            <a:r>
              <a:rPr lang="zh-CN" altLang="en-US" sz="1600" dirty="0" smtClean="0"/>
              <a:t>元素负责文档内容的结构和含义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ym typeface="+mn-ea"/>
              </a:rPr>
              <a:t>2</a:t>
            </a:r>
            <a:r>
              <a:rPr lang="zh-CN" altLang="en-US" sz="1600" dirty="0" smtClean="0">
                <a:sym typeface="+mn-ea"/>
              </a:rPr>
              <a:t>、</a:t>
            </a:r>
            <a:r>
              <a:rPr lang="en-US" altLang="zh-CN" sz="1600" dirty="0" smtClean="0">
                <a:sym typeface="+mn-ea"/>
              </a:rPr>
              <a:t>CSS</a:t>
            </a:r>
            <a:r>
              <a:rPr lang="zh-CN" altLang="en-US" sz="1600" dirty="0" smtClean="0">
                <a:sym typeface="+mn-ea"/>
              </a:rPr>
              <a:t>样式负责</a:t>
            </a:r>
            <a:r>
              <a:rPr lang="zh-CN" altLang="en-US" sz="1600" dirty="0" smtClean="0"/>
              <a:t>内容的呈现 </a:t>
            </a:r>
          </a:p>
          <a:p>
            <a:pPr>
              <a:lnSpc>
                <a:spcPct val="150000"/>
              </a:lnSpc>
            </a:pP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zh-CN" altLang="en-US" sz="1600" dirty="0"/>
          </a:p>
        </p:txBody>
      </p:sp>
      <p:grpSp>
        <p:nvGrpSpPr>
          <p:cNvPr id="8" name="组合 7"/>
          <p:cNvGrpSpPr/>
          <p:nvPr/>
        </p:nvGrpSpPr>
        <p:grpSpPr>
          <a:xfrm>
            <a:off x="611505" y="2348880"/>
            <a:ext cx="7820025" cy="2796540"/>
            <a:chOff x="963" y="4266"/>
            <a:chExt cx="12315" cy="4404"/>
          </a:xfrm>
        </p:grpSpPr>
        <p:sp>
          <p:nvSpPr>
            <p:cNvPr id="11" name="圆角矩形 10"/>
            <p:cNvSpPr/>
            <p:nvPr/>
          </p:nvSpPr>
          <p:spPr>
            <a:xfrm>
              <a:off x="9696" y="6516"/>
              <a:ext cx="3583" cy="2155"/>
            </a:xfrm>
            <a:prstGeom prst="roundRect">
              <a:avLst>
                <a:gd name="adj" fmla="val 823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搜索引擎能更好的理解页面中各部分间的关系，可以搜索到更快，更准确的信息</a:t>
              </a: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016" y="6513"/>
              <a:ext cx="3583" cy="2157"/>
            </a:xfrm>
            <a:prstGeom prst="roundRect">
              <a:avLst>
                <a:gd name="adj" fmla="val 823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由于语义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化更具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可读性，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便于团队开发和维护，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7" y="5627"/>
              <a:ext cx="1037" cy="1037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4" y="5627"/>
              <a:ext cx="1229" cy="1229"/>
            </a:xfrm>
            <a:prstGeom prst="rect">
              <a:avLst/>
            </a:prstGeom>
          </p:spPr>
        </p:pic>
        <p:sp>
          <p:nvSpPr>
            <p:cNvPr id="12" name="圆角矩形 11"/>
            <p:cNvSpPr/>
            <p:nvPr/>
          </p:nvSpPr>
          <p:spPr>
            <a:xfrm>
              <a:off x="5289" y="6513"/>
              <a:ext cx="3583" cy="2155"/>
            </a:xfrm>
            <a:prstGeom prst="roundRect">
              <a:avLst>
                <a:gd name="adj" fmla="val 823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没有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CSS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的情况下，页面也能呈现出很好地内容结构、代码结构</a:t>
              </a:r>
            </a:p>
          </p:txBody>
        </p: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8" y="5627"/>
              <a:ext cx="1120" cy="1120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963" y="4266"/>
              <a:ext cx="9192" cy="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600" dirty="0">
                  <a:solidFill>
                    <a:srgbClr val="C00000"/>
                  </a:solidFill>
                  <a:latin typeface="微软雅黑" charset="0"/>
                  <a:ea typeface="微软雅黑" charset="0"/>
                </a:rPr>
                <a:t>我们把字面含义，通俗的表达下。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4201"/>
            <a:ext cx="8229600" cy="576064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二、</a:t>
            </a:r>
            <a:r>
              <a:rPr lang="en-US" altLang="zh-CN" dirty="0" smtClean="0">
                <a:solidFill>
                  <a:schemeClr val="bg1"/>
                </a:solidFill>
              </a:rPr>
              <a:t>HTML5</a:t>
            </a:r>
            <a:r>
              <a:rPr lang="zh-CN" altLang="en-US" dirty="0" smtClean="0">
                <a:solidFill>
                  <a:schemeClr val="bg1"/>
                </a:solidFill>
              </a:rPr>
              <a:t>新增加布局语义元素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2140" y="1700808"/>
            <a:ext cx="7868058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Picture 4" descr="http://www.alistapart.com/d/previewofhtml5/structure-div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39" y="1700808"/>
            <a:ext cx="5055965" cy="1896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组合 4"/>
          <p:cNvGrpSpPr/>
          <p:nvPr/>
        </p:nvGrpSpPr>
        <p:grpSpPr>
          <a:xfrm>
            <a:off x="3352165" y="3717290"/>
            <a:ext cx="5334635" cy="2735580"/>
            <a:chOff x="5279" y="5854"/>
            <a:chExt cx="8401" cy="4308"/>
          </a:xfrm>
        </p:grpSpPr>
        <p:sp>
          <p:nvSpPr>
            <p:cNvPr id="6" name="右箭头 5"/>
            <p:cNvSpPr/>
            <p:nvPr/>
          </p:nvSpPr>
          <p:spPr>
            <a:xfrm rot="2314449">
              <a:off x="5279" y="6364"/>
              <a:ext cx="907" cy="340"/>
            </a:xfrm>
            <a:prstGeom prst="rightArrow">
              <a:avLst>
                <a:gd name="adj1" fmla="val 40366"/>
                <a:gd name="adj2" fmla="val 111132"/>
              </a:avLst>
            </a:prstGeom>
            <a:solidFill>
              <a:srgbClr val="E64B26"/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69B86"/>
                </a:solidFill>
              </a:endParaRPr>
            </a:p>
          </p:txBody>
        </p:sp>
        <p:pic>
          <p:nvPicPr>
            <p:cNvPr id="7" name="图片 6" descr="HTML 5的革新——语义化标签(一)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4" y="5854"/>
              <a:ext cx="6816" cy="430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header</a:t>
            </a:r>
            <a:r>
              <a:rPr lang="zh-CN" altLang="zh-CN" b="1" dirty="0" smtClean="0"/>
              <a:t>元素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87524" y="1391692"/>
            <a:ext cx="8568952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kern="0" dirty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header </a:t>
            </a:r>
            <a:r>
              <a:rPr lang="zh-CN" altLang="zh-CN" sz="1400" kern="0" dirty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元素代表</a:t>
            </a:r>
            <a:r>
              <a:rPr lang="en-US" altLang="zh-CN" sz="1400" kern="0" dirty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“</a:t>
            </a:r>
            <a:r>
              <a:rPr lang="zh-CN" altLang="zh-CN" sz="1400" kern="0" dirty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网页</a:t>
            </a:r>
            <a:r>
              <a:rPr lang="en-US" altLang="zh-CN" sz="1400" kern="0" dirty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”</a:t>
            </a:r>
            <a:r>
              <a:rPr lang="zh-CN" altLang="zh-CN" sz="1400" kern="0" dirty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或</a:t>
            </a:r>
            <a:r>
              <a:rPr lang="en-US" altLang="zh-CN" sz="1400" kern="0" dirty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“section”</a:t>
            </a:r>
            <a:r>
              <a:rPr lang="zh-CN" altLang="zh-CN" sz="1400" kern="0" dirty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的页眉</a:t>
            </a:r>
            <a:r>
              <a:rPr lang="zh-CN" altLang="zh-CN" sz="1400" kern="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。通常</a:t>
            </a:r>
            <a:r>
              <a:rPr lang="zh-CN" altLang="zh-CN" sz="1400" kern="0" dirty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包含</a:t>
            </a:r>
            <a:r>
              <a:rPr lang="en-US" altLang="zh-CN" sz="1400" kern="0" dirty="0">
                <a:solidFill>
                  <a:srgbClr val="DD1144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h1-h6</a:t>
            </a:r>
            <a:r>
              <a:rPr lang="zh-CN" altLang="zh-CN" sz="1400" kern="0" dirty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元素或</a:t>
            </a:r>
            <a:r>
              <a:rPr lang="en-US" altLang="zh-CN" sz="1400" kern="0" dirty="0" err="1">
                <a:solidFill>
                  <a:srgbClr val="DD1144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hgroup</a:t>
            </a:r>
            <a:r>
              <a:rPr lang="zh-CN" altLang="zh-CN" sz="1400" kern="0" dirty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，作为整个页面或者一个内容块的标题。也可以包裹一节的目录部分，一个搜索框，一个</a:t>
            </a:r>
            <a:r>
              <a:rPr lang="en-US" altLang="zh-CN" sz="1400" kern="0" dirty="0" err="1">
                <a:solidFill>
                  <a:srgbClr val="DD1144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nav</a:t>
            </a:r>
            <a:r>
              <a:rPr lang="zh-CN" altLang="zh-CN" sz="1400" kern="0" dirty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，或者任何相关</a:t>
            </a:r>
            <a:r>
              <a:rPr lang="en-US" altLang="zh-CN" sz="1400" kern="0" dirty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logo</a:t>
            </a:r>
            <a:r>
              <a:rPr lang="zh-CN" altLang="zh-CN" sz="1400" kern="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。</a:t>
            </a:r>
            <a:r>
              <a:rPr lang="zh-CN" altLang="zh-CN" sz="1400" kern="0" dirty="0" smtClean="0">
                <a:solidFill>
                  <a:schemeClr val="accent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整个</a:t>
            </a:r>
            <a:r>
              <a:rPr lang="zh-CN" altLang="zh-CN" sz="1400" kern="0" dirty="0">
                <a:solidFill>
                  <a:schemeClr val="accent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页面没有限制</a:t>
            </a:r>
            <a:r>
              <a:rPr lang="en-US" altLang="zh-CN" sz="1400" kern="0" dirty="0">
                <a:solidFill>
                  <a:schemeClr val="accent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header</a:t>
            </a:r>
            <a:r>
              <a:rPr lang="zh-CN" altLang="zh-CN" sz="1400" kern="0" dirty="0">
                <a:solidFill>
                  <a:schemeClr val="accent3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元素的个数，可以拥有多个</a:t>
            </a:r>
            <a:r>
              <a:rPr lang="zh-CN" altLang="zh-CN" sz="1400" kern="0" dirty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，可以为每个内容块增加一个</a:t>
            </a:r>
            <a:r>
              <a:rPr lang="en-US" altLang="zh-CN" sz="1400" kern="0" dirty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header</a:t>
            </a:r>
            <a:r>
              <a:rPr lang="zh-CN" altLang="zh-CN" sz="1400" kern="0" dirty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元素</a:t>
            </a:r>
            <a:endParaRPr lang="zh-CN" altLang="zh-CN" sz="1400" kern="1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8484" y="2504321"/>
            <a:ext cx="8378316" cy="17081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Arial" pitchFamily="34" charset="0"/>
                <a:ea typeface="Droid Serif" pitchFamily="18" charset="0"/>
                <a:cs typeface="Arial" pitchFamily="34" charset="0"/>
              </a:rPr>
              <a:t>&lt;header&gt;</a:t>
            </a:r>
          </a:p>
          <a:p>
            <a:pPr lvl="1">
              <a:lnSpc>
                <a:spcPct val="150000"/>
              </a:lnSpc>
            </a:pPr>
            <a:r>
              <a:rPr lang="en-US" altLang="zh-CN" sz="1400" dirty="0" smtClean="0">
                <a:latin typeface="Arial" pitchFamily="34" charset="0"/>
                <a:ea typeface="Droid Serif" pitchFamily="18" charset="0"/>
                <a:cs typeface="Arial" pitchFamily="34" charset="0"/>
              </a:rPr>
              <a:t>&lt;h1&gt;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网站标题</a:t>
            </a:r>
            <a:r>
              <a:rPr lang="en-US" altLang="zh-CN" sz="1400" dirty="0" smtClean="0">
                <a:latin typeface="Arial" pitchFamily="34" charset="0"/>
                <a:ea typeface="Droid Serif" pitchFamily="18" charset="0"/>
                <a:cs typeface="Arial" pitchFamily="34" charset="0"/>
              </a:rPr>
              <a:t>&lt;/h1&gt;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Arial" pitchFamily="34" charset="0"/>
                <a:ea typeface="Droid Serif" pitchFamily="18" charset="0"/>
                <a:cs typeface="Arial" pitchFamily="34" charset="0"/>
              </a:rPr>
              <a:t>         &lt;h2&gt;</a:t>
            </a: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网站副标题</a:t>
            </a:r>
            <a:r>
              <a:rPr lang="en-US" altLang="zh-CN" sz="1400" dirty="0" smtClean="0">
                <a:latin typeface="Arial" pitchFamily="34" charset="0"/>
                <a:ea typeface="Droid Serif" pitchFamily="18" charset="0"/>
                <a:cs typeface="Arial" pitchFamily="34" charset="0"/>
              </a:rPr>
              <a:t>&lt;/h2&gt;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Arial" pitchFamily="34" charset="0"/>
                <a:ea typeface="Droid Serif" pitchFamily="18" charset="0"/>
                <a:cs typeface="Arial" pitchFamily="34" charset="0"/>
              </a:rPr>
              <a:t>&lt;/header&gt;</a:t>
            </a:r>
          </a:p>
          <a:p>
            <a:pPr>
              <a:lnSpc>
                <a:spcPct val="150000"/>
              </a:lnSpc>
            </a:pP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08484" y="5375068"/>
            <a:ext cx="8378316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400" kern="0">
                <a:latin typeface="微软雅黑" pitchFamily="34" charset="-122"/>
                <a:ea typeface="微软雅黑" pitchFamily="34" charset="-122"/>
                <a:cs typeface="宋体" pitchFamily="2" charset="-122"/>
              </a:defRPr>
            </a:lvl1pPr>
          </a:lstStyle>
          <a:p>
            <a:pPr marL="342900" indent="-342900">
              <a:buFont typeface="+mj-lt"/>
              <a:buAutoNum type="arabicPeriod"/>
            </a:pPr>
            <a:r>
              <a:rPr lang="zh-CN" altLang="zh-CN" sz="1200" dirty="0" smtClean="0"/>
              <a:t>可以是</a:t>
            </a:r>
            <a:r>
              <a:rPr lang="en-US" altLang="zh-CN" sz="1200" dirty="0" smtClean="0"/>
              <a:t>“</a:t>
            </a:r>
            <a:r>
              <a:rPr lang="zh-CN" altLang="zh-CN" sz="1200" dirty="0" smtClean="0"/>
              <a:t>网页</a:t>
            </a:r>
            <a:r>
              <a:rPr lang="en-US" altLang="zh-CN" sz="1200" dirty="0" smtClean="0"/>
              <a:t>”</a:t>
            </a:r>
            <a:r>
              <a:rPr lang="zh-CN" altLang="zh-CN" sz="1200" dirty="0" smtClean="0"/>
              <a:t>或任意</a:t>
            </a:r>
            <a:r>
              <a:rPr lang="en-US" altLang="zh-CN" sz="1200" dirty="0" smtClean="0"/>
              <a:t>“section”</a:t>
            </a:r>
            <a:r>
              <a:rPr lang="zh-CN" altLang="zh-CN" sz="1200" dirty="0" smtClean="0"/>
              <a:t>的头部部分；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zh-CN" sz="1200" dirty="0" smtClean="0"/>
              <a:t>没有个数限制。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zh-CN" sz="1200" b="1" dirty="0" smtClean="0">
                <a:solidFill>
                  <a:srgbClr val="FF0000"/>
                </a:solidFill>
              </a:rPr>
              <a:t>如果</a:t>
            </a:r>
            <a:r>
              <a:rPr lang="en-US" altLang="zh-CN" sz="1200" b="1" dirty="0" err="1">
                <a:solidFill>
                  <a:srgbClr val="FF0000"/>
                </a:solidFill>
              </a:rPr>
              <a:t>hgroup</a:t>
            </a:r>
            <a:r>
              <a:rPr lang="zh-CN" altLang="zh-CN" sz="1200" b="1" dirty="0">
                <a:solidFill>
                  <a:srgbClr val="FF0000"/>
                </a:solidFill>
              </a:rPr>
              <a:t>或</a:t>
            </a:r>
            <a:r>
              <a:rPr lang="en-US" altLang="zh-CN" sz="1200" b="1" dirty="0">
                <a:solidFill>
                  <a:srgbClr val="FF0000"/>
                </a:solidFill>
              </a:rPr>
              <a:t>h1-h6</a:t>
            </a:r>
            <a:r>
              <a:rPr lang="zh-CN" altLang="zh-CN" sz="1200" b="1" dirty="0">
                <a:solidFill>
                  <a:srgbClr val="FF0000"/>
                </a:solidFill>
              </a:rPr>
              <a:t>自己就能工作的很好，那就不要用</a:t>
            </a:r>
            <a:r>
              <a:rPr lang="en-US" altLang="zh-CN" sz="1200" b="1" dirty="0">
                <a:solidFill>
                  <a:srgbClr val="FF0000"/>
                </a:solidFill>
              </a:rPr>
              <a:t>header</a:t>
            </a:r>
            <a:r>
              <a:rPr lang="zh-CN" altLang="zh-CN" sz="1200" b="1" dirty="0" smtClean="0">
                <a:solidFill>
                  <a:srgbClr val="FF0000"/>
                </a:solidFill>
              </a:rPr>
              <a:t>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995936" y="4978246"/>
            <a:ext cx="1440160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注意事项</a:t>
            </a:r>
            <a:endParaRPr lang="zh-CN" altLang="en-US" sz="1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457200" y="836712"/>
            <a:ext cx="8229600" cy="576064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b="1" dirty="0"/>
              <a:t>footer</a:t>
            </a:r>
            <a:r>
              <a:rPr lang="zh-CN" altLang="zh-CN" b="1" dirty="0"/>
              <a:t>元素</a:t>
            </a:r>
            <a:endParaRPr lang="zh-CN" altLang="zh-CN" dirty="0"/>
          </a:p>
        </p:txBody>
      </p:sp>
      <p:sp>
        <p:nvSpPr>
          <p:cNvPr id="4" name="矩形 3"/>
          <p:cNvSpPr/>
          <p:nvPr/>
        </p:nvSpPr>
        <p:spPr>
          <a:xfrm>
            <a:off x="287524" y="1391692"/>
            <a:ext cx="856895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footer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元素代表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网页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“section”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的页脚，通常含有该节的一些基本信息，譬如：作者，相关文档链接，版权资料。如果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footer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元素包含了整个节，那么它们就代表附录，索引，提拔，许可协议，标签，类别等一些其他类似信息。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08484" y="2504321"/>
            <a:ext cx="8378316" cy="10515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zh-CN" sz="1400" dirty="0"/>
              <a:t>&lt;footer&gt;</a:t>
            </a:r>
            <a:endParaRPr lang="zh-CN" altLang="zh-CN" sz="1400" dirty="0"/>
          </a:p>
          <a:p>
            <a:pPr latinLnBrk="1">
              <a:lnSpc>
                <a:spcPct val="150000"/>
              </a:lnSpc>
            </a:pPr>
            <a:r>
              <a:rPr lang="en-US" altLang="zh-CN" sz="1400" dirty="0"/>
              <a:t>    </a:t>
            </a:r>
            <a:r>
              <a:rPr altLang="zh-CN" sz="1400" dirty="0"/>
              <a:t>地址：昌平区平西王府公交站东尚硅谷教学楼 邮箱：info@atguigu.com  微博：weibo.com/u/3272253032</a:t>
            </a:r>
            <a:r>
              <a:rPr lang="en-US" altLang="zh-CN" sz="1400" dirty="0"/>
              <a:t>&lt;/footer</a:t>
            </a:r>
            <a:r>
              <a:rPr lang="en-US" altLang="zh-CN" sz="1400" dirty="0" smtClean="0"/>
              <a:t>&gt;</a:t>
            </a:r>
            <a:endParaRPr lang="zh-CN" altLang="zh-CN" sz="1400" dirty="0"/>
          </a:p>
        </p:txBody>
      </p:sp>
      <p:sp>
        <p:nvSpPr>
          <p:cNvPr id="6" name="文本框 5"/>
          <p:cNvSpPr txBox="1"/>
          <p:nvPr/>
        </p:nvSpPr>
        <p:spPr>
          <a:xfrm>
            <a:off x="287524" y="4316643"/>
            <a:ext cx="8378316" cy="1188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400" kern="0">
                <a:latin typeface="微软雅黑" pitchFamily="34" charset="-122"/>
                <a:ea typeface="微软雅黑" pitchFamily="34" charset="-122"/>
                <a:cs typeface="宋体" pitchFamily="2" charset="-122"/>
              </a:defRPr>
            </a:lvl1pPr>
          </a:lstStyle>
          <a:p>
            <a:pPr marL="228600" lvl="0" indent="-228600">
              <a:lnSpc>
                <a:spcPct val="200000"/>
              </a:lnSpc>
              <a:buFont typeface="+mj-lt"/>
              <a:buAutoNum type="arabicPeriod"/>
            </a:pPr>
            <a:r>
              <a:rPr lang="zh-CN" altLang="zh-CN" sz="1200" dirty="0"/>
              <a:t>可以是</a:t>
            </a:r>
            <a:r>
              <a:rPr lang="en-US" altLang="zh-CN" sz="1200" dirty="0"/>
              <a:t>“</a:t>
            </a:r>
            <a:r>
              <a:rPr lang="zh-CN" altLang="zh-CN" sz="1200" dirty="0"/>
              <a:t>网页</a:t>
            </a:r>
            <a:r>
              <a:rPr lang="en-US" altLang="zh-CN" sz="1200" dirty="0"/>
              <a:t>”</a:t>
            </a:r>
            <a:r>
              <a:rPr lang="zh-CN" altLang="zh-CN" sz="1200" dirty="0"/>
              <a:t>或任意</a:t>
            </a:r>
            <a:r>
              <a:rPr lang="en-US" altLang="zh-CN" sz="1200" dirty="0"/>
              <a:t>“section”</a:t>
            </a:r>
            <a:r>
              <a:rPr lang="zh-CN" altLang="zh-CN" sz="1200" dirty="0"/>
              <a:t>的底部部分；</a:t>
            </a:r>
          </a:p>
          <a:p>
            <a:pPr marL="228600" lvl="0" indent="-228600">
              <a:lnSpc>
                <a:spcPct val="200000"/>
              </a:lnSpc>
              <a:buFont typeface="+mj-lt"/>
              <a:buAutoNum type="arabicPeriod"/>
            </a:pPr>
            <a:r>
              <a:rPr lang="zh-CN" altLang="zh-CN" sz="1200" dirty="0"/>
              <a:t>没有个数限制，除了包裹的内容不一样，其他跟</a:t>
            </a:r>
            <a:r>
              <a:rPr lang="en-US" altLang="zh-CN" sz="1200" dirty="0"/>
              <a:t>header</a:t>
            </a:r>
            <a:r>
              <a:rPr lang="zh-CN" altLang="zh-CN" sz="1200" dirty="0"/>
              <a:t>类似。</a:t>
            </a:r>
          </a:p>
          <a:p>
            <a:pPr marL="228600" lvl="0" indent="-228600">
              <a:lnSpc>
                <a:spcPct val="200000"/>
              </a:lnSpc>
              <a:buFont typeface="+mj-lt"/>
              <a:buAutoNum type="arabicPeriod"/>
            </a:pPr>
            <a:endParaRPr lang="zh-CN" altLang="zh-CN" sz="1200" dirty="0"/>
          </a:p>
        </p:txBody>
      </p:sp>
      <p:sp>
        <p:nvSpPr>
          <p:cNvPr id="7" name="文本框 6"/>
          <p:cNvSpPr txBox="1"/>
          <p:nvPr/>
        </p:nvSpPr>
        <p:spPr>
          <a:xfrm>
            <a:off x="3777562" y="3769996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注意事项</a:t>
            </a:r>
            <a:endParaRPr lang="zh-CN" altLang="en-US" sz="1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457200" y="836712"/>
            <a:ext cx="8229600" cy="576064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b="1" dirty="0" err="1"/>
              <a:t>hgroup</a:t>
            </a:r>
            <a:r>
              <a:rPr lang="zh-CN" altLang="zh-CN" b="1" dirty="0"/>
              <a:t>元素</a:t>
            </a:r>
            <a:endParaRPr lang="zh-CN" altLang="zh-CN" dirty="0"/>
          </a:p>
        </p:txBody>
      </p:sp>
      <p:sp>
        <p:nvSpPr>
          <p:cNvPr id="3" name="矩形 2"/>
          <p:cNvSpPr/>
          <p:nvPr/>
        </p:nvSpPr>
        <p:spPr>
          <a:xfrm>
            <a:off x="287524" y="1391692"/>
            <a:ext cx="85689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hgroup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元素代表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网页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“section”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的标题，当元素有多个层级时，该元素可以将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h1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h6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元素放在其内，譬如文章的主标题和副标题的组合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08484" y="2000719"/>
            <a:ext cx="8378316" cy="19913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latinLnBrk="1">
              <a:lnSpc>
                <a:spcPct val="150000"/>
              </a:lnSpc>
              <a:defRPr sz="1400"/>
            </a:lvl1pPr>
          </a:lstStyle>
          <a:p>
            <a:r>
              <a:rPr lang="en-US" altLang="zh-CN" dirty="0">
                <a:latin typeface="Arial" pitchFamily="34" charset="0"/>
                <a:ea typeface="Droid Serif" pitchFamily="18" charset="0"/>
                <a:cs typeface="Arial" pitchFamily="34" charset="0"/>
              </a:rPr>
              <a:t>&lt;header&gt;</a:t>
            </a:r>
          </a:p>
          <a:p>
            <a:r>
              <a:rPr lang="en-US" altLang="zh-CN" dirty="0">
                <a:latin typeface="Arial" pitchFamily="34" charset="0"/>
                <a:ea typeface="Droid Serif" pitchFamily="18" charset="0"/>
                <a:cs typeface="Arial" pitchFamily="34" charset="0"/>
              </a:rPr>
              <a:t>    &lt;</a:t>
            </a:r>
            <a:r>
              <a:rPr lang="en-US" altLang="zh-CN" dirty="0" err="1">
                <a:latin typeface="Arial" pitchFamily="34" charset="0"/>
                <a:ea typeface="Droid Serif" pitchFamily="18" charset="0"/>
                <a:cs typeface="Arial" pitchFamily="34" charset="0"/>
              </a:rPr>
              <a:t>hgroup</a:t>
            </a:r>
            <a:r>
              <a:rPr lang="en-US" altLang="zh-CN" dirty="0">
                <a:latin typeface="Arial" pitchFamily="34" charset="0"/>
                <a:ea typeface="Droid Serif" pitchFamily="18" charset="0"/>
                <a:cs typeface="Arial" pitchFamily="34" charset="0"/>
              </a:rPr>
              <a:t>&gt;</a:t>
            </a:r>
          </a:p>
          <a:p>
            <a:r>
              <a:rPr lang="en-US" altLang="zh-CN" dirty="0">
                <a:latin typeface="Arial" pitchFamily="34" charset="0"/>
                <a:ea typeface="Droid Serif" pitchFamily="18" charset="0"/>
                <a:cs typeface="Arial" pitchFamily="34" charset="0"/>
              </a:rPr>
              <a:t>        &lt;h1&gt;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网站标题</a:t>
            </a:r>
            <a:r>
              <a:rPr lang="en-US" altLang="zh-CN" dirty="0">
                <a:latin typeface="Arial" pitchFamily="34" charset="0"/>
                <a:ea typeface="Droid Serif" pitchFamily="18" charset="0"/>
                <a:cs typeface="Arial" pitchFamily="34" charset="0"/>
              </a:rPr>
              <a:t>&lt;/h1&gt;</a:t>
            </a:r>
          </a:p>
          <a:p>
            <a:r>
              <a:rPr lang="en-US" altLang="zh-CN" dirty="0">
                <a:latin typeface="Arial" pitchFamily="34" charset="0"/>
                <a:ea typeface="Droid Serif" pitchFamily="18" charset="0"/>
                <a:cs typeface="Arial" pitchFamily="34" charset="0"/>
              </a:rPr>
              <a:t>        &lt;h2&gt;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网站副标题</a:t>
            </a:r>
            <a:r>
              <a:rPr lang="en-US" altLang="zh-CN" dirty="0">
                <a:latin typeface="Arial" pitchFamily="34" charset="0"/>
                <a:ea typeface="Droid Serif" pitchFamily="18" charset="0"/>
                <a:cs typeface="Arial" pitchFamily="34" charset="0"/>
              </a:rPr>
              <a:t>&lt;/h2&gt;</a:t>
            </a:r>
          </a:p>
          <a:p>
            <a:r>
              <a:rPr lang="en-US" altLang="zh-CN" dirty="0">
                <a:latin typeface="Arial" pitchFamily="34" charset="0"/>
                <a:ea typeface="Droid Serif" pitchFamily="18" charset="0"/>
                <a:cs typeface="Arial" pitchFamily="34" charset="0"/>
              </a:rPr>
              <a:t>    &lt;/</a:t>
            </a:r>
            <a:r>
              <a:rPr lang="en-US" altLang="zh-CN" dirty="0" err="1">
                <a:latin typeface="Arial" pitchFamily="34" charset="0"/>
                <a:ea typeface="Droid Serif" pitchFamily="18" charset="0"/>
                <a:cs typeface="Arial" pitchFamily="34" charset="0"/>
              </a:rPr>
              <a:t>hgroup</a:t>
            </a:r>
            <a:r>
              <a:rPr lang="en-US" altLang="zh-CN" dirty="0">
                <a:latin typeface="Arial" pitchFamily="34" charset="0"/>
                <a:ea typeface="Droid Serif" pitchFamily="18" charset="0"/>
                <a:cs typeface="Arial" pitchFamily="34" charset="0"/>
              </a:rPr>
              <a:t>&gt;</a:t>
            </a:r>
          </a:p>
          <a:p>
            <a:r>
              <a:rPr lang="en-US" altLang="zh-CN" dirty="0">
                <a:latin typeface="Arial" pitchFamily="34" charset="0"/>
                <a:ea typeface="Droid Serif" pitchFamily="18" charset="0"/>
                <a:cs typeface="Arial" pitchFamily="34" charset="0"/>
              </a:rPr>
              <a:t>&lt;/header&gt;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87524" y="4478725"/>
            <a:ext cx="8378316" cy="1463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400" kern="0">
                <a:latin typeface="微软雅黑" pitchFamily="34" charset="-122"/>
                <a:ea typeface="微软雅黑" pitchFamily="34" charset="-122"/>
                <a:cs typeface="宋体" pitchFamily="2" charset="-122"/>
              </a:defRPr>
            </a:lvl1pPr>
          </a:lstStyle>
          <a:p>
            <a:pPr marL="228600" lvl="0" indent="-228600">
              <a:lnSpc>
                <a:spcPct val="200000"/>
              </a:lnSpc>
              <a:buFont typeface="+mj-lt"/>
              <a:buAutoNum type="arabicPeriod"/>
            </a:pPr>
            <a:r>
              <a:rPr lang="zh-CN" altLang="zh-CN" sz="1200" dirty="0"/>
              <a:t>如果只需要一个</a:t>
            </a:r>
            <a:r>
              <a:rPr lang="en-US" altLang="zh-CN" sz="1200" dirty="0"/>
              <a:t>h1-h6</a:t>
            </a:r>
            <a:r>
              <a:rPr lang="zh-CN" altLang="zh-CN" sz="1200" dirty="0"/>
              <a:t>标签就不用</a:t>
            </a:r>
            <a:r>
              <a:rPr lang="en-US" altLang="zh-CN" sz="1200" dirty="0" err="1"/>
              <a:t>hgroup</a:t>
            </a:r>
            <a:endParaRPr lang="zh-CN" altLang="zh-CN" sz="1200" dirty="0"/>
          </a:p>
          <a:p>
            <a:pPr marL="228600" lvl="0" indent="-228600">
              <a:lnSpc>
                <a:spcPct val="200000"/>
              </a:lnSpc>
              <a:buFont typeface="+mj-lt"/>
              <a:buAutoNum type="arabicPeriod"/>
            </a:pPr>
            <a:r>
              <a:rPr lang="zh-CN" altLang="zh-CN" sz="1200" dirty="0"/>
              <a:t>如果有连续多个</a:t>
            </a:r>
            <a:r>
              <a:rPr lang="en-US" altLang="zh-CN" sz="1200" dirty="0"/>
              <a:t>h1-h6</a:t>
            </a:r>
            <a:r>
              <a:rPr lang="zh-CN" altLang="zh-CN" sz="1200" dirty="0"/>
              <a:t>标签就用</a:t>
            </a:r>
            <a:r>
              <a:rPr lang="en-US" altLang="zh-CN" sz="1200" dirty="0" err="1"/>
              <a:t>hgroup</a:t>
            </a:r>
            <a:endParaRPr lang="zh-CN" altLang="zh-CN" sz="1200" dirty="0"/>
          </a:p>
          <a:p>
            <a:pPr marL="228600" lvl="0" indent="-228600">
              <a:lnSpc>
                <a:spcPct val="200000"/>
              </a:lnSpc>
              <a:buFont typeface="+mj-lt"/>
              <a:buAutoNum type="arabicPeriod"/>
            </a:pPr>
            <a:r>
              <a:rPr lang="zh-CN" altLang="zh-CN" sz="1200" dirty="0"/>
              <a:t>如果有连续多个标题和其他文章数据，</a:t>
            </a:r>
            <a:r>
              <a:rPr lang="en-US" altLang="zh-CN" sz="1200" dirty="0"/>
              <a:t>h1-h6</a:t>
            </a:r>
            <a:r>
              <a:rPr lang="zh-CN" altLang="zh-CN" sz="1200" dirty="0"/>
              <a:t>标签就用</a:t>
            </a:r>
            <a:r>
              <a:rPr lang="en-US" altLang="zh-CN" sz="1200" dirty="0" err="1"/>
              <a:t>hgroup</a:t>
            </a:r>
            <a:r>
              <a:rPr lang="zh-CN" altLang="zh-CN" sz="1200" dirty="0"/>
              <a:t>包住，和其他文章元数据一起放入</a:t>
            </a:r>
            <a:r>
              <a:rPr lang="en-US" altLang="zh-CN" sz="1200" dirty="0"/>
              <a:t>header</a:t>
            </a:r>
            <a:r>
              <a:rPr lang="zh-CN" altLang="zh-CN" sz="1200" dirty="0" smtClean="0"/>
              <a:t>标签。</a:t>
            </a:r>
          </a:p>
          <a:p>
            <a:pPr marL="228600" lvl="0" indent="-228600">
              <a:buFont typeface="+mj-lt"/>
              <a:buAutoNum type="arabicPeriod"/>
            </a:pPr>
            <a:endParaRPr lang="zh-CN" altLang="zh-CN" sz="1200" dirty="0"/>
          </a:p>
        </p:txBody>
      </p:sp>
      <p:sp>
        <p:nvSpPr>
          <p:cNvPr id="6" name="文本框 5"/>
          <p:cNvSpPr txBox="1"/>
          <p:nvPr/>
        </p:nvSpPr>
        <p:spPr>
          <a:xfrm>
            <a:off x="3756602" y="4064673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注意事项</a:t>
            </a:r>
            <a:endParaRPr lang="zh-CN" altLang="en-US" sz="1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457200" y="836712"/>
            <a:ext cx="8229600" cy="576064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b="1" dirty="0" err="1"/>
              <a:t>nav</a:t>
            </a:r>
            <a:r>
              <a:rPr lang="zh-CN" altLang="zh-CN" b="1" dirty="0"/>
              <a:t>元素</a:t>
            </a:r>
            <a:endParaRPr lang="zh-CN" altLang="zh-CN" dirty="0"/>
          </a:p>
        </p:txBody>
      </p:sp>
      <p:sp>
        <p:nvSpPr>
          <p:cNvPr id="3" name="矩形 2"/>
          <p:cNvSpPr/>
          <p:nvPr/>
        </p:nvSpPr>
        <p:spPr>
          <a:xfrm>
            <a:off x="287524" y="1391692"/>
            <a:ext cx="85689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nav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元素代表页面的导航链接区域。用于定义页面的</a:t>
            </a:r>
            <a:r>
              <a:rPr lang="zh-CN" altLang="zh-CN" sz="1400" b="1" dirty="0">
                <a:latin typeface="微软雅黑" pitchFamily="34" charset="-122"/>
                <a:ea typeface="微软雅黑" pitchFamily="34" charset="-122"/>
              </a:rPr>
              <a:t>主要导航部分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08484" y="2023842"/>
            <a:ext cx="8378316" cy="2321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latinLnBrk="1">
              <a:lnSpc>
                <a:spcPct val="150000"/>
              </a:lnSpc>
              <a:defRPr sz="1400"/>
            </a:lvl1pPr>
          </a:lstStyle>
          <a:p>
            <a:r>
              <a:rPr lang="en-US" altLang="zh-CN" dirty="0" smtClean="0"/>
              <a:t>&lt;</a:t>
            </a:r>
            <a:r>
              <a:rPr lang="en-US" altLang="zh-CN" dirty="0" err="1"/>
              <a:t>nav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    &lt;</a:t>
            </a:r>
            <a:r>
              <a:rPr lang="en-US" altLang="zh-CN" dirty="0" err="1"/>
              <a:t>ul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        &lt;li&gt;HTML 5&lt;/li&gt;</a:t>
            </a:r>
            <a:endParaRPr lang="zh-CN" altLang="zh-CN" dirty="0"/>
          </a:p>
          <a:p>
            <a:r>
              <a:rPr lang="en-US" altLang="zh-CN" dirty="0"/>
              <a:t>        &lt;li&gt;CSS3&lt;/li&gt;</a:t>
            </a:r>
            <a:endParaRPr lang="zh-CN" altLang="zh-CN" dirty="0"/>
          </a:p>
          <a:p>
            <a:r>
              <a:rPr lang="en-US" altLang="zh-CN" dirty="0"/>
              <a:t>        &lt;li&gt;JavaScript&lt;/li&gt;</a:t>
            </a:r>
            <a:endParaRPr lang="zh-CN" altLang="zh-CN" dirty="0"/>
          </a:p>
          <a:p>
            <a:r>
              <a:rPr lang="en-US" altLang="zh-CN" dirty="0"/>
              <a:t>    &lt;/</a:t>
            </a:r>
            <a:r>
              <a:rPr lang="en-US" altLang="zh-CN" dirty="0" err="1"/>
              <a:t>ul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&lt;/</a:t>
            </a:r>
            <a:r>
              <a:rPr lang="en-US" altLang="zh-CN" dirty="0" err="1"/>
              <a:t>nav</a:t>
            </a:r>
            <a:r>
              <a:rPr lang="en-US" altLang="zh-CN" dirty="0"/>
              <a:t>&gt;</a:t>
            </a:r>
            <a:endParaRPr lang="zh-CN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308484" y="5252545"/>
            <a:ext cx="8378316" cy="822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400" kern="0">
                <a:latin typeface="微软雅黑" pitchFamily="34" charset="-122"/>
                <a:ea typeface="微软雅黑" pitchFamily="34" charset="-122"/>
                <a:cs typeface="宋体" pitchFamily="2" charset="-122"/>
              </a:defRPr>
            </a:lvl1pPr>
          </a:lstStyle>
          <a:p>
            <a:pPr marL="228600" lvl="0" indent="-228600">
              <a:lnSpc>
                <a:spcPct val="200000"/>
              </a:lnSpc>
              <a:buFont typeface="+mj-lt"/>
              <a:buAutoNum type="arabicPeriod"/>
            </a:pPr>
            <a:r>
              <a:rPr lang="zh-CN" altLang="zh-CN" sz="1200" dirty="0"/>
              <a:t>用在整个页面主要导航部分</a:t>
            </a:r>
            <a:r>
              <a:rPr lang="zh-CN" altLang="zh-CN" sz="1200" dirty="0" smtClean="0"/>
              <a:t>上</a:t>
            </a:r>
            <a:r>
              <a:rPr lang="zh-CN" altLang="en-US" sz="1200" dirty="0"/>
              <a:t>。</a:t>
            </a:r>
            <a:endParaRPr lang="zh-CN" altLang="zh-CN" sz="1200" dirty="0"/>
          </a:p>
          <a:p>
            <a:pPr marL="228600" lvl="0" indent="-228600">
              <a:lnSpc>
                <a:spcPct val="200000"/>
              </a:lnSpc>
              <a:buFont typeface="+mj-lt"/>
              <a:buAutoNum type="arabicPeriod"/>
            </a:pPr>
            <a:endParaRPr lang="zh-CN" altLang="zh-CN" sz="1200" dirty="0"/>
          </a:p>
        </p:txBody>
      </p:sp>
      <p:sp>
        <p:nvSpPr>
          <p:cNvPr id="6" name="文本框 5"/>
          <p:cNvSpPr txBox="1"/>
          <p:nvPr/>
        </p:nvSpPr>
        <p:spPr>
          <a:xfrm>
            <a:off x="3777562" y="4749892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注意事项</a:t>
            </a:r>
            <a:endParaRPr lang="zh-CN" altLang="en-US" sz="1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457200" y="836712"/>
            <a:ext cx="8229600" cy="576064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b="1" dirty="0"/>
              <a:t>aside</a:t>
            </a:r>
            <a:r>
              <a:rPr lang="zh-CN" altLang="zh-CN" b="1" dirty="0"/>
              <a:t>元素</a:t>
            </a:r>
            <a:endParaRPr lang="zh-CN" altLang="zh-CN" dirty="0"/>
          </a:p>
        </p:txBody>
      </p:sp>
      <p:sp>
        <p:nvSpPr>
          <p:cNvPr id="3" name="矩形 2"/>
          <p:cNvSpPr/>
          <p:nvPr/>
        </p:nvSpPr>
        <p:spPr>
          <a:xfrm>
            <a:off x="287524" y="1391692"/>
            <a:ext cx="8568952" cy="1371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aside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元素被包含在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article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元素中作为主要内容的</a:t>
            </a:r>
            <a:r>
              <a:rPr lang="zh-CN" altLang="zh-CN" sz="1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附属信息部分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，其中的内容可以是与当前文章有关的相关资料、标签、名词解释等。（特殊的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section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article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元素之外使用作为页面或站点全局的附属信息部分。最典型的是侧边栏，其中的内容可以是日志串连，其他组的导航，甚至广告，这些内容相关的页面。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90972" y="2778891"/>
            <a:ext cx="8378316" cy="23317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latinLnBrk="1">
              <a:lnSpc>
                <a:spcPct val="150000"/>
              </a:lnSpc>
              <a:defRPr sz="1400"/>
            </a:lvl1pPr>
          </a:lstStyle>
          <a:p>
            <a:r>
              <a:rPr lang="en-US" altLang="zh-CN" dirty="0"/>
              <a:t>&lt;article&gt;</a:t>
            </a:r>
            <a:endParaRPr lang="zh-CN" altLang="zh-CN" dirty="0"/>
          </a:p>
          <a:p>
            <a:r>
              <a:rPr lang="en-US" altLang="zh-CN" dirty="0"/>
              <a:t>    &lt;p&gt;</a:t>
            </a:r>
            <a:r>
              <a:rPr lang="zh-CN" altLang="en-US" dirty="0"/>
              <a:t>文章内容</a:t>
            </a:r>
            <a:r>
              <a:rPr lang="en-US" altLang="zh-CN" dirty="0"/>
              <a:t>&lt;/p&gt;</a:t>
            </a:r>
            <a:endParaRPr lang="zh-CN" altLang="zh-CN" dirty="0"/>
          </a:p>
          <a:p>
            <a:r>
              <a:rPr lang="en-US" altLang="zh-CN" dirty="0"/>
              <a:t>    &lt;aside&gt;</a:t>
            </a:r>
            <a:endParaRPr lang="zh-CN" altLang="zh-CN" dirty="0"/>
          </a:p>
          <a:p>
            <a:r>
              <a:rPr lang="en-US" altLang="zh-CN" dirty="0"/>
              <a:t>        &lt;h1&gt;</a:t>
            </a:r>
            <a:r>
              <a:rPr lang="zh-CN" altLang="zh-CN" dirty="0"/>
              <a:t>作者简介</a:t>
            </a:r>
            <a:r>
              <a:rPr lang="en-US" altLang="zh-CN" dirty="0"/>
              <a:t>&lt;/h1&gt;</a:t>
            </a:r>
            <a:endParaRPr lang="zh-CN" altLang="zh-CN" dirty="0"/>
          </a:p>
          <a:p>
            <a:r>
              <a:rPr lang="en-US" altLang="zh-CN" dirty="0"/>
              <a:t>        &lt;p&gt;</a:t>
            </a:r>
            <a:r>
              <a:rPr lang="zh-CN" altLang="en-US" dirty="0"/>
              <a:t>张三，网络写手。</a:t>
            </a:r>
            <a:r>
              <a:rPr lang="en-US" altLang="zh-CN" dirty="0"/>
              <a:t>&lt;/p&gt;</a:t>
            </a:r>
            <a:endParaRPr lang="zh-CN" altLang="zh-CN" dirty="0"/>
          </a:p>
          <a:p>
            <a:r>
              <a:rPr lang="en-US" altLang="zh-CN" dirty="0"/>
              <a:t>    &lt;/aside&gt;</a:t>
            </a:r>
            <a:endParaRPr lang="zh-CN" altLang="zh-CN" dirty="0"/>
          </a:p>
          <a:p>
            <a:r>
              <a:rPr lang="en-US" altLang="zh-CN" dirty="0"/>
              <a:t>&lt;/article</a:t>
            </a:r>
            <a:r>
              <a:rPr lang="en-US" altLang="zh-CN" dirty="0" smtClean="0"/>
              <a:t>&gt;</a:t>
            </a:r>
            <a:endParaRPr lang="zh-CN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308484" y="5533445"/>
            <a:ext cx="8378316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400" kern="0">
                <a:latin typeface="微软雅黑" pitchFamily="34" charset="-122"/>
                <a:ea typeface="微软雅黑" pitchFamily="34" charset="-122"/>
                <a:cs typeface="宋体" pitchFamily="2" charset="-122"/>
              </a:defRPr>
            </a:lvl1pPr>
          </a:lstStyle>
          <a:p>
            <a:pPr marL="228600" lvl="0" indent="-228600">
              <a:buFont typeface="+mj-lt"/>
              <a:buAutoNum type="arabicPeriod"/>
            </a:pPr>
            <a:r>
              <a:rPr lang="en-US" altLang="zh-CN" sz="1200" dirty="0"/>
              <a:t>aside</a:t>
            </a:r>
            <a:r>
              <a:rPr lang="zh-CN" altLang="zh-CN" sz="1200" dirty="0"/>
              <a:t>在</a:t>
            </a:r>
            <a:r>
              <a:rPr lang="en-US" altLang="zh-CN" sz="1200" dirty="0"/>
              <a:t>article</a:t>
            </a:r>
            <a:r>
              <a:rPr lang="zh-CN" altLang="zh-CN" sz="1200" dirty="0"/>
              <a:t>内表示主要内容的附属信息，</a:t>
            </a:r>
          </a:p>
          <a:p>
            <a:pPr marL="228600" lvl="0" indent="-228600">
              <a:buFont typeface="+mj-lt"/>
              <a:buAutoNum type="arabicPeriod"/>
            </a:pPr>
            <a:r>
              <a:rPr lang="zh-CN" altLang="zh-CN" sz="1200" b="1" dirty="0">
                <a:solidFill>
                  <a:srgbClr val="FF0000"/>
                </a:solidFill>
              </a:rPr>
              <a:t>在</a:t>
            </a:r>
            <a:r>
              <a:rPr lang="en-US" altLang="zh-CN" sz="1200" b="1" dirty="0">
                <a:solidFill>
                  <a:srgbClr val="FF0000"/>
                </a:solidFill>
              </a:rPr>
              <a:t>article</a:t>
            </a:r>
            <a:r>
              <a:rPr lang="zh-CN" altLang="zh-CN" sz="1200" b="1" dirty="0">
                <a:solidFill>
                  <a:srgbClr val="FF0000"/>
                </a:solidFill>
              </a:rPr>
              <a:t>之外则可做侧边栏，没有</a:t>
            </a:r>
            <a:r>
              <a:rPr lang="en-US" altLang="zh-CN" sz="1200" b="1" dirty="0">
                <a:solidFill>
                  <a:srgbClr val="FF0000"/>
                </a:solidFill>
              </a:rPr>
              <a:t>article</a:t>
            </a:r>
            <a:r>
              <a:rPr lang="zh-CN" altLang="zh-CN" sz="1200" b="1" dirty="0">
                <a:solidFill>
                  <a:srgbClr val="FF0000"/>
                </a:solidFill>
              </a:rPr>
              <a:t>与之对应，最好不用。</a:t>
            </a:r>
          </a:p>
          <a:p>
            <a:pPr marL="228600" lvl="0" indent="-228600">
              <a:buFont typeface="+mj-lt"/>
              <a:buAutoNum type="arabicPeriod"/>
            </a:pPr>
            <a:r>
              <a:rPr lang="zh-CN" altLang="zh-CN" sz="1200" dirty="0"/>
              <a:t>如果是广告，其他日志链接或者其他分类导航也可以用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760050" y="5193489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注意事项</a:t>
            </a:r>
            <a:endParaRPr lang="zh-CN" altLang="en-US" sz="1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atguigu</Template>
  <TotalTime>416</TotalTime>
  <Words>1967</Words>
  <Application>Microsoft Office PowerPoint</Application>
  <PresentationFormat>全屏显示(4:3)</PresentationFormat>
  <Paragraphs>217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宋体</vt:lpstr>
      <vt:lpstr>微软雅黑</vt:lpstr>
      <vt:lpstr>Arial</vt:lpstr>
      <vt:lpstr>Arial Narrow</vt:lpstr>
      <vt:lpstr>Calibri</vt:lpstr>
      <vt:lpstr>Droid Serif</vt:lpstr>
      <vt:lpstr>Ebrima</vt:lpstr>
      <vt:lpstr>Times New Roman</vt:lpstr>
      <vt:lpstr>Wingdings</vt:lpstr>
      <vt:lpstr>Office 主题</vt:lpstr>
      <vt:lpstr>PowerPoint 演示文稿</vt:lpstr>
      <vt:lpstr>目录</vt:lpstr>
      <vt:lpstr>一、为什么要语义？ </vt:lpstr>
      <vt:lpstr>二、HTML5新增加布局语义元素</vt:lpstr>
      <vt:lpstr>header元素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六、IE兼容性</vt:lpstr>
      <vt:lpstr>PowerPoint 演示文稿</vt:lpstr>
      <vt:lpstr>PowerPoint 演示文稿</vt:lpstr>
      <vt:lpstr>十、pre元素</vt:lpstr>
      <vt:lpstr>PowerPoint 演示文稿</vt:lpstr>
      <vt:lpstr>扩展阅读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许井龙</dc:creator>
  <cp:lastModifiedBy>许井龙</cp:lastModifiedBy>
  <cp:revision>830</cp:revision>
  <dcterms:created xsi:type="dcterms:W3CDTF">2016-03-19T12:08:00Z</dcterms:created>
  <dcterms:modified xsi:type="dcterms:W3CDTF">2016-10-13T05:26:32Z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2052-10.1.0.5737</vt:lpwstr>
  </property>
</Properties>
</file>