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>
          <p15:clr>
            <a:srgbClr val="A4A3A4"/>
          </p15:clr>
        </p15:guide>
        <p15:guide id="2" pos="28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89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E27"/>
    <a:srgbClr val="0000FF"/>
    <a:srgbClr val="F2F2F2"/>
    <a:srgbClr val="169B86"/>
    <a:srgbClr val="F99E2B"/>
    <a:srgbClr val="139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72" y="66"/>
      </p:cViewPr>
      <p:guideLst>
        <p:guide orient="horz" pos="2092"/>
        <p:guide pos="284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808" y="66"/>
      </p:cViewPr>
      <p:guideLst>
        <p:guide orient="horz" pos="2789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59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597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WebSQL更像是关系型数据库，使用SQL查询数据。W3C已经不再支持这种技术。具体情况请看：http://www.w3.org/TR/webdatabase/。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857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52934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836712"/>
            <a:ext cx="2057400" cy="5289451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836712"/>
            <a:ext cx="6019800" cy="5289451"/>
          </a:xfrm>
        </p:spPr>
        <p:txBody>
          <a:bodyPr vert="eaVert"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674503"/>
            <a:ext cx="8387974" cy="747897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微软雅黑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5181601"/>
          </a:xfrm>
          <a:prstGeom prst="rect">
            <a:avLst/>
          </a:prstGeom>
        </p:spPr>
        <p:txBody>
          <a:bodyPr/>
          <a:lstStyle>
            <a:lvl1pPr marL="213360" indent="-213360">
              <a:buFont typeface="Wingdings" pitchFamily="2" charset="2"/>
              <a:buChar char=""/>
              <a:defRPr sz="30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微软雅黑" pitchFamily="34" charset="-122"/>
              </a:defRPr>
            </a:lvl1pPr>
            <a:lvl2pPr marL="387985" indent="-175260">
              <a:buFont typeface="Wingdings" pitchFamily="2" charset="2"/>
              <a:buChar char="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微软雅黑" pitchFamily="34" charset="-122"/>
              </a:defRPr>
            </a:lvl2pPr>
            <a:lvl3pPr marL="556260" indent="-167640" defTabSz="-635">
              <a:buFont typeface="Wingdings" pitchFamily="2" charset="2"/>
              <a:buChar char="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微软雅黑" pitchFamily="34" charset="-122"/>
              </a:defRPr>
            </a:lvl3pPr>
            <a:lvl4pPr marL="685800" indent="-129540">
              <a:buFont typeface="Wingdings" pitchFamily="2" charset="2"/>
              <a:buChar char="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微软雅黑" pitchFamily="34" charset="-122"/>
              </a:defRPr>
            </a:lvl4pPr>
            <a:lvl5pPr marL="815975" indent="-129540" defTabSz="-635">
              <a:buFont typeface="Wingdings" pitchFamily="2" charset="2"/>
              <a:buChar char="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微软雅黑" pitchFamily="34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2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52934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4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76064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59838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>
                <a:latin typeface="微软雅黑" pitchFamily="34" charset="-122"/>
                <a:ea typeface="微软雅黑" pitchFamily="34" charset="-122"/>
              </a:defRPr>
            </a:lvl1pPr>
            <a:lvl2pPr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921" y="5865833"/>
            <a:ext cx="55450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 Light" charset="0"/>
                <a:ea typeface="微软雅黑 Light" charset="0"/>
                <a:cs typeface="Ebrima" pitchFamily="2" charset="0"/>
              </a:rPr>
              <a:t>微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 Light" charset="0"/>
                <a:ea typeface="微软雅黑 Light" charset="0"/>
                <a:cs typeface="Ebrima" pitchFamily="2" charset="0"/>
              </a:rPr>
              <a:t>信： 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 Light" charset="0"/>
                <a:ea typeface="微软雅黑 Light" charset="0"/>
                <a:cs typeface="Ebrima" pitchFamily="2" charset="0"/>
              </a:rPr>
              <a:t>ngsteel</a:t>
            </a:r>
          </a:p>
          <a:p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 Light" charset="0"/>
                <a:ea typeface="微软雅黑 Light" charset="0"/>
                <a:cs typeface="Ebrima" pitchFamily="2" charset="0"/>
              </a:rPr>
              <a:t>邮箱</a:t>
            </a:r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 Light" charset="0"/>
                <a:ea typeface="微软雅黑 Light" charset="0"/>
                <a:cs typeface="Ebrima" pitchFamily="2" charset="0"/>
              </a:rPr>
              <a:t> 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 Light" charset="0"/>
                <a:ea typeface="微软雅黑 Light" charset="0"/>
                <a:cs typeface="Ebrima" pitchFamily="2" charset="0"/>
              </a:rPr>
              <a:t>:  ngsteel@qq.com</a:t>
            </a:r>
            <a:endParaRPr lang="en-US" altLang="zh-CN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 Light" charset="0"/>
              <a:ea typeface="微软雅黑 Light" charset="0"/>
              <a:cs typeface="Ebrima" pitchFamily="2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960310"/>
            <a:ext cx="863620" cy="8636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5445219"/>
            <a:ext cx="9144000" cy="76654"/>
          </a:xfrm>
          <a:prstGeom prst="rect">
            <a:avLst/>
          </a:prstGeom>
          <a:solidFill>
            <a:srgbClr val="F99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7" y="5589235"/>
            <a:ext cx="9144000" cy="76654"/>
          </a:xfrm>
          <a:prstGeom prst="rect">
            <a:avLst/>
          </a:prstGeom>
          <a:solidFill>
            <a:srgbClr val="F99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982157" y="4557173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讲师：许井龙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59394" y="3068954"/>
            <a:ext cx="576066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离线存储：</a:t>
            </a:r>
            <a:r>
              <a:rPr lang="en-US" altLang="zh-CN" sz="3600" b="1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Storage</a:t>
            </a:r>
            <a:endParaRPr lang="zh-CN" altLang="en-US" sz="3600" b="1" dirty="0" smtClean="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42" y="1052926"/>
            <a:ext cx="8062985" cy="747897"/>
          </a:xfrm>
        </p:spPr>
        <p:txBody>
          <a:bodyPr vert="horz" lIns="68580" tIns="34290" rIns="68580" bIns="34290" rtlCol="0" anchor="ctr">
            <a:noAutofit/>
          </a:bodyPr>
          <a:lstStyle/>
          <a:p>
            <a:pPr defTabSz="457200"/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itchFamily="34" charset="-122"/>
                <a:ea typeface="Microsoft YaHei UI" pitchFamily="34" charset="-122"/>
                <a:cs typeface="Segoe UI Black" pitchFamily="34" charset="0"/>
              </a:rPr>
              <a:t>HTML5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itchFamily="34" charset="-122"/>
                <a:ea typeface="Microsoft YaHei UI" pitchFamily="34" charset="-122"/>
                <a:cs typeface="Segoe UI Black" pitchFamily="34" charset="0"/>
              </a:rPr>
              <a:t>之前的离线存储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Microsoft YaHei UI" pitchFamily="34" charset="-122"/>
              <a:ea typeface="Microsoft YaHei UI" pitchFamily="34" charset="-122"/>
              <a:cs typeface="Segoe UI Black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4155" y="1848160"/>
            <a:ext cx="821441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用于弥补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协议的无状态性，服务器可以使用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中包含的信息来判断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传输中的状态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的显著缺陷：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需要在客户端和服务器端来回地传送，繁琐且消耗带宽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2140" y="5229225"/>
            <a:ext cx="6631305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参考：http://browsercookielimits.squawky.net/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不同浏览器的</a:t>
            </a:r>
            <a:r>
              <a:rPr lang="en-US" altLang="zh-CN" dirty="0" err="1"/>
              <a:t>Cookiez</a:t>
            </a:r>
            <a:r>
              <a:rPr lang="zh-CN" altLang="en-US" dirty="0"/>
              <a:t>略微有些差异。</a:t>
            </a:r>
          </a:p>
        </p:txBody>
      </p:sp>
    </p:spTree>
    <p:extLst>
      <p:ext uri="{BB962C8B-B14F-4D97-AF65-F5344CB8AC3E}">
        <p14:creationId xmlns:p14="http://schemas.microsoft.com/office/powerpoint/2010/main" val="172111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/>
          <p:nvPr/>
        </p:nvSpPr>
        <p:spPr>
          <a:xfrm>
            <a:off x="299394" y="4976301"/>
            <a:ext cx="8363938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>
              <a:lnSpc>
                <a:spcPct val="150000"/>
              </a:lnSpc>
            </a:pP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>
              <a:lnSpc>
                <a:spcPct val="150000"/>
              </a:lnSpc>
            </a:pP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>
              <a:lnSpc>
                <a:spcPct val="150000"/>
              </a:lnSpc>
            </a:pP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>
              <a:lnSpc>
                <a:spcPct val="150000"/>
              </a:lnSpc>
            </a:pP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>
              <a:lnSpc>
                <a:spcPct val="150000"/>
              </a:lnSpc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11317" y="2204526"/>
          <a:ext cx="7552827" cy="2880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17609"/>
                <a:gridCol w="2517609"/>
                <a:gridCol w="2517609"/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dirty="0" smtClean="0"/>
                        <a:t>大小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dirty="0" smtClean="0"/>
                        <a:t>生命周期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114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400" dirty="0" smtClean="0"/>
                        <a:t>Cookie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400" dirty="0" smtClean="0"/>
                        <a:t>4KB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开发人员自定义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114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400" dirty="0" err="1" smtClean="0"/>
                        <a:t>sessionStorage</a:t>
                      </a:r>
                      <a:r>
                        <a:rPr lang="en-US" altLang="zh-CN" sz="1400" dirty="0" smtClean="0"/>
                        <a:t> 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400" dirty="0" smtClean="0"/>
                        <a:t>5MB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浏览器关闭之前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400" dirty="0" smtClean="0"/>
                        <a:t>localStorage 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400" dirty="0" smtClean="0"/>
                        <a:t>5MB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永久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  <a:sym typeface="+mn-ea"/>
                        </a:rPr>
                        <a:t>，除非用户主动清除。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dirty="0" smtClean="0"/>
                        <a:t>IndexedDB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  <a:sym typeface="+mn-ea"/>
                        </a:rPr>
                        <a:t>不存在大小限制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  <a:sym typeface="+mn-ea"/>
                        </a:rPr>
                        <a:t>永久，除非用户主动清除。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1148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dirty="0" smtClean="0">
                          <a:sym typeface="+mn-ea"/>
                        </a:rPr>
                        <a:t>WebSQL</a:t>
                      </a:r>
                      <a:endParaRPr lang="en-US" altLang="zh-CN" sz="1400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微软雅黑" charset="0"/>
                          <a:ea typeface="微软雅黑" charset="0"/>
                        </a:rPr>
                        <a:t>注意：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W3C已经不再支持这种技术！忘了它！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  <a:tr h="4114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sym typeface="+mn-ea"/>
                        </a:rPr>
                        <a:t>Application Cache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endParaRPr lang="zh-CN" altLang="en-US" sz="1400" dirty="0">
                        <a:solidFill>
                          <a:srgbClr val="FF0000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endParaRPr lang="zh-CN" altLang="en-US" sz="1400" dirty="0">
                        <a:solidFill>
                          <a:srgbClr val="FF0000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标题 2"/>
          <p:cNvSpPr>
            <a:spLocks noGrp="1"/>
          </p:cNvSpPr>
          <p:nvPr/>
        </p:nvSpPr>
        <p:spPr>
          <a:xfrm>
            <a:off x="467932" y="764636"/>
            <a:ext cx="8062985" cy="74789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微软雅黑" pitchFamily="34" charset="-122"/>
                <a:cs typeface="+mj-cs"/>
              </a:defRPr>
            </a:lvl1pPr>
          </a:lstStyle>
          <a:p>
            <a:pPr defTabSz="457200"/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itchFamily="34" charset="-122"/>
                <a:ea typeface="Microsoft YaHei UI" pitchFamily="34" charset="-122"/>
                <a:cs typeface="Segoe UI Black" pitchFamily="34" charset="0"/>
              </a:rPr>
              <a:t>离线存储技术对比表</a:t>
            </a:r>
          </a:p>
        </p:txBody>
      </p:sp>
    </p:spTree>
    <p:extLst>
      <p:ext uri="{BB962C8B-B14F-4D97-AF65-F5344CB8AC3E}">
        <p14:creationId xmlns:p14="http://schemas.microsoft.com/office/powerpoint/2010/main" val="116335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1852666"/>
            <a:ext cx="144016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浏览器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 smtClean="0"/>
              <a:t>PC </a:t>
            </a:r>
            <a:r>
              <a:rPr lang="zh-CN" altLang="en-US" dirty="0" smtClean="0"/>
              <a:t>手机）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7236296" y="1852666"/>
            <a:ext cx="144016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707904" y="1837895"/>
            <a:ext cx="136815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DNS</a:t>
            </a:r>
          </a:p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35796" y="335699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2"/>
              </a:rPr>
              <a:t>www.baidu.com</a:t>
            </a:r>
            <a:r>
              <a:rPr lang="en-US" altLang="zh-CN" dirty="0" smtClean="0"/>
              <a:t>  56.98.172.66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429309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http://www.baidu.com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2" idx="3"/>
            <a:endCxn id="4" idx="1"/>
          </p:cNvCxnSpPr>
          <p:nvPr/>
        </p:nvCxnSpPr>
        <p:spPr>
          <a:xfrm flipV="1">
            <a:off x="1763688" y="2341951"/>
            <a:ext cx="1944216" cy="14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3" idx="1"/>
          </p:cNvCxnSpPr>
          <p:nvPr/>
        </p:nvCxnSpPr>
        <p:spPr>
          <a:xfrm>
            <a:off x="5076056" y="2341951"/>
            <a:ext cx="2160240" cy="14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3" idx="0"/>
            <a:endCxn id="2" idx="0"/>
          </p:cNvCxnSpPr>
          <p:nvPr/>
        </p:nvCxnSpPr>
        <p:spPr>
          <a:xfrm rot="16200000" flipV="1">
            <a:off x="4499992" y="-1603718"/>
            <a:ext cx="12700" cy="691276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923928" y="109487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Index.html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67544" y="333502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-</a:t>
            </a:r>
            <a:r>
              <a:rPr lang="zh-CN" altLang="en-US" dirty="0" smtClean="0"/>
              <a:t>响应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23528" y="522920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会话：</a:t>
            </a:r>
            <a:r>
              <a:rPr lang="en-US" altLang="zh-CN" dirty="0" smtClean="0"/>
              <a:t>sessions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411760" y="5229200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浏览器端的会话（</a:t>
            </a:r>
            <a:r>
              <a:rPr lang="en-US" altLang="zh-CN" dirty="0" smtClean="0"/>
              <a:t>tab</a:t>
            </a:r>
            <a:r>
              <a:rPr lang="zh-CN" altLang="en-US" dirty="0" smtClean="0"/>
              <a:t>）：浏览器</a:t>
            </a:r>
            <a:r>
              <a:rPr lang="en-US" altLang="zh-CN" smtClean="0"/>
              <a:t>(tab)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--- </a:t>
            </a:r>
            <a:r>
              <a:rPr lang="zh-CN" altLang="en-US" dirty="0" smtClean="0"/>
              <a:t>关闭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13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64444" y="1484784"/>
            <a:ext cx="7344816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考虑浏览器兼容性问题，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首先自然是检测浏览器是否支持本地存储。</a:t>
            </a:r>
          </a:p>
        </p:txBody>
      </p:sp>
      <p:sp>
        <p:nvSpPr>
          <p:cNvPr id="4" name="矩形 3"/>
          <p:cNvSpPr/>
          <p:nvPr/>
        </p:nvSpPr>
        <p:spPr>
          <a:xfrm>
            <a:off x="900004" y="2204477"/>
            <a:ext cx="6017120" cy="2225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rgbClr val="4B4B4B"/>
                </a:solidFill>
                <a:latin typeface="Arial Narrow" panose="020B0606020202030204" pitchFamily="34" charset="0"/>
              </a:rPr>
              <a:t>if</a:t>
            </a:r>
            <a:r>
              <a:rPr lang="en-US" altLang="zh-CN" sz="1400" dirty="0" smtClean="0">
                <a:solidFill>
                  <a:srgbClr val="4B4B4B"/>
                </a:solidFill>
                <a:latin typeface="Arial Narrow" panose="020B0606020202030204" pitchFamily="34" charset="0"/>
              </a:rPr>
              <a:t>( </a:t>
            </a:r>
            <a:r>
              <a:rPr lang="en-US" altLang="zh-CN" sz="1400" dirty="0" err="1" smtClean="0">
                <a:solidFill>
                  <a:srgbClr val="4B4B4B"/>
                </a:solidFill>
                <a:latin typeface="Arial Narrow" panose="020B0606020202030204" pitchFamily="34" charset="0"/>
              </a:rPr>
              <a:t>window.localStorage</a:t>
            </a:r>
            <a:r>
              <a:rPr lang="en-US" altLang="zh-CN" sz="1400" dirty="0" smtClean="0">
                <a:solidFill>
                  <a:srgbClr val="4B4B4B"/>
                </a:solidFill>
                <a:latin typeface="Arial Narrow" panose="020B0606020202030204" pitchFamily="34" charset="0"/>
              </a:rPr>
              <a:t> ){</a:t>
            </a:r>
            <a:r>
              <a:rPr lang="en-US" altLang="zh-CN" sz="1400" dirty="0">
                <a:latin typeface="Arial Narrow" panose="020B0606020202030204" pitchFamily="34" charset="0"/>
              </a:rPr>
              <a:t/>
            </a:r>
            <a:br>
              <a:rPr lang="en-US" altLang="zh-CN" sz="1400" dirty="0">
                <a:latin typeface="Arial Narrow" panose="020B0606020202030204" pitchFamily="34" charset="0"/>
              </a:rPr>
            </a:br>
            <a:r>
              <a:rPr lang="en-US" altLang="zh-CN" sz="1400" dirty="0">
                <a:solidFill>
                  <a:srgbClr val="4B4B4B"/>
                </a:solidFill>
                <a:latin typeface="Arial Narrow" panose="020B0606020202030204" pitchFamily="34" charset="0"/>
              </a:rPr>
              <a:t> </a:t>
            </a:r>
            <a:r>
              <a:rPr lang="en-US" altLang="zh-CN" sz="1400" dirty="0" smtClean="0">
                <a:solidFill>
                  <a:srgbClr val="4B4B4B"/>
                </a:solidFill>
                <a:latin typeface="Arial Narrow" panose="020B0606020202030204" pitchFamily="34" charset="0"/>
              </a:rPr>
              <a:t>     alert</a:t>
            </a:r>
            <a:r>
              <a:rPr lang="en-US" altLang="zh-CN" sz="1400" dirty="0">
                <a:solidFill>
                  <a:srgbClr val="4B4B4B"/>
                </a:solidFill>
                <a:latin typeface="Arial Narrow" panose="020B0606020202030204" pitchFamily="34" charset="0"/>
              </a:rPr>
              <a:t>('This browser supports localStorage');</a:t>
            </a:r>
            <a:r>
              <a:rPr lang="en-US" altLang="zh-CN" sz="1400" dirty="0">
                <a:latin typeface="Arial Narrow" panose="020B0606020202030204" pitchFamily="34" charset="0"/>
              </a:rPr>
              <a:t/>
            </a:r>
            <a:br>
              <a:rPr lang="en-US" altLang="zh-CN" sz="1400" dirty="0">
                <a:latin typeface="Arial Narrow" panose="020B0606020202030204" pitchFamily="34" charset="0"/>
              </a:rPr>
            </a:br>
            <a:r>
              <a:rPr lang="en-US" altLang="zh-CN" sz="1400" dirty="0">
                <a:solidFill>
                  <a:srgbClr val="4B4B4B"/>
                </a:solidFill>
                <a:latin typeface="Arial Narrow" panose="020B0606020202030204" pitchFamily="34" charset="0"/>
              </a:rPr>
              <a:t>}else{</a:t>
            </a:r>
            <a:r>
              <a:rPr lang="en-US" altLang="zh-CN" sz="1400" dirty="0">
                <a:latin typeface="Arial Narrow" panose="020B0606020202030204" pitchFamily="34" charset="0"/>
              </a:rPr>
              <a:t/>
            </a:r>
            <a:br>
              <a:rPr lang="en-US" altLang="zh-CN" sz="1400" dirty="0">
                <a:latin typeface="Arial Narrow" panose="020B0606020202030204" pitchFamily="34" charset="0"/>
              </a:rPr>
            </a:br>
            <a:r>
              <a:rPr lang="en-US" altLang="zh-CN" sz="1400" dirty="0">
                <a:solidFill>
                  <a:srgbClr val="4B4B4B"/>
                </a:solidFill>
                <a:latin typeface="Arial Narrow" panose="020B0606020202030204" pitchFamily="34" charset="0"/>
              </a:rPr>
              <a:t> </a:t>
            </a:r>
            <a:r>
              <a:rPr lang="en-US" altLang="zh-CN" sz="1400" dirty="0" smtClean="0">
                <a:solidFill>
                  <a:srgbClr val="4B4B4B"/>
                </a:solidFill>
                <a:latin typeface="Arial Narrow" panose="020B0606020202030204" pitchFamily="34" charset="0"/>
              </a:rPr>
              <a:t>     alert</a:t>
            </a:r>
            <a:r>
              <a:rPr lang="en-US" altLang="zh-CN" sz="1400" dirty="0">
                <a:solidFill>
                  <a:srgbClr val="4B4B4B"/>
                </a:solidFill>
                <a:latin typeface="Arial Narrow" panose="020B0606020202030204" pitchFamily="34" charset="0"/>
              </a:rPr>
              <a:t>('This browser does NOT support localStorage');</a:t>
            </a:r>
            <a:r>
              <a:rPr lang="en-US" altLang="zh-CN" sz="1400" dirty="0">
                <a:latin typeface="Arial Narrow" panose="020B0606020202030204" pitchFamily="34" charset="0"/>
              </a:rPr>
              <a:t/>
            </a:r>
            <a:br>
              <a:rPr lang="en-US" altLang="zh-CN" sz="1400" dirty="0">
                <a:latin typeface="Arial Narrow" panose="020B0606020202030204" pitchFamily="34" charset="0"/>
              </a:rPr>
            </a:br>
            <a:r>
              <a:rPr lang="en-US" altLang="zh-CN" sz="1400" dirty="0">
                <a:solidFill>
                  <a:srgbClr val="4B4B4B"/>
                </a:solidFill>
                <a:latin typeface="Arial Narrow" panose="020B0606020202030204" pitchFamily="34" charset="0"/>
              </a:rPr>
              <a:t>}</a:t>
            </a:r>
            <a:endParaRPr lang="zh-CN" altLang="en-US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9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1229151"/>
            <a:ext cx="7920880" cy="435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存储数据的方法就是直接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给 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window.localStorage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一个属性。</a:t>
            </a:r>
          </a:p>
          <a:p>
            <a:pPr>
              <a:lnSpc>
                <a:spcPct val="200000"/>
              </a:lnSpc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localStorage.setItem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("name","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张三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");   //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张三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"</a:t>
            </a:r>
          </a:p>
          <a:p>
            <a:pPr>
              <a:lnSpc>
                <a:spcPct val="200000"/>
              </a:lnSpc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v var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b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localStorage.getItem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("name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");  //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的值</a:t>
            </a:r>
          </a:p>
          <a:p>
            <a:pPr>
              <a:lnSpc>
                <a:spcPct val="200000"/>
              </a:lnSpc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localStorage.removeItem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("name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");   //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清除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的值</a:t>
            </a:r>
          </a:p>
          <a:p>
            <a:pPr>
              <a:lnSpc>
                <a:spcPct val="200000"/>
              </a:lnSpc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localStorage.clear(); //</a:t>
            </a:r>
            <a:r>
              <a:rPr lang="zh-CN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清楚所有键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-</a:t>
            </a:r>
            <a:r>
              <a:rPr lang="zh-CN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值对</a:t>
            </a:r>
          </a:p>
          <a:p>
            <a:pPr>
              <a:lnSpc>
                <a:spcPct val="200000"/>
              </a:lnSpc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200000"/>
              </a:lnSpc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389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268760"/>
            <a:ext cx="8064896" cy="4767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这里最推荐使用的自然是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getItem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setItem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，清除键值对使用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removeItem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。如果希望一次性清除所有的键值对，可以使用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clear()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。另外，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还提供了一个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key()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方法，可以在不知道有哪些键值的时候使用，如下：</a:t>
            </a:r>
          </a:p>
          <a:p>
            <a:pPr>
              <a:lnSpc>
                <a:spcPct val="200000"/>
              </a:lnSpc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storage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window.localStorage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function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showStorage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(){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for(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=0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storage.length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++){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//key(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获得相应的键，再用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getItem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方法获得对应的值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document.write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storage.key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)+ " : " +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storage.getItem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storage.key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)) + "&lt;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br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&gt;");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}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611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484784"/>
            <a:ext cx="77048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sessionStorage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sessionStorage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方法针对一个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session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进行数据存储。当用户关闭浏览器窗口后，数据会被删除。</a:t>
            </a:r>
            <a:endParaRPr lang="zh-CN" altLang="en-US" sz="16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9552" y="3213556"/>
            <a:ext cx="7992888" cy="17235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&lt;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script type="text/javascript"&gt; 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139782"/>
                </a:solidFill>
                <a:latin typeface="Consolas" pitchFamily="49" charset="0"/>
              </a:rPr>
              <a:t>sessionStorage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.lastname="Smith"; 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document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.write(sessionStorage.lastname)</a:t>
            </a:r>
            <a:r>
              <a:rPr lang="zh-CN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;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&lt;/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script&gt;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35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/>
        </p:nvSpPr>
        <p:spPr>
          <a:xfrm>
            <a:off x="446138" y="908720"/>
            <a:ext cx="7798270" cy="817770"/>
          </a:xfrm>
          <a:prstGeom prst="rect">
            <a:avLst/>
          </a:prstGeom>
          <a:effectLst>
            <a:outerShdw dist="12700" dir="2700000" algn="tl" rotWithShape="0">
              <a:schemeClr val="bg1">
                <a:alpha val="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练习：记录用户的搜索信息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" y="2204720"/>
            <a:ext cx="4373880" cy="1301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7360" y="4077335"/>
            <a:ext cx="6433820" cy="532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" charset="0"/>
                <a:ea typeface="微软雅黑" charset="0"/>
              </a:rPr>
              <a:t>要求：每次刷刷新页面，显示用户上次搜索的关键字。</a:t>
            </a:r>
          </a:p>
          <a:p>
            <a:endParaRPr lang="zh-CN" altLang="en-US" sz="1400"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906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atguigu</Template>
  <TotalTime>17</TotalTime>
  <Words>486</Words>
  <Application>Microsoft Office PowerPoint</Application>
  <PresentationFormat>全屏显示(4:3)</PresentationFormat>
  <Paragraphs>74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Microsoft YaHei UI</vt:lpstr>
      <vt:lpstr>宋体</vt:lpstr>
      <vt:lpstr>微软雅黑</vt:lpstr>
      <vt:lpstr>微软雅黑 Light</vt:lpstr>
      <vt:lpstr>Arial</vt:lpstr>
      <vt:lpstr>Arial Narrow</vt:lpstr>
      <vt:lpstr>Calibri</vt:lpstr>
      <vt:lpstr>Consolas</vt:lpstr>
      <vt:lpstr>Ebrima</vt:lpstr>
      <vt:lpstr>Segoe UI Black</vt:lpstr>
      <vt:lpstr>Wingdings</vt:lpstr>
      <vt:lpstr>Office 主题</vt:lpstr>
      <vt:lpstr>PowerPoint 演示文稿</vt:lpstr>
      <vt:lpstr>HTML5之前的离线存储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许井龙</dc:creator>
  <cp:lastModifiedBy>admin</cp:lastModifiedBy>
  <cp:revision>977</cp:revision>
  <dcterms:created xsi:type="dcterms:W3CDTF">2016-03-19T12:08:00Z</dcterms:created>
  <dcterms:modified xsi:type="dcterms:W3CDTF">2016-06-18T08:02:44Z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