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63" r:id="rId5"/>
    <p:sldId id="266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782"/>
    <a:srgbClr val="F99E27"/>
    <a:srgbClr val="0000FF"/>
    <a:srgbClr val="F2F2F2"/>
    <a:srgbClr val="169B86"/>
    <a:srgbClr val="F99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4" d="100"/>
          <a:sy n="84" d="100"/>
        </p:scale>
        <p:origin x="1020" y="78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8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0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81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8229600" cy="4525963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266" y="1124744"/>
            <a:ext cx="8229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t>2017/4/25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740" y="980728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60310"/>
            <a:ext cx="863620" cy="8636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445219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7" y="5589235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9430" y="4552619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1667" y="3095643"/>
            <a:ext cx="57606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拖放 </a:t>
            </a: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Drag&amp;Drop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705" y="2005330"/>
            <a:ext cx="4475480" cy="374840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Arial" charset="0"/>
                <a:ea typeface="微软雅黑" charset="0"/>
              </a:rPr>
              <a:t>&lt;div&gt;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588760" y="2132330"/>
            <a:ext cx="132969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>
              <a:buNone/>
            </a:pP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ondragstart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48580" y="2136775"/>
            <a:ext cx="133413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>
              <a:buNone/>
            </a:pP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80155" y="2132330"/>
            <a:ext cx="152590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>
              <a:buNone/>
            </a:pPr>
            <a:r>
              <a:rPr lang="en-US" altLang="zh-CN" b="1" i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ondragenter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83895" y="3644900"/>
            <a:ext cx="133985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>
              <a:buNone/>
            </a:pPr>
            <a:r>
              <a:rPr lang="en-US" altLang="zh-CN" b="1" i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ondragover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07765" y="4796155"/>
            <a:ext cx="15398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b="1" i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ondragleave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宋体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67585" y="3933190"/>
            <a:ext cx="122491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>
              <a:buNone/>
            </a:pPr>
            <a:r>
              <a:rPr lang="en-US" altLang="zh-CN" b="1" i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ondrop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35696" y="189666"/>
            <a:ext cx="687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一、拖放事件（</a:t>
            </a: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drag &amp; drop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）生命周期</a:t>
            </a:r>
          </a:p>
        </p:txBody>
      </p:sp>
      <p:sp>
        <p:nvSpPr>
          <p:cNvPr id="6" name="燕尾形箭头 5"/>
          <p:cNvSpPr/>
          <p:nvPr/>
        </p:nvSpPr>
        <p:spPr>
          <a:xfrm rot="10800000">
            <a:off x="2195830" y="2492375"/>
            <a:ext cx="5807075" cy="670560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>
            <a:off x="395605" y="2595880"/>
            <a:ext cx="1728470" cy="2738120"/>
          </a:xfrm>
          <a:prstGeom prst="curvedRightArrow">
            <a:avLst>
              <a:gd name="adj1" fmla="val 25298"/>
              <a:gd name="adj2" fmla="val 50000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2267585" y="5084445"/>
            <a:ext cx="3585845" cy="474345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终止 12"/>
          <p:cNvSpPr/>
          <p:nvPr/>
        </p:nvSpPr>
        <p:spPr>
          <a:xfrm>
            <a:off x="6012180" y="5157470"/>
            <a:ext cx="935990" cy="445135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48170" y="5157470"/>
            <a:ext cx="16040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fontAlgn="ctr">
              <a:buNone/>
            </a:pPr>
            <a:r>
              <a:rPr lang="en-US" altLang="zh-CN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charset="-122"/>
                <a:sym typeface="+mn-ea"/>
              </a:rPr>
              <a:t>ondragend </a:t>
            </a:r>
          </a:p>
        </p:txBody>
      </p:sp>
      <p:sp>
        <p:nvSpPr>
          <p:cNvPr id="15" name="流程图: 终止 14"/>
          <p:cNvSpPr/>
          <p:nvPr/>
        </p:nvSpPr>
        <p:spPr>
          <a:xfrm>
            <a:off x="2339975" y="4437380"/>
            <a:ext cx="935990" cy="445135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00695" y="2564130"/>
            <a:ext cx="864235" cy="5041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/>
            <a:r>
              <a:rPr lang="en-US" altLang="zh-CN" sz="1400" b="1" dirty="0">
                <a:solidFill>
                  <a:schemeClr val="tx1"/>
                </a:solidFill>
                <a:latin typeface="Arial" charset="0"/>
                <a:ea typeface="微软雅黑" charset="0"/>
                <a:sym typeface="+mn-ea"/>
              </a:rPr>
              <a:t>&lt;</a:t>
            </a:r>
            <a:r>
              <a:rPr lang="en-US" altLang="zh-CN" sz="1400" b="1" dirty="0" err="1">
                <a:solidFill>
                  <a:schemeClr val="tx1"/>
                </a:solidFill>
                <a:latin typeface="Arial" charset="0"/>
                <a:ea typeface="微软雅黑" charset="0"/>
                <a:sym typeface="+mn-ea"/>
              </a:rPr>
              <a:t>img</a:t>
            </a:r>
            <a:r>
              <a:rPr lang="en-US" altLang="zh-CN" sz="1400" b="1" dirty="0">
                <a:solidFill>
                  <a:schemeClr val="tx1"/>
                </a:solidFill>
                <a:latin typeface="Arial" charset="0"/>
                <a:ea typeface="微软雅黑" charset="0"/>
                <a:sym typeface="+mn-ea"/>
              </a:rPr>
              <a:t>&gt;</a:t>
            </a:r>
          </a:p>
        </p:txBody>
      </p:sp>
      <p:cxnSp>
        <p:nvCxnSpPr>
          <p:cNvPr id="10" name="肘形连接符 9"/>
          <p:cNvCxnSpPr>
            <a:stCxn id="15" idx="3"/>
            <a:endCxn id="13" idx="0"/>
          </p:cNvCxnSpPr>
          <p:nvPr/>
        </p:nvCxnSpPr>
        <p:spPr>
          <a:xfrm>
            <a:off x="3275965" y="4732020"/>
            <a:ext cx="3204210" cy="497205"/>
          </a:xfrm>
          <a:prstGeom prst="bentConnector2">
            <a:avLst/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15659" y="4620905"/>
            <a:ext cx="163703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鼠标松开最后触发</a:t>
            </a:r>
            <a:endParaRPr lang="en-US" altLang="zh-CN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ondragend</a:t>
            </a:r>
            <a:endParaRPr lang="zh-CN" alt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4795" y="3212465"/>
            <a:ext cx="11995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被拖拽元素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31595" y="5804535"/>
            <a:ext cx="187452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“</a:t>
            </a:r>
            <a:r>
              <a:rPr lang="zh-CN" altLang="en-US" sz="1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释放区</a:t>
            </a:r>
            <a:r>
              <a:rPr lang="en-US" altLang="zh-CN" sz="1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”</a:t>
            </a:r>
            <a:r>
              <a:rPr lang="zh-CN" altLang="en-US" sz="1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605" y="1181198"/>
            <a:ext cx="65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通过鼠标拖动一个元素，会触发一系列拖放事件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60575" y="3398899"/>
            <a:ext cx="163703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鼠标松开先触发</a:t>
            </a:r>
            <a:r>
              <a:rPr lang="en-US" altLang="zh-CN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ondrop</a:t>
            </a:r>
            <a:endParaRPr lang="zh-CN" alt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>
            <a:spLocks noGrp="1"/>
          </p:cNvSpPr>
          <p:nvPr/>
        </p:nvSpPr>
        <p:spPr>
          <a:xfrm>
            <a:off x="513960" y="0"/>
            <a:ext cx="8062985" cy="74789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微软雅黑" pitchFamily="34" charset="-122"/>
                <a:cs typeface="+mj-cs"/>
              </a:defRPr>
            </a:lvl1pPr>
          </a:lstStyle>
          <a:p>
            <a:pPr defTabSz="457200"/>
            <a:r>
              <a:rPr lang="zh-CN" altLang="en-US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二、</a:t>
            </a:r>
            <a:r>
              <a:rPr lang="en-US" altLang="zh-CN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  <a:cs typeface="Segoe UI Black" pitchFamily="34" charset="0"/>
              </a:rPr>
              <a:t>元素如何开启拖拽</a:t>
            </a:r>
            <a:endParaRPr sz="28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  <a:cs typeface="Segoe UI Black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052736"/>
            <a:ext cx="8037830" cy="52211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为元素开启拖拽特性：为该元素设置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draggable=“true” 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示例代码，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&lt;div draggable=“true” &gt;&lt;/div&gt;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可以被拖拽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默认具有拖拽特性的元素：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&lt;img  src=“”&gt;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  href=“”&gt;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元素默认开启推拽属性，可以通过设置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draggable=“false”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禁止。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示例代码，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&lt; img src=“img/logo.png” draggable=“false” /&gt;	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&lt; a  href=“http://www.atguigu.com”draggable=“false” &gt;&lt;/a&gt;</a:t>
            </a:r>
          </a:p>
          <a:p>
            <a:pPr marL="0" lvl="2">
              <a:lnSpc>
                <a:spcPct val="1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img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不能够被拖拽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 marL="400050" lvl="2" indent="0" eaLnBrk="1" hangingPunct="1">
              <a:buNone/>
            </a:pPr>
            <a:r>
              <a:rPr lang="zh-CN" altLang="en-US" dirty="0"/>
              <a:t>“</a:t>
            </a:r>
            <a:r>
              <a:rPr lang="zh-CN" altLang="en-US" b="1" dirty="0"/>
              <a:t>被拖拽元素”事件 </a:t>
            </a:r>
            <a:r>
              <a:rPr lang="en-US" altLang="zh-CN" dirty="0"/>
              <a:t>:  </a:t>
            </a:r>
            <a:r>
              <a:rPr lang="zh-CN" altLang="en-US" dirty="0"/>
              <a:t>事件对象为被拖拽元素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dragstart</a:t>
            </a:r>
            <a:r>
              <a:rPr lang="en-US" altLang="zh-CN" dirty="0"/>
              <a:t> ,  </a:t>
            </a:r>
            <a:r>
              <a:rPr lang="zh-CN" altLang="en-US" dirty="0"/>
              <a:t>拖拽前触发</a:t>
            </a:r>
            <a:r>
              <a:rPr lang="en-US" altLang="zh-CN" dirty="0"/>
              <a:t> </a:t>
            </a:r>
            <a:endParaRPr lang="zh-CN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/>
              <a:t>drag ,</a:t>
            </a:r>
            <a:r>
              <a:rPr lang="zh-CN" altLang="en-US" dirty="0"/>
              <a:t>拖拽前、拖拽结束之间，连续触发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dragend</a:t>
            </a:r>
            <a:r>
              <a:rPr lang="en-US" altLang="zh-CN" dirty="0"/>
              <a:t>  , </a:t>
            </a:r>
            <a:r>
              <a:rPr lang="zh-CN" altLang="en-US" dirty="0"/>
              <a:t>拖拽</a:t>
            </a:r>
            <a:r>
              <a:rPr lang="zh-CN" altLang="en-US"/>
              <a:t>结束触发</a:t>
            </a:r>
            <a:endParaRPr lang="en-US" altLang="zh-CN"/>
          </a:p>
          <a:p>
            <a:pPr marL="1257300" lvl="2" indent="-342900">
              <a:buFont typeface="+mj-lt"/>
              <a:buAutoNum type="arabicPeriod"/>
            </a:pPr>
            <a:endParaRPr lang="zh-CN" altLang="en-US" dirty="0"/>
          </a:p>
          <a:p>
            <a:pPr marL="400050" lvl="2" indent="0" eaLnBrk="1" hangingPunct="1">
              <a:buNone/>
            </a:pPr>
            <a:r>
              <a:rPr lang="zh-CN" altLang="en-US" b="1" dirty="0"/>
              <a:t> “释放区”元素事件</a:t>
            </a:r>
            <a:r>
              <a:rPr lang="zh-CN" altLang="en-US" dirty="0"/>
              <a:t> </a:t>
            </a:r>
            <a:r>
              <a:rPr lang="en-US" altLang="zh-CN" dirty="0"/>
              <a:t>:  </a:t>
            </a:r>
            <a:r>
              <a:rPr lang="zh-CN" altLang="en-US" dirty="0"/>
              <a:t>事件对象为目标元素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dragenter</a:t>
            </a:r>
            <a:r>
              <a:rPr lang="en-US" altLang="zh-CN" dirty="0"/>
              <a:t> ,  </a:t>
            </a:r>
            <a:r>
              <a:rPr lang="zh-CN" altLang="en-US" dirty="0"/>
              <a:t>进入目标元素触发，相当于</a:t>
            </a:r>
            <a:r>
              <a:rPr lang="en-US" altLang="zh-CN" dirty="0" err="1"/>
              <a:t>mouseover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dragover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,</a:t>
            </a:r>
            <a:r>
              <a:rPr lang="zh-CN" altLang="en-US" dirty="0"/>
              <a:t>进入目标、离开目标之间，连续触发</a:t>
            </a:r>
          </a:p>
          <a:p>
            <a:pPr marL="914400" lvl="2" indent="0">
              <a:buFont typeface="+mj-lt"/>
              <a:buNone/>
            </a:pPr>
            <a:r>
              <a:rPr lang="zh-CN" altLang="en-US" b="1">
                <a:solidFill>
                  <a:srgbClr val="FF0000"/>
                </a:solidFill>
              </a:rPr>
              <a:t>必须</a:t>
            </a:r>
            <a:r>
              <a:rPr lang="zh-CN" altLang="en-US" b="1" dirty="0">
                <a:solidFill>
                  <a:srgbClr val="FF0000"/>
                </a:solidFill>
              </a:rPr>
              <a:t>添加：event.preventDefault();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dragleave</a:t>
            </a:r>
            <a:r>
              <a:rPr lang="en-US" altLang="zh-CN" dirty="0"/>
              <a:t> ,  </a:t>
            </a:r>
            <a:r>
              <a:rPr lang="zh-CN" altLang="en-US" dirty="0"/>
              <a:t>离开目标元素触发，相当于</a:t>
            </a:r>
            <a:r>
              <a:rPr lang="en-US" altLang="zh-CN" dirty="0" err="1"/>
              <a:t>mouseout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/>
              <a:t>drop  ,  </a:t>
            </a:r>
            <a:r>
              <a:rPr lang="zh-CN" altLang="en-US" dirty="0"/>
              <a:t>在目标元素上释放鼠标触发</a:t>
            </a:r>
          </a:p>
          <a:p>
            <a:pPr marL="0" lvl="2" indent="0">
              <a:buFont typeface="+mj-lt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有外部文件拖入的时候，必须添加：event.preventDefault();</a:t>
            </a:r>
          </a:p>
          <a:p>
            <a:pPr marL="914400" lvl="2" indent="0">
              <a:buFont typeface="+mj-lt"/>
              <a:buNone/>
            </a:pPr>
            <a:endParaRPr lang="zh-CN" altLang="en-US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83568" y="0"/>
            <a:ext cx="8229600" cy="576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三、拖放事件简介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025525"/>
            <a:ext cx="8229600" cy="5409565"/>
          </a:xfrm>
        </p:spPr>
        <p:txBody>
          <a:bodyPr>
            <a:normAutofit/>
          </a:bodyPr>
          <a:lstStyle/>
          <a:p>
            <a:pPr marL="0" indent="-400050"/>
            <a:r>
              <a:rPr lang="zh-CN" altLang="en-US" sz="1600" dirty="0"/>
              <a:t>必须在被拖拽元素的</a:t>
            </a:r>
            <a:r>
              <a:rPr lang="en-US" altLang="zh-CN" sz="1600" dirty="0" err="1"/>
              <a:t>ondragstart</a:t>
            </a:r>
            <a:r>
              <a:rPr lang="zh-CN" altLang="en-US" sz="1600"/>
              <a:t>事件中设置！</a:t>
            </a:r>
            <a:endParaRPr lang="en-US" altLang="zh-CN" sz="1600"/>
          </a:p>
          <a:p>
            <a:pPr marL="0" indent="-400050"/>
            <a:r>
              <a:rPr lang="zh-CN" altLang="en-US" sz="1600" dirty="0"/>
              <a:t>属性</a:t>
            </a:r>
            <a:r>
              <a:rPr lang="en-US" altLang="zh-CN" sz="1600" dirty="0" err="1"/>
              <a:t>dropEffect</a:t>
            </a:r>
            <a:r>
              <a:rPr lang="zh-CN" altLang="en-US" sz="1600" dirty="0"/>
              <a:t>：设置拖拽时鼠标的样式，该属性不能单独使用，需要配合</a:t>
            </a:r>
            <a:r>
              <a:rPr lang="en-US" altLang="zh-CN" sz="1600" dirty="0" err="1"/>
              <a:t>effectAllowed</a:t>
            </a:r>
            <a:r>
              <a:rPr lang="zh-CN" altLang="en-US" sz="1600" dirty="0"/>
              <a:t>一起使用。</a:t>
            </a:r>
            <a:endParaRPr lang="en-US" altLang="zh-CN" sz="1600" dirty="0"/>
          </a:p>
          <a:p>
            <a:pPr marL="0" indent="-400050"/>
            <a:r>
              <a:rPr lang="zh-CN" altLang="en-US" sz="1600" dirty="0"/>
              <a:t>属性</a:t>
            </a:r>
            <a:r>
              <a:rPr lang="en-US" altLang="zh-CN" sz="1600" dirty="0" err="1"/>
              <a:t>effectAllowed</a:t>
            </a:r>
            <a:r>
              <a:rPr lang="zh-CN" altLang="en-US" sz="1600" dirty="0"/>
              <a:t>：设置</a:t>
            </a:r>
            <a:r>
              <a:rPr lang="en-US" altLang="zh-CN" sz="1600" dirty="0" err="1"/>
              <a:t>dropEffect</a:t>
            </a:r>
            <a:r>
              <a:rPr lang="zh-CN" altLang="en-US" sz="1600" dirty="0"/>
              <a:t>鼠标样式生效。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</a:p>
          <a:p>
            <a:pPr marL="0" lvl="1" indent="0"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     上述两个属性可设置的值包括，</a:t>
            </a:r>
            <a:r>
              <a:rPr lang="en-US" altLang="zh-CN" sz="1600" b="1" dirty="0">
                <a:solidFill>
                  <a:srgbClr val="C00000"/>
                </a:solidFill>
              </a:rPr>
              <a:t>none, copy, </a:t>
            </a:r>
            <a:r>
              <a:rPr lang="en-US" altLang="zh-CN" sz="1600" b="1" dirty="0" err="1">
                <a:solidFill>
                  <a:srgbClr val="C00000"/>
                </a:solidFill>
              </a:rPr>
              <a:t>copyLink</a:t>
            </a:r>
            <a:r>
              <a:rPr lang="en-US" altLang="zh-CN" sz="1600" b="1" dirty="0">
                <a:solidFill>
                  <a:srgbClr val="C00000"/>
                </a:solidFill>
              </a:rPr>
              <a:t>, </a:t>
            </a:r>
            <a:r>
              <a:rPr lang="en-US" altLang="zh-CN" sz="1600" b="1" dirty="0" err="1">
                <a:solidFill>
                  <a:srgbClr val="C00000"/>
                </a:solidFill>
              </a:rPr>
              <a:t>copyMove</a:t>
            </a:r>
            <a:r>
              <a:rPr lang="zh-CN" altLang="en-US" sz="1600" b="1" dirty="0">
                <a:solidFill>
                  <a:srgbClr val="C00000"/>
                </a:solidFill>
              </a:rPr>
              <a:t>（默认）</a:t>
            </a:r>
            <a:r>
              <a:rPr lang="en-US" altLang="zh-CN" sz="1600" b="1" dirty="0">
                <a:solidFill>
                  <a:srgbClr val="C00000"/>
                </a:solidFill>
              </a:rPr>
              <a:t>, link, </a:t>
            </a:r>
            <a:r>
              <a:rPr lang="en-US" altLang="zh-CN" sz="1600" b="1" dirty="0" err="1">
                <a:solidFill>
                  <a:srgbClr val="C00000"/>
                </a:solidFill>
              </a:rPr>
              <a:t>linkMove</a:t>
            </a:r>
            <a:r>
              <a:rPr lang="en-US" altLang="zh-CN" sz="1600" b="1" dirty="0">
                <a:solidFill>
                  <a:srgbClr val="C00000"/>
                </a:solidFill>
              </a:rPr>
              <a:t>, move, all </a:t>
            </a:r>
            <a:r>
              <a:rPr lang="zh-CN" altLang="en-US" sz="1600" b="1" dirty="0">
                <a:solidFill>
                  <a:srgbClr val="C00000"/>
                </a:solidFill>
              </a:rPr>
              <a:t>和 </a:t>
            </a:r>
            <a:r>
              <a:rPr lang="en-US" altLang="zh-CN" sz="1600" b="1" dirty="0">
                <a:solidFill>
                  <a:srgbClr val="C00000"/>
                </a:solidFill>
              </a:rPr>
              <a:t>uninitialized</a:t>
            </a:r>
            <a:r>
              <a:rPr lang="zh-CN" altLang="en-US" sz="1600" b="1" dirty="0">
                <a:solidFill>
                  <a:srgbClr val="C00000"/>
                </a:solidFill>
              </a:rPr>
              <a:t>。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 marL="0" indent="-400050"/>
            <a:r>
              <a:rPr lang="zh-CN" altLang="en-US" sz="1600" dirty="0"/>
              <a:t>方法</a:t>
            </a:r>
            <a:r>
              <a:rPr lang="en-US" altLang="zh-CN" sz="1600" dirty="0"/>
              <a:t> .</a:t>
            </a:r>
            <a:r>
              <a:rPr lang="en-US" altLang="zh-CN" sz="1600" dirty="0" err="1"/>
              <a:t>setDragImage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xOffset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yOffset</a:t>
            </a:r>
            <a:r>
              <a:rPr lang="en-US" altLang="zh-CN" sz="1600" dirty="0"/>
              <a:t>);</a:t>
            </a:r>
          </a:p>
          <a:p>
            <a:pPr marL="800100" lvl="2" indent="-400050"/>
            <a:r>
              <a:rPr lang="en-US" altLang="zh-CN" sz="1600" dirty="0" err="1"/>
              <a:t>img</a:t>
            </a:r>
            <a:r>
              <a:rPr lang="en-US" altLang="zh-CN" sz="1600" dirty="0"/>
              <a:t>:  </a:t>
            </a:r>
            <a:r>
              <a:rPr lang="zh-CN" altLang="en-US" sz="1600" dirty="0"/>
              <a:t>图片的</a:t>
            </a:r>
            <a:r>
              <a:rPr lang="en-US" altLang="zh-CN" sz="1600" dirty="0"/>
              <a:t>DOM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endParaRPr lang="en-US" altLang="zh-CN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00100" lvl="2" indent="-400050"/>
            <a:r>
              <a:rPr lang="en-US" altLang="zh-CN" sz="1600" dirty="0" err="1"/>
              <a:t>xOffset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水平偏移量</a:t>
            </a:r>
            <a:endParaRPr lang="en-US" altLang="zh-CN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00100" lvl="2" indent="-400050"/>
            <a:r>
              <a:rPr lang="en-US" altLang="zh-CN" sz="1600" dirty="0" err="1"/>
              <a:t>yOffset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垂直偏移量</a:t>
            </a:r>
            <a:endParaRPr lang="en-US" altLang="zh-CN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>
              <a:buNone/>
            </a:pPr>
            <a:endParaRPr lang="en-US" altLang="zh-CN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>
              <a:buNone/>
            </a:pPr>
            <a:r>
              <a:rPr lang="zh-CN" altLang="en-US" sz="1600" dirty="0">
                <a:sym typeface="+mn-ea"/>
              </a:rPr>
              <a:t>         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以上属性和方法注意必须在：ondragstart监听事件中设置</a:t>
            </a:r>
          </a:p>
          <a:p>
            <a:pPr marL="0" lvl="1" indent="0">
              <a:buNone/>
            </a:pPr>
            <a:endParaRPr lang="en-US" altLang="zh-CN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indent="-400050"/>
            <a:r>
              <a:rPr lang="zh-CN" altLang="en-US" sz="1600" dirty="0"/>
              <a:t>属性</a:t>
            </a:r>
            <a:r>
              <a:rPr lang="en-US" altLang="zh-CN" sz="1600" dirty="0"/>
              <a:t>files </a:t>
            </a:r>
          </a:p>
          <a:p>
            <a:pPr lvl="1"/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获取外部拖拽的文件，返回一个</a:t>
            </a:r>
            <a:r>
              <a:rPr lang="en-US" altLang="zh-CN" sz="1600" dirty="0" err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</a:t>
            </a:r>
          </a:p>
          <a:p>
            <a:pPr lvl="1"/>
            <a:r>
              <a:rPr lang="en-US" altLang="zh-CN" sz="1600" dirty="0" err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下有个</a:t>
            </a:r>
            <a:r>
              <a:rPr lang="en-US" altLang="zh-CN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lang="zh-CN" altLang="en-US" sz="1600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属性，返回文件的类型</a:t>
            </a:r>
          </a:p>
          <a:p>
            <a:pPr lvl="1"/>
            <a:endParaRPr lang="zh-CN" altLang="en-US" sz="16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83568" y="0"/>
            <a:ext cx="8229600" cy="576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四、</a:t>
            </a:r>
            <a:r>
              <a:rPr lang="en-US" altLang="zh-CN" dirty="0" err="1">
                <a:solidFill>
                  <a:schemeClr val="bg1"/>
                </a:solidFill>
              </a:rPr>
              <a:t>dataTransfer</a:t>
            </a:r>
            <a:r>
              <a:rPr lang="zh-CN" altLang="en-US" dirty="0">
                <a:solidFill>
                  <a:schemeClr val="bg1"/>
                </a:solidFill>
              </a:rPr>
              <a:t>对象属性及方法介绍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83568" y="0"/>
            <a:ext cx="8229600" cy="576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五、拖</a:t>
            </a:r>
            <a:r>
              <a:rPr lang="zh-CN" altLang="en-US">
                <a:solidFill>
                  <a:schemeClr val="bg1"/>
                </a:solidFill>
              </a:rPr>
              <a:t>拽外部文件上</a:t>
            </a:r>
            <a:r>
              <a:rPr lang="zh-CN" altLang="en-US" dirty="0">
                <a:solidFill>
                  <a:schemeClr val="bg1"/>
                </a:solidFill>
              </a:rPr>
              <a:t>传预览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08" y="836712"/>
            <a:ext cx="820891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假设释放区元素的</a:t>
            </a:r>
            <a:r>
              <a:rPr lang="en-US" altLang="zh-CN" sz="1600"/>
              <a:t>DOM</a:t>
            </a:r>
            <a:r>
              <a:rPr lang="zh-CN" altLang="en-US" sz="1600"/>
              <a:t>为</a:t>
            </a:r>
            <a:r>
              <a:rPr lang="en-US" altLang="zh-CN" sz="1600"/>
              <a:t>dropDom</a:t>
            </a:r>
          </a:p>
          <a:p>
            <a:r>
              <a:rPr lang="en-US" altLang="zh-CN" sz="1600"/>
              <a:t>dropDom.ondragover = function(ev){</a:t>
            </a:r>
          </a:p>
          <a:p>
            <a:r>
              <a:rPr lang="en-US" altLang="zh-CN" sz="1600"/>
              <a:t>	ev.preventDefault(); //</a:t>
            </a:r>
            <a:r>
              <a:rPr lang="zh-CN" altLang="en-US" sz="1600"/>
              <a:t> 阻止浏览器默认行为</a:t>
            </a:r>
            <a:endParaRPr lang="en-US" altLang="zh-CN" sz="1600"/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dropDom.ondrop = function(ev){</a:t>
            </a:r>
          </a:p>
          <a:p>
            <a:r>
              <a:rPr lang="en-US" altLang="zh-CN" sz="1600"/>
              <a:t>	ev.preventDefault(); //</a:t>
            </a:r>
            <a:r>
              <a:rPr lang="zh-CN" altLang="en-US" sz="1600"/>
              <a:t> 阻止浏览器默认行为</a:t>
            </a:r>
            <a:endParaRPr lang="en-US" altLang="zh-CN" sz="1600"/>
          </a:p>
          <a:p>
            <a:r>
              <a:rPr lang="en-US" altLang="zh-CN" sz="1600"/>
              <a:t>	var fileList = ev.dataTransfer.files; //</a:t>
            </a:r>
            <a:r>
              <a:rPr lang="zh-CN" altLang="en-US" sz="1600"/>
              <a:t>所有被拖拽的网页外的文件</a:t>
            </a:r>
            <a:endParaRPr lang="en-US" altLang="zh-CN" sz="1600"/>
          </a:p>
          <a:p>
            <a:r>
              <a:rPr lang="en-US" altLang="zh-CN" sz="1600"/>
              <a:t>	var len = fileList .length;</a:t>
            </a:r>
          </a:p>
          <a:p>
            <a:r>
              <a:rPr lang="en-US" altLang="zh-CN" sz="1600"/>
              <a:t>	for(var i=0; i&lt;len; i++){</a:t>
            </a:r>
          </a:p>
          <a:p>
            <a:r>
              <a:rPr lang="en-US" altLang="zh-CN" sz="1600"/>
              <a:t>		//</a:t>
            </a:r>
            <a:r>
              <a:rPr lang="zh-CN" altLang="en-US" sz="1600"/>
              <a:t>使用</a:t>
            </a:r>
            <a:r>
              <a:rPr lang="en-US" altLang="zh-CN" sz="1600"/>
              <a:t>function</a:t>
            </a:r>
            <a:r>
              <a:rPr lang="zh-CN" altLang="en-US" sz="1600"/>
              <a:t>，防止变量提升造成异常。</a:t>
            </a:r>
            <a:endParaRPr lang="en-US" altLang="zh-CN" sz="1600"/>
          </a:p>
          <a:p>
            <a:r>
              <a:rPr lang="en-US" altLang="zh-CN" sz="1600"/>
              <a:t>		readFile(dropDom, fileList [i]);	</a:t>
            </a:r>
          </a:p>
          <a:p>
            <a:r>
              <a:rPr lang="en-US" altLang="zh-CN" sz="1600"/>
              <a:t>	}		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function readFile(dropDom, fileObj){</a:t>
            </a:r>
          </a:p>
          <a:p>
            <a:r>
              <a:rPr lang="en-US" altLang="zh-CN" sz="1600"/>
              <a:t>	var fileReader = new FileReader();</a:t>
            </a:r>
          </a:p>
          <a:p>
            <a:r>
              <a:rPr lang="en-US" altLang="zh-CN" sz="1600"/>
              <a:t>	fileReader.onload = function(){</a:t>
            </a:r>
          </a:p>
          <a:p>
            <a:r>
              <a:rPr lang="en-US" altLang="zh-CN" sz="1600"/>
              <a:t>		</a:t>
            </a:r>
            <a:r>
              <a:rPr lang="zh-CN" altLang="en-US" sz="1600"/>
              <a:t>伪代码 </a:t>
            </a:r>
            <a:r>
              <a:rPr lang="en-US" altLang="zh-CN" sz="1600"/>
              <a:t>~~  fileReader.result; // </a:t>
            </a:r>
            <a:r>
              <a:rPr lang="zh-CN" altLang="en-US" sz="1600"/>
              <a:t>读取的文件相关信息</a:t>
            </a:r>
            <a:endParaRPr lang="en-US" altLang="zh-CN" sz="1600"/>
          </a:p>
          <a:p>
            <a:r>
              <a:rPr lang="en-US" altLang="zh-CN" sz="1600"/>
              <a:t>		</a:t>
            </a:r>
            <a:r>
              <a:rPr lang="zh-CN" altLang="en-US" sz="1600"/>
              <a:t>相关代码参考 </a:t>
            </a:r>
            <a:r>
              <a:rPr lang="en-US" altLang="zh-CN" sz="1600"/>
              <a:t>fileReader ~~~</a:t>
            </a:r>
          </a:p>
          <a:p>
            <a:r>
              <a:rPr lang="en-US" altLang="zh-CN" sz="1600"/>
              <a:t>	}</a:t>
            </a:r>
          </a:p>
          <a:p>
            <a:r>
              <a:rPr lang="en-US" altLang="zh-CN" sz="1600"/>
              <a:t>}</a:t>
            </a:r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0" lvl="1">
              <a:buClr>
                <a:srgbClr val="F50A64"/>
              </a:buClr>
            </a:pPr>
            <a:r>
              <a:rPr lang="en-US" altLang="zh-CN" sz="1600"/>
              <a:t> 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62</TotalTime>
  <Words>268</Words>
  <Application>Microsoft Office PowerPoint</Application>
  <PresentationFormat>全屏显示(4:3)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Microsoft YaHei UI</vt:lpstr>
      <vt:lpstr>宋体</vt:lpstr>
      <vt:lpstr>微软雅黑</vt:lpstr>
      <vt:lpstr>微软雅黑 Light</vt:lpstr>
      <vt:lpstr>Arial</vt:lpstr>
      <vt:lpstr>Calibri</vt:lpstr>
      <vt:lpstr>Segoe UI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lenovo</cp:lastModifiedBy>
  <cp:revision>1042</cp:revision>
  <dcterms:created xsi:type="dcterms:W3CDTF">2016-03-19T12:08:00Z</dcterms:created>
  <dcterms:modified xsi:type="dcterms:W3CDTF">2017-04-25T06:56:40Z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