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05" r:id="rId3"/>
    <p:sldId id="430" r:id="rId4"/>
    <p:sldId id="431" r:id="rId5"/>
    <p:sldId id="438" r:id="rId6"/>
    <p:sldId id="441" r:id="rId7"/>
    <p:sldId id="440" r:id="rId8"/>
    <p:sldId id="425" r:id="rId9"/>
    <p:sldId id="426" r:id="rId10"/>
    <p:sldId id="450" r:id="rId11"/>
    <p:sldId id="427" r:id="rId12"/>
    <p:sldId id="442" r:id="rId13"/>
    <p:sldId id="443" r:id="rId14"/>
    <p:sldId id="260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3A4D27C-84E1-491E-80AB-A555B23C01F2}">
          <p14:sldIdLst>
            <p14:sldId id="256"/>
            <p14:sldId id="405"/>
            <p14:sldId id="430"/>
            <p14:sldId id="431"/>
            <p14:sldId id="438"/>
            <p14:sldId id="441"/>
            <p14:sldId id="440"/>
            <p14:sldId id="425"/>
            <p14:sldId id="426"/>
            <p14:sldId id="450"/>
            <p14:sldId id="427"/>
            <p14:sldId id="442"/>
            <p14:sldId id="443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DF5"/>
    <a:srgbClr val="00AABB"/>
    <a:srgbClr val="FF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972" y="78"/>
      </p:cViewPr>
      <p:guideLst>
        <p:guide orient="horz" pos="22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95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690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45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单击输入标题编辑母版标题样式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364740" y="28575"/>
            <a:ext cx="6684010" cy="692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16305"/>
            <a:ext cx="8229600" cy="521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微软雅黑" charset="0"/>
          <a:ea typeface="微软雅黑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251460" y="4220845"/>
            <a:ext cx="8923655" cy="718185"/>
          </a:xfrm>
        </p:spPr>
        <p:txBody>
          <a:bodyPr anchor="ctr" anchorCtr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讲师：许井龙</a:t>
            </a:r>
            <a:endParaRPr lang="en-US" altLang="zh-CN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副标题 2"/>
          <p:cNvSpPr>
            <a:spLocks noGrp="1"/>
          </p:cNvSpPr>
          <p:nvPr/>
        </p:nvSpPr>
        <p:spPr>
          <a:xfrm>
            <a:off x="35560" y="2853055"/>
            <a:ext cx="9140825" cy="7181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微软雅黑" charset="0"/>
                <a:ea typeface="微软雅黑" charset="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HTML5 </a:t>
            </a:r>
            <a:r>
              <a:rPr 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视频</a:t>
            </a:r>
            <a:r>
              <a:rPr lang="en-US" altLang="zh-CN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与音频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88125" y="6381115"/>
            <a:ext cx="2207260" cy="31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2016</a:t>
            </a:r>
            <a:r>
              <a:rPr lang="zh-CN" altLang="en-US" sz="1400">
                <a:solidFill>
                  <a:schemeClr val="bg1"/>
                </a:solidFill>
                <a:latin typeface="微软雅黑" charset="0"/>
                <a:ea typeface="微软雅黑" charset="0"/>
              </a:rPr>
              <a:t>年 第一版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1460" y="6309360"/>
            <a:ext cx="34080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>
                <a:solidFill>
                  <a:schemeClr val="bg1"/>
                </a:solidFill>
                <a:latin typeface="Arial" charset="0"/>
                <a:ea typeface="微软雅黑" charset="0"/>
              </a:rPr>
              <a:t>ngsteel@qq.com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ym typeface="+mn-ea"/>
              </a:rPr>
              <a:t>preload三个参数在</a:t>
            </a:r>
            <a:r>
              <a:rPr lang="en-US" altLang="zh-CN" b="1">
                <a:sym typeface="+mn-ea"/>
              </a:rPr>
              <a:t>PC</a:t>
            </a:r>
            <a:r>
              <a:rPr lang="zh-CN" altLang="en-US" b="1">
                <a:sym typeface="+mn-ea"/>
              </a:rPr>
              <a:t>端效果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16400" y="3154680"/>
            <a:ext cx="913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ym typeface="+mn-ea"/>
              </a:rPr>
              <a:t>preload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" y="3200400"/>
            <a:ext cx="8704580" cy="276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" y="4307840"/>
            <a:ext cx="9380855" cy="276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6875" y="2640330"/>
            <a:ext cx="1070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metadata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6875" y="3835400"/>
            <a:ext cx="6070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auto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audio JS 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常用</a:t>
            </a:r>
            <a:r>
              <a:rPr lang="en-US" altLang="zh-CN" sz="1600" dirty="0">
                <a:sym typeface="+mn-ea"/>
              </a:rPr>
              <a:t>JS</a:t>
            </a:r>
            <a:r>
              <a:rPr lang="zh-CN" altLang="en-US" sz="1600" dirty="0"/>
              <a:t>方法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paly() </a:t>
            </a:r>
            <a:r>
              <a:rPr lang="zh-CN" altLang="en-US" sz="1600" dirty="0"/>
              <a:t>从当前位置播放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pause() </a:t>
            </a:r>
            <a:r>
              <a:rPr lang="zh-CN" altLang="en-US" sz="1600" dirty="0"/>
              <a:t>如果音频在播放中，则暂停播放。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常用</a:t>
            </a:r>
            <a:r>
              <a:rPr lang="en-US" altLang="zh-CN" sz="1600" dirty="0">
                <a:sym typeface="+mn-ea"/>
              </a:rPr>
              <a:t>JS</a:t>
            </a:r>
            <a:r>
              <a:rPr lang="zh-CN" altLang="en-US" sz="1600" dirty="0"/>
              <a:t>事件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on</a:t>
            </a:r>
            <a:r>
              <a:rPr lang="zh-CN" altLang="en-US" sz="1600" dirty="0" smtClean="0"/>
              <a:t>loadedmetadata </a:t>
            </a:r>
            <a:r>
              <a:rPr lang="zh-CN" altLang="en-US" sz="1600" dirty="0"/>
              <a:t>当音频元数据加载完毕时触发。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on</a:t>
            </a:r>
            <a:r>
              <a:rPr lang="zh-CN" altLang="en-US" sz="1600" dirty="0" smtClean="0"/>
              <a:t>timeupdate </a:t>
            </a:r>
            <a:r>
              <a:rPr lang="zh-CN" altLang="en-US" sz="1600" dirty="0"/>
              <a:t>播放过程中实时触发。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on</a:t>
            </a:r>
            <a:r>
              <a:rPr lang="zh-CN" altLang="en-US" sz="1600" dirty="0" smtClean="0"/>
              <a:t>volumechange 声音</a:t>
            </a:r>
            <a:r>
              <a:rPr lang="zh-CN" altLang="en-US" sz="1600" dirty="0"/>
              <a:t>改变时触发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常用</a:t>
            </a:r>
            <a:r>
              <a:rPr lang="en-US" altLang="zh-CN" sz="1600" dirty="0"/>
              <a:t>JS</a:t>
            </a:r>
            <a:r>
              <a:rPr lang="zh-CN" altLang="en-US" sz="1600" dirty="0" smtClean="0"/>
              <a:t>属性</a:t>
            </a:r>
            <a:endParaRPr lang="zh-CN" altLang="en-US" sz="1600" dirty="0"/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duration 音频总时长（返回未格式化的秒）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currentTime  音频已经播放时长（返回</a:t>
            </a:r>
            <a:r>
              <a:rPr lang="zh-CN" altLang="en-US" sz="1600" dirty="0">
                <a:sym typeface="+mn-ea"/>
              </a:rPr>
              <a:t>未格式化的</a:t>
            </a:r>
            <a:r>
              <a:rPr lang="zh-CN" altLang="en-US" sz="1600" dirty="0"/>
              <a:t>秒）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volume： 0~1的任意值。控制音量。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/>
              <a:t>muted： 布尔值。静音。（ture表示静音，false表示非静音）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paused</a:t>
            </a:r>
            <a:r>
              <a:rPr lang="zh-CN" altLang="en-US" sz="1600" dirty="0" smtClean="0"/>
              <a:t>：布尔值。音频文件是否暂停。（ture表示暂停，false表示播放）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/>
              <a:t>ended</a:t>
            </a:r>
            <a:r>
              <a:rPr lang="zh-CN" altLang="en-US" sz="1600" dirty="0"/>
              <a:t>：布尔值。音频文件播放结束（</a:t>
            </a:r>
            <a:r>
              <a:rPr lang="zh-CN" altLang="en-US" sz="1600" dirty="0">
                <a:sym typeface="+mn-ea"/>
              </a:rPr>
              <a:t>ture表示播放结束，false表示播放中或者暂停</a:t>
            </a:r>
            <a:r>
              <a:rPr lang="zh-CN" altLang="en-US" sz="1600" dirty="0"/>
              <a:t>）</a:t>
            </a:r>
          </a:p>
          <a:p>
            <a:pPr lvl="1">
              <a:lnSpc>
                <a:spcPct val="150000"/>
              </a:lnSpc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video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chemeClr val="tx1"/>
                </a:solidFill>
              </a:rPr>
              <a:t>src</a:t>
            </a:r>
            <a:r>
              <a:rPr lang="zh-CN" altLang="en-US" b="1" dirty="0">
                <a:solidFill>
                  <a:schemeClr val="tx1"/>
                </a:solidFill>
              </a:rPr>
              <a:t>：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指定视频资源地址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controls：</a:t>
            </a:r>
            <a:r>
              <a:rPr lang="en-US" altLang="zh-CN" dirty="0"/>
              <a:t> </a:t>
            </a:r>
            <a:r>
              <a:rPr lang="zh-CN" altLang="en-US" dirty="0"/>
              <a:t>布尔值。 为</a:t>
            </a:r>
            <a:r>
              <a:rPr lang="zh-CN" altLang="en-US" dirty="0">
                <a:sym typeface="+mn-ea"/>
              </a:rPr>
              <a:t>视</a:t>
            </a:r>
            <a:r>
              <a:rPr lang="zh-CN" altLang="en-US" dirty="0"/>
              <a:t>频增加控制界面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preload： </a:t>
            </a:r>
            <a:r>
              <a:rPr lang="zh-CN" altLang="en-US" dirty="0"/>
              <a:t>预加载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auto : </a:t>
            </a:r>
            <a:r>
              <a:rPr lang="zh-CN" altLang="en-US" dirty="0"/>
              <a:t>建议浏览器</a:t>
            </a:r>
            <a:r>
              <a:rPr lang="zh-CN" altLang="en-US" dirty="0">
                <a:sym typeface="+mn-ea"/>
              </a:rPr>
              <a:t>载视频文件</a:t>
            </a:r>
            <a:r>
              <a:rPr lang="zh-CN" altLang="en-US" dirty="0"/>
              <a:t>。 仅仅是建议，当浏览器检测到当前是移动设备或者连接较慢时，浏览器可能不要预加载。以及节省流量或者带宽。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metadata： 提示浏览器不要预加载</a:t>
            </a:r>
            <a:r>
              <a:rPr lang="zh-CN" altLang="en-US" dirty="0">
                <a:sym typeface="+mn-ea"/>
              </a:rPr>
              <a:t>视</a:t>
            </a:r>
            <a:r>
              <a:rPr lang="zh-CN" altLang="en-US" dirty="0"/>
              <a:t>频文件。可以预加载时长</a:t>
            </a:r>
            <a:r>
              <a:rPr lang="en-US" altLang="zh-CN" dirty="0"/>
              <a:t>(duration)</a:t>
            </a:r>
            <a:r>
              <a:rPr lang="zh-CN" altLang="en-US" dirty="0"/>
              <a:t>和音轨（</a:t>
            </a:r>
            <a:r>
              <a:rPr lang="en-US" altLang="zh-CN" dirty="0"/>
              <a:t>tracks</a:t>
            </a:r>
            <a:r>
              <a:rPr lang="zh-CN" altLang="en-US" dirty="0"/>
              <a:t>）这样的元数据。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none：不预先加载视频。</a:t>
            </a:r>
          </a:p>
          <a:p>
            <a:pPr>
              <a:lnSpc>
                <a:spcPct val="150000"/>
              </a:lnSpc>
            </a:pPr>
            <a:r>
              <a:rPr lang="en-US" altLang="zh-CN" b="1" dirty="0" err="1"/>
              <a:t>autoplay</a:t>
            </a:r>
            <a:r>
              <a:rPr lang="zh-CN" altLang="en-US" b="1" dirty="0"/>
              <a:t>：</a:t>
            </a:r>
            <a:r>
              <a:rPr lang="zh-CN" altLang="en-US" dirty="0">
                <a:sym typeface="+mn-ea"/>
              </a:rPr>
              <a:t>布尔值。</a:t>
            </a:r>
            <a:r>
              <a:rPr lang="en-US" altLang="zh-CN" dirty="0"/>
              <a:t> </a:t>
            </a:r>
            <a:r>
              <a:rPr lang="zh-CN" altLang="en-US" dirty="0"/>
              <a:t>告诉浏览器自动播放，一旦设置该属性就会触发加载，尽管可以使用该属性，但不要使用它。尤其是在移动端。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loop</a:t>
            </a:r>
            <a:r>
              <a:rPr lang="zh-CN" altLang="en-US" b="1" dirty="0"/>
              <a:t>：</a:t>
            </a:r>
            <a:r>
              <a:rPr lang="zh-CN" altLang="en-US" dirty="0">
                <a:sym typeface="+mn-ea"/>
              </a:rPr>
              <a:t>布尔值。</a:t>
            </a:r>
            <a:r>
              <a:rPr lang="en-US" altLang="zh-CN" dirty="0"/>
              <a:t> </a:t>
            </a:r>
            <a:r>
              <a:rPr lang="zh-CN" altLang="en-US" dirty="0"/>
              <a:t>告诉浏览器重复播放视频。也应该谨慎使用。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子元素</a:t>
            </a:r>
            <a:r>
              <a:rPr lang="en-US" altLang="zh-CN" b="1" dirty="0"/>
              <a:t>&lt;source&gt;</a:t>
            </a:r>
            <a:r>
              <a:rPr lang="zh-CN" altLang="en-US" b="1" dirty="0"/>
              <a:t>：</a:t>
            </a:r>
            <a:r>
              <a:rPr lang="zh-CN" altLang="en-US" dirty="0"/>
              <a:t>可以指定多个视频格式。至少需要包含</a:t>
            </a:r>
            <a:r>
              <a:rPr lang="en-US" altLang="zh-CN" dirty="0" err="1"/>
              <a:t>ogg</a:t>
            </a:r>
            <a:r>
              <a:rPr lang="zh-CN" altLang="en-US" dirty="0"/>
              <a:t>免费格式，以及</a:t>
            </a:r>
            <a:r>
              <a:rPr lang="en-US" altLang="zh-CN" dirty="0"/>
              <a:t>.mp4</a:t>
            </a:r>
            <a:r>
              <a:rPr lang="zh-CN" altLang="en-US" dirty="0"/>
              <a:t>或者</a:t>
            </a:r>
            <a:r>
              <a:rPr lang="en-US" altLang="zh-CN" dirty="0" err="1"/>
              <a:t>webm</a:t>
            </a:r>
            <a:r>
              <a:rPr lang="zh-CN" altLang="en-US" dirty="0"/>
              <a:t>格式。这种方法应该基本覆盖了最新浏览器。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poster</a:t>
            </a:r>
            <a:r>
              <a:rPr lang="zh-CN" altLang="en-US" dirty="0"/>
              <a:t>：占位图。一般视图片的</a:t>
            </a:r>
            <a:r>
              <a:rPr lang="en-US" altLang="zh-CN" dirty="0"/>
              <a:t>URL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综合实战：</a:t>
            </a:r>
            <a:r>
              <a:rPr lang="en-US" altLang="zh-CN"/>
              <a:t>Canvas</a:t>
            </a:r>
            <a:r>
              <a:rPr lang="zh-CN" altLang="en-US"/>
              <a:t>来操作视频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1714500"/>
            <a:ext cx="6076315" cy="34283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8705" y="28575"/>
            <a:ext cx="6684010" cy="69215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2405" y="941705"/>
            <a:ext cx="5003800" cy="5210175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一、</a:t>
            </a:r>
            <a:r>
              <a:rPr lang="en-US" altLang="zh-CN"/>
              <a:t>H4</a:t>
            </a:r>
            <a:r>
              <a:rPr lang="zh-CN" altLang="en-US"/>
              <a:t>音频</a:t>
            </a:r>
            <a:r>
              <a:rPr lang="en-US" altLang="zh-CN"/>
              <a:t>&amp;</a:t>
            </a:r>
            <a:r>
              <a:rPr lang="zh-CN" altLang="en-US"/>
              <a:t>视频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二、</a:t>
            </a:r>
            <a:r>
              <a:rPr lang="en-US" altLang="zh-CN"/>
              <a:t>H5</a:t>
            </a:r>
            <a:r>
              <a:rPr lang="zh-CN" altLang="en-US">
                <a:sym typeface="+mn-ea"/>
              </a:rPr>
              <a:t>音频</a:t>
            </a:r>
            <a:r>
              <a:rPr lang="en-US" altLang="zh-CN"/>
              <a:t>&amp;</a:t>
            </a:r>
            <a:r>
              <a:rPr lang="zh-CN" altLang="en-US">
                <a:sym typeface="+mn-ea"/>
              </a:rPr>
              <a:t>视频</a:t>
            </a:r>
            <a:endParaRPr lang="zh-CN" altLang="en-US"/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/>
              <a:t>四、</a:t>
            </a:r>
            <a:r>
              <a:rPr lang="en-US" altLang="zh-CN">
                <a:sym typeface="+mn-ea"/>
              </a:rPr>
              <a:t>H5</a:t>
            </a:r>
            <a:r>
              <a:rPr lang="zh-CN" altLang="en-US"/>
              <a:t>音频属性及</a:t>
            </a:r>
            <a:r>
              <a:rPr lang="en-US" altLang="zh-CN"/>
              <a:t>JS API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>
                <a:sym typeface="+mn-ea"/>
              </a:rPr>
              <a:t>五、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视频属性及</a:t>
            </a:r>
            <a:r>
              <a:rPr lang="en-US" altLang="zh-CN">
                <a:sym typeface="+mn-ea"/>
              </a:rPr>
              <a:t>JS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一、</a:t>
            </a:r>
            <a:r>
              <a:rPr lang="en-US" altLang="zh-CN">
                <a:sym typeface="+mn-ea"/>
              </a:rPr>
              <a:t>H4</a:t>
            </a:r>
            <a:r>
              <a:rPr lang="zh-CN" altLang="en-US">
                <a:sym typeface="+mn-ea"/>
              </a:rPr>
              <a:t>音频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视频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之前我们需要通过</a:t>
            </a:r>
            <a:r>
              <a:rPr lang="en-US" altLang="zh-CN">
                <a:sym typeface="+mn-ea"/>
              </a:rPr>
              <a:t>&lt;object&gt;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&lt;embed&gt;</a:t>
            </a:r>
            <a:r>
              <a:rPr lang="zh-CN" altLang="en-US">
                <a:sym typeface="+mn-ea"/>
              </a:rPr>
              <a:t>嵌入音频或者视频资源。</a:t>
            </a:r>
          </a:p>
          <a:p>
            <a:r>
              <a:rPr lang="zh-CN" altLang="en-US">
                <a:sym typeface="+mn-ea"/>
              </a:rPr>
              <a:t>在网络上展示视频、音频、动画，除了使用第三方开发的播放器，</a:t>
            </a:r>
            <a:r>
              <a:rPr lang="en-US" altLang="zh-CN">
                <a:sym typeface="+mn-ea"/>
              </a:rPr>
              <a:t>Flash</a:t>
            </a:r>
            <a:r>
              <a:rPr lang="zh-CN" altLang="en-US">
                <a:sym typeface="+mn-ea"/>
              </a:rPr>
              <a:t>应该算是使用最多的工具了。但是这需要用户在其浏览器安装插件。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altLang="zh-CN">
                <a:sym typeface="+mn-ea"/>
              </a:rPr>
              <a:t>H4</a:t>
            </a:r>
            <a:r>
              <a:rPr lang="zh-CN" altLang="en-US"/>
              <a:t>音频播放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" y="1915795"/>
            <a:ext cx="8725535" cy="228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   &lt;object width="280" height="25"</a:t>
            </a:r>
          </a:p>
          <a:p>
            <a:r>
              <a:rPr lang="zh-CN" altLang="en-US"/>
              <a:t>            classid="CLSID:22d6f312-b0f6-11d0-94ab-0080c74c7e95"</a:t>
            </a:r>
          </a:p>
          <a:p>
            <a:r>
              <a:rPr lang="zh-CN" altLang="en-US"/>
              <a:t>           </a:t>
            </a:r>
            <a:r>
              <a:rPr lang="zh-CN" altLang="en-US" b="1">
                <a:solidFill>
                  <a:srgbClr val="C00000"/>
                </a:solidFill>
              </a:rPr>
              <a:t> </a:t>
            </a:r>
            <a:r>
              <a:rPr lang="zh-CN" altLang="en-US" b="1">
                <a:solidFill>
                  <a:srgbClr val="00B0F0"/>
                </a:solidFill>
              </a:rPr>
              <a:t>type="application/x-oleobject"</a:t>
            </a:r>
            <a:r>
              <a:rPr lang="zh-CN" altLang="en-US"/>
              <a:t>&gt;</a:t>
            </a:r>
          </a:p>
          <a:p>
            <a:r>
              <a:rPr lang="zh-CN" altLang="en-US"/>
              <a:t>        &lt;param name="FileName" </a:t>
            </a:r>
            <a:r>
              <a:rPr lang="zh-CN" altLang="en-US" b="1">
                <a:solidFill>
                  <a:schemeClr val="tx1"/>
                </a:solidFill>
              </a:rPr>
              <a:t>value="media/With_An_Orchid_Yanni.mp3"</a:t>
            </a:r>
            <a:r>
              <a:rPr lang="zh-CN" altLang="en-US"/>
              <a:t>&gt;</a:t>
            </a:r>
          </a:p>
          <a:p>
            <a:r>
              <a:rPr lang="zh-CN" altLang="en-US"/>
              <a:t>        &lt;param name="ShowControls" value="1"&gt;</a:t>
            </a:r>
          </a:p>
          <a:p>
            <a:r>
              <a:rPr lang="zh-CN" altLang="en-US"/>
              <a:t>        &lt;param name="ShowStatusBar" value="0"&gt;</a:t>
            </a:r>
          </a:p>
          <a:p>
            <a:r>
              <a:rPr lang="zh-CN" altLang="en-US"/>
              <a:t>        &lt;param name="AutoStart" value="1"&gt;</a:t>
            </a:r>
          </a:p>
          <a:p>
            <a:r>
              <a:rPr lang="zh-CN" altLang="en-US"/>
              <a:t>    &lt;/object&gt;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2420" y="1383665"/>
            <a:ext cx="52743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  <a:latin typeface="微软雅黑" charset="0"/>
                <a:ea typeface="微软雅黑" charset="0"/>
              </a:rPr>
              <a:t>播放音频（</a:t>
            </a:r>
            <a:r>
              <a:rPr lang="zh-CN" b="1">
                <a:solidFill>
                  <a:srgbClr val="00B0F0"/>
                </a:solidFill>
                <a:latin typeface="微软雅黑" charset="0"/>
                <a:ea typeface="微软雅黑" charset="0"/>
              </a:rPr>
              <a:t>支持</a:t>
            </a:r>
            <a:r>
              <a:rPr lang="en-US" altLang="zh-CN" b="1">
                <a:solidFill>
                  <a:srgbClr val="00B0F0"/>
                </a:solidFill>
                <a:latin typeface="微软雅黑" charset="0"/>
                <a:ea typeface="微软雅黑" charset="0"/>
              </a:rPr>
              <a:t>IE8</a:t>
            </a:r>
            <a:r>
              <a:rPr lang="zh-CN" altLang="en-US" b="1">
                <a:solidFill>
                  <a:srgbClr val="00B0F0"/>
                </a:solidFill>
                <a:latin typeface="微软雅黑" charset="0"/>
                <a:ea typeface="微软雅黑" charset="0"/>
              </a:rPr>
              <a:t>及其以下浏览器）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H4</a:t>
            </a:r>
            <a:r>
              <a:rPr lang="zh-CN" altLang="en-US"/>
              <a:t>视频播放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5590" y="2147570"/>
            <a:ext cx="8593455" cy="2562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&lt;object id="myobj" classid="clsid:CFCDAA03-8BE4-11cf-B84B-0020AFBBCCFA"&gt;</a:t>
            </a:r>
          </a:p>
          <a:p>
            <a:r>
              <a:rPr lang="zh-CN" altLang="en-US"/>
              <a:t>    &lt;embed src="media/xuwei_wuzhe.mp4"</a:t>
            </a:r>
          </a:p>
          <a:p>
            <a:r>
              <a:rPr lang="zh-CN" altLang="en-US"/>
              <a:t>           </a:t>
            </a:r>
            <a:r>
              <a:rPr lang="zh-CN" altLang="en-US" b="1">
                <a:solidFill>
                  <a:srgbClr val="C00000"/>
                </a:solidFill>
              </a:rPr>
              <a:t>type="video/mp4"</a:t>
            </a:r>
          </a:p>
          <a:p>
            <a:r>
              <a:rPr lang="zh-CN" altLang="en-US"/>
              <a:t>           width="640"</a:t>
            </a:r>
          </a:p>
          <a:p>
            <a:r>
              <a:rPr lang="zh-CN" altLang="en-US"/>
              <a:t>           height="320"</a:t>
            </a:r>
          </a:p>
          <a:p>
            <a:r>
              <a:rPr lang="zh-CN" altLang="en-US"/>
              <a:t>           controller="true"</a:t>
            </a:r>
          </a:p>
          <a:p>
            <a:r>
              <a:rPr lang="zh-CN" altLang="en-US"/>
              <a:t>           autoplay="false"&gt;</a:t>
            </a:r>
          </a:p>
          <a:p>
            <a:r>
              <a:rPr lang="zh-CN" altLang="en-US"/>
              <a:t>    &lt;/embed&gt;</a:t>
            </a:r>
          </a:p>
          <a:p>
            <a:r>
              <a:rPr lang="zh-CN" altLang="en-US"/>
              <a:t>&lt;/object&gt;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2420" y="1383665"/>
            <a:ext cx="5274310" cy="38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微软雅黑" charset="0"/>
                <a:ea typeface="微软雅黑" charset="0"/>
              </a:rPr>
              <a:t> </a:t>
            </a:r>
            <a:r>
              <a:rPr lang="zh-CN" altLang="en-US" b="1">
                <a:solidFill>
                  <a:srgbClr val="00B0F0"/>
                </a:solidFill>
                <a:latin typeface="微软雅黑" charset="0"/>
                <a:ea typeface="微软雅黑" charset="0"/>
                <a:sym typeface="+mn-ea"/>
              </a:rPr>
              <a:t>播放视频（</a:t>
            </a:r>
            <a:r>
              <a:rPr lang="zh-CN" b="1">
                <a:solidFill>
                  <a:srgbClr val="00B0F0"/>
                </a:solidFill>
                <a:latin typeface="微软雅黑" charset="0"/>
                <a:ea typeface="微软雅黑" charset="0"/>
                <a:sym typeface="+mn-ea"/>
              </a:rPr>
              <a:t>支持</a:t>
            </a:r>
            <a:r>
              <a:rPr lang="en-US" altLang="zh-CN" b="1">
                <a:solidFill>
                  <a:srgbClr val="00B0F0"/>
                </a:solidFill>
                <a:latin typeface="微软雅黑" charset="0"/>
                <a:ea typeface="微软雅黑" charset="0"/>
                <a:sym typeface="+mn-ea"/>
              </a:rPr>
              <a:t>IE8</a:t>
            </a:r>
            <a:r>
              <a:rPr lang="zh-CN" altLang="en-US" b="1">
                <a:solidFill>
                  <a:srgbClr val="00B0F0"/>
                </a:solidFill>
                <a:latin typeface="微软雅黑" charset="0"/>
                <a:ea typeface="微软雅黑" charset="0"/>
                <a:sym typeface="+mn-ea"/>
              </a:rPr>
              <a:t>及其以下浏览器）</a:t>
            </a:r>
            <a:endParaRPr lang="zh-CN" altLang="en-US" b="1">
              <a:solidFill>
                <a:srgbClr val="00B0F0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HTML4</a:t>
            </a:r>
            <a:r>
              <a:rPr lang="zh-CN" altLang="en-US"/>
              <a:t>多媒体播放插件</a:t>
            </a:r>
          </a:p>
        </p:txBody>
      </p:sp>
      <p:sp>
        <p:nvSpPr>
          <p:cNvPr id="7" name="矩形 6"/>
          <p:cNvSpPr/>
          <p:nvPr/>
        </p:nvSpPr>
        <p:spPr>
          <a:xfrm>
            <a:off x="583565" y="2611755"/>
            <a:ext cx="2560320" cy="184848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</a:p>
        </p:txBody>
      </p:sp>
      <p:sp>
        <p:nvSpPr>
          <p:cNvPr id="220" name=" 220"/>
          <p:cNvSpPr/>
          <p:nvPr/>
        </p:nvSpPr>
        <p:spPr>
          <a:xfrm>
            <a:off x="2533015" y="3140075"/>
            <a:ext cx="1583690" cy="791845"/>
          </a:xfrm>
          <a:prstGeom prst="homePlat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/>
                </a:solidFill>
              </a:rPr>
              <a:t>&lt;Object&gt;</a:t>
            </a:r>
          </a:p>
        </p:txBody>
      </p:sp>
      <p:sp>
        <p:nvSpPr>
          <p:cNvPr id="167" name=" 167"/>
          <p:cNvSpPr/>
          <p:nvPr/>
        </p:nvSpPr>
        <p:spPr>
          <a:xfrm>
            <a:off x="6317615" y="1702435"/>
            <a:ext cx="1872615" cy="647700"/>
          </a:xfrm>
          <a:prstGeom prst="roundRect">
            <a:avLst/>
          </a:prstGeom>
          <a:solidFill>
            <a:srgbClr val="A6B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/>
                </a:solidFill>
              </a:rPr>
              <a:t>Window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/>
                </a:solidFill>
              </a:rPr>
              <a:t>MediaPlayer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1615" y="1474470"/>
            <a:ext cx="714375" cy="638175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167" idx="1"/>
          </p:cNvCxnSpPr>
          <p:nvPr/>
        </p:nvCxnSpPr>
        <p:spPr>
          <a:xfrm flipH="1">
            <a:off x="3707765" y="1954530"/>
            <a:ext cx="2609850" cy="111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13885" y="2476500"/>
            <a:ext cx="921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classid</a:t>
            </a:r>
          </a:p>
        </p:txBody>
      </p:sp>
      <p:sp>
        <p:nvSpPr>
          <p:cNvPr id="13" name=" 167"/>
          <p:cNvSpPr/>
          <p:nvPr/>
        </p:nvSpPr>
        <p:spPr>
          <a:xfrm>
            <a:off x="6317615" y="3225165"/>
            <a:ext cx="1872615" cy="6477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/>
                </a:solidFill>
              </a:rPr>
              <a:t>Apple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>
                <a:solidFill>
                  <a:schemeClr val="tx1"/>
                </a:solidFill>
              </a:rPr>
              <a:t>QuickTime</a:t>
            </a:r>
          </a:p>
        </p:txBody>
      </p:sp>
      <p:cxnSp>
        <p:nvCxnSpPr>
          <p:cNvPr id="14" name="直接箭头连接符 13"/>
          <p:cNvCxnSpPr>
            <a:stCxn id="13" idx="1"/>
            <a:endCxn id="220" idx="3"/>
          </p:cNvCxnSpPr>
          <p:nvPr/>
        </p:nvCxnSpPr>
        <p:spPr>
          <a:xfrm flipH="1" flipV="1">
            <a:off x="4116705" y="3464560"/>
            <a:ext cx="220091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551680" y="3364865"/>
            <a:ext cx="921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classid</a:t>
            </a:r>
          </a:p>
        </p:txBody>
      </p:sp>
      <p:sp>
        <p:nvSpPr>
          <p:cNvPr id="16" name=" 167"/>
          <p:cNvSpPr/>
          <p:nvPr/>
        </p:nvSpPr>
        <p:spPr>
          <a:xfrm>
            <a:off x="6317615" y="4839970"/>
            <a:ext cx="1872615" cy="6477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>
                <a:solidFill>
                  <a:srgbClr val="FFFFFF"/>
                </a:solidFill>
                <a:latin typeface="微软雅黑" charset="0"/>
                <a:ea typeface="微软雅黑" charset="0"/>
              </a:rPr>
              <a:t>其他播放软件</a:t>
            </a:r>
          </a:p>
        </p:txBody>
      </p:sp>
      <p:cxnSp>
        <p:nvCxnSpPr>
          <p:cNvPr id="17" name="直接箭头连接符 16"/>
          <p:cNvCxnSpPr>
            <a:stCxn id="16" idx="1"/>
            <a:endCxn id="220" idx="2"/>
          </p:cNvCxnSpPr>
          <p:nvPr/>
        </p:nvCxnSpPr>
        <p:spPr>
          <a:xfrm flipH="1" flipV="1">
            <a:off x="3721100" y="3860165"/>
            <a:ext cx="2596515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8930" y="2966720"/>
            <a:ext cx="607060" cy="5969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551680" y="4363720"/>
            <a:ext cx="921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classid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2035" y="1240155"/>
            <a:ext cx="16433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&lt;object&gt;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HTML4</a:t>
            </a:r>
            <a:r>
              <a:rPr lang="zh-CN" altLang="en-US">
                <a:sym typeface="+mn-ea"/>
              </a:rPr>
              <a:t>多媒体播放插件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" y="1873885"/>
            <a:ext cx="8510270" cy="43808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6865" y="1200785"/>
            <a:ext cx="1490980" cy="4178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关于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classid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H5</a:t>
            </a:r>
            <a:r>
              <a:rPr lang="zh-CN" altLang="en-US">
                <a:sym typeface="+mn-ea"/>
              </a:rPr>
              <a:t>音频</a:t>
            </a:r>
            <a:r>
              <a:rPr lang="en-US" altLang="zh-CN">
                <a:sym typeface="+mn-ea"/>
              </a:rPr>
              <a:t>&amp;</a:t>
            </a:r>
            <a:r>
              <a:rPr lang="zh-CN" altLang="en-US">
                <a:sym typeface="+mn-ea"/>
              </a:rPr>
              <a:t>视频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/>
              <a:t>H5</a:t>
            </a:r>
            <a:r>
              <a:rPr lang="zh-CN" altLang="en-US"/>
              <a:t>废止</a:t>
            </a:r>
            <a:r>
              <a:rPr lang="en-US" altLang="zh-CN">
                <a:sym typeface="+mn-ea"/>
              </a:rPr>
              <a:t>&lt;object&gt;</a:t>
            </a:r>
            <a:r>
              <a:rPr lang="zh-CN" altLang="en-US">
                <a:sym typeface="+mn-ea"/>
              </a:rPr>
              <a:t>后，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使用</a:t>
            </a:r>
            <a:r>
              <a:rPr lang="en-US" altLang="zh-CN"/>
              <a:t>audio</a:t>
            </a:r>
            <a:r>
              <a:rPr lang="zh-CN" altLang="en-US"/>
              <a:t>元素，直接在网页嵌入音频资源，通过</a:t>
            </a:r>
            <a:r>
              <a:rPr lang="en-US" altLang="zh-CN"/>
              <a:t>CSS</a:t>
            </a:r>
            <a:r>
              <a:rPr lang="zh-CN" altLang="en-US"/>
              <a:t>进行样式设置</a:t>
            </a:r>
            <a:r>
              <a:rPr lang="zh-CN" altLang="en-US">
                <a:sym typeface="+mn-ea"/>
              </a:rPr>
              <a:t>，通过</a:t>
            </a:r>
            <a:r>
              <a:rPr lang="en-US" altLang="zh-CN"/>
              <a:t>Javascript</a:t>
            </a:r>
            <a:r>
              <a:rPr lang="zh-CN" altLang="en-US"/>
              <a:t>操作该元素及相关属性。</a:t>
            </a:r>
          </a:p>
          <a:p>
            <a:pPr lvl="1">
              <a:lnSpc>
                <a:spcPct val="150000"/>
              </a:lnSpc>
            </a:pPr>
            <a:r>
              <a:rPr lang="zh-CN" altLang="en-US"/>
              <a:t>使用</a:t>
            </a:r>
            <a:r>
              <a:rPr lang="en-US" altLang="zh-CN"/>
              <a:t>video</a:t>
            </a:r>
            <a:r>
              <a:rPr lang="zh-CN" altLang="en-US">
                <a:sym typeface="+mn-ea"/>
              </a:rPr>
              <a:t>元素，直接在网页嵌入视频资源，</a:t>
            </a:r>
            <a:r>
              <a:rPr lang="zh-CN" altLang="en-US"/>
              <a:t>与</a:t>
            </a:r>
            <a:r>
              <a:rPr lang="en-US" altLang="zh-CN">
                <a:sym typeface="+mn-ea"/>
              </a:rPr>
              <a:t>audio</a:t>
            </a:r>
            <a:r>
              <a:rPr lang="zh-CN" altLang="en-US">
                <a:sym typeface="+mn-ea"/>
              </a:rPr>
              <a:t>元素很多属性相同，具有类似语法，也通过</a:t>
            </a:r>
            <a:r>
              <a:rPr lang="en-US" altLang="zh-CN">
                <a:sym typeface="+mn-ea"/>
              </a:rPr>
              <a:t>CSS</a:t>
            </a:r>
            <a:r>
              <a:rPr lang="zh-CN" altLang="en-US">
                <a:sym typeface="+mn-ea"/>
              </a:rPr>
              <a:t>进行样式设置，通过</a:t>
            </a:r>
            <a:r>
              <a:rPr lang="en-US" altLang="zh-CN">
                <a:sym typeface="+mn-ea"/>
              </a:rPr>
              <a:t>Javascript</a:t>
            </a:r>
            <a:r>
              <a:rPr lang="zh-CN" altLang="en-US">
                <a:sym typeface="+mn-ea"/>
              </a:rPr>
              <a:t>操作该元素及相关属性。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audio</a:t>
            </a:r>
            <a:r>
              <a:rPr lang="zh-CN" altLang="en-US">
                <a:sym typeface="+mn-ea"/>
              </a:rPr>
              <a:t>元素属性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6305"/>
            <a:ext cx="8229600" cy="584263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tx1"/>
                </a:solidFill>
              </a:rPr>
              <a:t>src</a:t>
            </a:r>
            <a:r>
              <a:rPr lang="zh-CN" altLang="en-US" sz="1600" b="1">
                <a:solidFill>
                  <a:schemeClr val="tx1"/>
                </a:solidFill>
              </a:rPr>
              <a:t>：</a:t>
            </a:r>
            <a:r>
              <a:rPr lang="en-US" altLang="zh-CN" sz="1600" b="1">
                <a:solidFill>
                  <a:schemeClr val="tx1"/>
                </a:solidFill>
              </a:rPr>
              <a:t> </a:t>
            </a:r>
            <a:r>
              <a:rPr lang="zh-CN" altLang="en-US" sz="1600"/>
              <a:t>指定视频资源地址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一般使用</a:t>
            </a:r>
            <a:r>
              <a:rPr lang="en-US" altLang="zh-CN" sz="1600"/>
              <a:t>&lt;source&gt;</a:t>
            </a:r>
            <a:r>
              <a:rPr lang="zh-CN" altLang="en-US" sz="1600"/>
              <a:t>代替，可以指定多个音频格式。至少需要包含ogg免费格式，以及.mp3或者wav格式。这种方法应该基本覆盖了最新浏览器。</a:t>
            </a:r>
          </a:p>
          <a:p>
            <a:pPr lvl="1">
              <a:lnSpc>
                <a:spcPct val="150000"/>
              </a:lnSpc>
            </a:pPr>
            <a:r>
              <a:rPr lang="zh-CN" altLang="en-US" sz="1600"/>
              <a:t>常用的转换软件：Converter</a:t>
            </a:r>
          </a:p>
          <a:p>
            <a:pPr>
              <a:lnSpc>
                <a:spcPct val="150000"/>
              </a:lnSpc>
            </a:pPr>
            <a:r>
              <a:rPr lang="zh-CN" altLang="en-US" sz="1600" b="1"/>
              <a:t>controls：</a:t>
            </a:r>
            <a:r>
              <a:rPr lang="en-US" altLang="zh-CN" sz="1600"/>
              <a:t> </a:t>
            </a:r>
            <a:r>
              <a:rPr lang="zh-CN" altLang="en-US" sz="1600"/>
              <a:t>布尔值。 为音频增加控制界面。</a:t>
            </a:r>
          </a:p>
          <a:p>
            <a:pPr>
              <a:lnSpc>
                <a:spcPct val="150000"/>
              </a:lnSpc>
            </a:pPr>
            <a:r>
              <a:rPr lang="en-US" altLang="zh-CN" sz="1600" b="1"/>
              <a:t>autoplay</a:t>
            </a:r>
            <a:r>
              <a:rPr lang="zh-CN" altLang="en-US" sz="1600" b="1"/>
              <a:t>：</a:t>
            </a:r>
            <a:r>
              <a:rPr lang="zh-CN" altLang="en-US" sz="1600">
                <a:sym typeface="+mn-ea"/>
              </a:rPr>
              <a:t>布尔值。</a:t>
            </a:r>
            <a:r>
              <a:rPr lang="en-US" altLang="zh-CN" sz="1600"/>
              <a:t> </a:t>
            </a:r>
            <a:r>
              <a:rPr lang="zh-CN" altLang="en-US" sz="1600"/>
              <a:t>告诉浏览器自动播放，一旦设置该属性就会触发加载，尽管可以使用该属性，但不要使用它。</a:t>
            </a:r>
          </a:p>
          <a:p>
            <a:pPr>
              <a:lnSpc>
                <a:spcPct val="150000"/>
              </a:lnSpc>
            </a:pPr>
            <a:r>
              <a:rPr lang="en-US" altLang="zh-CN" sz="1600" b="1"/>
              <a:t>loop</a:t>
            </a:r>
            <a:r>
              <a:rPr lang="zh-CN" altLang="en-US" sz="1600" b="1"/>
              <a:t>：</a:t>
            </a:r>
            <a:r>
              <a:rPr lang="zh-CN" altLang="en-US" sz="1600">
                <a:sym typeface="+mn-ea"/>
              </a:rPr>
              <a:t>布尔值。</a:t>
            </a:r>
            <a:r>
              <a:rPr lang="en-US" altLang="zh-CN" sz="1600"/>
              <a:t> </a:t>
            </a:r>
            <a:r>
              <a:rPr lang="zh-CN" altLang="en-US" sz="1600"/>
              <a:t>告诉浏览器重复播放音频。也应该谨慎使用。</a:t>
            </a:r>
          </a:p>
          <a:p>
            <a:pPr>
              <a:lnSpc>
                <a:spcPct val="150000"/>
              </a:lnSpc>
            </a:pPr>
            <a:r>
              <a:rPr lang="zh-CN" altLang="en-US" sz="1600" b="1">
                <a:sym typeface="+mn-ea"/>
              </a:rPr>
              <a:t>preload： </a:t>
            </a:r>
            <a:r>
              <a:rPr lang="zh-CN" altLang="en-US" sz="1600">
                <a:sym typeface="+mn-ea"/>
              </a:rPr>
              <a:t>预加载</a:t>
            </a:r>
          </a:p>
          <a:p>
            <a:pPr lvl="1">
              <a:lnSpc>
                <a:spcPct val="150000"/>
              </a:lnSpc>
            </a:pPr>
            <a:r>
              <a:rPr lang="en-US" altLang="zh-CN" sz="1600">
                <a:sym typeface="+mn-ea"/>
              </a:rPr>
              <a:t>auto : </a:t>
            </a:r>
            <a:r>
              <a:rPr lang="zh-CN" altLang="en-US" sz="1600">
                <a:sym typeface="+mn-ea"/>
              </a:rPr>
              <a:t>建议浏览器加载音频文件。 仅仅是建议，当浏览器检测到当前是移动设备或者连接较慢时，浏览器可能不要预加载。以及节省流量或者带宽。</a:t>
            </a:r>
          </a:p>
          <a:p>
            <a:pPr lvl="1">
              <a:lnSpc>
                <a:spcPct val="150000"/>
              </a:lnSpc>
            </a:pPr>
            <a:r>
              <a:rPr lang="zh-CN" altLang="en-US" sz="1600">
                <a:sym typeface="+mn-ea"/>
              </a:rPr>
              <a:t>metadata： 提示浏览器不要预加载音频文件。可以预加载时长</a:t>
            </a:r>
            <a:r>
              <a:rPr lang="en-US" altLang="zh-CN" sz="1600">
                <a:sym typeface="+mn-ea"/>
              </a:rPr>
              <a:t>(duration)</a:t>
            </a:r>
            <a:r>
              <a:rPr lang="zh-CN" altLang="en-US" sz="1600">
                <a:sym typeface="+mn-ea"/>
              </a:rPr>
              <a:t>和音轨（</a:t>
            </a:r>
            <a:r>
              <a:rPr lang="en-US" altLang="zh-CN" sz="1600">
                <a:sym typeface="+mn-ea"/>
              </a:rPr>
              <a:t>tracks</a:t>
            </a:r>
            <a:r>
              <a:rPr lang="zh-CN" altLang="en-US" sz="1600">
                <a:sym typeface="+mn-ea"/>
              </a:rPr>
              <a:t>）这样的元数据。</a:t>
            </a:r>
          </a:p>
          <a:p>
            <a:pPr lvl="1">
              <a:lnSpc>
                <a:spcPct val="150000"/>
              </a:lnSpc>
            </a:pPr>
            <a:r>
              <a:rPr lang="zh-CN" altLang="en-US" sz="1600">
                <a:sym typeface="+mn-ea"/>
              </a:rPr>
              <a:t>none：不应该下载音频。</a:t>
            </a:r>
          </a:p>
          <a:p>
            <a:pPr>
              <a:lnSpc>
                <a:spcPct val="150000"/>
              </a:lnSpc>
            </a:pPr>
            <a:endParaRPr lang="zh-CN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atguigu</Template>
  <TotalTime>24</TotalTime>
  <Words>964</Words>
  <Application>Microsoft Office PowerPoint</Application>
  <PresentationFormat>全屏显示(4:3)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Office 主题</vt:lpstr>
      <vt:lpstr>PowerPoint 演示文稿</vt:lpstr>
      <vt:lpstr>目录</vt:lpstr>
      <vt:lpstr>一、H4音频&amp;视频</vt:lpstr>
      <vt:lpstr> H4音频播放</vt:lpstr>
      <vt:lpstr>H4视频播放</vt:lpstr>
      <vt:lpstr>HTML4多媒体播放插件</vt:lpstr>
      <vt:lpstr>HTML4多媒体播放插件</vt:lpstr>
      <vt:lpstr>H5音频&amp;视频</vt:lpstr>
      <vt:lpstr>audio元素属性</vt:lpstr>
      <vt:lpstr>preload三个参数在PC端效果</vt:lpstr>
      <vt:lpstr>audio JS API</vt:lpstr>
      <vt:lpstr>video</vt:lpstr>
      <vt:lpstr>综合实战：Canvas来操作视频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许井龙</dc:creator>
  <cp:lastModifiedBy>许井龙</cp:lastModifiedBy>
  <cp:revision>636</cp:revision>
  <dcterms:created xsi:type="dcterms:W3CDTF">2016-03-19T11:59:00Z</dcterms:created>
  <dcterms:modified xsi:type="dcterms:W3CDTF">2016-08-12T04:44:20Z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2052-10.1.0.5803</vt:lpwstr>
  </property>
</Properties>
</file>