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603" r:id="rId3"/>
    <p:sldId id="1672" r:id="rId5"/>
    <p:sldId id="1702" r:id="rId6"/>
    <p:sldId id="1703" r:id="rId7"/>
    <p:sldId id="1704" r:id="rId8"/>
    <p:sldId id="1705" r:id="rId9"/>
    <p:sldId id="1706" r:id="rId10"/>
    <p:sldId id="1707" r:id="rId11"/>
    <p:sldId id="1708" r:id="rId12"/>
    <p:sldId id="1710" r:id="rId13"/>
    <p:sldId id="1712" r:id="rId14"/>
    <p:sldId id="1711" r:id="rId15"/>
    <p:sldId id="1713" r:id="rId16"/>
    <p:sldId id="1714" r:id="rId17"/>
    <p:sldId id="444" r:id="rId18"/>
  </p:sldIdLst>
  <p:sldSz cx="12192000" cy="6858000"/>
  <p:notesSz cx="710374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rui" initials="c" lastIdx="1" clrIdx="0"/>
  <p:cmAuthor id="2" name="王振锋" initials="w" lastIdx="9" clrIdx="1"/>
  <p:cmAuthor id="3" name="fusen" initials="f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FC4"/>
    <a:srgbClr val="2E75B6"/>
    <a:srgbClr val="51525C"/>
    <a:srgbClr val="228FCF"/>
    <a:srgbClr val="FFC000"/>
    <a:srgbClr val="E7615D"/>
    <a:srgbClr val="68A9DC"/>
    <a:srgbClr val="333333"/>
    <a:srgbClr val="99CCFF"/>
    <a:srgbClr val="B3D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270" autoAdjust="0"/>
  </p:normalViewPr>
  <p:slideViewPr>
    <p:cSldViewPr snapToGrid="0">
      <p:cViewPr>
        <p:scale>
          <a:sx n="60" d="100"/>
          <a:sy n="60" d="100"/>
        </p:scale>
        <p:origin x="1764" y="546"/>
      </p:cViewPr>
      <p:guideLst>
        <p:guide orient="horz" pos="2201"/>
        <p:guide pos="37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3C1CAE-395D-4C7F-B65A-CB0D7FF6A7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4138F-2A77-460A-81FA-0EDA2CE0127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575B8B-E6BA-4CF1-B951-616637461F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/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2" descr="图层-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334963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05468" y="334963"/>
            <a:ext cx="10515600" cy="5355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623F1-97A4-4068-9AD7-AA8FF53461A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458B1-6D51-41CE-9916-3384D598FE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F67FF-16BC-4AC1-A687-51DF07E78CB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305F8-3D3B-4BA9-B468-F844F946E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F67FF-16BC-4AC1-A687-51DF07E78CB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305F8-3D3B-4BA9-B468-F844F946E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F67FF-16BC-4AC1-A687-51DF07E78CB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305F8-3D3B-4BA9-B468-F844F946E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F67FF-16BC-4AC1-A687-51DF07E78CB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305F8-3D3B-4BA9-B468-F844F946E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F67FF-16BC-4AC1-A687-51DF07E78CB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305F8-3D3B-4BA9-B468-F844F946E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F67FF-16BC-4AC1-A687-51DF07E78CB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305F8-3D3B-4BA9-B468-F844F946E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F67FF-16BC-4AC1-A687-51DF07E78CB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305F8-3D3B-4BA9-B468-F844F946E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F67FF-16BC-4AC1-A687-51DF07E78CB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305F8-3D3B-4BA9-B468-F844F946E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8558741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385" b="1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1" cy="4857403"/>
          </a:xfrm>
          <a:prstGeom prst="rect">
            <a:avLst/>
          </a:prstGeom>
        </p:spPr>
        <p:txBody>
          <a:bodyPr/>
          <a:lstStyle>
            <a:lvl1pPr>
              <a:defRPr sz="2965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5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15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95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1371" y="6309321"/>
            <a:ext cx="3264363" cy="28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7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工业互联</a:t>
            </a:r>
            <a:r>
              <a:rPr lang="zh-CN" altLang="en-US" sz="1270" baseline="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网络赋能新智造</a:t>
            </a:r>
            <a:endParaRPr lang="zh-CN" altLang="en-US" sz="127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页脚占位符 3"/>
          <p:cNvSpPr>
            <a:spLocks noChangeArrowheads="1"/>
          </p:cNvSpPr>
          <p:nvPr userDrawn="1"/>
        </p:nvSpPr>
        <p:spPr bwMode="auto">
          <a:xfrm>
            <a:off x="10071706" y="6309321"/>
            <a:ext cx="1680186" cy="28803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70" b="1" i="1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|  </a:t>
            </a:r>
            <a:r>
              <a:rPr lang="en-US" altLang="zh-CN" sz="1270" b="0" i="1" dirty="0" err="1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www.ruijie.com.cn</a:t>
            </a:r>
            <a:endParaRPr lang="en-US" altLang="zh-CN" sz="1270" b="0" i="1" dirty="0">
              <a:solidFill>
                <a:srgbClr val="00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9783149" y="6309320"/>
            <a:ext cx="436764" cy="288032"/>
          </a:xfrm>
          <a:prstGeom prst="rect">
            <a:avLst/>
          </a:prstGeom>
        </p:spPr>
        <p:txBody>
          <a:bodyPr/>
          <a:lstStyle>
            <a:lvl1pPr>
              <a:defRPr sz="148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C1B161-4EA0-4354-A154-2430C001F00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BF67FF-16BC-4AC1-A687-51DF07E78CB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1305F8-3D3B-4BA9-B468-F844F946E7B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542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669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669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669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669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81" y="5692775"/>
            <a:ext cx="27241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: 圆角 3"/>
          <p:cNvSpPr/>
          <p:nvPr/>
        </p:nvSpPr>
        <p:spPr>
          <a:xfrm>
            <a:off x="4459288" y="4555251"/>
            <a:ext cx="3614737" cy="6064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数据安全与隐私信息保护专家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随着公安巡逻执法、移动办公成为一线干警的常态工作方式，因此，向移动化延伸正在成为公安信息化建设的重要方向，在此背景下，移动警务应运而生。为了丰富增强警务工作，结合市局及各分县局现有警务工作平台建设移动警务APP，可以实现对人、车进行快速核查，信息采集、布控告警、信息推送、警务日志、巡逻轨迹等功能，有助于日后对过往车辆、人员活动轨迹进行快速、有效复查，进一步实现移动数字化办公，另一方面，也为大数据研判提供支撑。"/>
          <p:cNvSpPr/>
          <p:nvPr/>
        </p:nvSpPr>
        <p:spPr>
          <a:xfrm>
            <a:off x="360362" y="2134778"/>
            <a:ext cx="11394103" cy="11074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sz="4800" b="1" ker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零信任防火墙</a:t>
            </a:r>
            <a:r>
              <a:rPr lang="en-US" altLang="zh-CN" sz="4800" b="1" ker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/</a:t>
            </a:r>
            <a:r>
              <a:rPr lang="zh-CN" altLang="en-US" sz="4800" b="1" ker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网关的建议</a:t>
            </a:r>
            <a:endParaRPr lang="zh-CN" altLang="en-US" sz="48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468" y="335711"/>
            <a:ext cx="10515600" cy="534035"/>
          </a:xfrm>
        </p:spPr>
        <p:txBody>
          <a:bodyPr/>
          <a:p>
            <a:r>
              <a:rPr lang="zh-CN" altLang="en-US"/>
              <a:t>硬件基础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7174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NIC-CPU-FPGA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设计思路，满足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的通量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采用飞腾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2000,FPGA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采用赛灵思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对外提供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4-6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个万兆接口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内存采用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16GB-32GB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468" y="335711"/>
            <a:ext cx="10515600" cy="534035"/>
          </a:xfrm>
        </p:spPr>
        <p:txBody>
          <a:bodyPr/>
          <a:p>
            <a:r>
              <a:rPr lang="zh-CN" altLang="en-US"/>
              <a:t>硬件性能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7174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至少满足开放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万个端口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在同时开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万个端口情况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不高于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10%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，内存消耗不高于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4GB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FPGA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主要用于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卸载，至少支持同时保证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个连接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未来可以增加卡尔文的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MIPS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芯片以进一步提高性能，达到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100GB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的通量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468" y="335711"/>
            <a:ext cx="10515600" cy="534035"/>
          </a:xfrm>
        </p:spPr>
        <p:txBody>
          <a:bodyPr/>
          <a:p>
            <a:r>
              <a:rPr lang="zh-CN" altLang="en-US"/>
              <a:t>软件基础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4265" y="1226820"/>
            <a:ext cx="97174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基于ＦＷＫＮＯＰ来做预研，这是 Ｊｏｎａｔｈａｎ Ｂｅｎｎｅｔｔ推送的一个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开源项目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ＦＷＫＮＯＰ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CLient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已经支持了几乎所有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平台、安卓平台和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ＦＷＫＮＯＰ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ｉｐｔａｂｌｅｓ、ｆｉｒｅｗａｌｌｄ( Ｌｉｎｕｘ)、ｉｐｆｗ( ＦｒｅｅＢＳＤ 和 Ｍａｃ ＯＳ Ｘ)、ＰＦ(ＯｐｅｎＢＳＤ) 等防火墙进行调用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我们已经有了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语言编写的开代理通道程序，也可以作为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ＦＷＫＮＯＰ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Server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的调用程序。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468" y="335711"/>
            <a:ext cx="10515600" cy="534035"/>
          </a:xfrm>
        </p:spPr>
        <p:txBody>
          <a:bodyPr/>
          <a:p>
            <a:r>
              <a:rPr lang="zh-CN" altLang="en-US"/>
              <a:t>软件基础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4265" y="1226820"/>
            <a:ext cx="97174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服务端和客户端均配 置为使用 ＡＥＳ 传输加密(预共享密钥)和 ＳＨＡ２５６ 消 息摘要 验 证 ( 预 共 享 ＨＭＡＣ 密 钥)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需要考虑将上述加密和消息摘要机制改完国产算法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开启该防火墙后扫描软件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NMAP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和漏洞扫描软件都无法扫描到后端应用的漏洞和任何信息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468" y="335711"/>
            <a:ext cx="10515600" cy="534035"/>
          </a:xfrm>
        </p:spPr>
        <p:txBody>
          <a:bodyPr/>
          <a:p>
            <a:r>
              <a:rPr lang="zh-CN" altLang="en-US"/>
              <a:t>软件目标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4265" y="1226820"/>
            <a:ext cx="97174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单包认证，支持各种操作系统的客户端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支持传统防火墙功能，可以进行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卸载功能，也支持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IPSEC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隧道解密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4"/>
          <p:cNvSpPr>
            <a:spLocks noChangeArrowheads="1"/>
          </p:cNvSpPr>
          <p:nvPr/>
        </p:nvSpPr>
        <p:spPr bwMode="auto">
          <a:xfrm>
            <a:off x="7161213" y="6380163"/>
            <a:ext cx="3381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海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0418" name="Picture 2"/>
          <p:cNvPicPr>
            <a:picLocks noChangeAspect="1"/>
          </p:cNvPicPr>
          <p:nvPr/>
        </p:nvPicPr>
        <p:blipFill>
          <a:blip r:embed="rId1"/>
          <a:srcRect t="23912" b="3901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0419" name="组合 21"/>
          <p:cNvGrpSpPr/>
          <p:nvPr/>
        </p:nvGrpSpPr>
        <p:grpSpPr>
          <a:xfrm>
            <a:off x="0" y="2463800"/>
            <a:ext cx="10526713" cy="1717675"/>
            <a:chOff x="2021061" y="4867326"/>
            <a:chExt cx="16363627" cy="2422722"/>
          </a:xfrm>
        </p:grpSpPr>
        <p:sp>
          <p:nvSpPr>
            <p:cNvPr id="23" name="Rectangle 9"/>
            <p:cNvSpPr>
              <a:spLocks noChangeArrowheads="1"/>
            </p:cNvSpPr>
            <p:nvPr/>
          </p:nvSpPr>
          <p:spPr bwMode="black">
            <a:xfrm>
              <a:off x="2021061" y="4867326"/>
              <a:ext cx="12907243" cy="1127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5334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9pPr>
            </a:lstStyle>
            <a:p>
              <a:pPr marL="0" marR="0" lvl="0" indent="53340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8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THANK  U</a:t>
              </a:r>
              <a:endPara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black">
            <a:xfrm>
              <a:off x="2021061" y="6443660"/>
              <a:ext cx="16363627" cy="84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5334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9pPr>
            </a:lstStyle>
            <a:p>
              <a:pPr marL="0" marR="0" lvl="0" indent="53340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——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熙菱信息您身边的安全卫士，为您保驾护航</a:t>
              </a: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60422" name="Picture 3" descr="E:\D-历往工作文件\各类文件总汇\其它资料文件\公司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0" y="5600700"/>
            <a:ext cx="116522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0" y="255905"/>
            <a:ext cx="10983951" cy="657922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当前情况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1903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经典包过滤防火墙等已在网络安全中被广泛应用（比如最经典的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IPtables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），通常用以在边界防护场景实现对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模型二至四层的协议报文匹配和控制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这些防火墙应用场景均须要显式地允许访问相应的网络对象，如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UDP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端口、协议类型等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尽管可以通过精细化的控制策略收缩暴露面，但仍存在潜在的安全威胁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0" y="255905"/>
            <a:ext cx="10983951" cy="657922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主要威胁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7174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网络攻击者可以通过扫描(如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NMAP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)等方式发现网络资产或应用的存在. 根据洛克希德马丁公司提出的“网络攻击链”模型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侦察”是网络攻击的重要第一环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如果网络资产或应用存在脆弱性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由于防火墙已允许访问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攻击者可以轻易的发动入侵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例如漏洞利用、进行密码暴力破解等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防火墙缺乏对这些类型攻击的抵御能力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从而不得不依赖其他的防御手段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攻击者可以对已获得的网络资产发动拒绝服务(Ｄ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攻击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即使防火墙设计了相应防御机制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也会增加额外的处理开销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0" y="255905"/>
            <a:ext cx="10983951" cy="657922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零信任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1903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零信任的概念最早由 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Forrester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2010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出，认为不应该以一个边界来信任网络、用户或设备。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年零信任架构被美国国家标准与技术研 究院(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NIST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采纳为正式标准. 根据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NIST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定义:零信 任是一种以资源保护为核心的网络安全范式，其前提是信任从来不应该被隐式授予，而是必须进行持续地评估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360" y="4725035"/>
            <a:ext cx="8144510" cy="1378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0" y="255905"/>
            <a:ext cx="10983951" cy="657922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零信任防火墙的基本思路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7174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经典防火墙的工作机制是允许对协议或端口的访问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是一个信任授予过程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因为缺乏对不可信区域的用户、终端等因素的评估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从而会导致潜在安全威胁的发生. 而零信任防火墙应当始终默认禁止访问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除非客户端基于用户、终端等凭据与服务端进行认证交互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从而动态取得防火墙的访问授权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0" y="255905"/>
            <a:ext cx="10983951" cy="657922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单包授权机制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7174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单包授权(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SinglePacketAuthorization SPA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是指客户端向服务器发送单个认证数据包以取得访问权限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单包授权认证可通过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UDP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实现以降低开销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服务器收到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数据包即进行处理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无须向客户端返回连接状态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对称或非对称加密算法均可用于认证数据包的传输加密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为防止重放攻击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可以对加密的认证数据包附加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HMAC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函数生成消息摘要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用于服务器端验证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5129530"/>
            <a:ext cx="8925560" cy="808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0" y="255905"/>
            <a:ext cx="10983951" cy="657922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数据加密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的基本思路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717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数据加密部分可以采用对称加密和非对称加 密算法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对称加密算法根据不同实现可使用较为常见 的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AES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或国密算法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SM4,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非对称算法可使用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RSA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或国密算法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SM2,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而消息摘要部分可使用常见的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MD5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SHA-1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国密算法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SM3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0" y="255905"/>
            <a:ext cx="10983951" cy="657922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零信任防火墙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7174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区别于经典防火墙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单包授权零信任防火墙运行守护进程以接受客户端发送的认证数据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默认状态下防火墙处于禁止访问状态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经过成功校验认证数据后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单包授权防火墙临时生成相应的允许规则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允许客户端发起连接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并在超时后(通常设定较短的超时时间)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自动删除临时允许规则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防火墙守护进程还应跟踪已经建立的连接及其相关联的连接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并允许其继续保持连接直至连接拆除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0" y="255905"/>
            <a:ext cx="10983951" cy="657922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零信任网关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522095"/>
            <a:ext cx="9717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在防火墙基础上，增加支持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IPSEC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功能，可以形成一个零信任的网关（取代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VPN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），如果增加应用代理功能，可以实现一个零信任的负载均衡网关，未来还可以叠加很多功能上去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18ED3"/>
    </a:accent1>
    <a:accent2>
      <a:srgbClr val="FF8800"/>
    </a:accent2>
    <a:accent3>
      <a:srgbClr val="1C71AE"/>
    </a:accent3>
    <a:accent4>
      <a:srgbClr val="5E94FD"/>
    </a:accent4>
    <a:accent5>
      <a:srgbClr val="52A3DA"/>
    </a:accent5>
    <a:accent6>
      <a:srgbClr val="A5A5A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WPS 演示</Application>
  <PresentationFormat>宽屏</PresentationFormat>
  <Paragraphs>88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 Light</vt:lpstr>
      <vt:lpstr>微软雅黑</vt:lpstr>
      <vt:lpstr>Arial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硬件基础</vt:lpstr>
      <vt:lpstr>硬件性能</vt:lpstr>
      <vt:lpstr>软件基础</vt:lpstr>
      <vt:lpstr>软件基础</vt:lpstr>
      <vt:lpstr>软件目标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sailing</cp:lastModifiedBy>
  <cp:revision>746</cp:revision>
  <dcterms:created xsi:type="dcterms:W3CDTF">2017-04-19T08:50:00Z</dcterms:created>
  <dcterms:modified xsi:type="dcterms:W3CDTF">2021-08-23T03:23:25Z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12049C8003C14B7AA54777ECA00EBE6E</vt:lpwstr>
  </property>
</Properties>
</file>