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10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D6DB-49E3-1847-BFE6-39A020F72E1A}" type="datetimeFigureOut">
              <a:rPr kumimoji="1" lang="zh-CN" altLang="en-US" smtClean="0"/>
              <a:t>2020/8/10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2C12-9FEC-0447-8391-569A2BB07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68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主要提供客户、钱包、存款、贷款等核心业务系统接入功能，并针对不同合作伙伴的差异化需求做兼容性处理，同时支持合作伙伴的对账、分佣等功能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2C12-9FEC-0447-8391-569A2BB076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1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AD7399-33D6-4D43-AA09-FC97519621F3}"/>
              </a:ext>
            </a:extLst>
          </p:cNvPr>
          <p:cNvSpPr txBox="1"/>
          <p:nvPr/>
        </p:nvSpPr>
        <p:spPr>
          <a:xfrm>
            <a:off x="487058" y="188359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System</a:t>
            </a:r>
            <a:r>
              <a:rPr kumimoji="1" lang="zh-CN" altLang="en-US"/>
              <a:t> </a:t>
            </a:r>
            <a:r>
              <a:rPr lang="en-US" altLang="zh-CN" dirty="0"/>
              <a:t>Architecture</a:t>
            </a:r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965E00-2557-AA4E-BB16-C6A5E8FAAB13}"/>
              </a:ext>
            </a:extLst>
          </p:cNvPr>
          <p:cNvSpPr/>
          <p:nvPr/>
        </p:nvSpPr>
        <p:spPr>
          <a:xfrm>
            <a:off x="1074069" y="2732594"/>
            <a:ext cx="1258292" cy="12889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CA31-F0DF-0C43-AC21-782F106A1E85}"/>
              </a:ext>
            </a:extLst>
          </p:cNvPr>
          <p:cNvSpPr/>
          <p:nvPr/>
        </p:nvSpPr>
        <p:spPr>
          <a:xfrm>
            <a:off x="2439353" y="2731229"/>
            <a:ext cx="4015408" cy="681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EBC94-A079-164A-B904-410DECADB844}"/>
              </a:ext>
            </a:extLst>
          </p:cNvPr>
          <p:cNvSpPr/>
          <p:nvPr/>
        </p:nvSpPr>
        <p:spPr>
          <a:xfrm>
            <a:off x="2439351" y="3506128"/>
            <a:ext cx="4015409" cy="1582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1617AD-3359-4249-8EA0-BCDE90146A31}"/>
              </a:ext>
            </a:extLst>
          </p:cNvPr>
          <p:cNvSpPr/>
          <p:nvPr/>
        </p:nvSpPr>
        <p:spPr>
          <a:xfrm>
            <a:off x="3913395" y="3826456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Loan Service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AD559-8235-444D-9C89-9EF6DBA68549}"/>
              </a:ext>
            </a:extLst>
          </p:cNvPr>
          <p:cNvSpPr/>
          <p:nvPr/>
        </p:nvSpPr>
        <p:spPr>
          <a:xfrm>
            <a:off x="2680378" y="3820060"/>
            <a:ext cx="1095955" cy="30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Customer </a:t>
            </a:r>
            <a:r>
              <a:rPr kumimoji="1" lang="en-US" altLang="zh-CN" sz="900" dirty="0" err="1">
                <a:solidFill>
                  <a:schemeClr val="tx1"/>
                </a:solidFill>
              </a:rPr>
              <a:t>Mgmt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05F450-4C2D-C848-9171-3CFFBA9367AD}"/>
              </a:ext>
            </a:extLst>
          </p:cNvPr>
          <p:cNvSpPr/>
          <p:nvPr/>
        </p:nvSpPr>
        <p:spPr>
          <a:xfrm>
            <a:off x="2680377" y="4670590"/>
            <a:ext cx="1095955" cy="30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Product </a:t>
            </a:r>
            <a:r>
              <a:rPr kumimoji="1" lang="en-US" altLang="zh-CN" sz="900" err="1">
                <a:solidFill>
                  <a:schemeClr val="tx1"/>
                </a:solidFill>
              </a:rPr>
              <a:t>Mgmt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0E2171-A0A9-DE49-B7EC-CCBE97DDEE9D}"/>
              </a:ext>
            </a:extLst>
          </p:cNvPr>
          <p:cNvSpPr/>
          <p:nvPr/>
        </p:nvSpPr>
        <p:spPr>
          <a:xfrm>
            <a:off x="3913395" y="4247710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Loan Account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9AF6F1-5078-9C4A-B48E-406F2869B8D2}"/>
              </a:ext>
            </a:extLst>
          </p:cNvPr>
          <p:cNvSpPr/>
          <p:nvPr/>
        </p:nvSpPr>
        <p:spPr>
          <a:xfrm>
            <a:off x="5136009" y="3820849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Savings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System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C7DABF-D0CF-5B40-B2E7-7E931E14CE53}"/>
              </a:ext>
            </a:extLst>
          </p:cNvPr>
          <p:cNvSpPr/>
          <p:nvPr/>
        </p:nvSpPr>
        <p:spPr>
          <a:xfrm>
            <a:off x="3913395" y="4662638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Accounting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0B0405-7A52-EB45-896C-CCA71A758FED}"/>
              </a:ext>
            </a:extLst>
          </p:cNvPr>
          <p:cNvSpPr/>
          <p:nvPr/>
        </p:nvSpPr>
        <p:spPr>
          <a:xfrm>
            <a:off x="5146413" y="4668024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Core </a:t>
            </a:r>
            <a:r>
              <a:rPr kumimoji="1" lang="en-US" altLang="zh-CN" sz="900" err="1">
                <a:solidFill>
                  <a:schemeClr val="tx1"/>
                </a:solidFill>
              </a:rPr>
              <a:t>BusinessPlatform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82E7DD-FEDA-FB43-A7E4-3D5C695FD9E7}"/>
              </a:ext>
            </a:extLst>
          </p:cNvPr>
          <p:cNvSpPr/>
          <p:nvPr/>
        </p:nvSpPr>
        <p:spPr>
          <a:xfrm>
            <a:off x="2680377" y="4256729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Engagement &amp; Campaign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7E55EC-B042-D64A-AECE-B47C2AD77C0F}"/>
              </a:ext>
            </a:extLst>
          </p:cNvPr>
          <p:cNvSpPr/>
          <p:nvPr/>
        </p:nvSpPr>
        <p:spPr>
          <a:xfrm>
            <a:off x="1078909" y="4126848"/>
            <a:ext cx="1258292" cy="947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ED7C64-46D1-2F43-B438-5576E3B8DCB3}"/>
              </a:ext>
            </a:extLst>
          </p:cNvPr>
          <p:cNvSpPr/>
          <p:nvPr/>
        </p:nvSpPr>
        <p:spPr>
          <a:xfrm>
            <a:off x="2439351" y="1936138"/>
            <a:ext cx="4015410" cy="7014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D6D48A-55A4-D746-8528-E0EF9BB62906}"/>
              </a:ext>
            </a:extLst>
          </p:cNvPr>
          <p:cNvSpPr/>
          <p:nvPr/>
        </p:nvSpPr>
        <p:spPr>
          <a:xfrm>
            <a:off x="3899078" y="2213400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9AC0E9-E3CD-114E-9F78-D5756CF14FD2}"/>
              </a:ext>
            </a:extLst>
          </p:cNvPr>
          <p:cNvSpPr/>
          <p:nvPr/>
        </p:nvSpPr>
        <p:spPr>
          <a:xfrm>
            <a:off x="1154352" y="4557511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Data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Feed Service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BA5CD8-AFB5-D346-8417-F98692D705EE}"/>
              </a:ext>
            </a:extLst>
          </p:cNvPr>
          <p:cNvSpPr txBox="1"/>
          <p:nvPr/>
        </p:nvSpPr>
        <p:spPr>
          <a:xfrm>
            <a:off x="4112668" y="1938190"/>
            <a:ext cx="668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chemeClr val="bg1"/>
                </a:solidFill>
              </a:rPr>
              <a:t>Open</a:t>
            </a:r>
            <a:r>
              <a:rPr kumimoji="1" lang="zh-CN" altLang="en-US" sz="1000"/>
              <a:t> </a:t>
            </a:r>
            <a:r>
              <a:rPr kumimoji="1" lang="en-US" altLang="zh-CN" sz="100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BFF83F-B105-6245-B393-8A9EBE4E820E}"/>
              </a:ext>
            </a:extLst>
          </p:cNvPr>
          <p:cNvSpPr txBox="1"/>
          <p:nvPr/>
        </p:nvSpPr>
        <p:spPr>
          <a:xfrm>
            <a:off x="3900232" y="2736501"/>
            <a:ext cx="1090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89627B-A531-1144-8B22-DA918637329A}"/>
              </a:ext>
            </a:extLst>
          </p:cNvPr>
          <p:cNvSpPr txBox="1"/>
          <p:nvPr/>
        </p:nvSpPr>
        <p:spPr>
          <a:xfrm>
            <a:off x="3994804" y="3517004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</a:rPr>
              <a:t>Core Services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75EFB2-4219-9846-9470-534C3701BF6F}"/>
              </a:ext>
            </a:extLst>
          </p:cNvPr>
          <p:cNvSpPr txBox="1"/>
          <p:nvPr/>
        </p:nvSpPr>
        <p:spPr>
          <a:xfrm>
            <a:off x="1327108" y="2729745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B364AF-1D76-F047-9FB4-679890137FA2}"/>
              </a:ext>
            </a:extLst>
          </p:cNvPr>
          <p:cNvSpPr txBox="1"/>
          <p:nvPr/>
        </p:nvSpPr>
        <p:spPr>
          <a:xfrm>
            <a:off x="1254660" y="413361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</a:rPr>
              <a:t> Data Services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03150D-13B5-B446-84C8-CA9F8B739F45}"/>
              </a:ext>
            </a:extLst>
          </p:cNvPr>
          <p:cNvSpPr/>
          <p:nvPr/>
        </p:nvSpPr>
        <p:spPr>
          <a:xfrm>
            <a:off x="6545623" y="2729745"/>
            <a:ext cx="1258292" cy="23448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33BB25-EF88-1243-834B-6F3DE511A355}"/>
              </a:ext>
            </a:extLst>
          </p:cNvPr>
          <p:cNvSpPr/>
          <p:nvPr/>
        </p:nvSpPr>
        <p:spPr>
          <a:xfrm>
            <a:off x="6619138" y="3321904"/>
            <a:ext cx="1094400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  <a:sym typeface="微软雅黑" panose="020B0503020204020204" pitchFamily="34" charset="-122"/>
              </a:rPr>
              <a:t>Operation </a:t>
            </a:r>
            <a:r>
              <a:rPr kumimoji="1" lang="en-US" altLang="zh-CN" sz="900">
                <a:solidFill>
                  <a:schemeClr val="tx1"/>
                </a:solidFill>
              </a:rPr>
              <a:t>System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7A218B-0645-1440-B50A-D9731029E718}"/>
              </a:ext>
            </a:extLst>
          </p:cNvPr>
          <p:cNvSpPr txBox="1"/>
          <p:nvPr/>
        </p:nvSpPr>
        <p:spPr>
          <a:xfrm>
            <a:off x="6635999" y="2760727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chemeClr val="bg1"/>
                </a:solidFill>
              </a:rPr>
              <a:t>Business Support</a:t>
            </a:r>
            <a:endParaRPr kumimoji="1"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1CBA19-6502-C345-9C67-819F1169D253}"/>
              </a:ext>
            </a:extLst>
          </p:cNvPr>
          <p:cNvSpPr/>
          <p:nvPr/>
        </p:nvSpPr>
        <p:spPr>
          <a:xfrm>
            <a:off x="6627568" y="4424960"/>
            <a:ext cx="1094400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Batch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System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CEBAD4-A99E-B346-9A0A-485A1C90BA7A}"/>
              </a:ext>
            </a:extLst>
          </p:cNvPr>
          <p:cNvSpPr/>
          <p:nvPr/>
        </p:nvSpPr>
        <p:spPr>
          <a:xfrm>
            <a:off x="3666791" y="2997025"/>
            <a:ext cx="1557233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Industry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Application Service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3E68A3-C8CE-EB4E-B17E-5F99E62B07F1}"/>
              </a:ext>
            </a:extLst>
          </p:cNvPr>
          <p:cNvSpPr/>
          <p:nvPr/>
        </p:nvSpPr>
        <p:spPr>
          <a:xfrm>
            <a:off x="1161295" y="3098072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Internal Gateway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7D453B-C624-C84D-B0B9-4FD20D57EDD0}"/>
              </a:ext>
            </a:extLst>
          </p:cNvPr>
          <p:cNvSpPr/>
          <p:nvPr/>
        </p:nvSpPr>
        <p:spPr>
          <a:xfrm>
            <a:off x="1171364" y="3574984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External Gateway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F1225B-F49C-944B-9D6C-7AB70488B738}"/>
              </a:ext>
            </a:extLst>
          </p:cNvPr>
          <p:cNvSpPr/>
          <p:nvPr/>
        </p:nvSpPr>
        <p:spPr>
          <a:xfrm>
            <a:off x="5146413" y="4256729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Wallet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System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AD7399-33D6-4D43-AA09-FC97519621F3}"/>
              </a:ext>
            </a:extLst>
          </p:cNvPr>
          <p:cNvSpPr txBox="1"/>
          <p:nvPr/>
        </p:nvSpPr>
        <p:spPr>
          <a:xfrm>
            <a:off x="487058" y="188359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System</a:t>
            </a:r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965E00-2557-AA4E-BB16-C6A5E8FAAB13}"/>
              </a:ext>
            </a:extLst>
          </p:cNvPr>
          <p:cNvSpPr/>
          <p:nvPr/>
        </p:nvSpPr>
        <p:spPr>
          <a:xfrm>
            <a:off x="768355" y="2886249"/>
            <a:ext cx="1258292" cy="1672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CA31-F0DF-0C43-AC21-782F106A1E85}"/>
              </a:ext>
            </a:extLst>
          </p:cNvPr>
          <p:cNvSpPr/>
          <p:nvPr/>
        </p:nvSpPr>
        <p:spPr>
          <a:xfrm>
            <a:off x="2478368" y="2896435"/>
            <a:ext cx="4015408" cy="681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EBC94-A079-164A-B904-410DECADB844}"/>
              </a:ext>
            </a:extLst>
          </p:cNvPr>
          <p:cNvSpPr/>
          <p:nvPr/>
        </p:nvSpPr>
        <p:spPr>
          <a:xfrm>
            <a:off x="2478367" y="4030111"/>
            <a:ext cx="4015409" cy="1582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1617AD-3359-4249-8EA0-BCDE90146A31}"/>
              </a:ext>
            </a:extLst>
          </p:cNvPr>
          <p:cNvSpPr/>
          <p:nvPr/>
        </p:nvSpPr>
        <p:spPr>
          <a:xfrm>
            <a:off x="3952411" y="4350439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Loan Service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AD559-8235-444D-9C89-9EF6DBA68549}"/>
              </a:ext>
            </a:extLst>
          </p:cNvPr>
          <p:cNvSpPr/>
          <p:nvPr/>
        </p:nvSpPr>
        <p:spPr>
          <a:xfrm>
            <a:off x="2719394" y="4344043"/>
            <a:ext cx="1095955" cy="30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Customer </a:t>
            </a:r>
            <a:r>
              <a:rPr kumimoji="1" lang="en-US" altLang="zh-CN" sz="900" dirty="0" err="1">
                <a:solidFill>
                  <a:schemeClr val="tx1"/>
                </a:solidFill>
              </a:rPr>
              <a:t>Mgmt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05F450-4C2D-C848-9171-3CFFBA9367AD}"/>
              </a:ext>
            </a:extLst>
          </p:cNvPr>
          <p:cNvSpPr/>
          <p:nvPr/>
        </p:nvSpPr>
        <p:spPr>
          <a:xfrm>
            <a:off x="2719393" y="5194573"/>
            <a:ext cx="1095955" cy="30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Product </a:t>
            </a:r>
            <a:r>
              <a:rPr kumimoji="1" lang="en-US" altLang="zh-CN" sz="900" dirty="0" err="1">
                <a:solidFill>
                  <a:schemeClr val="tx1"/>
                </a:solidFill>
              </a:rPr>
              <a:t>Mgmt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0E2171-A0A9-DE49-B7EC-CCBE97DDEE9D}"/>
              </a:ext>
            </a:extLst>
          </p:cNvPr>
          <p:cNvSpPr/>
          <p:nvPr/>
        </p:nvSpPr>
        <p:spPr>
          <a:xfrm>
            <a:off x="3952411" y="4771693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Loan Account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9AF6F1-5078-9C4A-B48E-406F2869B8D2}"/>
              </a:ext>
            </a:extLst>
          </p:cNvPr>
          <p:cNvSpPr/>
          <p:nvPr/>
        </p:nvSpPr>
        <p:spPr>
          <a:xfrm>
            <a:off x="5175025" y="4344832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Savings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System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C7DABF-D0CF-5B40-B2E7-7E931E14CE53}"/>
              </a:ext>
            </a:extLst>
          </p:cNvPr>
          <p:cNvSpPr/>
          <p:nvPr/>
        </p:nvSpPr>
        <p:spPr>
          <a:xfrm>
            <a:off x="3952411" y="5186621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Accounting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0B0405-7A52-EB45-896C-CCA71A758FED}"/>
              </a:ext>
            </a:extLst>
          </p:cNvPr>
          <p:cNvSpPr/>
          <p:nvPr/>
        </p:nvSpPr>
        <p:spPr>
          <a:xfrm>
            <a:off x="5185429" y="5192007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Core </a:t>
            </a:r>
            <a:r>
              <a:rPr kumimoji="1" lang="en-US" altLang="zh-CN" sz="900" err="1">
                <a:solidFill>
                  <a:schemeClr val="tx1"/>
                </a:solidFill>
              </a:rPr>
              <a:t>BusinessPlatform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82E7DD-FEDA-FB43-A7E4-3D5C695FD9E7}"/>
              </a:ext>
            </a:extLst>
          </p:cNvPr>
          <p:cNvSpPr/>
          <p:nvPr/>
        </p:nvSpPr>
        <p:spPr>
          <a:xfrm>
            <a:off x="2719393" y="4780712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Engagement &amp; Campaign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7E55EC-B042-D64A-AECE-B47C2AD77C0F}"/>
              </a:ext>
            </a:extLst>
          </p:cNvPr>
          <p:cNvSpPr/>
          <p:nvPr/>
        </p:nvSpPr>
        <p:spPr>
          <a:xfrm>
            <a:off x="755314" y="4643710"/>
            <a:ext cx="1258292" cy="947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ED7C64-46D1-2F43-B438-5576E3B8DCB3}"/>
              </a:ext>
            </a:extLst>
          </p:cNvPr>
          <p:cNvSpPr/>
          <p:nvPr/>
        </p:nvSpPr>
        <p:spPr>
          <a:xfrm>
            <a:off x="2478366" y="1742567"/>
            <a:ext cx="4015410" cy="7014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D6D48A-55A4-D746-8528-E0EF9BB62906}"/>
              </a:ext>
            </a:extLst>
          </p:cNvPr>
          <p:cNvSpPr/>
          <p:nvPr/>
        </p:nvSpPr>
        <p:spPr>
          <a:xfrm>
            <a:off x="3938093" y="2019829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9AC0E9-E3CD-114E-9F78-D5756CF14FD2}"/>
              </a:ext>
            </a:extLst>
          </p:cNvPr>
          <p:cNvSpPr/>
          <p:nvPr/>
        </p:nvSpPr>
        <p:spPr>
          <a:xfrm>
            <a:off x="830757" y="5074373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Data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Feed Service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BA5CD8-AFB5-D346-8417-F98692D705EE}"/>
              </a:ext>
            </a:extLst>
          </p:cNvPr>
          <p:cNvSpPr txBox="1"/>
          <p:nvPr/>
        </p:nvSpPr>
        <p:spPr>
          <a:xfrm>
            <a:off x="4151683" y="1744619"/>
            <a:ext cx="668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chemeClr val="bg1"/>
                </a:solidFill>
              </a:rPr>
              <a:t>Open</a:t>
            </a:r>
            <a:r>
              <a:rPr kumimoji="1" lang="zh-CN" altLang="en-US" sz="1000"/>
              <a:t> </a:t>
            </a:r>
            <a:r>
              <a:rPr kumimoji="1" lang="en-US" altLang="zh-CN" sz="100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BFF83F-B105-6245-B393-8A9EBE4E820E}"/>
              </a:ext>
            </a:extLst>
          </p:cNvPr>
          <p:cNvSpPr txBox="1"/>
          <p:nvPr/>
        </p:nvSpPr>
        <p:spPr>
          <a:xfrm>
            <a:off x="3939247" y="2901707"/>
            <a:ext cx="1090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89627B-A531-1144-8B22-DA918637329A}"/>
              </a:ext>
            </a:extLst>
          </p:cNvPr>
          <p:cNvSpPr txBox="1"/>
          <p:nvPr/>
        </p:nvSpPr>
        <p:spPr>
          <a:xfrm>
            <a:off x="4033820" y="404098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</a:rPr>
              <a:t>Core Services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75EFB2-4219-9846-9470-534C3701BF6F}"/>
              </a:ext>
            </a:extLst>
          </p:cNvPr>
          <p:cNvSpPr txBox="1"/>
          <p:nvPr/>
        </p:nvSpPr>
        <p:spPr>
          <a:xfrm>
            <a:off x="1021394" y="28834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B364AF-1D76-F047-9FB4-679890137FA2}"/>
              </a:ext>
            </a:extLst>
          </p:cNvPr>
          <p:cNvSpPr txBox="1"/>
          <p:nvPr/>
        </p:nvSpPr>
        <p:spPr>
          <a:xfrm>
            <a:off x="931065" y="465048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</a:rPr>
              <a:t> Data Services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03150D-13B5-B446-84C8-CA9F8B739F45}"/>
              </a:ext>
            </a:extLst>
          </p:cNvPr>
          <p:cNvSpPr/>
          <p:nvPr/>
        </p:nvSpPr>
        <p:spPr>
          <a:xfrm>
            <a:off x="6957269" y="1711346"/>
            <a:ext cx="1257879" cy="39009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33BB25-EF88-1243-834B-6F3DE511A355}"/>
              </a:ext>
            </a:extLst>
          </p:cNvPr>
          <p:cNvSpPr/>
          <p:nvPr/>
        </p:nvSpPr>
        <p:spPr>
          <a:xfrm>
            <a:off x="7038802" y="2812070"/>
            <a:ext cx="1094400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  <a:sym typeface="微软雅黑" panose="020B0503020204020204" pitchFamily="34" charset="-122"/>
              </a:rPr>
              <a:t>Operation </a:t>
            </a:r>
            <a:r>
              <a:rPr kumimoji="1" lang="en-US" altLang="zh-CN" sz="900">
                <a:solidFill>
                  <a:schemeClr val="tx1"/>
                </a:solidFill>
              </a:rPr>
              <a:t>System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7A218B-0645-1440-B50A-D9731029E718}"/>
              </a:ext>
            </a:extLst>
          </p:cNvPr>
          <p:cNvSpPr txBox="1"/>
          <p:nvPr/>
        </p:nvSpPr>
        <p:spPr>
          <a:xfrm>
            <a:off x="7030372" y="1742387"/>
            <a:ext cx="1077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</a:rPr>
              <a:t>Business Support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1CBA19-6502-C345-9C67-819F1169D253}"/>
              </a:ext>
            </a:extLst>
          </p:cNvPr>
          <p:cNvSpPr/>
          <p:nvPr/>
        </p:nvSpPr>
        <p:spPr>
          <a:xfrm>
            <a:off x="7038802" y="4433946"/>
            <a:ext cx="1094400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Batch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System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CEBAD4-A99E-B346-9A0A-485A1C90BA7A}"/>
              </a:ext>
            </a:extLst>
          </p:cNvPr>
          <p:cNvSpPr/>
          <p:nvPr/>
        </p:nvSpPr>
        <p:spPr>
          <a:xfrm>
            <a:off x="3705806" y="3162231"/>
            <a:ext cx="1557233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Industry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Application Service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3E68A3-C8CE-EB4E-B17E-5F99E62B07F1}"/>
              </a:ext>
            </a:extLst>
          </p:cNvPr>
          <p:cNvSpPr/>
          <p:nvPr/>
        </p:nvSpPr>
        <p:spPr>
          <a:xfrm>
            <a:off x="855581" y="3251727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Internal Gateway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7D453B-C624-C84D-B0B9-4FD20D57EDD0}"/>
              </a:ext>
            </a:extLst>
          </p:cNvPr>
          <p:cNvSpPr/>
          <p:nvPr/>
        </p:nvSpPr>
        <p:spPr>
          <a:xfrm>
            <a:off x="865933" y="3923205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External Gateway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F1225B-F49C-944B-9D6C-7AB70488B738}"/>
              </a:ext>
            </a:extLst>
          </p:cNvPr>
          <p:cNvSpPr/>
          <p:nvPr/>
        </p:nvSpPr>
        <p:spPr>
          <a:xfrm>
            <a:off x="5185429" y="4780712"/>
            <a:ext cx="1095955" cy="3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Wallet</a:t>
            </a:r>
            <a:r>
              <a:rPr kumimoji="1" lang="zh-CN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zh-CN" sz="900" dirty="0">
                <a:solidFill>
                  <a:schemeClr val="tx1"/>
                </a:solidFill>
              </a:rPr>
              <a:t>System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A5B17C1C-BE22-ED41-BCD8-1136BA2341C3}"/>
              </a:ext>
            </a:extLst>
          </p:cNvPr>
          <p:cNvSpPr/>
          <p:nvPr/>
        </p:nvSpPr>
        <p:spPr>
          <a:xfrm rot="5400000">
            <a:off x="4267746" y="2516313"/>
            <a:ext cx="432000" cy="28732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左右箭头 39">
            <a:extLst>
              <a:ext uri="{FF2B5EF4-FFF2-40B4-BE49-F238E27FC236}">
                <a16:creationId xmlns:a16="http://schemas.microsoft.com/office/drawing/2014/main" id="{5A818C52-D7E7-D149-A252-7535DCD1D807}"/>
              </a:ext>
            </a:extLst>
          </p:cNvPr>
          <p:cNvSpPr/>
          <p:nvPr/>
        </p:nvSpPr>
        <p:spPr>
          <a:xfrm rot="5400000">
            <a:off x="4267746" y="3659361"/>
            <a:ext cx="432000" cy="28732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53A3E2E7-0AF6-894E-B44E-B506DBCB0138}"/>
              </a:ext>
            </a:extLst>
          </p:cNvPr>
          <p:cNvSpPr/>
          <p:nvPr/>
        </p:nvSpPr>
        <p:spPr>
          <a:xfrm rot="10800000">
            <a:off x="6493774" y="1935889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973DB6D6-9224-9F42-8E98-5B4FE21B7749}"/>
              </a:ext>
            </a:extLst>
          </p:cNvPr>
          <p:cNvSpPr/>
          <p:nvPr/>
        </p:nvSpPr>
        <p:spPr>
          <a:xfrm rot="10800000">
            <a:off x="6494866" y="3088339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FC1EB08A-E453-4C40-9EF9-93C2B86D7D0B}"/>
              </a:ext>
            </a:extLst>
          </p:cNvPr>
          <p:cNvSpPr/>
          <p:nvPr/>
        </p:nvSpPr>
        <p:spPr>
          <a:xfrm rot="10800000">
            <a:off x="6491183" y="4668537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AB2C3183-B910-CC4F-80AD-FC8C94C58666}"/>
              </a:ext>
            </a:extLst>
          </p:cNvPr>
          <p:cNvSpPr/>
          <p:nvPr/>
        </p:nvSpPr>
        <p:spPr>
          <a:xfrm rot="10800000">
            <a:off x="2023167" y="3088338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2925B5F5-9105-9B44-A974-AA118CDF9A78}"/>
              </a:ext>
            </a:extLst>
          </p:cNvPr>
          <p:cNvSpPr/>
          <p:nvPr/>
        </p:nvSpPr>
        <p:spPr>
          <a:xfrm rot="10800000">
            <a:off x="2023167" y="4072645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32D6D7D-5CC6-A943-B547-237AC6FCD72D}"/>
              </a:ext>
            </a:extLst>
          </p:cNvPr>
          <p:cNvSpPr/>
          <p:nvPr/>
        </p:nvSpPr>
        <p:spPr>
          <a:xfrm>
            <a:off x="755314" y="6102701"/>
            <a:ext cx="7459834" cy="333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Infrastructure</a:t>
            </a:r>
            <a:endParaRPr kumimoji="1" lang="zh-CN" altLang="en-US" sz="1400" dirty="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28C966BA-FBAD-4F4F-B17A-F90D7431809E}"/>
              </a:ext>
            </a:extLst>
          </p:cNvPr>
          <p:cNvSpPr/>
          <p:nvPr/>
        </p:nvSpPr>
        <p:spPr>
          <a:xfrm rot="5400000">
            <a:off x="7370002" y="5706342"/>
            <a:ext cx="432000" cy="306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CE8C942A-B90C-EE44-BA73-8E61F83ABDC5}"/>
              </a:ext>
            </a:extLst>
          </p:cNvPr>
          <p:cNvSpPr/>
          <p:nvPr/>
        </p:nvSpPr>
        <p:spPr>
          <a:xfrm rot="5400000">
            <a:off x="4284387" y="5697808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B892941B-60DB-3042-B6B6-6E15BA602FEF}"/>
              </a:ext>
            </a:extLst>
          </p:cNvPr>
          <p:cNvSpPr/>
          <p:nvPr/>
        </p:nvSpPr>
        <p:spPr>
          <a:xfrm rot="5400000">
            <a:off x="1169675" y="5683179"/>
            <a:ext cx="432000" cy="3053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E861CE-CD9C-BE43-B8BD-5EB9D4144140}"/>
              </a:ext>
            </a:extLst>
          </p:cNvPr>
          <p:cNvSpPr/>
          <p:nvPr/>
        </p:nvSpPr>
        <p:spPr>
          <a:xfrm>
            <a:off x="755313" y="943220"/>
            <a:ext cx="7459835" cy="333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Safaricom</a:t>
            </a:r>
            <a:endParaRPr kumimoji="1" lang="zh-CN" altLang="en-US" sz="1400"/>
          </a:p>
        </p:txBody>
      </p:sp>
      <p:sp>
        <p:nvSpPr>
          <p:cNvPr id="55" name="左右箭头 54">
            <a:extLst>
              <a:ext uri="{FF2B5EF4-FFF2-40B4-BE49-F238E27FC236}">
                <a16:creationId xmlns:a16="http://schemas.microsoft.com/office/drawing/2014/main" id="{6AEDC01C-189E-6A46-A960-1ABC2FC5A8F1}"/>
              </a:ext>
            </a:extLst>
          </p:cNvPr>
          <p:cNvSpPr/>
          <p:nvPr/>
        </p:nvSpPr>
        <p:spPr>
          <a:xfrm rot="5400000">
            <a:off x="4267408" y="1362585"/>
            <a:ext cx="432000" cy="2880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6B745F-7530-B747-893D-74E7D79C75B7}"/>
              </a:ext>
            </a:extLst>
          </p:cNvPr>
          <p:cNvSpPr/>
          <p:nvPr/>
        </p:nvSpPr>
        <p:spPr>
          <a:xfrm>
            <a:off x="756001" y="1327135"/>
            <a:ext cx="1258292" cy="10921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7" name="左右箭头 56">
            <a:extLst>
              <a:ext uri="{FF2B5EF4-FFF2-40B4-BE49-F238E27FC236}">
                <a16:creationId xmlns:a16="http://schemas.microsoft.com/office/drawing/2014/main" id="{D3B69056-FB28-D744-9AE0-78B3B4458AAF}"/>
              </a:ext>
            </a:extLst>
          </p:cNvPr>
          <p:cNvSpPr/>
          <p:nvPr/>
        </p:nvSpPr>
        <p:spPr>
          <a:xfrm rot="5400000">
            <a:off x="1181501" y="2495023"/>
            <a:ext cx="432000" cy="28732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F07A3A7-36A7-0944-B308-3B397D01D932}"/>
              </a:ext>
            </a:extLst>
          </p:cNvPr>
          <p:cNvSpPr/>
          <p:nvPr/>
        </p:nvSpPr>
        <p:spPr>
          <a:xfrm>
            <a:off x="929673" y="1493418"/>
            <a:ext cx="954550" cy="34188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CBA Internal </a:t>
            </a:r>
            <a:r>
              <a:rPr lang="zh-CN" altLang="en-US" sz="900" b="1" dirty="0"/>
              <a:t>       </a:t>
            </a:r>
            <a:r>
              <a:rPr lang="en-US" altLang="zh-CN" sz="900" b="1" dirty="0"/>
              <a:t>System</a:t>
            </a:r>
            <a:endParaRPr lang="zh-CN" altLang="en-US" sz="900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B5182E-873D-1848-B23A-7D4930471F42}"/>
              </a:ext>
            </a:extLst>
          </p:cNvPr>
          <p:cNvSpPr/>
          <p:nvPr/>
        </p:nvSpPr>
        <p:spPr>
          <a:xfrm>
            <a:off x="918505" y="1954423"/>
            <a:ext cx="965718" cy="34188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Government</a:t>
            </a:r>
            <a:endParaRPr lang="zh-CN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5187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全屏显示(4:3)</PresentationFormat>
  <Paragraphs>54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1 1</cp:lastModifiedBy>
  <cp:revision>482</cp:revision>
  <dcterms:created xsi:type="dcterms:W3CDTF">2014-01-14T12:05:24Z</dcterms:created>
  <dcterms:modified xsi:type="dcterms:W3CDTF">2020-08-10T12:57:41Z</dcterms:modified>
</cp:coreProperties>
</file>