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0ORGNY9UL6ib40P4TBRHiBN7F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E4C42D-AD0B-4D67-950D-F4ED7C5AA926}">
  <a:tblStyle styleId="{B4E4C42D-AD0B-4D67-950D-F4ED7C5AA926}" styleName="Table_0">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F"/>
          </a:solidFill>
        </a:fill>
      </a:tcStyle>
    </a:wholeTbl>
    <a:band1H>
      <a:tcTxStyle/>
      <a:tcStyle>
        <a:fill>
          <a:solidFill>
            <a:srgbClr val="CAD2FF"/>
          </a:solidFill>
        </a:fill>
      </a:tcStyle>
    </a:band1H>
    <a:band2H>
      <a:tcTxStyle/>
    </a:band2H>
    <a:band1V>
      <a:tcTxStyle/>
      <a:tcStyle>
        <a:fill>
          <a:solidFill>
            <a:srgbClr val="CAD2FF"/>
          </a:solidFill>
        </a:fill>
      </a:tcStyle>
    </a:band1V>
    <a:band2V>
      <a:tcTxStyle/>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47375ecf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47375ecf9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a47375ecf9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are the top five risks our team identifies.</a:t>
            </a:r>
            <a:endParaRPr/>
          </a:p>
          <a:p>
            <a:pPr indent="0" lvl="0" marL="0" rtl="0" algn="l">
              <a:spcBef>
                <a:spcPts val="0"/>
              </a:spcBef>
              <a:spcAft>
                <a:spcPts val="0"/>
              </a:spcAft>
              <a:buNone/>
            </a:pPr>
            <a:r>
              <a:rPr lang="en-US"/>
              <a:t>First, Systems Not Thoroughly tested. Based on the assignment description, we know that </a:t>
            </a:r>
            <a:r>
              <a:rPr lang="en-US">
                <a:solidFill>
                  <a:srgbClr val="000000"/>
                </a:solidFill>
              </a:rPr>
              <a:t>All system configuration changes to the system are made manually and generally tested before on the development system before they are made on the production system, although there have been cases where some changes were not thoroughly tested in the development environment and made it to the production system, causing issues. When changes are not  thoroughly tested before they are made on the production system. Firstly, it’s a highly probable failure in the production system. Furthermore, it may change or destroy other implemented systems, which may cause the whole system to collapse. When it happens, the impact would be catastrophic, and the likelihood is probable. Therefore, the rating would be very high. The treatment would be mitigation or transfer. The team can form a test team to focus on changes testing, or ask for a Third-party assessment and testing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The second risk would be system random access. Based on the description, </a:t>
            </a:r>
            <a:r>
              <a:rPr lang="en-US"/>
              <a:t>Many of those team engineers or developers have root access to the system, and they are also the administrators for the web, application, and database servers. That would improve the risk of data leaks. The more the people who have root access, the more dangerous the system is. Therefore, the impact is critical, and likelihood is probable. The rating is serious. </a:t>
            </a:r>
            <a:r>
              <a:rPr lang="en-US">
                <a:solidFill>
                  <a:srgbClr val="000000"/>
                </a:solidFill>
              </a:rPr>
              <a:t>The system should allow as few people to have root access to the system as possible. Some of those developers do not need full access to the system for their work responsibility. For those people who have root access, try not to give them full access to the system.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Third, User authentication. </a:t>
            </a:r>
            <a:r>
              <a:rPr lang="en-US"/>
              <a:t>User management is done through the web server and is not linked to the corporate Active Directory, so neither single-sign-on nor multi-factor authentication is available or used. It may let others who are not actual users- to log in the system. That might lead to very serious problems of data breach or leak. To solve this issue, our team believes that the company can </a:t>
            </a:r>
            <a:r>
              <a:rPr lang="en-US">
                <a:solidFill>
                  <a:srgbClr val="000000"/>
                </a:solidFill>
              </a:rPr>
              <a:t>link user management to corporate Active Directory and implement either single-sign-on or multi-factor authentication.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Fourth, password aging. Password aging or uniqueness is not enforced.  Password aging or uniqueness can protect users’ accounts from data leaks. Without aging and uniqueness, it’s easier for other people to guess the password of users. It will also affect reputation when users find their personal data leaked (although they may expose their passwords by themselves). To solve this issue, the company can Add rules of aging and uniqueness when the user creates the accounts.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Finally, password security. The description states that </a:t>
            </a:r>
            <a:r>
              <a:rPr lang="en-US"/>
              <a:t>it is unknown whether default passwords or configurations have been changed or not. To solve this issue, our team believes that the company can </a:t>
            </a:r>
            <a:r>
              <a:rPr lang="en-US">
                <a:solidFill>
                  <a:srgbClr val="000000"/>
                </a:solidFill>
              </a:rPr>
              <a:t>Notify developers or managers to update or create a new password in some specific time period. Developers can use algorithms to set rules and policies for those passwords, and any user passwords or passwords that do not meet rules will be prohibited to use. In addition, system developers might also use algorithms that would randomly come up with some random and strong passwords which are not used, and those passwords will get updated automatically in a specific time period.</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p:txBody>
      </p:sp>
      <p:sp>
        <p:nvSpPr>
          <p:cNvPr id="203" name="Google Shape;2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457200" lvl="0" marL="0" rtl="0" algn="just">
              <a:lnSpc>
                <a:spcPct val="100000"/>
              </a:lnSpc>
              <a:spcBef>
                <a:spcPts val="0"/>
              </a:spcBef>
              <a:spcAft>
                <a:spcPts val="100"/>
              </a:spcAft>
              <a:buNone/>
            </a:pPr>
            <a:r>
              <a:rPr b="1" i="1" lang="en-US"/>
              <a:t>Ransomware </a:t>
            </a:r>
            <a:r>
              <a:rPr lang="en-US"/>
              <a:t>is a type of malware that encrypts files and information on a system and threatens to publish the victim’s personal data or permanently block access to it unless a ransom is paid. While some simple ransomware may lock the system without damaging any files, more advanced malware uses a technique called cryptoviral extortion. The attackers can demand a ransom from the victim to restore access to the data upon payment. Users are shown instructions for how to pay a fee to get the decryption key, and the costs can range from a few hundred to thousands of dollars. The hallmark of ransomware has been the conspicuous ransom note that appears on victims’ computer screens indicating files have been encrypted. Ransomware begins by gaining an initial infection on the system of an individual or employee at work. After gaining access to a system, ransomware can begin encrypting files. There are two common ways for ransomware to infect a device: through malicious emails, containing infected attachments that include intriguing or urgent names that encourage users to open them, or URLs, being used in emails that lure users into clicking to deliver web-based attacks with drive-by downloads or malvertising.</a:t>
            </a:r>
            <a:endParaRPr/>
          </a:p>
        </p:txBody>
      </p:sp>
      <p:sp>
        <p:nvSpPr>
          <p:cNvPr id="212" name="Google Shape;2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a:latin typeface="Georgia"/>
                <a:ea typeface="Georgia"/>
                <a:cs typeface="Georgia"/>
                <a:sym typeface="Georgia"/>
              </a:rPr>
              <a:t>Here is a general list of best practices our team identifies which will develop a Defense in depth to protect or limit the risk of ransomware. Defense in depth is an information assurance strategy in which multiple layers of defense are placed throughout an IT system. Defense in depth addresses security vulnerabilities in personnel, technology, and operations for the duration of the system's life cycle. The idea behind this approach is to defend a system against any particular attack using several varying methods.</a:t>
            </a:r>
            <a:endParaRPr>
              <a:latin typeface="Georgia"/>
              <a:ea typeface="Georgia"/>
              <a:cs typeface="Georgia"/>
              <a:sym typeface="Georgia"/>
            </a:endParaRPr>
          </a:p>
          <a:p>
            <a:pPr indent="-304800" lvl="0" marL="914400" rtl="0" algn="just">
              <a:lnSpc>
                <a:spcPct val="150000"/>
              </a:lnSpc>
              <a:spcBef>
                <a:spcPts val="0"/>
              </a:spcBef>
              <a:spcAft>
                <a:spcPts val="0"/>
              </a:spcAft>
              <a:buClr>
                <a:schemeClr val="dk1"/>
              </a:buClr>
              <a:buSzPts val="1200"/>
              <a:buFont typeface="Georgia"/>
              <a:buAutoNum type="arabicPeriod"/>
            </a:pPr>
            <a:r>
              <a:rPr lang="en-US">
                <a:latin typeface="Georgia"/>
                <a:ea typeface="Georgia"/>
                <a:cs typeface="Georgia"/>
                <a:sym typeface="Georgia"/>
              </a:rPr>
              <a:t>Awareness and training program – End users are top targets. Everyone in the organization must be aware of the threat of ransomware and how it is delivered. The training content may include</a:t>
            </a:r>
            <a:endParaRPr>
              <a:latin typeface="Georgia"/>
              <a:ea typeface="Georgia"/>
              <a:cs typeface="Georgia"/>
              <a:sym typeface="Georgia"/>
            </a:endParaRPr>
          </a:p>
          <a:p>
            <a:pPr indent="-304800" lvl="0" marL="1371600" rtl="0" algn="just">
              <a:lnSpc>
                <a:spcPct val="150000"/>
              </a:lnSpc>
              <a:spcBef>
                <a:spcPts val="0"/>
              </a:spcBef>
              <a:spcAft>
                <a:spcPts val="0"/>
              </a:spcAft>
              <a:buClr>
                <a:schemeClr val="dk1"/>
              </a:buClr>
              <a:buSzPts val="1200"/>
              <a:buFont typeface="Georgia"/>
              <a:buChar char="●"/>
            </a:pPr>
            <a:r>
              <a:rPr lang="en-US">
                <a:latin typeface="Georgia"/>
                <a:ea typeface="Georgia"/>
                <a:cs typeface="Georgia"/>
                <a:sym typeface="Georgia"/>
              </a:rPr>
              <a:t>malvertisements, phishing emails</a:t>
            </a:r>
            <a:endParaRPr>
              <a:latin typeface="Georgia"/>
              <a:ea typeface="Georgia"/>
              <a:cs typeface="Georgia"/>
              <a:sym typeface="Georgia"/>
            </a:endParaRPr>
          </a:p>
          <a:p>
            <a:pPr indent="-304800" lvl="0" marL="1371600" rtl="0" algn="just">
              <a:lnSpc>
                <a:spcPct val="150000"/>
              </a:lnSpc>
              <a:spcBef>
                <a:spcPts val="0"/>
              </a:spcBef>
              <a:spcAft>
                <a:spcPts val="0"/>
              </a:spcAft>
              <a:buClr>
                <a:schemeClr val="dk1"/>
              </a:buClr>
              <a:buSzPts val="1200"/>
              <a:buFont typeface="Georgia"/>
              <a:buChar char="●"/>
            </a:pPr>
            <a:r>
              <a:rPr lang="en-US">
                <a:latin typeface="Georgia"/>
                <a:ea typeface="Georgia"/>
                <a:cs typeface="Georgia"/>
                <a:sym typeface="Georgia"/>
              </a:rPr>
              <a:t>Never click on unverified links</a:t>
            </a:r>
            <a:endParaRPr>
              <a:latin typeface="Georgia"/>
              <a:ea typeface="Georgia"/>
              <a:cs typeface="Georgia"/>
              <a:sym typeface="Georgia"/>
            </a:endParaRPr>
          </a:p>
          <a:p>
            <a:pPr indent="-304800" lvl="0" marL="1371600" rtl="0" algn="just">
              <a:lnSpc>
                <a:spcPct val="150000"/>
              </a:lnSpc>
              <a:spcBef>
                <a:spcPts val="0"/>
              </a:spcBef>
              <a:spcAft>
                <a:spcPts val="0"/>
              </a:spcAft>
              <a:buClr>
                <a:schemeClr val="dk1"/>
              </a:buClr>
              <a:buSzPts val="1200"/>
              <a:buFont typeface="Georgia"/>
              <a:buChar char="●"/>
            </a:pPr>
            <a:r>
              <a:rPr lang="en-US">
                <a:latin typeface="Georgia"/>
                <a:ea typeface="Georgia"/>
                <a:cs typeface="Georgia"/>
                <a:sym typeface="Georgia"/>
              </a:rPr>
              <a:t>Only download from trusted sites</a:t>
            </a:r>
            <a:endParaRPr>
              <a:latin typeface="Georgia"/>
              <a:ea typeface="Georgia"/>
              <a:cs typeface="Georgia"/>
              <a:sym typeface="Georgia"/>
            </a:endParaRPr>
          </a:p>
          <a:p>
            <a:pPr indent="-304800" lvl="0" marL="1371600" rtl="0" algn="just">
              <a:lnSpc>
                <a:spcPct val="150000"/>
              </a:lnSpc>
              <a:spcBef>
                <a:spcPts val="0"/>
              </a:spcBef>
              <a:spcAft>
                <a:spcPts val="0"/>
              </a:spcAft>
              <a:buClr>
                <a:schemeClr val="dk1"/>
              </a:buClr>
              <a:buSzPts val="1200"/>
              <a:buFont typeface="Georgia"/>
              <a:buChar char="●"/>
            </a:pPr>
            <a:r>
              <a:rPr lang="en-US">
                <a:latin typeface="Georgia"/>
                <a:ea typeface="Georgia"/>
                <a:cs typeface="Georgia"/>
                <a:sym typeface="Georgia"/>
              </a:rPr>
              <a:t>Use a VPN when using public Wi-Fi</a:t>
            </a:r>
            <a:endParaRPr>
              <a:latin typeface="Georgia"/>
              <a:ea typeface="Georgia"/>
              <a:cs typeface="Georgia"/>
              <a:sym typeface="Georgia"/>
            </a:endParaRPr>
          </a:p>
          <a:p>
            <a:pPr indent="-304800" lvl="0" marL="1371600" rtl="0" algn="just">
              <a:lnSpc>
                <a:spcPct val="150000"/>
              </a:lnSpc>
              <a:spcBef>
                <a:spcPts val="0"/>
              </a:spcBef>
              <a:spcAft>
                <a:spcPts val="0"/>
              </a:spcAft>
              <a:buClr>
                <a:schemeClr val="dk1"/>
              </a:buClr>
              <a:buSzPts val="1200"/>
              <a:buFont typeface="Georgia"/>
              <a:buChar char="●"/>
            </a:pPr>
            <a:r>
              <a:rPr lang="en-US">
                <a:latin typeface="Georgia"/>
                <a:ea typeface="Georgia"/>
                <a:cs typeface="Georgia"/>
                <a:sym typeface="Georgia"/>
              </a:rPr>
              <a:t>Do not Use unfamiliar USB devices</a:t>
            </a:r>
            <a:endParaRPr>
              <a:latin typeface="Georgia"/>
              <a:ea typeface="Georgia"/>
              <a:cs typeface="Georgia"/>
              <a:sym typeface="Georgia"/>
            </a:endParaRPr>
          </a:p>
          <a:p>
            <a:pPr indent="-304800" lvl="0" marL="1371600" rtl="0" algn="just">
              <a:lnSpc>
                <a:spcPct val="150000"/>
              </a:lnSpc>
              <a:spcBef>
                <a:spcPts val="0"/>
              </a:spcBef>
              <a:spcAft>
                <a:spcPts val="0"/>
              </a:spcAft>
              <a:buClr>
                <a:schemeClr val="dk1"/>
              </a:buClr>
              <a:buSzPts val="1200"/>
              <a:buFont typeface="Georgia"/>
              <a:buChar char="●"/>
            </a:pPr>
            <a:r>
              <a:rPr lang="en-US">
                <a:latin typeface="Georgia"/>
                <a:ea typeface="Georgia"/>
                <a:cs typeface="Georgia"/>
                <a:sym typeface="Georgia"/>
              </a:rPr>
              <a:t>Avoid giving out personal data</a:t>
            </a:r>
            <a:endParaRPr>
              <a:latin typeface="Georgia"/>
              <a:ea typeface="Georgia"/>
              <a:cs typeface="Georgia"/>
              <a:sym typeface="Georgia"/>
            </a:endParaRPr>
          </a:p>
          <a:p>
            <a:pPr indent="-304800" lvl="0" marL="914400" rtl="0" algn="just">
              <a:lnSpc>
                <a:spcPct val="150000"/>
              </a:lnSpc>
              <a:spcBef>
                <a:spcPts val="0"/>
              </a:spcBef>
              <a:spcAft>
                <a:spcPts val="0"/>
              </a:spcAft>
              <a:buClr>
                <a:schemeClr val="dk1"/>
              </a:buClr>
              <a:buSzPts val="1200"/>
              <a:buFont typeface="Georgia"/>
              <a:buAutoNum type="arabicPeriod"/>
            </a:pPr>
            <a:r>
              <a:rPr lang="en-US">
                <a:latin typeface="Georgia"/>
                <a:ea typeface="Georgia"/>
                <a:cs typeface="Georgia"/>
                <a:sym typeface="Georgia"/>
              </a:rPr>
              <a:t>Spam filters – These prevent phishing emails from reaching end users. Also, spam filters authenticate inbound emails using technologies such as Sender Policy Framework and DomainKeys Identified Mail.</a:t>
            </a:r>
            <a:endParaRPr>
              <a:latin typeface="Georgia"/>
              <a:ea typeface="Georgia"/>
              <a:cs typeface="Georgia"/>
              <a:sym typeface="Georgia"/>
            </a:endParaRPr>
          </a:p>
          <a:p>
            <a:pPr indent="-304800" lvl="0" marL="914400" rtl="0" algn="just">
              <a:lnSpc>
                <a:spcPct val="150000"/>
              </a:lnSpc>
              <a:spcBef>
                <a:spcPts val="0"/>
              </a:spcBef>
              <a:spcAft>
                <a:spcPts val="0"/>
              </a:spcAft>
              <a:buClr>
                <a:schemeClr val="dk1"/>
              </a:buClr>
              <a:buSzPts val="1200"/>
              <a:buFont typeface="Georgia"/>
              <a:buAutoNum type="arabicPeriod"/>
            </a:pPr>
            <a:r>
              <a:rPr lang="en-US">
                <a:latin typeface="Georgia"/>
                <a:ea typeface="Georgia"/>
                <a:cs typeface="Georgia"/>
                <a:sym typeface="Georgia"/>
              </a:rPr>
              <a:t>Firewalls – These software or hardware appliances control network traffic through access or denying policies or rules. These rules include denying listing or allowing listing IP addresses, MAC addresses, and ports. There are also application-specific firewalls, such as web application firewalls (WAFs) and secure email gateways, that focus on detecting malicious activity directed at a particular application.</a:t>
            </a:r>
            <a:endParaRPr>
              <a:latin typeface="Georgia"/>
              <a:ea typeface="Georgia"/>
              <a:cs typeface="Georgia"/>
              <a:sym typeface="Georgia"/>
            </a:endParaRPr>
          </a:p>
          <a:p>
            <a:pPr indent="-304800" lvl="0" marL="914400" rtl="0" algn="just">
              <a:lnSpc>
                <a:spcPct val="150000"/>
              </a:lnSpc>
              <a:spcBef>
                <a:spcPts val="0"/>
              </a:spcBef>
              <a:spcAft>
                <a:spcPts val="0"/>
              </a:spcAft>
              <a:buClr>
                <a:schemeClr val="dk1"/>
              </a:buClr>
              <a:buSzPts val="1200"/>
              <a:buFont typeface="Georgia"/>
              <a:buAutoNum type="arabicPeriod"/>
            </a:pPr>
            <a:r>
              <a:rPr lang="en-US">
                <a:latin typeface="Georgia"/>
                <a:ea typeface="Georgia"/>
                <a:cs typeface="Georgia"/>
                <a:sym typeface="Georgia"/>
              </a:rPr>
              <a:t>Intrusion detection or prevention systems (IDS/IPS) – An IDS sends an alert when malicious network traffic is detected, whereas an IPS attempts to prevent and alert on identified malicious activity on the network or a user’s workstation. These solutions are based on the recognition of attacks on signatures of known malicious network activity.</a:t>
            </a:r>
            <a:endParaRPr>
              <a:latin typeface="Georgia"/>
              <a:ea typeface="Georgia"/>
              <a:cs typeface="Georgia"/>
              <a:sym typeface="Georgia"/>
            </a:endParaRPr>
          </a:p>
          <a:p>
            <a:pPr indent="-304800" lvl="0" marL="914400" rtl="0" algn="just">
              <a:lnSpc>
                <a:spcPct val="150000"/>
              </a:lnSpc>
              <a:spcBef>
                <a:spcPts val="0"/>
              </a:spcBef>
              <a:spcAft>
                <a:spcPts val="0"/>
              </a:spcAft>
              <a:buClr>
                <a:schemeClr val="dk1"/>
              </a:buClr>
              <a:buSzPts val="1200"/>
              <a:buFont typeface="Georgia"/>
              <a:buAutoNum type="arabicPeriod"/>
            </a:pPr>
            <a:r>
              <a:rPr lang="en-US">
                <a:latin typeface="Georgia"/>
                <a:ea typeface="Georgia"/>
                <a:cs typeface="Georgia"/>
                <a:sym typeface="Georgia"/>
              </a:rPr>
              <a:t>Endpoint detection and response (EDR) – This is software or agents that reside on the client system (e.g., a user’s laptop or mobile phone) and provide antivirus protection, alert, detection, analysis, threat triage, and threat intelligence capabilities. These solutions run on rulesets (i.e., signatures or firewall rules) or heuristics (i.e., detection of anomalous or malicious behaviors).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21" name="Google Shape;2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47375ecf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47375ecf9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a47375ecf9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47375ecf9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a47375ecf9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a47375ecf9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167493" y="1122363"/>
            <a:ext cx="7096933"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37" name="Shape 137"/>
        <p:cNvGrpSpPr/>
        <p:nvPr/>
      </p:nvGrpSpPr>
      <p:grpSpPr>
        <a:xfrm>
          <a:off x="0" y="0"/>
          <a:ext cx="0" cy="0"/>
          <a:chOff x="0" y="0"/>
          <a:chExt cx="0" cy="0"/>
        </a:xfrm>
      </p:grpSpPr>
      <p:sp>
        <p:nvSpPr>
          <p:cNvPr id="138" name="Google Shape;138;p18"/>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18"/>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1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8"/>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p:cSld name="2 Title and Content">
    <p:spTree>
      <p:nvGrpSpPr>
        <p:cNvPr id="145" name="Shape 145"/>
        <p:cNvGrpSpPr/>
        <p:nvPr/>
      </p:nvGrpSpPr>
      <p:grpSpPr>
        <a:xfrm>
          <a:off x="0" y="0"/>
          <a:ext cx="0" cy="0"/>
          <a:chOff x="0" y="0"/>
          <a:chExt cx="0" cy="0"/>
        </a:xfrm>
      </p:grpSpPr>
      <p:sp>
        <p:nvSpPr>
          <p:cNvPr id="146" name="Google Shape;146;p19"/>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9"/>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9"/>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9"/>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0" name="Google Shape;150;p19"/>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51" name="Google Shape;151;p19"/>
          <p:cNvGrpSpPr/>
          <p:nvPr/>
        </p:nvGrpSpPr>
        <p:grpSpPr>
          <a:xfrm>
            <a:off x="8082092" y="5590903"/>
            <a:ext cx="1572380" cy="1267097"/>
            <a:chOff x="7413403" y="4976359"/>
            <a:chExt cx="2334986" cy="1881641"/>
          </a:xfrm>
        </p:grpSpPr>
        <p:sp>
          <p:nvSpPr>
            <p:cNvPr id="152" name="Google Shape;152;p1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1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4" name="Google Shape;154;p19"/>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19"/>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9"/>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9"/>
          <p:cNvSpPr txBox="1"/>
          <p:nvPr>
            <p:ph idx="4" type="body"/>
          </p:nvPr>
        </p:nvSpPr>
        <p:spPr>
          <a:xfrm>
            <a:off x="6283235"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0" name="Shape 160"/>
        <p:cNvGrpSpPr/>
        <p:nvPr/>
      </p:nvGrpSpPr>
      <p:grpSpPr>
        <a:xfrm>
          <a:off x="0" y="0"/>
          <a:ext cx="0" cy="0"/>
          <a:chOff x="0" y="0"/>
          <a:chExt cx="0" cy="0"/>
        </a:xfrm>
      </p:grpSpPr>
      <p:sp>
        <p:nvSpPr>
          <p:cNvPr id="161" name="Google Shape;161;p20"/>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0"/>
          <p:cNvSpPr txBox="1"/>
          <p:nvPr>
            <p:ph idx="1" type="body"/>
          </p:nvPr>
        </p:nvSpPr>
        <p:spPr>
          <a:xfrm>
            <a:off x="1167491" y="2526318"/>
            <a:ext cx="3218688"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0"/>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4" name="Google Shape;164;p20"/>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20"/>
          <p:cNvSpPr/>
          <p:nvPr/>
        </p:nvSpPr>
        <p:spPr>
          <a:xfrm flipH="1" rot="5400000">
            <a:off x="11258144"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6" name="Google Shape;166;p20"/>
          <p:cNvGrpSpPr/>
          <p:nvPr/>
        </p:nvGrpSpPr>
        <p:grpSpPr>
          <a:xfrm>
            <a:off x="2587417" y="5590903"/>
            <a:ext cx="1572380" cy="1267097"/>
            <a:chOff x="7413403" y="4976359"/>
            <a:chExt cx="2334986" cy="1881641"/>
          </a:xfrm>
        </p:grpSpPr>
        <p:sp>
          <p:nvSpPr>
            <p:cNvPr id="167" name="Google Shape;167;p20"/>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20"/>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69" name="Google Shape;169;p20"/>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0"/>
          <p:cNvSpPr txBox="1"/>
          <p:nvPr>
            <p:ph idx="2" type="body"/>
          </p:nvPr>
        </p:nvSpPr>
        <p:spPr>
          <a:xfrm>
            <a:off x="4683787"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0"/>
          <p:cNvSpPr txBox="1"/>
          <p:nvPr>
            <p:ph idx="3" type="body"/>
          </p:nvPr>
        </p:nvSpPr>
        <p:spPr>
          <a:xfrm>
            <a:off x="116749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0"/>
          <p:cNvSpPr txBox="1"/>
          <p:nvPr>
            <p:ph idx="4" type="body"/>
          </p:nvPr>
        </p:nvSpPr>
        <p:spPr>
          <a:xfrm>
            <a:off x="4683788"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0"/>
          <p:cNvSpPr txBox="1"/>
          <p:nvPr>
            <p:ph idx="5" type="body"/>
          </p:nvPr>
        </p:nvSpPr>
        <p:spPr>
          <a:xfrm>
            <a:off x="8200082"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0"/>
          <p:cNvSpPr txBox="1"/>
          <p:nvPr>
            <p:ph idx="6" type="body"/>
          </p:nvPr>
        </p:nvSpPr>
        <p:spPr>
          <a:xfrm>
            <a:off x="820008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177" name="Shape 177"/>
        <p:cNvGrpSpPr/>
        <p:nvPr/>
      </p:nvGrpSpPr>
      <p:grpSpPr>
        <a:xfrm>
          <a:off x="0" y="0"/>
          <a:ext cx="0" cy="0"/>
          <a:chOff x="0" y="0"/>
          <a:chExt cx="0" cy="0"/>
        </a:xfrm>
      </p:grpSpPr>
      <p:sp>
        <p:nvSpPr>
          <p:cNvPr id="178" name="Google Shape;178;p21"/>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1"/>
          <p:cNvSpPr txBox="1"/>
          <p:nvPr>
            <p:ph idx="1" type="subTitle"/>
          </p:nvPr>
        </p:nvSpPr>
        <p:spPr>
          <a:xfrm>
            <a:off x="1167493" y="3602038"/>
            <a:ext cx="6220277" cy="224721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0" name="Google Shape;180;p21"/>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81" name="Google Shape;181;p21"/>
          <p:cNvGrpSpPr/>
          <p:nvPr/>
        </p:nvGrpSpPr>
        <p:grpSpPr>
          <a:xfrm>
            <a:off x="8264427" y="3685939"/>
            <a:ext cx="3927573" cy="3178856"/>
            <a:chOff x="9857014" y="13834"/>
            <a:chExt cx="2334986" cy="1881641"/>
          </a:xfrm>
        </p:grpSpPr>
        <p:sp>
          <p:nvSpPr>
            <p:cNvPr id="182" name="Google Shape;182;p21"/>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3" name="Google Shape;183;p21"/>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84" name="Google Shape;184;p21"/>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21"/>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0"/>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0"/>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0"/>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10"/>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3" name="Google Shape;33;p10"/>
          <p:cNvGrpSpPr/>
          <p:nvPr/>
        </p:nvGrpSpPr>
        <p:grpSpPr>
          <a:xfrm>
            <a:off x="8082092" y="5590903"/>
            <a:ext cx="1572380" cy="1267097"/>
            <a:chOff x="7413403" y="4976359"/>
            <a:chExt cx="2334986" cy="1881641"/>
          </a:xfrm>
        </p:grpSpPr>
        <p:sp>
          <p:nvSpPr>
            <p:cNvPr id="34" name="Google Shape;34;p10"/>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0"/>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6" name="Google Shape;36;p1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39" name="Shape 39"/>
        <p:cNvGrpSpPr/>
        <p:nvPr/>
      </p:nvGrpSpPr>
      <p:grpSpPr>
        <a:xfrm>
          <a:off x="0" y="0"/>
          <a:ext cx="0" cy="0"/>
          <a:chOff x="0" y="0"/>
          <a:chExt cx="0" cy="0"/>
        </a:xfrm>
      </p:grpSpPr>
      <p:sp>
        <p:nvSpPr>
          <p:cNvPr id="40" name="Google Shape;40;p11"/>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11"/>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11"/>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11"/>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11"/>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1"/>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1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p:nvPr>
            <p:ph idx="2" type="pic"/>
          </p:nvPr>
        </p:nvSpPr>
        <p:spPr>
          <a:xfrm>
            <a:off x="750429" y="2068734"/>
            <a:ext cx="904987" cy="905641"/>
          </a:xfrm>
          <a:prstGeom prst="rect">
            <a:avLst/>
          </a:prstGeom>
          <a:noFill/>
          <a:ln>
            <a:noFill/>
          </a:ln>
        </p:spPr>
      </p:sp>
      <p:sp>
        <p:nvSpPr>
          <p:cNvPr id="52" name="Google Shape;52;p12"/>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3" type="body"/>
          </p:nvPr>
        </p:nvSpPr>
        <p:spPr>
          <a:xfrm>
            <a:off x="750429"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p:nvPr>
            <p:ph idx="4" type="pic"/>
          </p:nvPr>
        </p:nvSpPr>
        <p:spPr>
          <a:xfrm>
            <a:off x="3549397" y="2068734"/>
            <a:ext cx="904987" cy="905641"/>
          </a:xfrm>
          <a:prstGeom prst="rect">
            <a:avLst/>
          </a:prstGeom>
          <a:noFill/>
          <a:ln>
            <a:noFill/>
          </a:ln>
        </p:spPr>
      </p:sp>
      <p:sp>
        <p:nvSpPr>
          <p:cNvPr id="55" name="Google Shape;55;p12"/>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6" type="body"/>
          </p:nvPr>
        </p:nvSpPr>
        <p:spPr>
          <a:xfrm>
            <a:off x="354939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p:nvPr>
            <p:ph idx="7" type="pic"/>
          </p:nvPr>
        </p:nvSpPr>
        <p:spPr>
          <a:xfrm>
            <a:off x="6348367" y="2068734"/>
            <a:ext cx="904987" cy="905641"/>
          </a:xfrm>
          <a:prstGeom prst="rect">
            <a:avLst/>
          </a:prstGeom>
          <a:noFill/>
          <a:ln>
            <a:noFill/>
          </a:ln>
        </p:spPr>
      </p:sp>
      <p:sp>
        <p:nvSpPr>
          <p:cNvPr id="58" name="Google Shape;58;p12"/>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2"/>
          <p:cNvSpPr txBox="1"/>
          <p:nvPr>
            <p:ph idx="9" type="body"/>
          </p:nvPr>
        </p:nvSpPr>
        <p:spPr>
          <a:xfrm>
            <a:off x="634836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2"/>
          <p:cNvSpPr/>
          <p:nvPr>
            <p:ph idx="13" type="pic"/>
          </p:nvPr>
        </p:nvSpPr>
        <p:spPr>
          <a:xfrm>
            <a:off x="9147335" y="2068734"/>
            <a:ext cx="904987" cy="905641"/>
          </a:xfrm>
          <a:prstGeom prst="rect">
            <a:avLst/>
          </a:prstGeom>
          <a:noFill/>
          <a:ln>
            <a:noFill/>
          </a:ln>
        </p:spPr>
      </p:sp>
      <p:sp>
        <p:nvSpPr>
          <p:cNvPr id="61" name="Google Shape;61;p12"/>
          <p:cNvSpPr txBox="1"/>
          <p:nvPr>
            <p:ph idx="14" type="body"/>
          </p:nvPr>
        </p:nvSpPr>
        <p:spPr>
          <a:xfrm>
            <a:off x="9147336"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txBox="1"/>
          <p:nvPr>
            <p:ph idx="15" type="body"/>
          </p:nvPr>
        </p:nvSpPr>
        <p:spPr>
          <a:xfrm>
            <a:off x="9147335"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2"/>
          <p:cNvSpPr/>
          <p:nvPr>
            <p:ph idx="16" type="pic"/>
          </p:nvPr>
        </p:nvSpPr>
        <p:spPr>
          <a:xfrm>
            <a:off x="750429" y="4118551"/>
            <a:ext cx="904987" cy="905641"/>
          </a:xfrm>
          <a:prstGeom prst="rect">
            <a:avLst/>
          </a:prstGeom>
          <a:noFill/>
          <a:ln>
            <a:noFill/>
          </a:ln>
        </p:spPr>
      </p:sp>
      <p:sp>
        <p:nvSpPr>
          <p:cNvPr id="64" name="Google Shape;64;p12"/>
          <p:cNvSpPr txBox="1"/>
          <p:nvPr>
            <p:ph idx="17" type="body"/>
          </p:nvPr>
        </p:nvSpPr>
        <p:spPr>
          <a:xfrm>
            <a:off x="750430"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18" type="body"/>
          </p:nvPr>
        </p:nvSpPr>
        <p:spPr>
          <a:xfrm>
            <a:off x="750429"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2"/>
          <p:cNvSpPr/>
          <p:nvPr>
            <p:ph idx="19" type="pic"/>
          </p:nvPr>
        </p:nvSpPr>
        <p:spPr>
          <a:xfrm>
            <a:off x="3549397" y="4118551"/>
            <a:ext cx="904987" cy="905641"/>
          </a:xfrm>
          <a:prstGeom prst="rect">
            <a:avLst/>
          </a:prstGeom>
          <a:noFill/>
          <a:ln>
            <a:noFill/>
          </a:ln>
        </p:spPr>
      </p:sp>
      <p:sp>
        <p:nvSpPr>
          <p:cNvPr id="67" name="Google Shape;67;p12"/>
          <p:cNvSpPr txBox="1"/>
          <p:nvPr>
            <p:ph idx="20" type="body"/>
          </p:nvPr>
        </p:nvSpPr>
        <p:spPr>
          <a:xfrm>
            <a:off x="354939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2"/>
          <p:cNvSpPr txBox="1"/>
          <p:nvPr>
            <p:ph idx="21" type="body"/>
          </p:nvPr>
        </p:nvSpPr>
        <p:spPr>
          <a:xfrm>
            <a:off x="354939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
          <p:cNvSpPr/>
          <p:nvPr>
            <p:ph idx="22" type="pic"/>
          </p:nvPr>
        </p:nvSpPr>
        <p:spPr>
          <a:xfrm>
            <a:off x="6348367" y="4118551"/>
            <a:ext cx="904987" cy="905641"/>
          </a:xfrm>
          <a:prstGeom prst="rect">
            <a:avLst/>
          </a:prstGeom>
          <a:noFill/>
          <a:ln>
            <a:noFill/>
          </a:ln>
        </p:spPr>
      </p:sp>
      <p:sp>
        <p:nvSpPr>
          <p:cNvPr id="70" name="Google Shape;70;p12"/>
          <p:cNvSpPr txBox="1"/>
          <p:nvPr>
            <p:ph idx="23" type="body"/>
          </p:nvPr>
        </p:nvSpPr>
        <p:spPr>
          <a:xfrm>
            <a:off x="634836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24" type="body"/>
          </p:nvPr>
        </p:nvSpPr>
        <p:spPr>
          <a:xfrm>
            <a:off x="634836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2"/>
          <p:cNvSpPr/>
          <p:nvPr>
            <p:ph idx="25" type="pic"/>
          </p:nvPr>
        </p:nvSpPr>
        <p:spPr>
          <a:xfrm>
            <a:off x="9147335" y="4118551"/>
            <a:ext cx="904987" cy="905641"/>
          </a:xfrm>
          <a:prstGeom prst="rect">
            <a:avLst/>
          </a:prstGeom>
          <a:noFill/>
          <a:ln>
            <a:noFill/>
          </a:ln>
        </p:spPr>
      </p:sp>
      <p:sp>
        <p:nvSpPr>
          <p:cNvPr id="73" name="Google Shape;73;p12"/>
          <p:cNvSpPr txBox="1"/>
          <p:nvPr>
            <p:ph idx="26" type="body"/>
          </p:nvPr>
        </p:nvSpPr>
        <p:spPr>
          <a:xfrm>
            <a:off x="9147336"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ph idx="27" type="body"/>
          </p:nvPr>
        </p:nvSpPr>
        <p:spPr>
          <a:xfrm>
            <a:off x="9147335"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78" name="Shape 78"/>
        <p:cNvGrpSpPr/>
        <p:nvPr/>
      </p:nvGrpSpPr>
      <p:grpSpPr>
        <a:xfrm>
          <a:off x="0" y="0"/>
          <a:ext cx="0" cy="0"/>
          <a:chOff x="0" y="0"/>
          <a:chExt cx="0" cy="0"/>
        </a:xfrm>
      </p:grpSpPr>
      <p:sp>
        <p:nvSpPr>
          <p:cNvPr id="79" name="Google Shape;79;p13"/>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3"/>
          <p:cNvSpPr txBox="1"/>
          <p:nvPr>
            <p:ph type="ctrTitle"/>
          </p:nvPr>
        </p:nvSpPr>
        <p:spPr>
          <a:xfrm>
            <a:off x="1167494" y="1059400"/>
            <a:ext cx="6245912"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subTitle"/>
          </p:nvPr>
        </p:nvSpPr>
        <p:spPr>
          <a:xfrm>
            <a:off x="1167494" y="3539075"/>
            <a:ext cx="6245912" cy="140610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82" name="Google Shape;82;p13"/>
          <p:cNvGrpSpPr/>
          <p:nvPr/>
        </p:nvGrpSpPr>
        <p:grpSpPr>
          <a:xfrm rot="-5400000">
            <a:off x="8286528" y="2207195"/>
            <a:ext cx="3032351" cy="2443610"/>
            <a:chOff x="9857014" y="13834"/>
            <a:chExt cx="2334986" cy="1881641"/>
          </a:xfrm>
        </p:grpSpPr>
        <p:sp>
          <p:nvSpPr>
            <p:cNvPr id="83" name="Google Shape;83;p13"/>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3"/>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5" name="Google Shape;85;p1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1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87" name="Shape 87"/>
        <p:cNvGrpSpPr/>
        <p:nvPr/>
      </p:nvGrpSpPr>
      <p:grpSpPr>
        <a:xfrm>
          <a:off x="0" y="0"/>
          <a:ext cx="0" cy="0"/>
          <a:chOff x="0" y="0"/>
          <a:chExt cx="0" cy="0"/>
        </a:xfrm>
      </p:grpSpPr>
      <p:sp>
        <p:nvSpPr>
          <p:cNvPr id="88" name="Google Shape;88;p1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4"/>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4"/>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4"/>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95" name="Shape 95"/>
        <p:cNvGrpSpPr/>
        <p:nvPr/>
      </p:nvGrpSpPr>
      <p:grpSpPr>
        <a:xfrm>
          <a:off x="0" y="0"/>
          <a:ext cx="0" cy="0"/>
          <a:chOff x="0" y="0"/>
          <a:chExt cx="0" cy="0"/>
        </a:xfrm>
      </p:grpSpPr>
      <p:grpSp>
        <p:nvGrpSpPr>
          <p:cNvPr id="96" name="Google Shape;96;p15"/>
          <p:cNvGrpSpPr/>
          <p:nvPr/>
        </p:nvGrpSpPr>
        <p:grpSpPr>
          <a:xfrm rot="-5400000">
            <a:off x="10772262" y="152641"/>
            <a:ext cx="1572380" cy="1267097"/>
            <a:chOff x="7413403" y="4976359"/>
            <a:chExt cx="2334986" cy="1881641"/>
          </a:xfrm>
        </p:grpSpPr>
        <p:sp>
          <p:nvSpPr>
            <p:cNvPr id="97" name="Google Shape;97;p15"/>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15"/>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9" name="Google Shape;99;p15"/>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5"/>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1798721" y="1684338"/>
            <a:ext cx="8594558" cy="2810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6"/>
          <p:cNvSpPr txBox="1"/>
          <p:nvPr>
            <p:ph idx="1" type="body"/>
          </p:nvPr>
        </p:nvSpPr>
        <p:spPr>
          <a:xfrm>
            <a:off x="381000" y="519405"/>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6"/>
          <p:cNvSpPr txBox="1"/>
          <p:nvPr>
            <p:ph idx="2" type="body"/>
          </p:nvPr>
        </p:nvSpPr>
        <p:spPr>
          <a:xfrm>
            <a:off x="6881813" y="4494213"/>
            <a:ext cx="3511550" cy="67945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6"/>
          <p:cNvSpPr txBox="1"/>
          <p:nvPr>
            <p:ph idx="3" type="body"/>
          </p:nvPr>
        </p:nvSpPr>
        <p:spPr>
          <a:xfrm>
            <a:off x="10609104" y="3399692"/>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6"/>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12" name="Shape 112"/>
        <p:cNvGrpSpPr/>
        <p:nvPr/>
      </p:nvGrpSpPr>
      <p:grpSpPr>
        <a:xfrm>
          <a:off x="0" y="0"/>
          <a:ext cx="0" cy="0"/>
          <a:chOff x="0" y="0"/>
          <a:chExt cx="0" cy="0"/>
        </a:xfrm>
      </p:grpSpPr>
      <p:sp>
        <p:nvSpPr>
          <p:cNvPr id="113" name="Google Shape;113;p17"/>
          <p:cNvSpPr/>
          <p:nvPr/>
        </p:nvSpPr>
        <p:spPr>
          <a:xfrm>
            <a:off x="0"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17"/>
          <p:cNvSpPr txBox="1"/>
          <p:nvPr>
            <p:ph type="title"/>
          </p:nvPr>
        </p:nvSpPr>
        <p:spPr>
          <a:xfrm>
            <a:off x="750430" y="381000"/>
            <a:ext cx="8401624"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7"/>
          <p:cNvSpPr/>
          <p:nvPr>
            <p:ph idx="2" type="pic"/>
          </p:nvPr>
        </p:nvSpPr>
        <p:spPr>
          <a:xfrm>
            <a:off x="750429" y="2227758"/>
            <a:ext cx="1200374" cy="1201242"/>
          </a:xfrm>
          <a:prstGeom prst="rect">
            <a:avLst/>
          </a:prstGeom>
          <a:noFill/>
          <a:ln>
            <a:noFill/>
          </a:ln>
        </p:spPr>
      </p:sp>
      <p:sp>
        <p:nvSpPr>
          <p:cNvPr id="116" name="Google Shape;116;p17"/>
          <p:cNvSpPr txBox="1"/>
          <p:nvPr>
            <p:ph idx="1" type="body"/>
          </p:nvPr>
        </p:nvSpPr>
        <p:spPr>
          <a:xfrm>
            <a:off x="2123351" y="2426400"/>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7"/>
          <p:cNvSpPr txBox="1"/>
          <p:nvPr>
            <p:ph idx="3" type="body"/>
          </p:nvPr>
        </p:nvSpPr>
        <p:spPr>
          <a:xfrm>
            <a:off x="2123350" y="2811646"/>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7"/>
          <p:cNvSpPr/>
          <p:nvPr>
            <p:ph idx="4" type="pic"/>
          </p:nvPr>
        </p:nvSpPr>
        <p:spPr>
          <a:xfrm>
            <a:off x="5495813" y="2227758"/>
            <a:ext cx="1200374" cy="1201242"/>
          </a:xfrm>
          <a:prstGeom prst="rect">
            <a:avLst/>
          </a:prstGeom>
          <a:noFill/>
          <a:ln>
            <a:noFill/>
          </a:ln>
        </p:spPr>
      </p:sp>
      <p:sp>
        <p:nvSpPr>
          <p:cNvPr id="119" name="Google Shape;119;p17"/>
          <p:cNvSpPr txBox="1"/>
          <p:nvPr>
            <p:ph idx="5" type="body"/>
          </p:nvPr>
        </p:nvSpPr>
        <p:spPr>
          <a:xfrm>
            <a:off x="6870817" y="242256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7"/>
          <p:cNvSpPr txBox="1"/>
          <p:nvPr>
            <p:ph idx="6" type="body"/>
          </p:nvPr>
        </p:nvSpPr>
        <p:spPr>
          <a:xfrm>
            <a:off x="6870816" y="280781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7"/>
          <p:cNvSpPr/>
          <p:nvPr>
            <p:ph idx="7" type="pic"/>
          </p:nvPr>
        </p:nvSpPr>
        <p:spPr>
          <a:xfrm>
            <a:off x="750429" y="4254273"/>
            <a:ext cx="1200374" cy="1201242"/>
          </a:xfrm>
          <a:prstGeom prst="rect">
            <a:avLst/>
          </a:prstGeom>
          <a:noFill/>
          <a:ln>
            <a:noFill/>
          </a:ln>
        </p:spPr>
      </p:sp>
      <p:sp>
        <p:nvSpPr>
          <p:cNvPr id="122" name="Google Shape;122;p17"/>
          <p:cNvSpPr txBox="1"/>
          <p:nvPr>
            <p:ph idx="8" type="body"/>
          </p:nvPr>
        </p:nvSpPr>
        <p:spPr>
          <a:xfrm>
            <a:off x="2123351"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7"/>
          <p:cNvSpPr txBox="1"/>
          <p:nvPr>
            <p:ph idx="9" type="body"/>
          </p:nvPr>
        </p:nvSpPr>
        <p:spPr>
          <a:xfrm>
            <a:off x="2123350"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7"/>
          <p:cNvSpPr/>
          <p:nvPr>
            <p:ph idx="13" type="pic"/>
          </p:nvPr>
        </p:nvSpPr>
        <p:spPr>
          <a:xfrm>
            <a:off x="5495813" y="4254273"/>
            <a:ext cx="1200374" cy="1201242"/>
          </a:xfrm>
          <a:prstGeom prst="rect">
            <a:avLst/>
          </a:prstGeom>
          <a:noFill/>
          <a:ln>
            <a:noFill/>
          </a:ln>
        </p:spPr>
      </p:sp>
      <p:sp>
        <p:nvSpPr>
          <p:cNvPr id="125" name="Google Shape;125;p17"/>
          <p:cNvSpPr txBox="1"/>
          <p:nvPr>
            <p:ph idx="14" type="body"/>
          </p:nvPr>
        </p:nvSpPr>
        <p:spPr>
          <a:xfrm>
            <a:off x="6870817"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7"/>
          <p:cNvSpPr txBox="1"/>
          <p:nvPr>
            <p:ph idx="15" type="body"/>
          </p:nvPr>
        </p:nvSpPr>
        <p:spPr>
          <a:xfrm>
            <a:off x="6870816"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7"/>
          <p:cNvSpPr txBox="1"/>
          <p:nvPr>
            <p:ph idx="10" type="dt"/>
          </p:nvPr>
        </p:nvSpPr>
        <p:spPr>
          <a:xfrm>
            <a:off x="381000" y="6356350"/>
            <a:ext cx="15698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1" type="ftr"/>
          </p:nvPr>
        </p:nvSpPr>
        <p:spPr>
          <a:xfrm>
            <a:off x="2871106"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2" type="sldNum"/>
          </p:nvPr>
        </p:nvSpPr>
        <p:spPr>
          <a:xfrm>
            <a:off x="8332334" y="6356350"/>
            <a:ext cx="11674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7"/>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17"/>
          <p:cNvSpPr/>
          <p:nvPr/>
        </p:nvSpPr>
        <p:spPr>
          <a:xfrm flipH="1">
            <a:off x="10866436"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17"/>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17"/>
          <p:cNvSpPr/>
          <p:nvPr/>
        </p:nvSpPr>
        <p:spPr>
          <a:xfrm>
            <a:off x="10334091"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17"/>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17"/>
          <p:cNvSpPr/>
          <p:nvPr/>
        </p:nvSpPr>
        <p:spPr>
          <a:xfrm flipH="1" rot="10800000">
            <a:off x="9857012"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7"/>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
          <p:cNvSpPr txBox="1"/>
          <p:nvPr>
            <p:ph type="ctrTitle"/>
          </p:nvPr>
        </p:nvSpPr>
        <p:spPr>
          <a:xfrm>
            <a:off x="438800" y="1122375"/>
            <a:ext cx="116097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Final Assignment Presentation</a:t>
            </a:r>
            <a:endParaRPr/>
          </a:p>
        </p:txBody>
      </p:sp>
      <p:sp>
        <p:nvSpPr>
          <p:cNvPr id="191" name="Google Shape;191;p1"/>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Group 2</a:t>
            </a:r>
            <a:endParaRPr/>
          </a:p>
          <a:p>
            <a:pPr indent="0" lvl="0" marL="0" rtl="0" algn="l">
              <a:lnSpc>
                <a:spcPct val="90000"/>
              </a:lnSpc>
              <a:spcBef>
                <a:spcPts val="0"/>
              </a:spcBef>
              <a:spcAft>
                <a:spcPts val="0"/>
              </a:spcAft>
              <a:buClr>
                <a:schemeClr val="dk1"/>
              </a:buClr>
              <a:buSzPts val="3200"/>
              <a:buNone/>
            </a:pPr>
            <a:r>
              <a:rPr lang="en-US" sz="1200"/>
              <a:t>Xiaoyang Wei</a:t>
            </a:r>
            <a:endParaRPr sz="1200"/>
          </a:p>
          <a:p>
            <a:pPr indent="0" lvl="0" marL="0" rtl="0" algn="l">
              <a:lnSpc>
                <a:spcPct val="90000"/>
              </a:lnSpc>
              <a:spcBef>
                <a:spcPts val="0"/>
              </a:spcBef>
              <a:spcAft>
                <a:spcPts val="0"/>
              </a:spcAft>
              <a:buClr>
                <a:schemeClr val="dk1"/>
              </a:buClr>
              <a:buSzPts val="3200"/>
              <a:buNone/>
            </a:pPr>
            <a:r>
              <a:rPr lang="en-US" sz="1200"/>
              <a:t>Gray Li</a:t>
            </a:r>
            <a:endParaRPr sz="1200"/>
          </a:p>
          <a:p>
            <a:pPr indent="0" lvl="0" marL="0" rtl="0" algn="l">
              <a:lnSpc>
                <a:spcPct val="90000"/>
              </a:lnSpc>
              <a:spcBef>
                <a:spcPts val="0"/>
              </a:spcBef>
              <a:spcAft>
                <a:spcPts val="0"/>
              </a:spcAft>
              <a:buClr>
                <a:schemeClr val="dk1"/>
              </a:buClr>
              <a:buSzPts val="3200"/>
              <a:buNone/>
            </a:pPr>
            <a:r>
              <a:rPr lang="en-US" sz="1200"/>
              <a:t>Michael Huang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a47375ecf9_0_30"/>
          <p:cNvSpPr txBox="1"/>
          <p:nvPr>
            <p:ph type="ctrTitle"/>
          </p:nvPr>
        </p:nvSpPr>
        <p:spPr>
          <a:xfrm>
            <a:off x="1167494" y="1122363"/>
            <a:ext cx="6220200" cy="238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Table of Contents</a:t>
            </a:r>
            <a:endParaRPr/>
          </a:p>
        </p:txBody>
      </p:sp>
      <p:sp>
        <p:nvSpPr>
          <p:cNvPr id="197" name="Google Shape;197;p2"/>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Identify Top 5 Risks associated with Data Management System</a:t>
            </a:r>
            <a:endParaRPr/>
          </a:p>
          <a:p>
            <a:pPr indent="-406400" lvl="0" marL="457200" rtl="0" algn="l">
              <a:lnSpc>
                <a:spcPct val="90000"/>
              </a:lnSpc>
              <a:spcBef>
                <a:spcPts val="0"/>
              </a:spcBef>
              <a:spcAft>
                <a:spcPts val="0"/>
              </a:spcAft>
              <a:buSzPts val="2800"/>
              <a:buChar char="●"/>
            </a:pPr>
            <a:r>
              <a:rPr lang="en-US"/>
              <a:t>Introduce concept of Ransomware</a:t>
            </a:r>
            <a:endParaRPr/>
          </a:p>
          <a:p>
            <a:pPr indent="-406400" lvl="0" marL="457200" rtl="0" algn="l">
              <a:lnSpc>
                <a:spcPct val="90000"/>
              </a:lnSpc>
              <a:spcBef>
                <a:spcPts val="0"/>
              </a:spcBef>
              <a:spcAft>
                <a:spcPts val="0"/>
              </a:spcAft>
              <a:buSzPts val="2800"/>
              <a:buChar char="●"/>
            </a:pPr>
            <a:r>
              <a:rPr lang="en-US"/>
              <a:t>Identify top 5 steps to control ransomware risks</a:t>
            </a:r>
            <a:endParaRPr/>
          </a:p>
          <a:p>
            <a:pPr indent="-406400" lvl="0" marL="457200" rtl="0" algn="l">
              <a:lnSpc>
                <a:spcPct val="90000"/>
              </a:lnSpc>
              <a:spcBef>
                <a:spcPts val="0"/>
              </a:spcBef>
              <a:spcAft>
                <a:spcPts val="0"/>
              </a:spcAft>
              <a:buSzPts val="2800"/>
              <a:buChar char="●"/>
            </a:pPr>
            <a:r>
              <a:rPr lang="en-US"/>
              <a:t>Identify 3-5 steps to recover from a ransomware attack</a:t>
            </a:r>
            <a:endParaRPr/>
          </a:p>
          <a:p>
            <a:pPr indent="-406400" lvl="0" marL="457200" rtl="0" algn="l">
              <a:lnSpc>
                <a:spcPct val="90000"/>
              </a:lnSpc>
              <a:spcBef>
                <a:spcPts val="0"/>
              </a:spcBef>
              <a:spcAft>
                <a:spcPts val="0"/>
              </a:spcAft>
              <a:buSzPts val="2800"/>
              <a:buChar char="●"/>
            </a:pPr>
            <a:r>
              <a:rPr lang="en-US"/>
              <a:t>Recognize team contribution</a:t>
            </a:r>
            <a:endParaRPr/>
          </a:p>
          <a:p>
            <a:pPr indent="0" lvl="0" marL="0" rtl="0" algn="l">
              <a:lnSpc>
                <a:spcPct val="90000"/>
              </a:lnSpc>
              <a:spcBef>
                <a:spcPts val="1000"/>
              </a:spcBef>
              <a:spcAft>
                <a:spcPts val="0"/>
              </a:spcAft>
              <a:buClr>
                <a:schemeClr val="dk1"/>
              </a:buClr>
              <a:buSzPts val="2800"/>
              <a:buNone/>
            </a:pPr>
            <a:r>
              <a:t/>
            </a:r>
            <a:endParaRPr/>
          </a:p>
        </p:txBody>
      </p:sp>
      <p:sp>
        <p:nvSpPr>
          <p:cNvPr id="198" name="Google Shape;198;p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11/28/2022</a:t>
            </a:r>
            <a:endParaRPr/>
          </a:p>
        </p:txBody>
      </p:sp>
      <p:sp>
        <p:nvSpPr>
          <p:cNvPr id="199" name="Google Shape;1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n-US"/>
              <a:t>Final</a:t>
            </a:r>
            <a:endParaRPr/>
          </a:p>
        </p:txBody>
      </p:sp>
      <p:sp>
        <p:nvSpPr>
          <p:cNvPr id="200" name="Google Shape;200;p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Top 5 Risks</a:t>
            </a:r>
            <a:endParaRPr/>
          </a:p>
        </p:txBody>
      </p:sp>
      <p:sp>
        <p:nvSpPr>
          <p:cNvPr id="206" name="Google Shape;206;p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11/28/2022</a:t>
            </a:r>
            <a:endParaRPr/>
          </a:p>
        </p:txBody>
      </p:sp>
      <p:sp>
        <p:nvSpPr>
          <p:cNvPr id="207" name="Google Shape;207;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a:t>
            </a:r>
            <a:endParaRPr/>
          </a:p>
        </p:txBody>
      </p:sp>
      <p:sp>
        <p:nvSpPr>
          <p:cNvPr id="208" name="Google Shape;208;p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9" name="Google Shape;209;p3"/>
          <p:cNvGraphicFramePr/>
          <p:nvPr/>
        </p:nvGraphicFramePr>
        <p:xfrm>
          <a:off x="776940" y="1706571"/>
          <a:ext cx="3000000" cy="3000000"/>
        </p:xfrm>
        <a:graphic>
          <a:graphicData uri="http://schemas.openxmlformats.org/drawingml/2006/table">
            <a:tbl>
              <a:tblPr bandRow="1" firstRow="1">
                <a:noFill/>
                <a:tableStyleId>{B4E4C42D-AD0B-4D67-950D-F4ED7C5AA926}</a:tableStyleId>
              </a:tblPr>
              <a:tblGrid>
                <a:gridCol w="2827675"/>
                <a:gridCol w="1665300"/>
                <a:gridCol w="1294725"/>
                <a:gridCol w="1213850"/>
                <a:gridCol w="2777625"/>
              </a:tblGrid>
              <a:tr h="641425">
                <a:tc>
                  <a:txBody>
                    <a:bodyPr/>
                    <a:lstStyle/>
                    <a:p>
                      <a:pPr indent="0" lvl="0" marL="0" marR="0" rtl="0" algn="l">
                        <a:spcBef>
                          <a:spcPts val="0"/>
                        </a:spcBef>
                        <a:spcAft>
                          <a:spcPts val="0"/>
                        </a:spcAft>
                        <a:buNone/>
                      </a:pPr>
                      <a:r>
                        <a:rPr lang="en-US" sz="1800" u="none" cap="none" strike="noStrike"/>
                        <a:t>Risk Description</a:t>
                      </a:r>
                      <a:endParaRPr/>
                    </a:p>
                  </a:txBody>
                  <a:tcPr marT="45725" marB="45725" marR="91450" marL="91450"/>
                </a:tc>
                <a:tc>
                  <a:txBody>
                    <a:bodyPr/>
                    <a:lstStyle/>
                    <a:p>
                      <a:pPr indent="0" lvl="0" marL="0" marR="0" rtl="0" algn="l">
                        <a:spcBef>
                          <a:spcPts val="0"/>
                        </a:spcBef>
                        <a:spcAft>
                          <a:spcPts val="0"/>
                        </a:spcAft>
                        <a:buNone/>
                      </a:pPr>
                      <a:r>
                        <a:rPr lang="en-US" sz="1800"/>
                        <a:t>Likelihood</a:t>
                      </a:r>
                      <a:endParaRPr/>
                    </a:p>
                  </a:txBody>
                  <a:tcPr marT="45725" marB="45725" marR="91450" marL="91450"/>
                </a:tc>
                <a:tc>
                  <a:txBody>
                    <a:bodyPr/>
                    <a:lstStyle/>
                    <a:p>
                      <a:pPr indent="0" lvl="0" marL="0" marR="0" rtl="0" algn="l">
                        <a:spcBef>
                          <a:spcPts val="0"/>
                        </a:spcBef>
                        <a:spcAft>
                          <a:spcPts val="0"/>
                        </a:spcAft>
                        <a:buNone/>
                      </a:pPr>
                      <a:r>
                        <a:rPr lang="en-US" sz="1800"/>
                        <a:t>Impact</a:t>
                      </a:r>
                      <a:endParaRPr/>
                    </a:p>
                  </a:txBody>
                  <a:tcPr marT="45725" marB="45725" marR="91450" marL="91450"/>
                </a:tc>
                <a:tc>
                  <a:txBody>
                    <a:bodyPr/>
                    <a:lstStyle/>
                    <a:p>
                      <a:pPr indent="0" lvl="0" marL="0" marR="0" rtl="0" algn="l">
                        <a:spcBef>
                          <a:spcPts val="0"/>
                        </a:spcBef>
                        <a:spcAft>
                          <a:spcPts val="0"/>
                        </a:spcAft>
                        <a:buNone/>
                      </a:pPr>
                      <a:r>
                        <a:rPr lang="en-US" sz="1800"/>
                        <a:t>Rating</a:t>
                      </a:r>
                      <a:endParaRPr/>
                    </a:p>
                  </a:txBody>
                  <a:tcPr marT="45725" marB="45725" marR="91450" marL="91450"/>
                </a:tc>
                <a:tc>
                  <a:txBody>
                    <a:bodyPr/>
                    <a:lstStyle/>
                    <a:p>
                      <a:pPr indent="0" lvl="0" marL="0" marR="0" rtl="0" algn="l">
                        <a:spcBef>
                          <a:spcPts val="0"/>
                        </a:spcBef>
                        <a:spcAft>
                          <a:spcPts val="0"/>
                        </a:spcAft>
                        <a:buNone/>
                      </a:pPr>
                      <a:r>
                        <a:rPr lang="en-US" sz="1800"/>
                        <a:t>Treatment</a:t>
                      </a:r>
                      <a:endParaRPr/>
                    </a:p>
                  </a:txBody>
                  <a:tcPr marT="45725" marB="45725" marR="91450" marL="91450"/>
                </a:tc>
              </a:tr>
              <a:tr h="370850">
                <a:tc>
                  <a:txBody>
                    <a:bodyPr/>
                    <a:lstStyle/>
                    <a:p>
                      <a:pPr indent="0" lvl="0" marL="0" marR="0" rtl="0" algn="l">
                        <a:spcBef>
                          <a:spcPts val="0"/>
                        </a:spcBef>
                        <a:spcAft>
                          <a:spcPts val="0"/>
                        </a:spcAft>
                        <a:buNone/>
                      </a:pPr>
                      <a:r>
                        <a:rPr lang="en-US" sz="1800"/>
                        <a:t>System not Thoroughly Tested</a:t>
                      </a:r>
                      <a:endParaRPr sz="1800"/>
                    </a:p>
                  </a:txBody>
                  <a:tcPr marT="45725" marB="45725" marR="91450" marL="91450"/>
                </a:tc>
                <a:tc>
                  <a:txBody>
                    <a:bodyPr/>
                    <a:lstStyle/>
                    <a:p>
                      <a:pPr indent="0" lvl="0" marL="0" marR="0" rtl="0" algn="l">
                        <a:spcBef>
                          <a:spcPts val="0"/>
                        </a:spcBef>
                        <a:spcAft>
                          <a:spcPts val="0"/>
                        </a:spcAft>
                        <a:buNone/>
                      </a:pPr>
                      <a:r>
                        <a:rPr lang="en-US" sz="1800"/>
                        <a:t>Probable</a:t>
                      </a:r>
                      <a:endParaRPr sz="1800"/>
                    </a:p>
                  </a:txBody>
                  <a:tcPr marT="45725" marB="45725" marR="91450" marL="91450"/>
                </a:tc>
                <a:tc>
                  <a:txBody>
                    <a:bodyPr/>
                    <a:lstStyle/>
                    <a:p>
                      <a:pPr indent="0" lvl="0" marL="0" marR="0" rtl="0" algn="l">
                        <a:spcBef>
                          <a:spcPts val="0"/>
                        </a:spcBef>
                        <a:spcAft>
                          <a:spcPts val="0"/>
                        </a:spcAft>
                        <a:buNone/>
                      </a:pPr>
                      <a:r>
                        <a:rPr lang="en-US" sz="1800"/>
                        <a:t>Catastrophic</a:t>
                      </a:r>
                      <a:endParaRPr sz="1800"/>
                    </a:p>
                  </a:txBody>
                  <a:tcPr marT="45725" marB="45725" marR="91450" marL="91450"/>
                </a:tc>
                <a:tc>
                  <a:txBody>
                    <a:bodyPr/>
                    <a:lstStyle/>
                    <a:p>
                      <a:pPr indent="0" lvl="0" marL="0" marR="0" rtl="0" algn="l">
                        <a:spcBef>
                          <a:spcPts val="0"/>
                        </a:spcBef>
                        <a:spcAft>
                          <a:spcPts val="0"/>
                        </a:spcAft>
                        <a:buNone/>
                      </a:pPr>
                      <a:r>
                        <a:rPr lang="en-US" sz="1800"/>
                        <a:t>High - 12</a:t>
                      </a:r>
                      <a:endParaRPr sz="1800"/>
                    </a:p>
                  </a:txBody>
                  <a:tcPr marT="45725" marB="45725" marR="91450" marL="91450"/>
                </a:tc>
                <a:tc>
                  <a:txBody>
                    <a:bodyPr/>
                    <a:lstStyle/>
                    <a:p>
                      <a:pPr indent="0" lvl="0" marL="0" marR="0" rtl="0" algn="l">
                        <a:spcBef>
                          <a:spcPts val="0"/>
                        </a:spcBef>
                        <a:spcAft>
                          <a:spcPts val="0"/>
                        </a:spcAft>
                        <a:buNone/>
                      </a:pPr>
                      <a:r>
                        <a:rPr lang="en-US" sz="1800"/>
                        <a:t>Mitigation or transfer</a:t>
                      </a:r>
                      <a:endParaRPr sz="1800"/>
                    </a:p>
                  </a:txBody>
                  <a:tcPr marT="45725" marB="45725" marR="91450" marL="91450"/>
                </a:tc>
              </a:tr>
              <a:tr h="370850">
                <a:tc>
                  <a:txBody>
                    <a:bodyPr/>
                    <a:lstStyle/>
                    <a:p>
                      <a:pPr indent="0" lvl="0" marL="0" marR="0" rtl="0" algn="l">
                        <a:spcBef>
                          <a:spcPts val="0"/>
                        </a:spcBef>
                        <a:spcAft>
                          <a:spcPts val="0"/>
                        </a:spcAft>
                        <a:buNone/>
                      </a:pPr>
                      <a:r>
                        <a:rPr lang="en-US" sz="1800"/>
                        <a:t>System Random Access</a:t>
                      </a:r>
                      <a:endParaRPr sz="1800"/>
                    </a:p>
                  </a:txBody>
                  <a:tcPr marT="45725" marB="45725" marR="91450" marL="91450"/>
                </a:tc>
                <a:tc>
                  <a:txBody>
                    <a:bodyPr/>
                    <a:lstStyle/>
                    <a:p>
                      <a:pPr indent="0" lvl="0" marL="0" marR="0" rtl="0" algn="l">
                        <a:spcBef>
                          <a:spcPts val="0"/>
                        </a:spcBef>
                        <a:spcAft>
                          <a:spcPts val="0"/>
                        </a:spcAft>
                        <a:buNone/>
                      </a:pPr>
                      <a:r>
                        <a:rPr lang="en-US" sz="1800"/>
                        <a:t>Probable</a:t>
                      </a:r>
                      <a:endParaRPr sz="1800"/>
                    </a:p>
                  </a:txBody>
                  <a:tcPr marT="45725" marB="45725" marR="91450" marL="91450"/>
                </a:tc>
                <a:tc>
                  <a:txBody>
                    <a:bodyPr/>
                    <a:lstStyle/>
                    <a:p>
                      <a:pPr indent="0" lvl="0" marL="0" marR="0" rtl="0" algn="l">
                        <a:spcBef>
                          <a:spcPts val="0"/>
                        </a:spcBef>
                        <a:spcAft>
                          <a:spcPts val="0"/>
                        </a:spcAft>
                        <a:buNone/>
                      </a:pPr>
                      <a:r>
                        <a:rPr lang="en-US" sz="1800"/>
                        <a:t>Critical</a:t>
                      </a:r>
                      <a:endParaRPr sz="1800"/>
                    </a:p>
                  </a:txBody>
                  <a:tcPr marT="45725" marB="45725" marR="91450" marL="91450"/>
                </a:tc>
                <a:tc>
                  <a:txBody>
                    <a:bodyPr/>
                    <a:lstStyle/>
                    <a:p>
                      <a:pPr indent="0" lvl="0" marL="0" marR="0" rtl="0" algn="l">
                        <a:spcBef>
                          <a:spcPts val="0"/>
                        </a:spcBef>
                        <a:spcAft>
                          <a:spcPts val="0"/>
                        </a:spcAft>
                        <a:buNone/>
                      </a:pPr>
                      <a:r>
                        <a:rPr lang="en-US" sz="1800"/>
                        <a:t>Serious - 9</a:t>
                      </a:r>
                      <a:endParaRPr sz="1800"/>
                    </a:p>
                  </a:txBody>
                  <a:tcPr marT="45725" marB="45725" marR="91450" marL="91450"/>
                </a:tc>
                <a:tc>
                  <a:txBody>
                    <a:bodyPr/>
                    <a:lstStyle/>
                    <a:p>
                      <a:pPr indent="0" lvl="0" marL="0" marR="0" rtl="0" algn="l">
                        <a:spcBef>
                          <a:spcPts val="0"/>
                        </a:spcBef>
                        <a:spcAft>
                          <a:spcPts val="0"/>
                        </a:spcAft>
                        <a:buNone/>
                      </a:pPr>
                      <a:r>
                        <a:rPr lang="en-US" sz="1800"/>
                        <a:t>Allow few people to have access</a:t>
                      </a:r>
                      <a:endParaRPr sz="1800"/>
                    </a:p>
                  </a:txBody>
                  <a:tcPr marT="45725" marB="45725" marR="91450" marL="91450"/>
                </a:tc>
              </a:tr>
              <a:tr h="370850">
                <a:tc>
                  <a:txBody>
                    <a:bodyPr/>
                    <a:lstStyle/>
                    <a:p>
                      <a:pPr indent="0" lvl="0" marL="0" marR="0" rtl="0" algn="l">
                        <a:spcBef>
                          <a:spcPts val="0"/>
                        </a:spcBef>
                        <a:spcAft>
                          <a:spcPts val="0"/>
                        </a:spcAft>
                        <a:buNone/>
                      </a:pPr>
                      <a:r>
                        <a:rPr lang="en-US" sz="1800"/>
                        <a:t>User Authentication</a:t>
                      </a:r>
                      <a:endParaRPr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Probable</a:t>
                      </a:r>
                      <a:endParaRPr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Critical</a:t>
                      </a:r>
                      <a:endParaRPr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Serious - 9</a:t>
                      </a:r>
                      <a:endParaRPr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Multi-factor Authentication</a:t>
                      </a:r>
                      <a:endParaRPr sz="1800"/>
                    </a:p>
                  </a:txBody>
                  <a:tcPr marT="45725" marB="45725" marR="91450" marL="91450">
                    <a:lnB cap="flat" cmpd="sng" w="12700">
                      <a:solidFill>
                        <a:schemeClr val="lt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Password Aging</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Probable</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Critical</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Serious - 9</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 Rules</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Password Configuration</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US" sz="1800"/>
                        <a:t>Remote</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Clr>
                          <a:schemeClr val="dk1"/>
                        </a:buClr>
                        <a:buFont typeface="Arial"/>
                        <a:buNone/>
                      </a:pPr>
                      <a:r>
                        <a:rPr lang="en-US" sz="1800"/>
                        <a:t>Catastrophic</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US" sz="1800"/>
                        <a:t>Serious - 8</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US" sz="1800"/>
                        <a:t>Check passwords and change default passwords.</a:t>
                      </a:r>
                      <a:endParaRPr sz="1800"/>
                    </a:p>
                  </a:txBody>
                  <a:tcPr marT="45725" marB="45725" marR="91450" marL="91450">
                    <a:lnT cap="flat" cmpd="sng" w="38100">
                      <a:solidFill>
                        <a:schemeClr val="lt1"/>
                      </a:solidFill>
                      <a:prstDash val="solid"/>
                      <a:round/>
                      <a:headEnd len="sm" w="sm" type="none"/>
                      <a:tailEnd len="sm" w="sm" type="none"/>
                    </a:lnT>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What is Ransomware</a:t>
            </a:r>
            <a:endParaRPr/>
          </a:p>
        </p:txBody>
      </p:sp>
      <p:sp>
        <p:nvSpPr>
          <p:cNvPr id="215" name="Google Shape;215;p4"/>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rmAutofit/>
          </a:bodyPr>
          <a:lstStyle/>
          <a:p>
            <a:pPr indent="457200" lvl="0" marL="0" rtl="0" algn="just">
              <a:spcBef>
                <a:spcPts val="0"/>
              </a:spcBef>
              <a:spcAft>
                <a:spcPts val="100"/>
              </a:spcAft>
              <a:buClr>
                <a:schemeClr val="dk1"/>
              </a:buClr>
              <a:buSzPts val="1100"/>
              <a:buFont typeface="Arial"/>
              <a:buNone/>
            </a:pPr>
            <a:r>
              <a:rPr b="1" i="1" lang="en-US" sz="1600"/>
              <a:t>Ransomware </a:t>
            </a:r>
            <a:r>
              <a:rPr lang="en-US" sz="1600"/>
              <a:t>is a type of malware that encrypts files and information on a system and threatens to publish the victim’s personal data or permanently block access to it unless a ransom is paid.</a:t>
            </a:r>
            <a:endParaRPr sz="1600"/>
          </a:p>
        </p:txBody>
      </p:sp>
      <p:sp>
        <p:nvSpPr>
          <p:cNvPr id="216" name="Google Shape;216;p4"/>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11/28/2022</a:t>
            </a:r>
            <a:endParaRPr/>
          </a:p>
        </p:txBody>
      </p:sp>
      <p:sp>
        <p:nvSpPr>
          <p:cNvPr id="217" name="Google Shape;217;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a:t>
            </a:r>
            <a:endParaRPr/>
          </a:p>
        </p:txBody>
      </p:sp>
      <p:sp>
        <p:nvSpPr>
          <p:cNvPr id="218" name="Google Shape;218;p4"/>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
          <p:cNvSpPr txBox="1"/>
          <p:nvPr>
            <p:ph type="title"/>
          </p:nvPr>
        </p:nvSpPr>
        <p:spPr>
          <a:xfrm>
            <a:off x="1554642" y="204025"/>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sz="4400"/>
              <a:t>Top 5 Steps to Protect Against Ransomware(Defense in depth)</a:t>
            </a:r>
            <a:endParaRPr sz="4400"/>
          </a:p>
        </p:txBody>
      </p:sp>
      <p:sp>
        <p:nvSpPr>
          <p:cNvPr id="224" name="Google Shape;224;p5"/>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11/28/2022</a:t>
            </a:r>
            <a:endParaRPr/>
          </a:p>
        </p:txBody>
      </p:sp>
      <p:sp>
        <p:nvSpPr>
          <p:cNvPr id="225" name="Google Shape;2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a:t>
            </a:r>
            <a:endParaRPr/>
          </a:p>
        </p:txBody>
      </p:sp>
      <p:sp>
        <p:nvSpPr>
          <p:cNvPr id="226" name="Google Shape;226;p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7" name="Google Shape;227;p5"/>
          <p:cNvGraphicFramePr/>
          <p:nvPr/>
        </p:nvGraphicFramePr>
        <p:xfrm>
          <a:off x="955477" y="1406599"/>
          <a:ext cx="3000000" cy="3000000"/>
        </p:xfrm>
        <a:graphic>
          <a:graphicData uri="http://schemas.openxmlformats.org/drawingml/2006/table">
            <a:tbl>
              <a:tblPr bandRow="1" firstRow="1">
                <a:noFill/>
                <a:tableStyleId>{B4E4C42D-AD0B-4D67-950D-F4ED7C5AA926}</a:tableStyleId>
              </a:tblPr>
              <a:tblGrid>
                <a:gridCol w="2419825"/>
                <a:gridCol w="8109925"/>
              </a:tblGrid>
              <a:tr h="370375">
                <a:tc>
                  <a:txBody>
                    <a:bodyPr/>
                    <a:lstStyle/>
                    <a:p>
                      <a:pPr indent="0" lvl="0" marL="0" marR="0" rtl="0" algn="l">
                        <a:spcBef>
                          <a:spcPts val="0"/>
                        </a:spcBef>
                        <a:spcAft>
                          <a:spcPts val="0"/>
                        </a:spcAft>
                        <a:buNone/>
                      </a:pPr>
                      <a:r>
                        <a:rPr lang="en-US" sz="1800"/>
                        <a:t>Risk Control</a:t>
                      </a:r>
                      <a:endParaRPr/>
                    </a:p>
                  </a:txBody>
                  <a:tcPr marT="45725" marB="45725" marR="91450" marL="91450"/>
                </a:tc>
                <a:tc>
                  <a:txBody>
                    <a:bodyPr/>
                    <a:lstStyle/>
                    <a:p>
                      <a:pPr indent="0" lvl="0" marL="0" marR="0" rtl="0" algn="l">
                        <a:spcBef>
                          <a:spcPts val="0"/>
                        </a:spcBef>
                        <a:spcAft>
                          <a:spcPts val="0"/>
                        </a:spcAft>
                        <a:buNone/>
                      </a:pPr>
                      <a:r>
                        <a:rPr lang="en-US" sz="1800"/>
                        <a:t>Benefits</a:t>
                      </a:r>
                      <a:endParaRPr/>
                    </a:p>
                  </a:txBody>
                  <a:tcPr marT="45725" marB="45725" marR="91450" marL="91450"/>
                </a:tc>
              </a:tr>
              <a:tr h="913250">
                <a:tc>
                  <a:txBody>
                    <a:bodyPr/>
                    <a:lstStyle/>
                    <a:p>
                      <a:pPr indent="0" lvl="0" marL="0" marR="0" rtl="0" algn="l">
                        <a:spcBef>
                          <a:spcPts val="0"/>
                        </a:spcBef>
                        <a:spcAft>
                          <a:spcPts val="0"/>
                        </a:spcAft>
                        <a:buNone/>
                      </a:pPr>
                      <a:r>
                        <a:rPr lang="en-US" sz="1800"/>
                        <a:t>Awareness and training</a:t>
                      </a:r>
                      <a:endParaRPr sz="1800"/>
                    </a:p>
                  </a:txBody>
                  <a:tcPr marT="45725" marB="45725" marR="91450" marL="91450"/>
                </a:tc>
                <a:tc>
                  <a:txBody>
                    <a:bodyPr/>
                    <a:lstStyle/>
                    <a:p>
                      <a:pPr indent="0" lvl="0" marL="0" marR="0" rtl="0" algn="l">
                        <a:spcBef>
                          <a:spcPts val="0"/>
                        </a:spcBef>
                        <a:spcAft>
                          <a:spcPts val="0"/>
                        </a:spcAft>
                        <a:buNone/>
                      </a:pPr>
                      <a:r>
                        <a:rPr lang="en-US" sz="1800"/>
                        <a:t>End users are top targets. Everyone in the organization must be aware of the threat of ransomware and how it is delivered. Users will be aware of </a:t>
                      </a:r>
                      <a:r>
                        <a:rPr lang="en-US" sz="1800"/>
                        <a:t>ransomware</a:t>
                      </a:r>
                      <a:r>
                        <a:rPr lang="en-US" sz="1800"/>
                        <a:t> attack.</a:t>
                      </a:r>
                      <a:endParaRPr sz="1800"/>
                    </a:p>
                  </a:txBody>
                  <a:tcPr marT="45725" marB="45725" marR="91450" marL="91450"/>
                </a:tc>
              </a:tr>
              <a:tr h="913250">
                <a:tc>
                  <a:txBody>
                    <a:bodyPr/>
                    <a:lstStyle/>
                    <a:p>
                      <a:pPr indent="0" lvl="0" marL="0" marR="0" rtl="0" algn="l">
                        <a:spcBef>
                          <a:spcPts val="0"/>
                        </a:spcBef>
                        <a:spcAft>
                          <a:spcPts val="0"/>
                        </a:spcAft>
                        <a:buNone/>
                      </a:pPr>
                      <a:r>
                        <a:rPr lang="en-US" sz="1800"/>
                        <a:t>Firewalls</a:t>
                      </a:r>
                      <a:endParaRPr sz="1800"/>
                    </a:p>
                  </a:txBody>
                  <a:tcPr marT="45725" marB="45725" marR="91450" marL="91450"/>
                </a:tc>
                <a:tc>
                  <a:txBody>
                    <a:bodyPr/>
                    <a:lstStyle/>
                    <a:p>
                      <a:pPr indent="0" lvl="0" marL="0" marR="0" rtl="0" algn="l">
                        <a:spcBef>
                          <a:spcPts val="0"/>
                        </a:spcBef>
                        <a:spcAft>
                          <a:spcPts val="0"/>
                        </a:spcAft>
                        <a:buNone/>
                      </a:pPr>
                      <a:r>
                        <a:rPr lang="en-US" sz="1800"/>
                        <a:t>These appliances can control network traffic through access or deny policies or rules. Application-specific firewalls will focus on detecting malicious activity directed at a particular application.</a:t>
                      </a:r>
                      <a:endParaRPr sz="1800"/>
                    </a:p>
                  </a:txBody>
                  <a:tcPr marT="45725" marB="45725" marR="91450" marL="91450"/>
                </a:tc>
              </a:tr>
              <a:tr h="913250">
                <a:tc>
                  <a:txBody>
                    <a:bodyPr/>
                    <a:lstStyle/>
                    <a:p>
                      <a:pPr indent="0" lvl="0" marL="0" marR="0" rtl="0" algn="l">
                        <a:spcBef>
                          <a:spcPts val="0"/>
                        </a:spcBef>
                        <a:spcAft>
                          <a:spcPts val="0"/>
                        </a:spcAft>
                        <a:buNone/>
                      </a:pPr>
                      <a:r>
                        <a:rPr lang="en-US" sz="1800"/>
                        <a:t>Intrusion detection or prevention systems (IDS/IPS)</a:t>
                      </a:r>
                      <a:endParaRPr sz="1800"/>
                    </a:p>
                  </a:txBody>
                  <a:tcPr marT="45725" marB="45725" marR="91450" marL="91450"/>
                </a:tc>
                <a:tc>
                  <a:txBody>
                    <a:bodyPr/>
                    <a:lstStyle/>
                    <a:p>
                      <a:pPr indent="0" lvl="0" marL="0" marR="0" rtl="0" algn="l">
                        <a:spcBef>
                          <a:spcPts val="0"/>
                        </a:spcBef>
                        <a:spcAft>
                          <a:spcPts val="0"/>
                        </a:spcAft>
                        <a:buNone/>
                      </a:pPr>
                      <a:r>
                        <a:rPr lang="en-US" sz="1800"/>
                        <a:t>An IDS can send an alert when malicious network traffic is detected, whereas an IPS attempts to prevent and alert on identified malicious activity on the network or a user’s workstation. </a:t>
                      </a:r>
                      <a:endParaRPr sz="1800"/>
                    </a:p>
                  </a:txBody>
                  <a:tcPr marT="45725" marB="45725" marR="91450" marL="91450"/>
                </a:tc>
              </a:tr>
              <a:tr h="921725">
                <a:tc>
                  <a:txBody>
                    <a:bodyPr/>
                    <a:lstStyle/>
                    <a:p>
                      <a:pPr indent="0" lvl="0" marL="0" marR="0" rtl="0" algn="l">
                        <a:spcBef>
                          <a:spcPts val="0"/>
                        </a:spcBef>
                        <a:spcAft>
                          <a:spcPts val="0"/>
                        </a:spcAft>
                        <a:buNone/>
                      </a:pPr>
                      <a:r>
                        <a:rPr lang="en-US" sz="1800"/>
                        <a:t>Endpoint detection and response (EDR)</a:t>
                      </a:r>
                      <a:endParaRPr sz="1800"/>
                    </a:p>
                  </a:txBody>
                  <a:tcPr marT="45725" marB="45725" marR="91450" marL="91450"/>
                </a:tc>
                <a:tc>
                  <a:txBody>
                    <a:bodyPr/>
                    <a:lstStyle/>
                    <a:p>
                      <a:pPr indent="0" lvl="0" marL="0" marR="0" rtl="0" algn="l">
                        <a:spcBef>
                          <a:spcPts val="0"/>
                        </a:spcBef>
                        <a:spcAft>
                          <a:spcPts val="0"/>
                        </a:spcAft>
                        <a:buNone/>
                      </a:pPr>
                      <a:r>
                        <a:rPr lang="en-US" sz="1800"/>
                        <a:t>EDRs reside on the client system (e.g., a user’s laptop or mobile phone) and provide antivirus protection, alert, detection, analysis, threat triage, and threat intelligence capabilities. </a:t>
                      </a:r>
                      <a:endParaRPr sz="1800"/>
                    </a:p>
                  </a:txBody>
                  <a:tcPr marT="45725" marB="45725" marR="91450" marL="91450"/>
                </a:tc>
              </a:tr>
              <a:tr h="913250">
                <a:tc>
                  <a:txBody>
                    <a:bodyPr/>
                    <a:lstStyle/>
                    <a:p>
                      <a:pPr indent="0" lvl="0" marL="0" marR="0" rtl="0" algn="l">
                        <a:spcBef>
                          <a:spcPts val="0"/>
                        </a:spcBef>
                        <a:spcAft>
                          <a:spcPts val="0"/>
                        </a:spcAft>
                        <a:buNone/>
                      </a:pPr>
                      <a:r>
                        <a:rPr lang="en-US" sz="1800"/>
                        <a:t>The principle of least privilege</a:t>
                      </a:r>
                      <a:endParaRPr sz="1800"/>
                    </a:p>
                  </a:txBody>
                  <a:tcPr marT="45725" marB="45725" marR="91450" marL="91450"/>
                </a:tc>
                <a:tc>
                  <a:txBody>
                    <a:bodyPr/>
                    <a:lstStyle/>
                    <a:p>
                      <a:pPr indent="0" lvl="0" marL="0" marR="0" rtl="0" algn="l">
                        <a:spcBef>
                          <a:spcPts val="0"/>
                        </a:spcBef>
                        <a:spcAft>
                          <a:spcPts val="0"/>
                        </a:spcAft>
                        <a:buNone/>
                      </a:pPr>
                      <a:r>
                        <a:rPr lang="en-US" sz="1800"/>
                        <a:t>This requires policy and technical controls to only assign users, systems, and processes access to resources (networks, systems, and files) that are absolutely necessary to perform their assigned function.</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Top 5 Steps to Recover From Ransomware</a:t>
            </a:r>
            <a:endParaRPr/>
          </a:p>
        </p:txBody>
      </p:sp>
      <p:sp>
        <p:nvSpPr>
          <p:cNvPr id="233" name="Google Shape;233;p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11/28/2022</a:t>
            </a:r>
            <a:endParaRPr/>
          </a:p>
        </p:txBody>
      </p:sp>
      <p:sp>
        <p:nvSpPr>
          <p:cNvPr id="234" name="Google Shape;2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a:t>
            </a:r>
            <a:endParaRPr/>
          </a:p>
        </p:txBody>
      </p:sp>
      <p:sp>
        <p:nvSpPr>
          <p:cNvPr id="235" name="Google Shape;235;p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6" name="Google Shape;236;p6"/>
          <p:cNvGraphicFramePr/>
          <p:nvPr/>
        </p:nvGraphicFramePr>
        <p:xfrm>
          <a:off x="380989" y="1706572"/>
          <a:ext cx="3000000" cy="3000000"/>
        </p:xfrm>
        <a:graphic>
          <a:graphicData uri="http://schemas.openxmlformats.org/drawingml/2006/table">
            <a:tbl>
              <a:tblPr bandRow="1" firstRow="1">
                <a:noFill/>
                <a:tableStyleId>{B4E4C42D-AD0B-4D67-950D-F4ED7C5AA926}</a:tableStyleId>
              </a:tblPr>
              <a:tblGrid>
                <a:gridCol w="2552700"/>
                <a:gridCol w="8537350"/>
              </a:tblGrid>
              <a:tr h="459400">
                <a:tc>
                  <a:txBody>
                    <a:bodyPr/>
                    <a:lstStyle/>
                    <a:p>
                      <a:pPr indent="0" lvl="0" marL="0" marR="0" rtl="0" algn="l">
                        <a:spcBef>
                          <a:spcPts val="0"/>
                        </a:spcBef>
                        <a:spcAft>
                          <a:spcPts val="0"/>
                        </a:spcAft>
                        <a:buNone/>
                      </a:pPr>
                      <a:r>
                        <a:rPr lang="en-US" sz="1800"/>
                        <a:t>Recovery Step</a:t>
                      </a:r>
                      <a:endParaRPr/>
                    </a:p>
                  </a:txBody>
                  <a:tcPr marT="45725" marB="45725" marR="91450" marL="91450"/>
                </a:tc>
                <a:tc>
                  <a:txBody>
                    <a:bodyPr/>
                    <a:lstStyle/>
                    <a:p>
                      <a:pPr indent="0" lvl="0" marL="0" marR="0" rtl="0" algn="l">
                        <a:spcBef>
                          <a:spcPts val="0"/>
                        </a:spcBef>
                        <a:spcAft>
                          <a:spcPts val="0"/>
                        </a:spcAft>
                        <a:buNone/>
                      </a:pPr>
                      <a:r>
                        <a:rPr lang="en-US" sz="1800"/>
                        <a:t>Importance</a:t>
                      </a:r>
                      <a:endParaRPr/>
                    </a:p>
                  </a:txBody>
                  <a:tcPr marT="45725" marB="45725" marR="91450" marL="91450"/>
                </a:tc>
              </a:tr>
              <a:tr h="774975">
                <a:tc>
                  <a:txBody>
                    <a:bodyPr/>
                    <a:lstStyle/>
                    <a:p>
                      <a:pPr indent="0" lvl="0" marL="0" marR="0" rtl="0" algn="l">
                        <a:spcBef>
                          <a:spcPts val="0"/>
                        </a:spcBef>
                        <a:spcAft>
                          <a:spcPts val="0"/>
                        </a:spcAft>
                        <a:buNone/>
                      </a:pPr>
                      <a:r>
                        <a:rPr lang="en-US" sz="1800"/>
                        <a:t>Isolate and shutdown critical systems</a:t>
                      </a:r>
                      <a:endParaRPr sz="1800"/>
                    </a:p>
                  </a:txBody>
                  <a:tcPr marT="45725" marB="45725" marR="91450" marL="91450"/>
                </a:tc>
                <a:tc>
                  <a:txBody>
                    <a:bodyPr/>
                    <a:lstStyle/>
                    <a:p>
                      <a:pPr indent="0" lvl="0" marL="0" marR="0" rtl="0" algn="l">
                        <a:spcBef>
                          <a:spcPts val="0"/>
                        </a:spcBef>
                        <a:spcAft>
                          <a:spcPts val="0"/>
                        </a:spcAft>
                        <a:buNone/>
                      </a:pPr>
                      <a:r>
                        <a:rPr lang="en-US" sz="1800"/>
                        <a:t>The first important step is to isolate and shut down business-critical systems. </a:t>
                      </a:r>
                      <a:r>
                        <a:rPr lang="en-US" sz="1800"/>
                        <a:t>If several systems or subnets appear impacted, take the network offline at the switch level. It may not be feasible to disconnect individual systems during an incident.</a:t>
                      </a:r>
                      <a:endParaRPr sz="1800"/>
                    </a:p>
                  </a:txBody>
                  <a:tcPr marT="45725" marB="45725" marR="91450" marL="91450"/>
                </a:tc>
              </a:tr>
              <a:tr h="774975">
                <a:tc>
                  <a:txBody>
                    <a:bodyPr/>
                    <a:lstStyle/>
                    <a:p>
                      <a:pPr indent="0" lvl="0" marL="0" marR="0" rtl="0" algn="l">
                        <a:spcBef>
                          <a:spcPts val="0"/>
                        </a:spcBef>
                        <a:spcAft>
                          <a:spcPts val="0"/>
                        </a:spcAft>
                        <a:buNone/>
                      </a:pPr>
                      <a:r>
                        <a:rPr lang="en-US" sz="1800"/>
                        <a:t>Enact business </a:t>
                      </a:r>
                      <a:r>
                        <a:rPr lang="en-US" sz="1800"/>
                        <a:t>continuity</a:t>
                      </a:r>
                      <a:r>
                        <a:rPr lang="en-US" sz="1800"/>
                        <a:t> plan</a:t>
                      </a:r>
                      <a:endParaRPr sz="1800"/>
                    </a:p>
                  </a:txBody>
                  <a:tcPr marT="45725" marB="45725" marR="91450" marL="91450"/>
                </a:tc>
                <a:tc>
                  <a:txBody>
                    <a:bodyPr/>
                    <a:lstStyle/>
                    <a:p>
                      <a:pPr indent="0" lvl="0" marL="0" marR="0" rtl="0" algn="l">
                        <a:spcBef>
                          <a:spcPts val="0"/>
                        </a:spcBef>
                        <a:spcAft>
                          <a:spcPts val="0"/>
                        </a:spcAft>
                        <a:buNone/>
                      </a:pPr>
                      <a:r>
                        <a:rPr lang="en-US" sz="1800"/>
                        <a:t>The business continuity plan is a step-by-step playbook that helps all departments understand how the business operates in times of disaster or other business-altering scenarios. The disaster recovery component details how critical data and systems can be restored and brought back online.</a:t>
                      </a:r>
                      <a:endParaRPr sz="1800"/>
                    </a:p>
                  </a:txBody>
                  <a:tcPr marT="45725" marB="45725" marR="91450" marL="91450"/>
                </a:tc>
              </a:tr>
              <a:tr h="774975">
                <a:tc>
                  <a:txBody>
                    <a:bodyPr/>
                    <a:lstStyle/>
                    <a:p>
                      <a:pPr indent="0" lvl="0" marL="0" marR="0" rtl="0" algn="l">
                        <a:spcBef>
                          <a:spcPts val="0"/>
                        </a:spcBef>
                        <a:spcAft>
                          <a:spcPts val="0"/>
                        </a:spcAft>
                        <a:buNone/>
                      </a:pPr>
                      <a:r>
                        <a:rPr lang="en-US" sz="1800"/>
                        <a:t>Report the </a:t>
                      </a:r>
                      <a:r>
                        <a:rPr lang="en-US" sz="1800"/>
                        <a:t>cyber attack</a:t>
                      </a:r>
                      <a:endParaRPr sz="1800"/>
                    </a:p>
                  </a:txBody>
                  <a:tcPr marT="45725" marB="45725" marR="91450" marL="91450"/>
                </a:tc>
                <a:tc>
                  <a:txBody>
                    <a:bodyPr/>
                    <a:lstStyle/>
                    <a:p>
                      <a:pPr indent="0" lvl="0" marL="0" marR="0" rtl="0" algn="l">
                        <a:spcBef>
                          <a:spcPts val="0"/>
                        </a:spcBef>
                        <a:spcAft>
                          <a:spcPts val="0"/>
                        </a:spcAft>
                        <a:buNone/>
                      </a:pPr>
                      <a:r>
                        <a:rPr lang="en-US" sz="1800"/>
                        <a:t>Law enforcement agencies can provide access to resources that may not be available otherwise.</a:t>
                      </a:r>
                      <a:endParaRPr sz="1800"/>
                    </a:p>
                  </a:txBody>
                  <a:tcPr marT="45725" marB="45725" marR="91450" marL="91450"/>
                </a:tc>
              </a:tr>
              <a:tr h="774975">
                <a:tc>
                  <a:txBody>
                    <a:bodyPr/>
                    <a:lstStyle/>
                    <a:p>
                      <a:pPr indent="0" lvl="0" marL="0" marR="0" rtl="0" algn="l">
                        <a:spcBef>
                          <a:spcPts val="0"/>
                        </a:spcBef>
                        <a:spcAft>
                          <a:spcPts val="0"/>
                        </a:spcAft>
                        <a:buNone/>
                      </a:pPr>
                      <a:r>
                        <a:rPr lang="en-US" sz="1800"/>
                        <a:t>Restore from backup</a:t>
                      </a:r>
                      <a:endParaRPr sz="1800"/>
                    </a:p>
                  </a:txBody>
                  <a:tcPr marT="45725" marB="45725" marR="91450" marL="91450"/>
                </a:tc>
                <a:tc>
                  <a:txBody>
                    <a:bodyPr/>
                    <a:lstStyle/>
                    <a:p>
                      <a:pPr indent="0" lvl="0" marL="0" marR="0" rtl="0" algn="l">
                        <a:spcBef>
                          <a:spcPts val="0"/>
                        </a:spcBef>
                        <a:spcAft>
                          <a:spcPts val="0"/>
                        </a:spcAft>
                        <a:buNone/>
                      </a:pPr>
                      <a:r>
                        <a:rPr lang="en-US" sz="1800"/>
                        <a:t>This situation highlights the need to discover and contain ransomware infections as quickly as possible to reduce the amount of data that needs recovering.</a:t>
                      </a:r>
                      <a:endParaRPr sz="1800"/>
                    </a:p>
                  </a:txBody>
                  <a:tcPr marT="45725" marB="45725" marR="91450" marL="91450"/>
                </a:tc>
              </a:tr>
              <a:tr h="774975">
                <a:tc>
                  <a:txBody>
                    <a:bodyPr/>
                    <a:lstStyle/>
                    <a:p>
                      <a:pPr indent="0" lvl="0" marL="0" marR="0" rtl="0" algn="l">
                        <a:spcBef>
                          <a:spcPts val="0"/>
                        </a:spcBef>
                        <a:spcAft>
                          <a:spcPts val="0"/>
                        </a:spcAft>
                        <a:buNone/>
                      </a:pPr>
                      <a:r>
                        <a:rPr lang="en-US" sz="1800"/>
                        <a:t>Remediate, patch, and monitor</a:t>
                      </a:r>
                      <a:endParaRPr sz="1800"/>
                    </a:p>
                  </a:txBody>
                  <a:tcPr marT="45725" marB="45725" marR="91450" marL="91450"/>
                </a:tc>
                <a:tc>
                  <a:txBody>
                    <a:bodyPr/>
                    <a:lstStyle/>
                    <a:p>
                      <a:pPr indent="0" lvl="0" marL="0" marR="0" rtl="0" algn="l">
                        <a:spcBef>
                          <a:spcPts val="0"/>
                        </a:spcBef>
                        <a:spcAft>
                          <a:spcPts val="0"/>
                        </a:spcAft>
                        <a:buNone/>
                      </a:pPr>
                      <a:r>
                        <a:rPr lang="en-US" sz="1800"/>
                        <a:t>companies remediate the ransomware infection, patch systems that may have led to the initial ransomware compromise, and monitor the environment closely for further malicious activity.</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Meet our team</a:t>
            </a:r>
            <a:endParaRPr/>
          </a:p>
        </p:txBody>
      </p:sp>
      <p:sp>
        <p:nvSpPr>
          <p:cNvPr id="242" name="Google Shape;242;p7"/>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US"/>
              <a:t>Xiaoyang Wei</a:t>
            </a:r>
            <a:endParaRPr/>
          </a:p>
        </p:txBody>
      </p:sp>
      <p:sp>
        <p:nvSpPr>
          <p:cNvPr id="243" name="Google Shape;243;p7"/>
          <p:cNvSpPr txBox="1"/>
          <p:nvPr>
            <p:ph idx="3" type="body"/>
          </p:nvPr>
        </p:nvSpPr>
        <p:spPr>
          <a:xfrm>
            <a:off x="750425" y="3379807"/>
            <a:ext cx="2281200" cy="632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What is </a:t>
            </a:r>
            <a:r>
              <a:rPr lang="en-US"/>
              <a:t>Ransomware</a:t>
            </a:r>
            <a:r>
              <a:rPr lang="en-US"/>
              <a:t>?</a:t>
            </a:r>
            <a:endParaRPr/>
          </a:p>
          <a:p>
            <a:pPr indent="0" lvl="0" marL="0" rtl="0" algn="l">
              <a:lnSpc>
                <a:spcPct val="100000"/>
              </a:lnSpc>
              <a:spcBef>
                <a:spcPts val="0"/>
              </a:spcBef>
              <a:spcAft>
                <a:spcPts val="0"/>
              </a:spcAft>
              <a:buClr>
                <a:schemeClr val="dk1"/>
              </a:buClr>
              <a:buSzPts val="1400"/>
              <a:buNone/>
            </a:pPr>
            <a:r>
              <a:rPr lang="en-US"/>
              <a:t>Ransomware Attack Vectors</a:t>
            </a:r>
            <a:endParaRPr/>
          </a:p>
          <a:p>
            <a:pPr indent="0" lvl="0" marL="0" rtl="0" algn="l">
              <a:lnSpc>
                <a:spcPct val="100000"/>
              </a:lnSpc>
              <a:spcBef>
                <a:spcPts val="0"/>
              </a:spcBef>
              <a:spcAft>
                <a:spcPts val="0"/>
              </a:spcAft>
              <a:buClr>
                <a:schemeClr val="dk1"/>
              </a:buClr>
              <a:buSzPts val="1400"/>
              <a:buNone/>
            </a:pPr>
            <a:r>
              <a:rPr lang="en-US"/>
              <a:t>Top Risks (4)</a:t>
            </a:r>
            <a:endParaRPr/>
          </a:p>
          <a:p>
            <a:pPr indent="0" lvl="0" marL="0" rtl="0" algn="l">
              <a:lnSpc>
                <a:spcPct val="100000"/>
              </a:lnSpc>
              <a:spcBef>
                <a:spcPts val="0"/>
              </a:spcBef>
              <a:spcAft>
                <a:spcPts val="0"/>
              </a:spcAft>
              <a:buClr>
                <a:schemeClr val="dk1"/>
              </a:buClr>
              <a:buSzPts val="1400"/>
              <a:buNone/>
            </a:pPr>
            <a:r>
              <a:t/>
            </a:r>
            <a:endParaRPr/>
          </a:p>
        </p:txBody>
      </p:sp>
      <p:sp>
        <p:nvSpPr>
          <p:cNvPr id="244" name="Google Shape;244;p7"/>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US"/>
              <a:t>Gray Li</a:t>
            </a:r>
            <a:endParaRPr/>
          </a:p>
        </p:txBody>
      </p:sp>
      <p:sp>
        <p:nvSpPr>
          <p:cNvPr id="245" name="Google Shape;245;p7"/>
          <p:cNvSpPr txBox="1"/>
          <p:nvPr>
            <p:ph idx="6" type="body"/>
          </p:nvPr>
        </p:nvSpPr>
        <p:spPr>
          <a:xfrm>
            <a:off x="3549401" y="3379800"/>
            <a:ext cx="2743200" cy="3477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dk1"/>
              </a:buClr>
              <a:buSzPts val="1100"/>
              <a:buNone/>
            </a:pPr>
            <a:r>
              <a:rPr lang="en-US" sz="1200">
                <a:latin typeface="Georgia"/>
                <a:ea typeface="Georgia"/>
                <a:cs typeface="Georgia"/>
                <a:sym typeface="Georgia"/>
              </a:rPr>
              <a:t>Top Risks (4),</a:t>
            </a:r>
            <a:endParaRPr sz="1200">
              <a:latin typeface="Georgia"/>
              <a:ea typeface="Georgia"/>
              <a:cs typeface="Georgia"/>
              <a:sym typeface="Georgia"/>
            </a:endParaRPr>
          </a:p>
          <a:p>
            <a:pPr indent="0" lvl="0" marL="0" rtl="0" algn="just">
              <a:lnSpc>
                <a:spcPct val="150000"/>
              </a:lnSpc>
              <a:spcBef>
                <a:spcPts val="0"/>
              </a:spcBef>
              <a:spcAft>
                <a:spcPts val="0"/>
              </a:spcAft>
              <a:buClr>
                <a:schemeClr val="dk1"/>
              </a:buClr>
              <a:buSzPts val="1100"/>
              <a:buNone/>
            </a:pPr>
            <a:r>
              <a:rPr lang="en-US" sz="1200">
                <a:latin typeface="Georgia"/>
                <a:ea typeface="Georgia"/>
                <a:cs typeface="Georgia"/>
                <a:sym typeface="Georgia"/>
              </a:rPr>
              <a:t>Common Ransomware Attack Vectors,</a:t>
            </a:r>
            <a:endParaRPr sz="1200">
              <a:latin typeface="Georgia"/>
              <a:ea typeface="Georgia"/>
              <a:cs typeface="Georgia"/>
              <a:sym typeface="Georgia"/>
            </a:endParaRPr>
          </a:p>
          <a:p>
            <a:pPr indent="0" lvl="0" marL="0" rtl="0" algn="just">
              <a:lnSpc>
                <a:spcPct val="150000"/>
              </a:lnSpc>
              <a:spcBef>
                <a:spcPts val="0"/>
              </a:spcBef>
              <a:spcAft>
                <a:spcPts val="0"/>
              </a:spcAft>
              <a:buClr>
                <a:schemeClr val="dk1"/>
              </a:buClr>
              <a:buSzPts val="1100"/>
              <a:buFont typeface="Arial"/>
              <a:buNone/>
            </a:pPr>
            <a:r>
              <a:rPr lang="en-US" sz="1200">
                <a:latin typeface="Georgia"/>
                <a:ea typeface="Georgia"/>
                <a:cs typeface="Georgia"/>
                <a:sym typeface="Georgia"/>
              </a:rPr>
              <a:t>General Best Practices</a:t>
            </a:r>
            <a:endParaRPr/>
          </a:p>
        </p:txBody>
      </p:sp>
      <p:sp>
        <p:nvSpPr>
          <p:cNvPr id="246" name="Google Shape;246;p7"/>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US"/>
              <a:t>Michael Huang</a:t>
            </a:r>
            <a:endParaRPr/>
          </a:p>
        </p:txBody>
      </p:sp>
      <p:sp>
        <p:nvSpPr>
          <p:cNvPr id="247" name="Google Shape;247;p7"/>
          <p:cNvSpPr txBox="1"/>
          <p:nvPr>
            <p:ph idx="9" type="body"/>
          </p:nvPr>
        </p:nvSpPr>
        <p:spPr>
          <a:xfrm>
            <a:off x="6348375" y="3379825"/>
            <a:ext cx="2910000" cy="11172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dk1"/>
              </a:buClr>
              <a:buSzPts val="1100"/>
              <a:buFont typeface="Arial"/>
              <a:buNone/>
            </a:pPr>
            <a:r>
              <a:rPr lang="en-US"/>
              <a:t>Four top risks, Executive summary, recovering from ransomware attack</a:t>
            </a:r>
            <a:endParaRPr/>
          </a:p>
        </p:txBody>
      </p:sp>
      <p:sp>
        <p:nvSpPr>
          <p:cNvPr id="248" name="Google Shape;248;p7"/>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11/28/2022</a:t>
            </a:r>
            <a:endParaRPr/>
          </a:p>
        </p:txBody>
      </p:sp>
      <p:sp>
        <p:nvSpPr>
          <p:cNvPr id="249" name="Google Shape;2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a:t>
            </a:r>
            <a:endParaRPr/>
          </a:p>
        </p:txBody>
      </p:sp>
      <p:sp>
        <p:nvSpPr>
          <p:cNvPr id="250" name="Google Shape;250;p7"/>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a47375ecf9_0_36"/>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Reference</a:t>
            </a:r>
            <a:endParaRPr/>
          </a:p>
        </p:txBody>
      </p:sp>
      <p:sp>
        <p:nvSpPr>
          <p:cNvPr id="257" name="Google Shape;257;g1a47375ecf9_0_36"/>
          <p:cNvSpPr txBox="1"/>
          <p:nvPr>
            <p:ph idx="1" type="body"/>
          </p:nvPr>
        </p:nvSpPr>
        <p:spPr>
          <a:xfrm>
            <a:off x="204000" y="2087575"/>
            <a:ext cx="11744100" cy="3366900"/>
          </a:xfrm>
          <a:prstGeom prst="rect">
            <a:avLst/>
          </a:prstGeom>
        </p:spPr>
        <p:txBody>
          <a:bodyPr anchorCtr="0" anchor="t" bIns="45700" lIns="91425" spcFirstLastPara="1" rIns="91425" wrap="square" tIns="45700">
            <a:noAutofit/>
          </a:bodyPr>
          <a:lstStyle/>
          <a:p>
            <a:pPr indent="0" lvl="0" marL="355600" rtl="0" algn="l">
              <a:lnSpc>
                <a:spcPct val="115000"/>
              </a:lnSpc>
              <a:spcBef>
                <a:spcPts val="1200"/>
              </a:spcBef>
              <a:spcAft>
                <a:spcPts val="0"/>
              </a:spcAft>
              <a:buClr>
                <a:schemeClr val="dk1"/>
              </a:buClr>
              <a:buSzPts val="1100"/>
              <a:buFont typeface="Arial"/>
              <a:buNone/>
            </a:pPr>
            <a:r>
              <a:rPr lang="en-US" sz="1100"/>
              <a:t>“9 Tips to Prevent Ransomware Attacks.” </a:t>
            </a:r>
            <a:r>
              <a:rPr i="1" lang="en-US" sz="1100"/>
              <a:t>Fortinet</a:t>
            </a:r>
            <a:r>
              <a:rPr lang="en-US" sz="1100"/>
              <a:t>, https://www.fortinet.com/resources/cyberglossary/how-to-prevent-ransomware#:~:text=9%20Tips%20To%20Reduce%20Ransomware%20Risk%201%201.,Do%20Not%20Use%20Unfamiliar%20USB%20Devices%20...%20%E6%9B%B4%E5%A4%9A%E9%A1%B9%E7%9B%AE.</a:t>
            </a:r>
            <a:endParaRPr sz="1100"/>
          </a:p>
          <a:p>
            <a:pPr indent="0" lvl="0" marL="355600" rtl="0" algn="l">
              <a:lnSpc>
                <a:spcPct val="115000"/>
              </a:lnSpc>
              <a:spcBef>
                <a:spcPts val="1200"/>
              </a:spcBef>
              <a:spcAft>
                <a:spcPts val="0"/>
              </a:spcAft>
              <a:buClr>
                <a:schemeClr val="dk1"/>
              </a:buClr>
              <a:buSzPts val="1100"/>
              <a:buFont typeface="Arial"/>
              <a:buNone/>
            </a:pPr>
            <a:r>
              <a:rPr lang="en-US" sz="1100"/>
              <a:t>Madhan, Shwetha. “Ransomware Defense in Depth Strategy - Best Practices for Building a Strong Prevention: Vmware.” </a:t>
            </a:r>
            <a:r>
              <a:rPr i="1" lang="en-US" sz="1100"/>
              <a:t>Carbon Black Tech Zone</a:t>
            </a:r>
            <a:r>
              <a:rPr lang="en-US" sz="1100"/>
              <a:t>, https://carbonblack.vmware.com/resource/ransomware-defense-depth-strategy-best-practices-building-strong-prevention#section5.</a:t>
            </a:r>
            <a:endParaRPr sz="1100"/>
          </a:p>
          <a:p>
            <a:pPr indent="0" lvl="0" marL="355600" rtl="0" algn="l">
              <a:lnSpc>
                <a:spcPct val="115000"/>
              </a:lnSpc>
              <a:spcBef>
                <a:spcPts val="1200"/>
              </a:spcBef>
              <a:spcAft>
                <a:spcPts val="0"/>
              </a:spcAft>
              <a:buClr>
                <a:schemeClr val="dk1"/>
              </a:buClr>
              <a:buSzPts val="1100"/>
              <a:buFont typeface="Arial"/>
              <a:buNone/>
            </a:pPr>
            <a:r>
              <a:rPr lang="en-US" sz="1100"/>
              <a:t>ManageEngine, communications@manageengine.com. “Data Visibility and Security Solution by ManageEngine DataSecurity Plus.” </a:t>
            </a:r>
            <a:r>
              <a:rPr i="1" lang="en-US" sz="1100"/>
              <a:t>ManageEngine DataSecurity Plus</a:t>
            </a:r>
            <a:r>
              <a:rPr lang="en-US" sz="1100"/>
              <a:t>, https://www.manageengine.com/data-security/best-practices/8-best-practices-to-prevent-ransomware.html#:~:text=8%20best%20practices%20to%20prevent%20ransomware%201%20Back,privilege%20possible%20...%208%20Logically%20separate%20networks%20.</a:t>
            </a:r>
            <a:endParaRPr sz="1100"/>
          </a:p>
          <a:p>
            <a:pPr indent="0" lvl="0" marL="355600" rtl="0" algn="l">
              <a:lnSpc>
                <a:spcPct val="115000"/>
              </a:lnSpc>
              <a:spcBef>
                <a:spcPts val="1200"/>
              </a:spcBef>
              <a:spcAft>
                <a:spcPts val="0"/>
              </a:spcAft>
              <a:buClr>
                <a:schemeClr val="dk1"/>
              </a:buClr>
              <a:buSzPts val="1100"/>
              <a:buFont typeface="Arial"/>
              <a:buNone/>
            </a:pPr>
            <a:r>
              <a:rPr lang="en-US" sz="1100"/>
              <a:t>“Ransomware Guide.” </a:t>
            </a:r>
            <a:r>
              <a:rPr i="1" lang="en-US" sz="1100"/>
              <a:t>CISA</a:t>
            </a:r>
            <a:r>
              <a:rPr lang="en-US" sz="1100"/>
              <a:t>, https://www.cisa.gov/stopransomware/ransomware-guide. </a:t>
            </a:r>
            <a:endParaRPr sz="1100"/>
          </a:p>
          <a:p>
            <a:pPr indent="0" lvl="0" marL="355600" rtl="0" algn="l">
              <a:lnSpc>
                <a:spcPct val="115000"/>
              </a:lnSpc>
              <a:spcBef>
                <a:spcPts val="1200"/>
              </a:spcBef>
              <a:spcAft>
                <a:spcPts val="0"/>
              </a:spcAft>
              <a:buClr>
                <a:schemeClr val="dk1"/>
              </a:buClr>
              <a:buSzPts val="1100"/>
              <a:buFont typeface="Arial"/>
              <a:buNone/>
            </a:pPr>
            <a:r>
              <a:rPr lang="en-US" sz="1100"/>
              <a:t>Inc., Digital Defense. “Top 3 Attack Vectors Ransomware Exploit.” </a:t>
            </a:r>
            <a:r>
              <a:rPr i="1" lang="en-US" sz="1100"/>
              <a:t>Digital Defense</a:t>
            </a:r>
            <a:r>
              <a:rPr lang="en-US" sz="1100"/>
              <a:t>, 29 Nov. 2022, https://www.digitaldefense.com/blog/top-3-attack-vectors-ransomware-loves-to-exploit/. </a:t>
            </a:r>
            <a:endParaRPr sz="1100"/>
          </a:p>
          <a:p>
            <a:pPr indent="0" lvl="0" marL="355600" rtl="0" algn="l">
              <a:lnSpc>
                <a:spcPct val="115000"/>
              </a:lnSpc>
              <a:spcBef>
                <a:spcPts val="1200"/>
              </a:spcBef>
              <a:spcAft>
                <a:spcPts val="0"/>
              </a:spcAft>
              <a:buClr>
                <a:schemeClr val="dk1"/>
              </a:buClr>
              <a:buSzPts val="1100"/>
              <a:buFont typeface="Arial"/>
              <a:buNone/>
            </a:pPr>
            <a:r>
              <a:rPr lang="en-US" sz="1100"/>
              <a:t>Fruhlinger, Josh. “Ransomware Explained: How It Works and How to Remove It.” </a:t>
            </a:r>
            <a:r>
              <a:rPr i="1" lang="en-US" sz="1100"/>
              <a:t>CSO Online</a:t>
            </a:r>
            <a:r>
              <a:rPr lang="en-US" sz="1100"/>
              <a:t>, CSO, 19 June 2020, https://www.csoonline.com/article/3236183/what-is-ransomware-how-it-works-and-how-to-remove-it.html. </a:t>
            </a:r>
            <a:endParaRPr sz="1100"/>
          </a:p>
          <a:p>
            <a:pPr indent="0" lvl="0" marL="355600" rtl="0" algn="l">
              <a:lnSpc>
                <a:spcPct val="115000"/>
              </a:lnSpc>
              <a:spcBef>
                <a:spcPts val="1200"/>
              </a:spcBef>
              <a:spcAft>
                <a:spcPts val="0"/>
              </a:spcAft>
              <a:buClr>
                <a:schemeClr val="dk1"/>
              </a:buClr>
              <a:buSzPts val="1100"/>
              <a:buFont typeface="Arial"/>
              <a:buNone/>
            </a:pPr>
            <a:r>
              <a:t/>
            </a:r>
            <a:endParaRPr sz="1100"/>
          </a:p>
          <a:p>
            <a:pPr indent="0" lvl="0" marL="0" rtl="0" algn="l">
              <a:spcBef>
                <a:spcPts val="1200"/>
              </a:spcBef>
              <a:spcAft>
                <a:spcPts val="0"/>
              </a:spcAft>
              <a:buNone/>
            </a:pPr>
            <a:r>
              <a:t/>
            </a:r>
            <a:endParaRPr sz="2000"/>
          </a:p>
        </p:txBody>
      </p:sp>
      <p:sp>
        <p:nvSpPr>
          <p:cNvPr id="258" name="Google Shape;258;g1a47375ecf9_0_36"/>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a47375ecf9_0_43"/>
          <p:cNvSpPr txBox="1"/>
          <p:nvPr>
            <p:ph type="ctrTitle"/>
          </p:nvPr>
        </p:nvSpPr>
        <p:spPr>
          <a:xfrm>
            <a:off x="1167494" y="1122363"/>
            <a:ext cx="6220200" cy="238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2022-11-29T02:44:53Z</dcterms:created>
  <dc:creator>Haroon Taqi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