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D80C-B44D-46B1-8FBD-DC38FC773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4DA0-A570-4A3C-A91E-AF13C6C73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D3B9-8B65-4A31-8925-710F31AA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72A8-3243-40F2-9EE7-34F84A96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11D-1155-4684-B541-111F80E0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BCE9-3758-495B-9DEC-D5FBCC83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F10BE-4277-4ABC-B45C-E4224048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AB5B-2348-4CD7-BDF9-C6E439A6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884E-A7E0-4DB1-A496-BB4AA97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9BF5-AFFF-4573-A1AA-F246DD9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9D142-B4A9-40DA-98D4-6D60D9A9F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B3AF8-633D-45F7-B2B6-E31807C2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F50A-41F3-440C-A394-0C38E2B9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3CC4-7228-4288-BECD-359934E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EECF-8030-4AA8-A938-8BA3453C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8AAA-D760-4B68-B62C-A7D3AD46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B6AB-294A-48FF-BB4B-AA4529FA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31F2-87CF-4254-BE45-E97AEFD9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CB39-1592-4D1B-914E-7253229C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DBAD-2982-44C4-B3A3-75714A0C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B172-44DF-4C81-864A-0776178D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FEE6-7D88-4F69-8DBF-EBDFE32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0055-81BC-4934-8A2D-BD525EB5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C496-EC07-469D-BF10-E1548E8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1E35-71CD-40FE-8FCC-289568A0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2C5-FC1A-4CB1-8BB4-A34139D0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373E-A049-4E91-836A-E8FF4DF11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09153-392F-4B24-AD0A-ACAC5794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3262A-C4DD-4701-8B8F-E27B1376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E21C-1D56-4124-80FE-245E5D0B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E37C-258B-4CF7-83BC-D221C130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A59E-DD87-4865-BCD6-59D6F7F2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8F07-429D-45B2-B9CB-4ED3BFFD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8BDC-F553-4255-A0BF-084424FB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F98E1-C298-4A16-A8F3-7310DD42F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0D3AD-E8DF-468D-86BF-07E235E31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DE085-4C00-41A0-9BCF-4E76B754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80583-D9BB-45E8-8092-369B39E6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2B4B1-8764-4CCA-9C8F-0479E8C2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4BE6-BD87-463B-9602-EFEA2A8D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8A105-A65F-4955-8FB5-A039195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C6122-8FDD-4D75-B6F3-21EA9172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B122B-DE35-4D81-8743-9145621A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76292-7A06-4B85-A3EB-8019ECA7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164E3-6658-4E75-BB12-D771710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A8782-C757-428F-B736-69B22176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3F7A-F910-4E71-9BC0-E7C99FA8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38F5-7659-4703-83DC-056D6979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6213B-2551-4239-9EAA-8F560C71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15D2-8AF8-4D6D-A554-467F7DE4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77DDD-BBF9-4CF7-9D70-8EB1C8AF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9B2F-BA8F-4E62-A724-37A66445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6FA7-F104-41D7-80AE-A3392B60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2250C-E437-4C61-AC2B-4CEE9671B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A747B-3FE5-4146-882C-E56E50DA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46793-D57E-4CC3-A3A6-0C38AA60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EFA0-A95D-4B77-AFC1-2F35DAF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063A6-02E7-431D-A1F5-FBEAB7DF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5506C-748C-4ED9-B829-CCD843B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59E7-6679-4C43-BF59-784720E1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E17F-6620-4917-BDBC-2ADEDECC9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15B2-FAC1-4274-B2D1-C538EFB0AAE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B5CA-8132-41B7-BBD7-26FE5B4CC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51B0-DCAA-476E-8463-EC8B8247E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DA80E76-AF64-4577-BB9F-EACBC67FA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89" r="716" b="3240"/>
          <a:stretch/>
        </p:blipFill>
        <p:spPr>
          <a:xfrm>
            <a:off x="3835237" y="838898"/>
            <a:ext cx="2921970" cy="36911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98FD03-A9D8-48C1-841B-BC8FC8ECA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5" b="32355"/>
          <a:stretch/>
        </p:blipFill>
        <p:spPr>
          <a:xfrm>
            <a:off x="6773985" y="838898"/>
            <a:ext cx="3693405" cy="25901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DED477-B703-455F-826B-D0C4C118D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t="17859" r="21611" b="15474"/>
          <a:stretch/>
        </p:blipFill>
        <p:spPr>
          <a:xfrm>
            <a:off x="607913" y="838900"/>
            <a:ext cx="3227323" cy="36911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EBD777-9679-46DD-815F-9725780AD383}"/>
              </a:ext>
            </a:extLst>
          </p:cNvPr>
          <p:cNvSpPr txBox="1"/>
          <p:nvPr/>
        </p:nvSpPr>
        <p:spPr>
          <a:xfrm>
            <a:off x="599524" y="847287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301C6-48A8-412D-8F6C-9CECECE4A652}"/>
              </a:ext>
            </a:extLst>
          </p:cNvPr>
          <p:cNvSpPr txBox="1"/>
          <p:nvPr/>
        </p:nvSpPr>
        <p:spPr>
          <a:xfrm>
            <a:off x="3881087" y="838896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52A73-5AEA-4FED-B3A8-38B4393C3CC6}"/>
              </a:ext>
            </a:extLst>
          </p:cNvPr>
          <p:cNvSpPr txBox="1"/>
          <p:nvPr/>
        </p:nvSpPr>
        <p:spPr>
          <a:xfrm>
            <a:off x="6765596" y="838896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42591-3B64-4A4C-9A4E-FC41341D67EC}"/>
              </a:ext>
            </a:extLst>
          </p:cNvPr>
          <p:cNvSpPr txBox="1"/>
          <p:nvPr/>
        </p:nvSpPr>
        <p:spPr>
          <a:xfrm>
            <a:off x="7055016" y="5523447"/>
            <a:ext cx="37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Protected areas of the study regions and transboundary PAs (i.e., within 230 km) for a) California, b) Colombia, and c) Liberia. </a:t>
            </a:r>
          </a:p>
        </p:txBody>
      </p:sp>
    </p:spTree>
    <p:extLst>
      <p:ext uri="{BB962C8B-B14F-4D97-AF65-F5344CB8AC3E}">
        <p14:creationId xmlns:p14="http://schemas.microsoft.com/office/powerpoint/2010/main" val="8880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BA8A22-39DE-183A-D475-4C3FBE291F3F}"/>
              </a:ext>
            </a:extLst>
          </p:cNvPr>
          <p:cNvSpPr/>
          <p:nvPr/>
        </p:nvSpPr>
        <p:spPr>
          <a:xfrm>
            <a:off x="4824249" y="1699556"/>
            <a:ext cx="3300249" cy="336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52581-9103-44DC-B932-9C33472C35ED}"/>
              </a:ext>
            </a:extLst>
          </p:cNvPr>
          <p:cNvSpPr/>
          <p:nvPr/>
        </p:nvSpPr>
        <p:spPr>
          <a:xfrm>
            <a:off x="4374381" y="1436914"/>
            <a:ext cx="823965" cy="231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E69524-3C27-6183-196E-1FC52F93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2" y="1305841"/>
            <a:ext cx="11334155" cy="45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804C3FDB-FF9F-4841-DDC8-D14347654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1" t="19031" r="72890" b="12794"/>
          <a:stretch/>
        </p:blipFill>
        <p:spPr>
          <a:xfrm>
            <a:off x="1460940" y="2152062"/>
            <a:ext cx="184980" cy="2870897"/>
          </a:xfrm>
          <a:prstGeom prst="rect">
            <a:avLst/>
          </a:prstGeom>
        </p:spPr>
      </p:pic>
      <p:pic>
        <p:nvPicPr>
          <p:cNvPr id="12" name="Picture 11" descr="A graph with many dots and numbers&#10;&#10;Description automatically generated">
            <a:extLst>
              <a:ext uri="{FF2B5EF4-FFF2-40B4-BE49-F238E27FC236}">
                <a16:creationId xmlns:a16="http://schemas.microsoft.com/office/drawing/2014/main" id="{71400F59-8DDC-4AC4-427D-B528380DCA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24243" r="74958" b="12201"/>
          <a:stretch/>
        </p:blipFill>
        <p:spPr>
          <a:xfrm>
            <a:off x="8618193" y="2371898"/>
            <a:ext cx="182010" cy="26844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6C540-DB79-5147-66E3-9DB20D76D2F8}"/>
              </a:ext>
            </a:extLst>
          </p:cNvPr>
          <p:cNvSpPr/>
          <p:nvPr/>
        </p:nvSpPr>
        <p:spPr>
          <a:xfrm>
            <a:off x="1243267" y="1741070"/>
            <a:ext cx="3300249" cy="326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-up of a graph&#10;&#10;Description automatically generated">
            <a:extLst>
              <a:ext uri="{FF2B5EF4-FFF2-40B4-BE49-F238E27FC236}">
                <a16:creationId xmlns:a16="http://schemas.microsoft.com/office/drawing/2014/main" id="{A4160B3B-8359-9DB0-9B3A-9A5706FF07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t="19847" r="8923" b="21073"/>
          <a:stretch/>
        </p:blipFill>
        <p:spPr>
          <a:xfrm>
            <a:off x="1215943" y="1713026"/>
            <a:ext cx="3369287" cy="3346704"/>
          </a:xfrm>
          <a:prstGeom prst="rect">
            <a:avLst/>
          </a:prstGeom>
        </p:spPr>
      </p:pic>
      <p:pic>
        <p:nvPicPr>
          <p:cNvPr id="37" name="Picture 36" descr="A diagram of a graph&#10;&#10;Description automatically generated">
            <a:extLst>
              <a:ext uri="{FF2B5EF4-FFF2-40B4-BE49-F238E27FC236}">
                <a16:creationId xmlns:a16="http://schemas.microsoft.com/office/drawing/2014/main" id="{9F687D71-B31C-2529-B2F9-137F10EDB6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1" t="17471" r="7389" b="20953"/>
          <a:stretch/>
        </p:blipFill>
        <p:spPr>
          <a:xfrm>
            <a:off x="4786898" y="1689046"/>
            <a:ext cx="3407334" cy="3364992"/>
          </a:xfrm>
          <a:prstGeom prst="rect">
            <a:avLst/>
          </a:prstGeom>
        </p:spPr>
      </p:pic>
      <p:pic>
        <p:nvPicPr>
          <p:cNvPr id="39" name="Picture 38" descr="A diagram of a graph&#10;&#10;Description automatically generated">
            <a:extLst>
              <a:ext uri="{FF2B5EF4-FFF2-40B4-BE49-F238E27FC236}">
                <a16:creationId xmlns:a16="http://schemas.microsoft.com/office/drawing/2014/main" id="{D1F4FB06-FF88-36D8-7428-82AEF5A812E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3" t="19041" r="9600" b="20952"/>
          <a:stretch/>
        </p:blipFill>
        <p:spPr>
          <a:xfrm>
            <a:off x="8395047" y="1699556"/>
            <a:ext cx="3317359" cy="3364992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A25567BB-6728-EDC2-0D02-C2A8CE63B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4" b="60446"/>
          <a:stretch/>
        </p:blipFill>
        <p:spPr bwMode="auto">
          <a:xfrm>
            <a:off x="11040809" y="1246824"/>
            <a:ext cx="669408" cy="181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83EED-97DB-D409-27AF-5E3AB645CE96}"/>
              </a:ext>
            </a:extLst>
          </p:cNvPr>
          <p:cNvSpPr txBox="1"/>
          <p:nvPr/>
        </p:nvSpPr>
        <p:spPr>
          <a:xfrm>
            <a:off x="178676" y="105103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Version: 07/22, 2023</a:t>
            </a:r>
          </a:p>
        </p:txBody>
      </p:sp>
    </p:spTree>
    <p:extLst>
      <p:ext uri="{BB962C8B-B14F-4D97-AF65-F5344CB8AC3E}">
        <p14:creationId xmlns:p14="http://schemas.microsoft.com/office/powerpoint/2010/main" val="19545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BA8A22-39DE-183A-D475-4C3FBE291F3F}"/>
              </a:ext>
            </a:extLst>
          </p:cNvPr>
          <p:cNvSpPr/>
          <p:nvPr/>
        </p:nvSpPr>
        <p:spPr>
          <a:xfrm>
            <a:off x="4824249" y="1699556"/>
            <a:ext cx="3300249" cy="336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52581-9103-44DC-B932-9C33472C35ED}"/>
              </a:ext>
            </a:extLst>
          </p:cNvPr>
          <p:cNvSpPr/>
          <p:nvPr/>
        </p:nvSpPr>
        <p:spPr>
          <a:xfrm>
            <a:off x="4374381" y="1436914"/>
            <a:ext cx="823965" cy="231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E69524-3C27-6183-196E-1FC52F936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62"/>
          <a:stretch/>
        </p:blipFill>
        <p:spPr bwMode="auto">
          <a:xfrm>
            <a:off x="428922" y="1305841"/>
            <a:ext cx="11334155" cy="35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804C3FDB-FF9F-4841-DDC8-D14347654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1" t="19031" r="72890" b="12794"/>
          <a:stretch/>
        </p:blipFill>
        <p:spPr>
          <a:xfrm>
            <a:off x="1460940" y="2152062"/>
            <a:ext cx="184980" cy="2870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6C540-DB79-5147-66E3-9DB20D76D2F8}"/>
              </a:ext>
            </a:extLst>
          </p:cNvPr>
          <p:cNvSpPr/>
          <p:nvPr/>
        </p:nvSpPr>
        <p:spPr>
          <a:xfrm>
            <a:off x="1243267" y="1741070"/>
            <a:ext cx="3300249" cy="326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25567BB-6728-EDC2-0D02-C2A8CE63B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4" b="60446"/>
          <a:stretch/>
        </p:blipFill>
        <p:spPr bwMode="auto">
          <a:xfrm>
            <a:off x="11040809" y="1246824"/>
            <a:ext cx="669408" cy="181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4E0C5878-597D-C198-318D-7F197D89EB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t="18180" r="8409" b="20952"/>
          <a:stretch/>
        </p:blipFill>
        <p:spPr>
          <a:xfrm>
            <a:off x="1185670" y="1721776"/>
            <a:ext cx="3374136" cy="3320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2156C7-F97C-492D-BA90-46E8BEAF1382}"/>
              </a:ext>
            </a:extLst>
          </p:cNvPr>
          <p:cNvSpPr txBox="1"/>
          <p:nvPr/>
        </p:nvSpPr>
        <p:spPr>
          <a:xfrm>
            <a:off x="178676" y="105103"/>
            <a:ext cx="103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Version: 07/24, 2023 </a:t>
            </a:r>
            <a:r>
              <a:rPr lang="en-US" dirty="0">
                <a:sym typeface="Wingdings" pitchFamily="2" charset="2"/>
              </a:rPr>
              <a:t> 09/08, 2023  09/11, 2023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4B97D-EECF-74F7-A51B-B5A6CDD35B7C}"/>
              </a:ext>
            </a:extLst>
          </p:cNvPr>
          <p:cNvSpPr txBox="1"/>
          <p:nvPr/>
        </p:nvSpPr>
        <p:spPr>
          <a:xfrm>
            <a:off x="49069" y="1708529"/>
            <a:ext cx="1242062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Prox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Compart</a:t>
            </a: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ClusCoeff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Flux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Cohesion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Gyrate</a:t>
            </a: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AWGyrate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AWF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IIC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ECA</a:t>
            </a: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ProtConn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PctArea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280255-1971-704C-2EAE-9FDF8AF8C586}"/>
              </a:ext>
            </a:extLst>
          </p:cNvPr>
          <p:cNvGrpSpPr/>
          <p:nvPr/>
        </p:nvGrpSpPr>
        <p:grpSpPr>
          <a:xfrm>
            <a:off x="998916" y="4943026"/>
            <a:ext cx="3383454" cy="1355585"/>
            <a:chOff x="998916" y="4943026"/>
            <a:chExt cx="3383454" cy="135558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2B9336-2B20-CE13-1514-BE2E62D03D76}"/>
                </a:ext>
              </a:extLst>
            </p:cNvPr>
            <p:cNvSpPr txBox="1"/>
            <p:nvPr/>
          </p:nvSpPr>
          <p:spPr>
            <a:xfrm rot="18000000">
              <a:off x="1709675" y="5211154"/>
              <a:ext cx="792326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Degree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2F2249-53FB-EEDC-5445-C4339D4EED5E}"/>
                </a:ext>
              </a:extLst>
            </p:cNvPr>
            <p:cNvSpPr txBox="1"/>
            <p:nvPr/>
          </p:nvSpPr>
          <p:spPr>
            <a:xfrm rot="18000000">
              <a:off x="2545547" y="5289215"/>
              <a:ext cx="97339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AWGyrate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462838-56AF-B589-F4FF-66DBBFF05655}"/>
                </a:ext>
              </a:extLst>
            </p:cNvPr>
            <p:cNvSpPr txBox="1"/>
            <p:nvPr/>
          </p:nvSpPr>
          <p:spPr>
            <a:xfrm rot="18000000">
              <a:off x="676777" y="5303920"/>
              <a:ext cx="932050" cy="28777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Prox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0C97A6-77D9-9EE9-386D-C293F572A0CF}"/>
                </a:ext>
              </a:extLst>
            </p:cNvPr>
            <p:cNvSpPr txBox="1"/>
            <p:nvPr/>
          </p:nvSpPr>
          <p:spPr>
            <a:xfrm rot="18000000">
              <a:off x="713311" y="5389314"/>
              <a:ext cx="115674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Dist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4D4E43-F5CB-5C50-70FB-E070C36B812F}"/>
                </a:ext>
              </a:extLst>
            </p:cNvPr>
            <p:cNvSpPr txBox="1"/>
            <p:nvPr/>
          </p:nvSpPr>
          <p:spPr>
            <a:xfrm rot="18000000">
              <a:off x="855003" y="5412116"/>
              <a:ext cx="1216053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Compart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CCAC93-6E6A-C5CE-A825-B956E194AAAC}"/>
                </a:ext>
              </a:extLst>
            </p:cNvPr>
            <p:cNvSpPr txBox="1"/>
            <p:nvPr/>
          </p:nvSpPr>
          <p:spPr>
            <a:xfrm rot="18000000">
              <a:off x="1008904" y="5423434"/>
              <a:ext cx="124005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ClusCoeff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2CDF38-1F58-6E06-B6DA-70128EED5FBE}"/>
                </a:ext>
              </a:extLst>
            </p:cNvPr>
            <p:cNvSpPr txBox="1"/>
            <p:nvPr/>
          </p:nvSpPr>
          <p:spPr>
            <a:xfrm rot="18000000">
              <a:off x="1745089" y="5127698"/>
              <a:ext cx="531098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Flux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54F843-D64B-FF37-2696-2D40709EBFA4}"/>
                </a:ext>
              </a:extLst>
            </p:cNvPr>
            <p:cNvSpPr txBox="1"/>
            <p:nvPr/>
          </p:nvSpPr>
          <p:spPr>
            <a:xfrm rot="18000000">
              <a:off x="1967062" y="5308483"/>
              <a:ext cx="97769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BC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476959-2C27-81EE-ADDC-5AB40F6CEC37}"/>
                </a:ext>
              </a:extLst>
            </p:cNvPr>
            <p:cNvSpPr txBox="1"/>
            <p:nvPr/>
          </p:nvSpPr>
          <p:spPr>
            <a:xfrm rot="18000000">
              <a:off x="2195801" y="5394891"/>
              <a:ext cx="117230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Gyrate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BF63A8-9335-2E0F-F829-18FDAA5C024B}"/>
                </a:ext>
              </a:extLst>
            </p:cNvPr>
            <p:cNvSpPr txBox="1"/>
            <p:nvPr/>
          </p:nvSpPr>
          <p:spPr>
            <a:xfrm rot="18000000">
              <a:off x="2760626" y="5390963"/>
              <a:ext cx="118201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IIC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03B496-5D49-8E9F-8FBC-53C0FFA08D04}"/>
                </a:ext>
              </a:extLst>
            </p:cNvPr>
            <p:cNvSpPr txBox="1"/>
            <p:nvPr/>
          </p:nvSpPr>
          <p:spPr>
            <a:xfrm rot="18000000">
              <a:off x="3464504" y="5206770"/>
              <a:ext cx="75693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ECA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04D59B-FC75-3E03-11A9-58004DE9393A}"/>
                </a:ext>
              </a:extLst>
            </p:cNvPr>
            <p:cNvSpPr txBox="1"/>
            <p:nvPr/>
          </p:nvSpPr>
          <p:spPr>
            <a:xfrm rot="18000000">
              <a:off x="3215192" y="5476933"/>
              <a:ext cx="1355585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ProtConn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AC2D1-1EA4-EC3C-1E5E-06460FBFEF64}"/>
                </a:ext>
              </a:extLst>
            </p:cNvPr>
            <p:cNvSpPr txBox="1"/>
            <p:nvPr/>
          </p:nvSpPr>
          <p:spPr>
            <a:xfrm rot="18000000">
              <a:off x="3783677" y="5301814"/>
              <a:ext cx="909616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PctArea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D191AB-6BB9-2B61-34E5-EFBA36103B0A}"/>
                </a:ext>
              </a:extLst>
            </p:cNvPr>
            <p:cNvSpPr txBox="1"/>
            <p:nvPr/>
          </p:nvSpPr>
          <p:spPr>
            <a:xfrm rot="18000000">
              <a:off x="1627655" y="5395699"/>
              <a:ext cx="1191717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1E028E7-D06D-6141-EB21-9A75B9637951}"/>
                </a:ext>
              </a:extLst>
            </p:cNvPr>
            <p:cNvSpPr txBox="1"/>
            <p:nvPr/>
          </p:nvSpPr>
          <p:spPr>
            <a:xfrm rot="18000000">
              <a:off x="2740531" y="5304658"/>
              <a:ext cx="96507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AWF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828C0B-4EAA-C405-3570-884FE530D92B}"/>
                </a:ext>
              </a:extLst>
            </p:cNvPr>
            <p:cNvSpPr txBox="1"/>
            <p:nvPr/>
          </p:nvSpPr>
          <p:spPr>
            <a:xfrm rot="18000000">
              <a:off x="3241287" y="5214060"/>
              <a:ext cx="78369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DAE78D-E226-6958-B8F9-1EA4F7C94A10}"/>
                </a:ext>
              </a:extLst>
            </p:cNvPr>
            <p:cNvSpPr txBox="1"/>
            <p:nvPr/>
          </p:nvSpPr>
          <p:spPr>
            <a:xfrm rot="18000000">
              <a:off x="2162971" y="5296621"/>
              <a:ext cx="97152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Cohesion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D8CEFE6-517C-44BD-0270-55F3EF06BE2E}"/>
              </a:ext>
            </a:extLst>
          </p:cNvPr>
          <p:cNvGrpSpPr/>
          <p:nvPr/>
        </p:nvGrpSpPr>
        <p:grpSpPr>
          <a:xfrm>
            <a:off x="4614157" y="4936475"/>
            <a:ext cx="3383454" cy="1355585"/>
            <a:chOff x="998916" y="4943026"/>
            <a:chExt cx="3383454" cy="13555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FA1FE5-4160-62EB-4425-E27B45CD6F01}"/>
                </a:ext>
              </a:extLst>
            </p:cNvPr>
            <p:cNvSpPr txBox="1"/>
            <p:nvPr/>
          </p:nvSpPr>
          <p:spPr>
            <a:xfrm rot="18000000">
              <a:off x="1709675" y="5211154"/>
              <a:ext cx="792326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Degree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BC7E938-A570-2D05-7F10-15D8103E5256}"/>
                </a:ext>
              </a:extLst>
            </p:cNvPr>
            <p:cNvSpPr txBox="1"/>
            <p:nvPr/>
          </p:nvSpPr>
          <p:spPr>
            <a:xfrm rot="18000000">
              <a:off x="2545547" y="5289215"/>
              <a:ext cx="97339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AWGyrate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91812F-03D9-5CDA-E6E9-69888A861C9F}"/>
                </a:ext>
              </a:extLst>
            </p:cNvPr>
            <p:cNvSpPr txBox="1"/>
            <p:nvPr/>
          </p:nvSpPr>
          <p:spPr>
            <a:xfrm rot="18000000">
              <a:off x="676777" y="5303920"/>
              <a:ext cx="932050" cy="28777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Prox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8039A8-B4E4-9D26-9C15-6E0DBC199220}"/>
                </a:ext>
              </a:extLst>
            </p:cNvPr>
            <p:cNvSpPr txBox="1"/>
            <p:nvPr/>
          </p:nvSpPr>
          <p:spPr>
            <a:xfrm rot="18000000">
              <a:off x="713311" y="5389314"/>
              <a:ext cx="115674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Dist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B36CC-A153-D2E9-8573-E90472801C27}"/>
                </a:ext>
              </a:extLst>
            </p:cNvPr>
            <p:cNvSpPr txBox="1"/>
            <p:nvPr/>
          </p:nvSpPr>
          <p:spPr>
            <a:xfrm rot="18000000">
              <a:off x="855003" y="5412116"/>
              <a:ext cx="1216053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Compart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BF1B19-CDDC-C17D-B624-7AB2C76B2E34}"/>
                </a:ext>
              </a:extLst>
            </p:cNvPr>
            <p:cNvSpPr txBox="1"/>
            <p:nvPr/>
          </p:nvSpPr>
          <p:spPr>
            <a:xfrm rot="18000000">
              <a:off x="1008904" y="5423434"/>
              <a:ext cx="124005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ClusCoeff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CDCA353-6C38-AF97-4200-DCBB29031145}"/>
                </a:ext>
              </a:extLst>
            </p:cNvPr>
            <p:cNvSpPr txBox="1"/>
            <p:nvPr/>
          </p:nvSpPr>
          <p:spPr>
            <a:xfrm rot="18000000">
              <a:off x="1745089" y="5127698"/>
              <a:ext cx="531098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Flux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4416973-44FF-59E3-BBE2-CF4F794870F8}"/>
                </a:ext>
              </a:extLst>
            </p:cNvPr>
            <p:cNvSpPr txBox="1"/>
            <p:nvPr/>
          </p:nvSpPr>
          <p:spPr>
            <a:xfrm rot="18000000">
              <a:off x="1967062" y="5308483"/>
              <a:ext cx="97769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BC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358152F-28DB-8E92-D6C2-26543C1086A7}"/>
                </a:ext>
              </a:extLst>
            </p:cNvPr>
            <p:cNvSpPr txBox="1"/>
            <p:nvPr/>
          </p:nvSpPr>
          <p:spPr>
            <a:xfrm rot="18000000">
              <a:off x="2195801" y="5394891"/>
              <a:ext cx="117230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Gyrate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87B89B-942E-AF95-6490-C2981DC93F5F}"/>
                </a:ext>
              </a:extLst>
            </p:cNvPr>
            <p:cNvSpPr txBox="1"/>
            <p:nvPr/>
          </p:nvSpPr>
          <p:spPr>
            <a:xfrm rot="18000000">
              <a:off x="2760626" y="5390963"/>
              <a:ext cx="118201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IIC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B427BCF-274F-F0E7-0FDC-ED1D95027DE5}"/>
                </a:ext>
              </a:extLst>
            </p:cNvPr>
            <p:cNvSpPr txBox="1"/>
            <p:nvPr/>
          </p:nvSpPr>
          <p:spPr>
            <a:xfrm rot="18000000">
              <a:off x="3464504" y="5206770"/>
              <a:ext cx="75693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ECA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477B9DB-45DE-E8F5-F8A1-D32D175D8F3A}"/>
                </a:ext>
              </a:extLst>
            </p:cNvPr>
            <p:cNvSpPr txBox="1"/>
            <p:nvPr/>
          </p:nvSpPr>
          <p:spPr>
            <a:xfrm rot="18000000">
              <a:off x="3215192" y="5476933"/>
              <a:ext cx="1355585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ProtConn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9F47A6-BA43-A427-AC68-311B862265C4}"/>
                </a:ext>
              </a:extLst>
            </p:cNvPr>
            <p:cNvSpPr txBox="1"/>
            <p:nvPr/>
          </p:nvSpPr>
          <p:spPr>
            <a:xfrm rot="18000000">
              <a:off x="3783677" y="5301814"/>
              <a:ext cx="909616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PctArea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75321F-EF58-2FFC-FB7F-C74D941E7ACD}"/>
                </a:ext>
              </a:extLst>
            </p:cNvPr>
            <p:cNvSpPr txBox="1"/>
            <p:nvPr/>
          </p:nvSpPr>
          <p:spPr>
            <a:xfrm rot="18000000">
              <a:off x="1627655" y="5395699"/>
              <a:ext cx="1191717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6FF07A-1227-B0F0-B08D-44F4867D6796}"/>
                </a:ext>
              </a:extLst>
            </p:cNvPr>
            <p:cNvSpPr txBox="1"/>
            <p:nvPr/>
          </p:nvSpPr>
          <p:spPr>
            <a:xfrm rot="18000000">
              <a:off x="2740531" y="5304658"/>
              <a:ext cx="96507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AWF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F31B93-CE3C-FF52-E052-E8B31AD26FC8}"/>
                </a:ext>
              </a:extLst>
            </p:cNvPr>
            <p:cNvSpPr txBox="1"/>
            <p:nvPr/>
          </p:nvSpPr>
          <p:spPr>
            <a:xfrm rot="18000000">
              <a:off x="3241287" y="5214060"/>
              <a:ext cx="78369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A1C0C7-49D9-5A32-C8CE-490F7BC78B50}"/>
                </a:ext>
              </a:extLst>
            </p:cNvPr>
            <p:cNvSpPr txBox="1"/>
            <p:nvPr/>
          </p:nvSpPr>
          <p:spPr>
            <a:xfrm rot="18000000">
              <a:off x="2162971" y="5296621"/>
              <a:ext cx="97152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Cohesion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3B6BB6A-CF24-3D17-64DB-95F44B5D0359}"/>
              </a:ext>
            </a:extLst>
          </p:cNvPr>
          <p:cNvGrpSpPr/>
          <p:nvPr/>
        </p:nvGrpSpPr>
        <p:grpSpPr>
          <a:xfrm>
            <a:off x="8220010" y="4936474"/>
            <a:ext cx="3383454" cy="1355585"/>
            <a:chOff x="998916" y="4943026"/>
            <a:chExt cx="3383454" cy="135558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BF638A3-0A41-59F9-F404-F01A8DF1FBC7}"/>
                </a:ext>
              </a:extLst>
            </p:cNvPr>
            <p:cNvSpPr txBox="1"/>
            <p:nvPr/>
          </p:nvSpPr>
          <p:spPr>
            <a:xfrm rot="18000000">
              <a:off x="1709675" y="5211154"/>
              <a:ext cx="792326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Degree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239EC17-D7E5-FD5D-2CF5-097C8D2155B0}"/>
                </a:ext>
              </a:extLst>
            </p:cNvPr>
            <p:cNvSpPr txBox="1"/>
            <p:nvPr/>
          </p:nvSpPr>
          <p:spPr>
            <a:xfrm rot="18000000">
              <a:off x="2545547" y="5289215"/>
              <a:ext cx="97339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AWGyrate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9E7E928-F8F6-E080-9F53-C8189E24A53C}"/>
                </a:ext>
              </a:extLst>
            </p:cNvPr>
            <p:cNvSpPr txBox="1"/>
            <p:nvPr/>
          </p:nvSpPr>
          <p:spPr>
            <a:xfrm rot="18000000">
              <a:off x="676777" y="5303920"/>
              <a:ext cx="932050" cy="28777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Prox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DCB27A-0F59-F311-0A06-4F05194DC264}"/>
                </a:ext>
              </a:extLst>
            </p:cNvPr>
            <p:cNvSpPr txBox="1"/>
            <p:nvPr/>
          </p:nvSpPr>
          <p:spPr>
            <a:xfrm rot="18000000">
              <a:off x="713311" y="5389314"/>
              <a:ext cx="115674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Dist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FB8500-F39C-4F07-9719-3F4F1187638A}"/>
                </a:ext>
              </a:extLst>
            </p:cNvPr>
            <p:cNvSpPr txBox="1"/>
            <p:nvPr/>
          </p:nvSpPr>
          <p:spPr>
            <a:xfrm rot="18000000">
              <a:off x="855003" y="5412116"/>
              <a:ext cx="1216053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Compart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EB74C65-5393-A31F-B0C8-4745223EC711}"/>
                </a:ext>
              </a:extLst>
            </p:cNvPr>
            <p:cNvSpPr txBox="1"/>
            <p:nvPr/>
          </p:nvSpPr>
          <p:spPr>
            <a:xfrm rot="18000000">
              <a:off x="1008904" y="5423434"/>
              <a:ext cx="124005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ClusCoeff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C8C74DB-1264-9B29-8DEB-00477C6B8D47}"/>
                </a:ext>
              </a:extLst>
            </p:cNvPr>
            <p:cNvSpPr txBox="1"/>
            <p:nvPr/>
          </p:nvSpPr>
          <p:spPr>
            <a:xfrm rot="18000000">
              <a:off x="1745089" y="5127698"/>
              <a:ext cx="531098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Flux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9D2223-4674-7CBD-057A-23CDDD96AEDD}"/>
                </a:ext>
              </a:extLst>
            </p:cNvPr>
            <p:cNvSpPr txBox="1"/>
            <p:nvPr/>
          </p:nvSpPr>
          <p:spPr>
            <a:xfrm rot="18000000">
              <a:off x="1967062" y="5308483"/>
              <a:ext cx="97769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BC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12CB3D-0C8A-5D05-AF32-8D8EA533DDE4}"/>
                </a:ext>
              </a:extLst>
            </p:cNvPr>
            <p:cNvSpPr txBox="1"/>
            <p:nvPr/>
          </p:nvSpPr>
          <p:spPr>
            <a:xfrm rot="18000000">
              <a:off x="2195801" y="5394891"/>
              <a:ext cx="117230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Gyrate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16DCED-09BE-2BE7-2F06-C69633841743}"/>
                </a:ext>
              </a:extLst>
            </p:cNvPr>
            <p:cNvSpPr txBox="1"/>
            <p:nvPr/>
          </p:nvSpPr>
          <p:spPr>
            <a:xfrm rot="18000000">
              <a:off x="2760626" y="5390963"/>
              <a:ext cx="118201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IIC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3C9958-A8A9-EEB5-0C21-22652DDD2F50}"/>
                </a:ext>
              </a:extLst>
            </p:cNvPr>
            <p:cNvSpPr txBox="1"/>
            <p:nvPr/>
          </p:nvSpPr>
          <p:spPr>
            <a:xfrm rot="18000000">
              <a:off x="3464504" y="5206770"/>
              <a:ext cx="75693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ECA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C9BA4A-4D3A-EFE5-7983-3AEA84684966}"/>
                </a:ext>
              </a:extLst>
            </p:cNvPr>
            <p:cNvSpPr txBox="1"/>
            <p:nvPr/>
          </p:nvSpPr>
          <p:spPr>
            <a:xfrm rot="18000000">
              <a:off x="3215192" y="5476933"/>
              <a:ext cx="1355585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ProtConn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A9CBAA3-A88B-FA9D-82A4-A3FDA31FC24B}"/>
                </a:ext>
              </a:extLst>
            </p:cNvPr>
            <p:cNvSpPr txBox="1"/>
            <p:nvPr/>
          </p:nvSpPr>
          <p:spPr>
            <a:xfrm rot="18000000">
              <a:off x="3783677" y="5301814"/>
              <a:ext cx="909616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PctArea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E8E12F-D17A-1721-4240-AF98D1FB0707}"/>
                </a:ext>
              </a:extLst>
            </p:cNvPr>
            <p:cNvSpPr txBox="1"/>
            <p:nvPr/>
          </p:nvSpPr>
          <p:spPr>
            <a:xfrm rot="18000000">
              <a:off x="1627655" y="5395699"/>
              <a:ext cx="1191717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BE7EA0-A2D2-C82C-2464-2F95E419C667}"/>
                </a:ext>
              </a:extLst>
            </p:cNvPr>
            <p:cNvSpPr txBox="1"/>
            <p:nvPr/>
          </p:nvSpPr>
          <p:spPr>
            <a:xfrm rot="18000000">
              <a:off x="2740531" y="5304658"/>
              <a:ext cx="96507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AWF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C617AC-8A06-84ED-6EE7-E73C1DCF83E1}"/>
                </a:ext>
              </a:extLst>
            </p:cNvPr>
            <p:cNvSpPr txBox="1"/>
            <p:nvPr/>
          </p:nvSpPr>
          <p:spPr>
            <a:xfrm rot="18000000">
              <a:off x="3241287" y="5214060"/>
              <a:ext cx="78369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A8D0C8-0091-23F1-56C3-80345E2B8469}"/>
                </a:ext>
              </a:extLst>
            </p:cNvPr>
            <p:cNvSpPr txBox="1"/>
            <p:nvPr/>
          </p:nvSpPr>
          <p:spPr>
            <a:xfrm rot="18000000">
              <a:off x="2162971" y="5296621"/>
              <a:ext cx="97152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Cohesion</a:t>
              </a:r>
            </a:p>
          </p:txBody>
        </p:sp>
      </p:grpSp>
      <p:pic>
        <p:nvPicPr>
          <p:cNvPr id="106" name="Picture 105" descr="A diagram of a graph&#10;&#10;Description automatically generated">
            <a:extLst>
              <a:ext uri="{FF2B5EF4-FFF2-40B4-BE49-F238E27FC236}">
                <a16:creationId xmlns:a16="http://schemas.microsoft.com/office/drawing/2014/main" id="{3048DB08-EC6D-D72D-F6ED-65D6B68F7E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8" t="18180" r="8101" b="20952"/>
          <a:stretch/>
        </p:blipFill>
        <p:spPr>
          <a:xfrm>
            <a:off x="8414848" y="1731643"/>
            <a:ext cx="3382428" cy="3338285"/>
          </a:xfrm>
          <a:prstGeom prst="rect">
            <a:avLst/>
          </a:prstGeom>
        </p:spPr>
      </p:pic>
      <p:pic>
        <p:nvPicPr>
          <p:cNvPr id="12" name="Picture 11" descr="A white and blue dotted triangle&#10;&#10;Description automatically generated">
            <a:extLst>
              <a:ext uri="{FF2B5EF4-FFF2-40B4-BE49-F238E27FC236}">
                <a16:creationId xmlns:a16="http://schemas.microsoft.com/office/drawing/2014/main" id="{FACE12F1-555B-0A3C-F906-A1D67D6A32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2" b="20315"/>
          <a:stretch/>
        </p:blipFill>
        <p:spPr>
          <a:xfrm>
            <a:off x="4279612" y="1666849"/>
            <a:ext cx="4218739" cy="34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5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BA8A22-39DE-183A-D475-4C3FBE291F3F}"/>
              </a:ext>
            </a:extLst>
          </p:cNvPr>
          <p:cNvSpPr/>
          <p:nvPr/>
        </p:nvSpPr>
        <p:spPr>
          <a:xfrm>
            <a:off x="4824249" y="1699556"/>
            <a:ext cx="3300249" cy="336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52581-9103-44DC-B932-9C33472C35ED}"/>
              </a:ext>
            </a:extLst>
          </p:cNvPr>
          <p:cNvSpPr/>
          <p:nvPr/>
        </p:nvSpPr>
        <p:spPr>
          <a:xfrm>
            <a:off x="4374381" y="1436914"/>
            <a:ext cx="823965" cy="231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E69524-3C27-6183-196E-1FC52F936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62"/>
          <a:stretch/>
        </p:blipFill>
        <p:spPr bwMode="auto">
          <a:xfrm>
            <a:off x="428922" y="1433437"/>
            <a:ext cx="11334155" cy="35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804C3FDB-FF9F-4841-DDC8-D14347654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1" t="19031" r="72890" b="12794"/>
          <a:stretch/>
        </p:blipFill>
        <p:spPr>
          <a:xfrm>
            <a:off x="1460940" y="2152062"/>
            <a:ext cx="184980" cy="2870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6C540-DB79-5147-66E3-9DB20D76D2F8}"/>
              </a:ext>
            </a:extLst>
          </p:cNvPr>
          <p:cNvSpPr/>
          <p:nvPr/>
        </p:nvSpPr>
        <p:spPr>
          <a:xfrm>
            <a:off x="1243267" y="1741070"/>
            <a:ext cx="3300249" cy="326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25567BB-6728-EDC2-0D02-C2A8CE63B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4" b="60446"/>
          <a:stretch/>
        </p:blipFill>
        <p:spPr bwMode="auto">
          <a:xfrm>
            <a:off x="11040809" y="1374420"/>
            <a:ext cx="669408" cy="181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2156C7-F97C-492D-BA90-46E8BEAF1382}"/>
              </a:ext>
            </a:extLst>
          </p:cNvPr>
          <p:cNvSpPr txBox="1"/>
          <p:nvPr/>
        </p:nvSpPr>
        <p:spPr>
          <a:xfrm>
            <a:off x="178676" y="105103"/>
            <a:ext cx="103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Version: 11/07</a:t>
            </a:r>
            <a:r>
              <a:rPr lang="en-US" dirty="0">
                <a:sym typeface="Wingdings" pitchFamily="2" charset="2"/>
              </a:rPr>
              <a:t>, 2023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4B97D-EECF-74F7-A51B-B5A6CDD35B7C}"/>
              </a:ext>
            </a:extLst>
          </p:cNvPr>
          <p:cNvSpPr txBox="1"/>
          <p:nvPr/>
        </p:nvSpPr>
        <p:spPr>
          <a:xfrm>
            <a:off x="49069" y="1708529"/>
            <a:ext cx="1242062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Compart</a:t>
            </a: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ClusCoeff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Flux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Cohesion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Gyrate</a:t>
            </a: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AWGyrate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AWF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IIC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  <a:p>
            <a:pPr algn="r"/>
            <a:r>
              <a:rPr lang="en-US" sz="1270" i="1" dirty="0">
                <a:latin typeface="Arial" panose="020B0604020202020204" pitchFamily="34" charset="0"/>
                <a:cs typeface="Arial" panose="020B0604020202020204" pitchFamily="34" charset="0"/>
              </a:rPr>
              <a:t>ECA</a:t>
            </a: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ProtConn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70" i="1" dirty="0" err="1">
                <a:latin typeface="Arial" panose="020B0604020202020204" pitchFamily="34" charset="0"/>
                <a:cs typeface="Arial" panose="020B0604020202020204" pitchFamily="34" charset="0"/>
              </a:rPr>
              <a:t>PctArea</a:t>
            </a:r>
            <a:endParaRPr lang="en-US" sz="127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280255-1971-704C-2EAE-9FDF8AF8C586}"/>
              </a:ext>
            </a:extLst>
          </p:cNvPr>
          <p:cNvGrpSpPr/>
          <p:nvPr/>
        </p:nvGrpSpPr>
        <p:grpSpPr>
          <a:xfrm>
            <a:off x="998916" y="4943026"/>
            <a:ext cx="3037954" cy="1355585"/>
            <a:chOff x="998916" y="4943026"/>
            <a:chExt cx="3037954" cy="135558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2B9336-2B20-CE13-1514-BE2E62D03D76}"/>
                </a:ext>
              </a:extLst>
            </p:cNvPr>
            <p:cNvSpPr txBox="1"/>
            <p:nvPr/>
          </p:nvSpPr>
          <p:spPr>
            <a:xfrm rot="18000000">
              <a:off x="1709675" y="5211154"/>
              <a:ext cx="792326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Degree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2F2249-53FB-EEDC-5445-C4339D4EED5E}"/>
                </a:ext>
              </a:extLst>
            </p:cNvPr>
            <p:cNvSpPr txBox="1"/>
            <p:nvPr/>
          </p:nvSpPr>
          <p:spPr>
            <a:xfrm rot="18000000">
              <a:off x="2545547" y="5289215"/>
              <a:ext cx="97339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AWGyrate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462838-56AF-B589-F4FF-66DBBFF05655}"/>
                </a:ext>
              </a:extLst>
            </p:cNvPr>
            <p:cNvSpPr txBox="1"/>
            <p:nvPr/>
          </p:nvSpPr>
          <p:spPr>
            <a:xfrm rot="18000000">
              <a:off x="676777" y="5303920"/>
              <a:ext cx="932050" cy="28777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Prox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0C97A6-77D9-9EE9-386D-C293F572A0CF}"/>
                </a:ext>
              </a:extLst>
            </p:cNvPr>
            <p:cNvSpPr txBox="1"/>
            <p:nvPr/>
          </p:nvSpPr>
          <p:spPr>
            <a:xfrm rot="18000000">
              <a:off x="713311" y="5389314"/>
              <a:ext cx="115674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Dist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4D4E43-F5CB-5C50-70FB-E070C36B812F}"/>
                </a:ext>
              </a:extLst>
            </p:cNvPr>
            <p:cNvSpPr txBox="1"/>
            <p:nvPr/>
          </p:nvSpPr>
          <p:spPr>
            <a:xfrm rot="18000000">
              <a:off x="855003" y="5412116"/>
              <a:ext cx="1216053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Compart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CCAC93-6E6A-C5CE-A825-B956E194AAAC}"/>
                </a:ext>
              </a:extLst>
            </p:cNvPr>
            <p:cNvSpPr txBox="1"/>
            <p:nvPr/>
          </p:nvSpPr>
          <p:spPr>
            <a:xfrm rot="18000000">
              <a:off x="1008904" y="5423434"/>
              <a:ext cx="124005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ClusCoeff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2CDF38-1F58-6E06-B6DA-70128EED5FBE}"/>
                </a:ext>
              </a:extLst>
            </p:cNvPr>
            <p:cNvSpPr txBox="1"/>
            <p:nvPr/>
          </p:nvSpPr>
          <p:spPr>
            <a:xfrm rot="18000000">
              <a:off x="1745089" y="5127698"/>
              <a:ext cx="531098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Flux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54F843-D64B-FF37-2696-2D40709EBFA4}"/>
                </a:ext>
              </a:extLst>
            </p:cNvPr>
            <p:cNvSpPr txBox="1"/>
            <p:nvPr/>
          </p:nvSpPr>
          <p:spPr>
            <a:xfrm rot="18000000">
              <a:off x="1967062" y="5308483"/>
              <a:ext cx="97769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BC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476959-2C27-81EE-ADDC-5AB40F6CEC37}"/>
                </a:ext>
              </a:extLst>
            </p:cNvPr>
            <p:cNvSpPr txBox="1"/>
            <p:nvPr/>
          </p:nvSpPr>
          <p:spPr>
            <a:xfrm rot="18000000">
              <a:off x="2195801" y="5394891"/>
              <a:ext cx="117230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Gyrate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BF63A8-9335-2E0F-F829-18FDAA5C024B}"/>
                </a:ext>
              </a:extLst>
            </p:cNvPr>
            <p:cNvSpPr txBox="1"/>
            <p:nvPr/>
          </p:nvSpPr>
          <p:spPr>
            <a:xfrm rot="18000000">
              <a:off x="2760626" y="5390963"/>
              <a:ext cx="118201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IIC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03B496-5D49-8E9F-8FBC-53C0FFA08D04}"/>
                </a:ext>
              </a:extLst>
            </p:cNvPr>
            <p:cNvSpPr txBox="1"/>
            <p:nvPr/>
          </p:nvSpPr>
          <p:spPr>
            <a:xfrm rot="18000000">
              <a:off x="3464504" y="5206770"/>
              <a:ext cx="75693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ECA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04D59B-FC75-3E03-11A9-58004DE9393A}"/>
                </a:ext>
              </a:extLst>
            </p:cNvPr>
            <p:cNvSpPr txBox="1"/>
            <p:nvPr/>
          </p:nvSpPr>
          <p:spPr>
            <a:xfrm rot="18000000">
              <a:off x="3215192" y="5476933"/>
              <a:ext cx="1355585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ProtConn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D191AB-6BB9-2B61-34E5-EFBA36103B0A}"/>
                </a:ext>
              </a:extLst>
            </p:cNvPr>
            <p:cNvSpPr txBox="1"/>
            <p:nvPr/>
          </p:nvSpPr>
          <p:spPr>
            <a:xfrm rot="18000000">
              <a:off x="1627655" y="5395699"/>
              <a:ext cx="1191717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1E028E7-D06D-6141-EB21-9A75B9637951}"/>
                </a:ext>
              </a:extLst>
            </p:cNvPr>
            <p:cNvSpPr txBox="1"/>
            <p:nvPr/>
          </p:nvSpPr>
          <p:spPr>
            <a:xfrm rot="18000000">
              <a:off x="2740531" y="5304658"/>
              <a:ext cx="96507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AWF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828C0B-4EAA-C405-3570-884FE530D92B}"/>
                </a:ext>
              </a:extLst>
            </p:cNvPr>
            <p:cNvSpPr txBox="1"/>
            <p:nvPr/>
          </p:nvSpPr>
          <p:spPr>
            <a:xfrm rot="18000000">
              <a:off x="3241287" y="5214060"/>
              <a:ext cx="78369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DAE78D-E226-6958-B8F9-1EA4F7C94A10}"/>
                </a:ext>
              </a:extLst>
            </p:cNvPr>
            <p:cNvSpPr txBox="1"/>
            <p:nvPr/>
          </p:nvSpPr>
          <p:spPr>
            <a:xfrm rot="18000000">
              <a:off x="2162971" y="5296621"/>
              <a:ext cx="97152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Cohesion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D8CEFE6-517C-44BD-0270-55F3EF06BE2E}"/>
              </a:ext>
            </a:extLst>
          </p:cNvPr>
          <p:cNvGrpSpPr/>
          <p:nvPr/>
        </p:nvGrpSpPr>
        <p:grpSpPr>
          <a:xfrm>
            <a:off x="4614157" y="4936475"/>
            <a:ext cx="3037954" cy="1355585"/>
            <a:chOff x="998916" y="4943026"/>
            <a:chExt cx="3037954" cy="13555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FA1FE5-4160-62EB-4425-E27B45CD6F01}"/>
                </a:ext>
              </a:extLst>
            </p:cNvPr>
            <p:cNvSpPr txBox="1"/>
            <p:nvPr/>
          </p:nvSpPr>
          <p:spPr>
            <a:xfrm rot="18000000">
              <a:off x="1709675" y="5211154"/>
              <a:ext cx="792326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Degree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BC7E938-A570-2D05-7F10-15D8103E5256}"/>
                </a:ext>
              </a:extLst>
            </p:cNvPr>
            <p:cNvSpPr txBox="1"/>
            <p:nvPr/>
          </p:nvSpPr>
          <p:spPr>
            <a:xfrm rot="18000000">
              <a:off x="2545547" y="5289215"/>
              <a:ext cx="97339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AWGyrate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91812F-03D9-5CDA-E6E9-69888A861C9F}"/>
                </a:ext>
              </a:extLst>
            </p:cNvPr>
            <p:cNvSpPr txBox="1"/>
            <p:nvPr/>
          </p:nvSpPr>
          <p:spPr>
            <a:xfrm rot="18000000">
              <a:off x="676777" y="5303920"/>
              <a:ext cx="932050" cy="28777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Prox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8039A8-B4E4-9D26-9C15-6E0DBC199220}"/>
                </a:ext>
              </a:extLst>
            </p:cNvPr>
            <p:cNvSpPr txBox="1"/>
            <p:nvPr/>
          </p:nvSpPr>
          <p:spPr>
            <a:xfrm rot="18000000">
              <a:off x="713311" y="5389314"/>
              <a:ext cx="115674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Dist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B36CC-A153-D2E9-8573-E90472801C27}"/>
                </a:ext>
              </a:extLst>
            </p:cNvPr>
            <p:cNvSpPr txBox="1"/>
            <p:nvPr/>
          </p:nvSpPr>
          <p:spPr>
            <a:xfrm rot="18000000">
              <a:off x="855003" y="5412116"/>
              <a:ext cx="1216053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Compart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BF1B19-CDDC-C17D-B624-7AB2C76B2E34}"/>
                </a:ext>
              </a:extLst>
            </p:cNvPr>
            <p:cNvSpPr txBox="1"/>
            <p:nvPr/>
          </p:nvSpPr>
          <p:spPr>
            <a:xfrm rot="18000000">
              <a:off x="1008904" y="5423434"/>
              <a:ext cx="124005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ClusCoeff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CDCA353-6C38-AF97-4200-DCBB29031145}"/>
                </a:ext>
              </a:extLst>
            </p:cNvPr>
            <p:cNvSpPr txBox="1"/>
            <p:nvPr/>
          </p:nvSpPr>
          <p:spPr>
            <a:xfrm rot="18000000">
              <a:off x="1745089" y="5127698"/>
              <a:ext cx="531098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Flux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4416973-44FF-59E3-BBE2-CF4F794870F8}"/>
                </a:ext>
              </a:extLst>
            </p:cNvPr>
            <p:cNvSpPr txBox="1"/>
            <p:nvPr/>
          </p:nvSpPr>
          <p:spPr>
            <a:xfrm rot="18000000">
              <a:off x="1967062" y="5308483"/>
              <a:ext cx="97769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BC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358152F-28DB-8E92-D6C2-26543C1086A7}"/>
                </a:ext>
              </a:extLst>
            </p:cNvPr>
            <p:cNvSpPr txBox="1"/>
            <p:nvPr/>
          </p:nvSpPr>
          <p:spPr>
            <a:xfrm rot="18000000">
              <a:off x="2195801" y="5394891"/>
              <a:ext cx="117230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Gyrate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87B89B-942E-AF95-6490-C2981DC93F5F}"/>
                </a:ext>
              </a:extLst>
            </p:cNvPr>
            <p:cNvSpPr txBox="1"/>
            <p:nvPr/>
          </p:nvSpPr>
          <p:spPr>
            <a:xfrm rot="18000000">
              <a:off x="2760626" y="5390963"/>
              <a:ext cx="118201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IIC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B427BCF-274F-F0E7-0FDC-ED1D95027DE5}"/>
                </a:ext>
              </a:extLst>
            </p:cNvPr>
            <p:cNvSpPr txBox="1"/>
            <p:nvPr/>
          </p:nvSpPr>
          <p:spPr>
            <a:xfrm rot="18000000">
              <a:off x="3464504" y="5206770"/>
              <a:ext cx="75693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ECA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477B9DB-45DE-E8F5-F8A1-D32D175D8F3A}"/>
                </a:ext>
              </a:extLst>
            </p:cNvPr>
            <p:cNvSpPr txBox="1"/>
            <p:nvPr/>
          </p:nvSpPr>
          <p:spPr>
            <a:xfrm rot="18000000">
              <a:off x="3215192" y="5476933"/>
              <a:ext cx="1355585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ProtConn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75321F-EF58-2FFC-FB7F-C74D941E7ACD}"/>
                </a:ext>
              </a:extLst>
            </p:cNvPr>
            <p:cNvSpPr txBox="1"/>
            <p:nvPr/>
          </p:nvSpPr>
          <p:spPr>
            <a:xfrm rot="18000000">
              <a:off x="1627655" y="5395699"/>
              <a:ext cx="1191717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6FF07A-1227-B0F0-B08D-44F4867D6796}"/>
                </a:ext>
              </a:extLst>
            </p:cNvPr>
            <p:cNvSpPr txBox="1"/>
            <p:nvPr/>
          </p:nvSpPr>
          <p:spPr>
            <a:xfrm rot="18000000">
              <a:off x="2740531" y="5304658"/>
              <a:ext cx="96507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AWF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F31B93-CE3C-FF52-E052-E8B31AD26FC8}"/>
                </a:ext>
              </a:extLst>
            </p:cNvPr>
            <p:cNvSpPr txBox="1"/>
            <p:nvPr/>
          </p:nvSpPr>
          <p:spPr>
            <a:xfrm rot="18000000">
              <a:off x="3241287" y="5214060"/>
              <a:ext cx="78369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A1C0C7-49D9-5A32-C8CE-490F7BC78B50}"/>
                </a:ext>
              </a:extLst>
            </p:cNvPr>
            <p:cNvSpPr txBox="1"/>
            <p:nvPr/>
          </p:nvSpPr>
          <p:spPr>
            <a:xfrm rot="18000000">
              <a:off x="2162971" y="5296621"/>
              <a:ext cx="97152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Cohesion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3B6BB6A-CF24-3D17-64DB-95F44B5D0359}"/>
              </a:ext>
            </a:extLst>
          </p:cNvPr>
          <p:cNvGrpSpPr/>
          <p:nvPr/>
        </p:nvGrpSpPr>
        <p:grpSpPr>
          <a:xfrm>
            <a:off x="8220010" y="4936474"/>
            <a:ext cx="3037954" cy="1355585"/>
            <a:chOff x="998916" y="4943026"/>
            <a:chExt cx="3037954" cy="135558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BF638A3-0A41-59F9-F404-F01A8DF1FBC7}"/>
                </a:ext>
              </a:extLst>
            </p:cNvPr>
            <p:cNvSpPr txBox="1"/>
            <p:nvPr/>
          </p:nvSpPr>
          <p:spPr>
            <a:xfrm rot="18000000">
              <a:off x="1709675" y="5211154"/>
              <a:ext cx="792326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Degree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239EC17-D7E5-FD5D-2CF5-097C8D2155B0}"/>
                </a:ext>
              </a:extLst>
            </p:cNvPr>
            <p:cNvSpPr txBox="1"/>
            <p:nvPr/>
          </p:nvSpPr>
          <p:spPr>
            <a:xfrm rot="18000000">
              <a:off x="2545547" y="5289215"/>
              <a:ext cx="97339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AWGyrate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9E7E928-F8F6-E080-9F53-C8189E24A53C}"/>
                </a:ext>
              </a:extLst>
            </p:cNvPr>
            <p:cNvSpPr txBox="1"/>
            <p:nvPr/>
          </p:nvSpPr>
          <p:spPr>
            <a:xfrm rot="18000000">
              <a:off x="676777" y="5303920"/>
              <a:ext cx="932050" cy="28777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Prox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DCB27A-0F59-F311-0A06-4F05194DC264}"/>
                </a:ext>
              </a:extLst>
            </p:cNvPr>
            <p:cNvSpPr txBox="1"/>
            <p:nvPr/>
          </p:nvSpPr>
          <p:spPr>
            <a:xfrm rot="18000000">
              <a:off x="713311" y="5389314"/>
              <a:ext cx="115674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Dist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FB8500-F39C-4F07-9719-3F4F1187638A}"/>
                </a:ext>
              </a:extLst>
            </p:cNvPr>
            <p:cNvSpPr txBox="1"/>
            <p:nvPr/>
          </p:nvSpPr>
          <p:spPr>
            <a:xfrm rot="18000000">
              <a:off x="855003" y="5412116"/>
              <a:ext cx="1216053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Compart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EB74C65-5393-A31F-B0C8-4745223EC711}"/>
                </a:ext>
              </a:extLst>
            </p:cNvPr>
            <p:cNvSpPr txBox="1"/>
            <p:nvPr/>
          </p:nvSpPr>
          <p:spPr>
            <a:xfrm rot="18000000">
              <a:off x="1008904" y="5423434"/>
              <a:ext cx="1240050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ClusCoeff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C8C74DB-1264-9B29-8DEB-00477C6B8D47}"/>
                </a:ext>
              </a:extLst>
            </p:cNvPr>
            <p:cNvSpPr txBox="1"/>
            <p:nvPr/>
          </p:nvSpPr>
          <p:spPr>
            <a:xfrm rot="18000000">
              <a:off x="1745089" y="5127698"/>
              <a:ext cx="531098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Flux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9D2223-4674-7CBD-057A-23CDDD96AEDD}"/>
                </a:ext>
              </a:extLst>
            </p:cNvPr>
            <p:cNvSpPr txBox="1"/>
            <p:nvPr/>
          </p:nvSpPr>
          <p:spPr>
            <a:xfrm rot="18000000">
              <a:off x="1967062" y="5308483"/>
              <a:ext cx="97769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BC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612CB3D-0C8A-5D05-AF32-8D8EA533DDE4}"/>
                </a:ext>
              </a:extLst>
            </p:cNvPr>
            <p:cNvSpPr txBox="1"/>
            <p:nvPr/>
          </p:nvSpPr>
          <p:spPr>
            <a:xfrm rot="18000000">
              <a:off x="2195801" y="5394891"/>
              <a:ext cx="1172309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Gyrate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16DCED-09BE-2BE7-2F06-C69633841743}"/>
                </a:ext>
              </a:extLst>
            </p:cNvPr>
            <p:cNvSpPr txBox="1"/>
            <p:nvPr/>
          </p:nvSpPr>
          <p:spPr>
            <a:xfrm rot="18000000">
              <a:off x="2760626" y="5390963"/>
              <a:ext cx="118201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IIC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3C9958-A8A9-EEB5-0C21-22652DDD2F50}"/>
                </a:ext>
              </a:extLst>
            </p:cNvPr>
            <p:cNvSpPr txBox="1"/>
            <p:nvPr/>
          </p:nvSpPr>
          <p:spPr>
            <a:xfrm rot="18000000">
              <a:off x="3464504" y="5206770"/>
              <a:ext cx="75693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ECA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C9BA4A-4D3A-EFE5-7983-3AEA84684966}"/>
                </a:ext>
              </a:extLst>
            </p:cNvPr>
            <p:cNvSpPr txBox="1"/>
            <p:nvPr/>
          </p:nvSpPr>
          <p:spPr>
            <a:xfrm rot="18000000">
              <a:off x="3215192" y="5476933"/>
              <a:ext cx="1355585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ProtConn</a:t>
              </a:r>
              <a:endParaRPr lang="en-US" sz="127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E8E12F-D17A-1721-4240-AF98D1FB0707}"/>
                </a:ext>
              </a:extLst>
            </p:cNvPr>
            <p:cNvSpPr txBox="1"/>
            <p:nvPr/>
          </p:nvSpPr>
          <p:spPr>
            <a:xfrm rot="18000000">
              <a:off x="1627655" y="5395699"/>
              <a:ext cx="1191717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BA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EBE7EA0-A2D2-C82C-2464-2F95E419C667}"/>
                </a:ext>
              </a:extLst>
            </p:cNvPr>
            <p:cNvSpPr txBox="1"/>
            <p:nvPr/>
          </p:nvSpPr>
          <p:spPr>
            <a:xfrm rot="18000000">
              <a:off x="2740531" y="5304658"/>
              <a:ext cx="965072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AWF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C617AC-8A06-84ED-6EE7-E73C1DCF83E1}"/>
                </a:ext>
              </a:extLst>
            </p:cNvPr>
            <p:cNvSpPr txBox="1"/>
            <p:nvPr/>
          </p:nvSpPr>
          <p:spPr>
            <a:xfrm rot="18000000">
              <a:off x="3241287" y="5214060"/>
              <a:ext cx="783691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A8D0C8-0091-23F1-56C3-80345E2B8469}"/>
                </a:ext>
              </a:extLst>
            </p:cNvPr>
            <p:cNvSpPr txBox="1"/>
            <p:nvPr/>
          </p:nvSpPr>
          <p:spPr>
            <a:xfrm rot="18000000">
              <a:off x="2162971" y="5296621"/>
              <a:ext cx="971524" cy="287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70" i="1" dirty="0">
                  <a:latin typeface="Arial" panose="020B0604020202020204" pitchFamily="34" charset="0"/>
                  <a:cs typeface="Arial" panose="020B0604020202020204" pitchFamily="34" charset="0"/>
                </a:rPr>
                <a:t>Cohesion</a:t>
              </a:r>
            </a:p>
          </p:txBody>
        </p:sp>
      </p:grpSp>
      <p:pic>
        <p:nvPicPr>
          <p:cNvPr id="10" name="Picture 9" descr="A diagram of a graph&#10;&#10;Description automatically generated">
            <a:extLst>
              <a:ext uri="{FF2B5EF4-FFF2-40B4-BE49-F238E27FC236}">
                <a16:creationId xmlns:a16="http://schemas.microsoft.com/office/drawing/2014/main" id="{194759B8-DDCC-56C9-293B-B5A5E89D25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b="7640"/>
          <a:stretch/>
        </p:blipFill>
        <p:spPr>
          <a:xfrm>
            <a:off x="1233373" y="1754101"/>
            <a:ext cx="3305784" cy="3300984"/>
          </a:xfrm>
          <a:prstGeom prst="rect">
            <a:avLst/>
          </a:prstGeom>
        </p:spPr>
      </p:pic>
      <p:pic>
        <p:nvPicPr>
          <p:cNvPr id="14" name="Picture 13" descr="A pixelated triangle with blue and white dots&#10;&#10;Description automatically generated">
            <a:extLst>
              <a:ext uri="{FF2B5EF4-FFF2-40B4-BE49-F238E27FC236}">
                <a16:creationId xmlns:a16="http://schemas.microsoft.com/office/drawing/2014/main" id="{60D8B6ED-A91E-C144-49FD-F7A4B6225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07" y="1751353"/>
            <a:ext cx="3091707" cy="3291840"/>
          </a:xfrm>
          <a:prstGeom prst="rect">
            <a:avLst/>
          </a:prstGeom>
        </p:spPr>
      </p:pic>
      <p:pic>
        <p:nvPicPr>
          <p:cNvPr id="17" name="Picture 16" descr="A white square with blue and red dots&#10;&#10;Description automatically generated">
            <a:extLst>
              <a:ext uri="{FF2B5EF4-FFF2-40B4-BE49-F238E27FC236}">
                <a16:creationId xmlns:a16="http://schemas.microsoft.com/office/drawing/2014/main" id="{EF7AD240-50F2-9FF7-AFEA-FD394C0DB0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5" b="8321"/>
          <a:stretch/>
        </p:blipFill>
        <p:spPr>
          <a:xfrm>
            <a:off x="8453692" y="1761112"/>
            <a:ext cx="3328107" cy="33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0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E33FC8-BF4D-B406-018D-02CEB35DD1EB}"/>
              </a:ext>
            </a:extLst>
          </p:cNvPr>
          <p:cNvGrpSpPr/>
          <p:nvPr/>
        </p:nvGrpSpPr>
        <p:grpSpPr>
          <a:xfrm>
            <a:off x="26135" y="10048"/>
            <a:ext cx="5239547" cy="6837899"/>
            <a:chOff x="26135" y="10048"/>
            <a:chExt cx="5239547" cy="68378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FB7D4F-ED6A-4A5D-A0EB-0F74BB123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" r="768" b="293"/>
            <a:stretch/>
          </p:blipFill>
          <p:spPr>
            <a:xfrm>
              <a:off x="26135" y="10048"/>
              <a:ext cx="5239547" cy="68378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FF3B48-687A-45BB-B193-8A180C55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3" y="10053"/>
              <a:ext cx="2120166" cy="190918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85056-1C2D-4003-A703-097D082AC3FA}"/>
                </a:ext>
              </a:extLst>
            </p:cNvPr>
            <p:cNvSpPr txBox="1"/>
            <p:nvPr/>
          </p:nvSpPr>
          <p:spPr>
            <a:xfrm>
              <a:off x="775759" y="1919235"/>
              <a:ext cx="1164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 Area (km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1D5A67-E09D-4985-8CEB-EB58DFFDE1E3}"/>
                </a:ext>
              </a:extLst>
            </p:cNvPr>
            <p:cNvSpPr txBox="1"/>
            <p:nvPr/>
          </p:nvSpPr>
          <p:spPr>
            <a:xfrm rot="16200000">
              <a:off x="-132080" y="873204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1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CDBA77-54A7-5261-995B-91BD254DF0EF}"/>
              </a:ext>
            </a:extLst>
          </p:cNvPr>
          <p:cNvGrpSpPr/>
          <p:nvPr/>
        </p:nvGrpSpPr>
        <p:grpSpPr>
          <a:xfrm>
            <a:off x="0" y="0"/>
            <a:ext cx="5299363" cy="6857999"/>
            <a:chOff x="0" y="0"/>
            <a:chExt cx="5299363" cy="68579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57D420-B4E4-43E7-9240-0587186BF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299363" cy="6857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D5AAF8-D2FE-4C08-8A76-901FC572E4B8}"/>
                </a:ext>
              </a:extLst>
            </p:cNvPr>
            <p:cNvSpPr txBox="1"/>
            <p:nvPr/>
          </p:nvSpPr>
          <p:spPr>
            <a:xfrm rot="16200000">
              <a:off x="-132080" y="873204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F19FC0-7665-487F-9088-A998F6BF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3" y="10053"/>
              <a:ext cx="2120166" cy="1909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BB99AE-6973-F7EC-C264-5EAB3201594F}"/>
                </a:ext>
              </a:extLst>
            </p:cNvPr>
            <p:cNvSpPr txBox="1"/>
            <p:nvPr/>
          </p:nvSpPr>
          <p:spPr>
            <a:xfrm>
              <a:off x="775759" y="1919235"/>
              <a:ext cx="1164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 Area (km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06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F52C9E-CBA3-28F2-1CB7-99E3792ACF79}"/>
              </a:ext>
            </a:extLst>
          </p:cNvPr>
          <p:cNvGrpSpPr/>
          <p:nvPr/>
        </p:nvGrpSpPr>
        <p:grpSpPr>
          <a:xfrm>
            <a:off x="0" y="0"/>
            <a:ext cx="5299363" cy="6858000"/>
            <a:chOff x="0" y="0"/>
            <a:chExt cx="529936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AB41D9-8FE6-4E28-9678-473C9A5EA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299363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030697-22AE-446B-A0F0-C96521B56ACF}"/>
                </a:ext>
              </a:extLst>
            </p:cNvPr>
            <p:cNvSpPr txBox="1"/>
            <p:nvPr/>
          </p:nvSpPr>
          <p:spPr>
            <a:xfrm rot="16200000">
              <a:off x="-132080" y="873204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890AB5-B868-4B09-A403-5DF5C3C3D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3" y="10053"/>
              <a:ext cx="2120165" cy="1909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883942-A444-829C-A462-B0EF831287EC}"/>
                </a:ext>
              </a:extLst>
            </p:cNvPr>
            <p:cNvSpPr txBox="1"/>
            <p:nvPr/>
          </p:nvSpPr>
          <p:spPr>
            <a:xfrm>
              <a:off x="775759" y="1919235"/>
              <a:ext cx="1164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 Area (km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38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59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21681</TotalTime>
  <Words>217</Words>
  <Application>Microsoft Macintosh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Yang (Student)</dc:creator>
  <cp:lastModifiedBy>Wenxin Yang (Student)</cp:lastModifiedBy>
  <cp:revision>87</cp:revision>
  <dcterms:created xsi:type="dcterms:W3CDTF">2023-05-04T22:06:06Z</dcterms:created>
  <dcterms:modified xsi:type="dcterms:W3CDTF">2023-11-07T22:10:02Z</dcterms:modified>
</cp:coreProperties>
</file>