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6" r:id="rId4"/>
    <p:sldMasterId id="2147483677" r:id="rId5"/>
  </p:sldMasterIdLst>
  <p:notesMasterIdLst>
    <p:notesMasterId r:id="rId23"/>
  </p:notesMasterIdLst>
  <p:sldIdLst>
    <p:sldId id="261" r:id="rId6"/>
    <p:sldId id="263" r:id="rId7"/>
    <p:sldId id="269" r:id="rId8"/>
    <p:sldId id="297" r:id="rId9"/>
    <p:sldId id="281" r:id="rId10"/>
    <p:sldId id="333" r:id="rId11"/>
    <p:sldId id="344" r:id="rId12"/>
    <p:sldId id="370" r:id="rId13"/>
    <p:sldId id="369" r:id="rId14"/>
    <p:sldId id="280" r:id="rId15"/>
    <p:sldId id="296" r:id="rId16"/>
    <p:sldId id="378" r:id="rId17"/>
    <p:sldId id="379" r:id="rId18"/>
    <p:sldId id="375" r:id="rId19"/>
    <p:sldId id="376" r:id="rId20"/>
    <p:sldId id="377" r:id="rId21"/>
    <p:sldId id="30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clrMru>
    <a:srgbClr val="9B8DB6"/>
    <a:srgbClr val="92D050"/>
    <a:srgbClr val="D2A006"/>
    <a:srgbClr val="1F1F1F"/>
    <a:srgbClr val="232323"/>
    <a:srgbClr val="1C2734"/>
    <a:srgbClr val="1A2232"/>
    <a:srgbClr val="2B3854"/>
    <a:srgbClr val="4E7CDF"/>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2"/>
      </p:cViewPr>
      <p:guideLst>
        <p:guide pos="6900"/>
        <p:guide pos="6562"/>
        <p:guide orient="horz" pos="1133"/>
        <p:guide orient="horz" pos="326"/>
        <p:guide pos="5163"/>
        <p:guide orient="horz" pos="4015"/>
        <p:guide pos="2436"/>
        <p:guide orient="horz" pos="1620"/>
        <p:guide pos="735"/>
        <p:guide orient="horz" pos="2568"/>
        <p:guide pos="1166"/>
        <p:guide orient="horz" pos="3262"/>
      </p:guideLst>
    </p:cSldViewPr>
  </p:slideViewPr>
  <p:notesTextViewPr>
    <p:cViewPr>
      <p:scale>
        <a:sx n="1" d="1"/>
        <a:sy n="1" d="1"/>
      </p:scale>
      <p:origin x="0" y="0"/>
    </p:cViewPr>
  </p:notesTextViewPr>
  <p:sorterViewPr>
    <p:cViewPr>
      <p:scale>
        <a:sx n="50" d="100"/>
        <a:sy n="50" d="100"/>
      </p:scale>
      <p:origin x="0" y="-23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explosion val="0"/>
          <c:dPt>
            <c:idx val="0"/>
            <c:bubble3D val="0"/>
            <c:spPr>
              <a:solidFill>
                <a:schemeClr val="bg1"/>
              </a:solidFill>
              <a:ln w="19050">
                <a:noFill/>
              </a:ln>
              <a:effectLst/>
            </c:spPr>
          </c:dPt>
          <c:dPt>
            <c:idx val="1"/>
            <c:bubble3D val="0"/>
            <c:spPr>
              <a:solidFill>
                <a:srgbClr val="92D050"/>
              </a:solid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explosion val="0"/>
          <c:dPt>
            <c:idx val="0"/>
            <c:bubble3D val="0"/>
            <c:spPr>
              <a:solidFill>
                <a:schemeClr val="bg1"/>
              </a:solidFill>
              <a:ln w="19050">
                <a:noFill/>
              </a:ln>
              <a:effectLst/>
            </c:spPr>
          </c:dPt>
          <c:dPt>
            <c:idx val="1"/>
            <c:bubble3D val="0"/>
            <c:spPr>
              <a:solidFill>
                <a:srgbClr val="92D050"/>
              </a:solidFill>
              <a:ln w="19050">
                <a:noFill/>
              </a:ln>
              <a:effectLst/>
            </c:spPr>
          </c:dPt>
          <c:dLbls>
            <c:delete val="1"/>
          </c:dLbls>
          <c:cat>
            <c:numRef>
              <c:f>Sheet1!$A$2:$A$3</c:f>
              <c:numCache>
                <c:ptCount val="0"/>
              </c:numCache>
            </c:numRef>
          </c:cat>
          <c:val>
            <c:numRef>
              <c:f>Sheet1!$B$2:$B$3</c:f>
              <c:numCache>
                <c:formatCode>0%</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explosion val="0"/>
          <c:dPt>
            <c:idx val="0"/>
            <c:bubble3D val="0"/>
            <c:spPr>
              <a:solidFill>
                <a:schemeClr val="bg1"/>
              </a:solidFill>
              <a:ln w="19050">
                <a:noFill/>
              </a:ln>
              <a:effectLst/>
            </c:spPr>
          </c:dPt>
          <c:dPt>
            <c:idx val="1"/>
            <c:bubble3D val="0"/>
            <c:spPr>
              <a:solidFill>
                <a:srgbClr val="92D050"/>
              </a:solidFill>
              <a:ln w="19050">
                <a:noFill/>
              </a:ln>
              <a:effectLst/>
            </c:spPr>
          </c:dPt>
          <c:dLbls>
            <c:delete val="1"/>
          </c:dLbls>
          <c:cat>
            <c:numRef>
              <c:f>Sheet1!$A$2:$A$3</c:f>
              <c:numCache>
                <c:ptCount val="0"/>
              </c:numCache>
            </c:numRef>
          </c:cat>
          <c:val>
            <c:numRef>
              <c:f>Sheet1!$B$2:$B$3</c:f>
              <c:numCache>
                <c:formatCode>0%</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08A5C-180A-4064-83CC-E2D19F5160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A7B38-FB3A-4BFD-B6F7-FCB197FDDE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1.png"/><Relationship Id="rId3" Type="http://schemas.microsoft.com/office/2007/relationships/media" Target="../media/media1.avi"/><Relationship Id="rId2" Type="http://schemas.openxmlformats.org/officeDocument/2006/relationships/video" Target="../media/media1.avi"/><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内页背景">
            <a:hlinkClick r:id="" action="ppaction://media"/>
          </p:cNvPr>
          <p:cNvPicPr>
            <a:picLocks noChangeAspect="1"/>
          </p:cNvPicPr>
          <p:nvPr userDrawn="1">
            <a:videoFile r:link="rId2"/>
            <p:extLst>
              <p:ext uri="{DAA4B4D4-6D71-4841-9C94-3DE7FCFB9230}">
                <p14:media xmlns:p14="http://schemas.microsoft.com/office/powerpoint/2010/main" r:embed="rId3"/>
              </p:ext>
            </p:extLst>
          </p:nvPr>
        </p:nvPicPr>
        <p:blipFill>
          <a:blip r:embed="rId4"/>
          <a:stretch>
            <a:fillRect/>
          </a:stretch>
        </p:blipFill>
        <p:spPr>
          <a:xfrm>
            <a:off x="0" y="0"/>
            <a:ext cx="12192000" cy="6858000"/>
          </a:xfrm>
          <a:prstGeom prst="rect">
            <a:avLst/>
          </a:prstGeom>
        </p:spPr>
      </p:pic>
      <p:sp>
        <p:nvSpPr>
          <p:cNvPr id="4" name="矩形 3"/>
          <p:cNvSpPr/>
          <p:nvPr userDrawn="1"/>
        </p:nvSpPr>
        <p:spPr>
          <a:xfrm>
            <a:off x="-199046" y="-383937"/>
            <a:ext cx="13315950" cy="76771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20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F0EFEC"/>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D3D77D-49A0-4D11-AD82-4565438F9E9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1" name="组合 10"/>
          <p:cNvGrpSpPr/>
          <p:nvPr/>
        </p:nvGrpSpPr>
        <p:grpSpPr>
          <a:xfrm>
            <a:off x="11386622" y="285543"/>
            <a:ext cx="479425" cy="696909"/>
            <a:chOff x="8512534" y="214157"/>
            <a:chExt cx="359569" cy="522682"/>
          </a:xfrm>
        </p:grpSpPr>
        <p:sp>
          <p:nvSpPr>
            <p:cNvPr id="12"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13" name="Freeform 41"/>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C611F"/>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14"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p:spPr>
          <p:txBody>
            <a:bodyPr vert="horz" wrap="square" lIns="68579" tIns="34289" rIns="68579" bIns="34289" numCol="1" anchor="t" anchorCtr="0" compatLnSpc="1"/>
            <a:lstStyle/>
            <a:p>
              <a:pPr defTabSz="913765"/>
              <a:endParaRPr lang="zh-CN" altLang="en-US" sz="1865">
                <a:solidFill>
                  <a:prstClr val="black"/>
                </a:solidFill>
              </a:endParaRPr>
            </a:p>
          </p:txBody>
        </p:sp>
      </p:grpSp>
      <p:sp>
        <p:nvSpPr>
          <p:cNvPr id="6" name="灯片编号占位符 5"/>
          <p:cNvSpPr>
            <a:spLocks noGrp="1"/>
          </p:cNvSpPr>
          <p:nvPr>
            <p:ph type="sldNum" sz="quarter" idx="12"/>
          </p:nvPr>
        </p:nvSpPr>
        <p:spPr>
          <a:xfrm>
            <a:off x="10198997" y="348894"/>
            <a:ext cx="2844800" cy="366183"/>
          </a:xfrm>
        </p:spPr>
        <p:txBody>
          <a:bodyPr/>
          <a:lstStyle>
            <a:lvl1pPr algn="ctr">
              <a:defRPr sz="2135">
                <a:solidFill>
                  <a:schemeClr val="bg1"/>
                </a:solidFill>
              </a:defRPr>
            </a:lvl1pPr>
          </a:lstStyle>
          <a:p>
            <a:fld id="{9C689EE7-C798-4E5C-9338-2BD7BFF69A97}"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p:nvGrpSpPr>
        <p:grpSpPr>
          <a:xfrm>
            <a:off x="11386622" y="285543"/>
            <a:ext cx="479425" cy="696909"/>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18" name="Freeform 41"/>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p:spPr>
          <p:txBody>
            <a:bodyPr vert="horz" wrap="square" lIns="68579" tIns="34289" rIns="68579" bIns="34289" numCol="1" anchor="t" anchorCtr="0" compatLnSpc="1"/>
            <a:lstStyle/>
            <a:p>
              <a:pPr defTabSz="913765"/>
              <a:endParaRPr lang="zh-CN" altLang="en-US" sz="1865">
                <a:solidFill>
                  <a:prstClr val="black"/>
                </a:solidFill>
              </a:endParaRPr>
            </a:p>
          </p:txBody>
        </p:sp>
      </p:grpSp>
      <p:sp>
        <p:nvSpPr>
          <p:cNvPr id="20" name="灯片编号占位符 5"/>
          <p:cNvSpPr>
            <a:spLocks noGrp="1"/>
          </p:cNvSpPr>
          <p:nvPr>
            <p:ph type="sldNum" sz="quarter" idx="12"/>
          </p:nvPr>
        </p:nvSpPr>
        <p:spPr>
          <a:xfrm>
            <a:off x="10198997" y="348894"/>
            <a:ext cx="2844800" cy="366183"/>
          </a:xfrm>
        </p:spPr>
        <p:txBody>
          <a:bodyPr/>
          <a:lstStyle>
            <a:lvl1pPr algn="ctr">
              <a:defRPr sz="2135">
                <a:solidFill>
                  <a:schemeClr val="bg1"/>
                </a:solidFill>
              </a:defRPr>
            </a:lvl1pPr>
          </a:lstStyle>
          <a:p>
            <a:fld id="{58D60263-A96F-46DE-8AEE-71093E484CCF}" type="slidenum">
              <a:rPr lang="zh-CN" altLang="en-US" smtClean="0"/>
            </a:fld>
            <a:endParaRPr lang="zh-CN" altLang="en-US" dirty="0"/>
          </a:p>
        </p:txBody>
      </p:sp>
      <p:grpSp>
        <p:nvGrpSpPr>
          <p:cNvPr id="9" name="组合 8"/>
          <p:cNvGrpSpPr/>
          <p:nvPr userDrawn="1"/>
        </p:nvGrpSpPr>
        <p:grpSpPr>
          <a:xfrm>
            <a:off x="11386622" y="285543"/>
            <a:ext cx="479425" cy="696909"/>
            <a:chOff x="8512534" y="214157"/>
            <a:chExt cx="359569" cy="522682"/>
          </a:xfrm>
        </p:grpSpPr>
        <p:sp>
          <p:nvSpPr>
            <p:cNvPr id="10"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11" name="Freeform 41"/>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12"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p:spPr>
          <p:txBody>
            <a:bodyPr vert="horz" wrap="square" lIns="68579" tIns="34289" rIns="68579" bIns="34289" numCol="1" anchor="t" anchorCtr="0" compatLnSpc="1"/>
            <a:lstStyle/>
            <a:p>
              <a:pPr defTabSz="913765"/>
              <a:endParaRPr lang="zh-CN" altLang="en-US" sz="1865">
                <a:solidFill>
                  <a:prstClr val="black"/>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E389472F-A5DA-4179-B9F8-99F9FACC98F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grpSp>
        <p:nvGrpSpPr>
          <p:cNvPr id="18" name="组合 17"/>
          <p:cNvGrpSpPr/>
          <p:nvPr/>
        </p:nvGrpSpPr>
        <p:grpSpPr>
          <a:xfrm>
            <a:off x="11386622" y="285543"/>
            <a:ext cx="479425" cy="696909"/>
            <a:chOff x="8512534" y="214157"/>
            <a:chExt cx="359569" cy="522682"/>
          </a:xfrm>
        </p:grpSpPr>
        <p:sp>
          <p:nvSpPr>
            <p:cNvPr id="19"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20" name="Freeform 41"/>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464F5A"/>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21"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p:spPr>
          <p:txBody>
            <a:bodyPr vert="horz" wrap="square" lIns="68579" tIns="34289" rIns="68579" bIns="34289" numCol="1" anchor="t" anchorCtr="0" compatLnSpc="1"/>
            <a:lstStyle/>
            <a:p>
              <a:pPr defTabSz="913765"/>
              <a:endParaRPr lang="zh-CN" altLang="en-US" sz="1865">
                <a:solidFill>
                  <a:prstClr val="black"/>
                </a:solidFill>
              </a:endParaRPr>
            </a:p>
          </p:txBody>
        </p:sp>
      </p:grpSp>
      <p:sp>
        <p:nvSpPr>
          <p:cNvPr id="22" name="灯片编号占位符 5"/>
          <p:cNvSpPr>
            <a:spLocks noGrp="1"/>
          </p:cNvSpPr>
          <p:nvPr>
            <p:ph type="sldNum" sz="quarter" idx="12"/>
          </p:nvPr>
        </p:nvSpPr>
        <p:spPr>
          <a:xfrm>
            <a:off x="10198997" y="348894"/>
            <a:ext cx="2844800" cy="366183"/>
          </a:xfrm>
        </p:spPr>
        <p:txBody>
          <a:bodyPr/>
          <a:lstStyle>
            <a:lvl1pPr algn="ctr">
              <a:defRPr sz="2135">
                <a:solidFill>
                  <a:schemeClr val="bg1"/>
                </a:solidFill>
              </a:defRPr>
            </a:lvl1pPr>
          </a:lstStyle>
          <a:p>
            <a:fld id="{15126A41-347E-4916-BBAE-EA725A5E32CB}"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10879419-A016-494D-98D6-AC0758BAF85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grpSp>
        <p:nvGrpSpPr>
          <p:cNvPr id="20" name="组合 19"/>
          <p:cNvGrpSpPr/>
          <p:nvPr/>
        </p:nvGrpSpPr>
        <p:grpSpPr>
          <a:xfrm>
            <a:off x="11386622" y="285543"/>
            <a:ext cx="479425" cy="696909"/>
            <a:chOff x="8512534" y="214157"/>
            <a:chExt cx="359569" cy="522682"/>
          </a:xfrm>
        </p:grpSpPr>
        <p:sp>
          <p:nvSpPr>
            <p:cNvPr id="21"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22" name="Freeform 41"/>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FC543"/>
            </a:solidFill>
            <a:ln>
              <a:noFill/>
            </a:ln>
          </p:spPr>
          <p:txBody>
            <a:bodyPr vert="horz" wrap="square" lIns="68579" tIns="34289" rIns="68579" bIns="34289" numCol="1" anchor="t" anchorCtr="0" compatLnSpc="1"/>
            <a:lstStyle/>
            <a:p>
              <a:pPr defTabSz="913765"/>
              <a:endParaRPr lang="zh-CN" altLang="en-US" sz="1865">
                <a:solidFill>
                  <a:prstClr val="black"/>
                </a:solidFill>
              </a:endParaRPr>
            </a:p>
          </p:txBody>
        </p:sp>
        <p:sp>
          <p:nvSpPr>
            <p:cNvPr id="23" name="Oval 42"/>
            <p:cNvSpPr>
              <a:spLocks noChangeArrowheads="1"/>
            </p:cNvSpPr>
            <p:nvPr userDrawn="1"/>
          </p:nvSpPr>
          <p:spPr bwMode="auto">
            <a:xfrm>
              <a:off x="8557317" y="265733"/>
              <a:ext cx="270000" cy="270000"/>
            </a:xfrm>
            <a:prstGeom prst="ellipse">
              <a:avLst/>
            </a:prstGeom>
            <a:solidFill>
              <a:schemeClr val="bg1">
                <a:alpha val="69000"/>
              </a:schemeClr>
            </a:solidFill>
            <a:ln w="57150">
              <a:noFill/>
            </a:ln>
          </p:spPr>
          <p:txBody>
            <a:bodyPr vert="horz" wrap="square" lIns="68579" tIns="34289" rIns="68579" bIns="34289" numCol="1" anchor="t" anchorCtr="0" compatLnSpc="1"/>
            <a:lstStyle/>
            <a:p>
              <a:pPr defTabSz="913765"/>
              <a:endParaRPr lang="zh-CN" altLang="en-US" sz="1865">
                <a:solidFill>
                  <a:prstClr val="black"/>
                </a:solidFill>
              </a:endParaRPr>
            </a:p>
          </p:txBody>
        </p:sp>
      </p:grpSp>
      <p:sp>
        <p:nvSpPr>
          <p:cNvPr id="24" name="灯片编号占位符 5"/>
          <p:cNvSpPr>
            <a:spLocks noGrp="1"/>
          </p:cNvSpPr>
          <p:nvPr>
            <p:ph type="sldNum" sz="quarter" idx="12"/>
          </p:nvPr>
        </p:nvSpPr>
        <p:spPr>
          <a:xfrm>
            <a:off x="10198997" y="348894"/>
            <a:ext cx="2844800" cy="366183"/>
          </a:xfrm>
        </p:spPr>
        <p:txBody>
          <a:bodyPr/>
          <a:lstStyle>
            <a:lvl1pPr algn="ctr">
              <a:defRPr sz="2135">
                <a:solidFill>
                  <a:srgbClr val="152C34"/>
                </a:solidFill>
              </a:defRPr>
            </a:lvl1pPr>
          </a:lstStyle>
          <a:p>
            <a:fld id="{9C689EE7-C798-4E5C-9338-2BD7BFF69A97}"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3516252-7B8A-42FB-B731-A593BE82547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7B34C1-29DF-48A7-B438-B832F2B2885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0A479A-F0E9-408E-AC96-12A50DF6DFD5}"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7B34C1-29DF-48A7-B438-B832F2B2885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8516493-6163-4328-B0E8-1451112E27B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7B34C1-29DF-48A7-B438-B832F2B2885C}"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765B05B-AFAC-47C2-9CCD-15FF9FAC62E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7B34C1-29DF-48A7-B438-B832F2B2885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5EDAB2-564E-4532-81D9-99F974405A4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034B0C-A1BD-45C6-8646-14FE5DDBB0A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418AE5A-ED49-4EAD-9ADB-0D5F77D6621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D5B3FF-2FF4-47A8-ADC4-EB7F1FE02C4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8AE5A-ED49-4EAD-9ADB-0D5F77D6621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5B3FF-2FF4-47A8-ADC4-EB7F1FE02C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E418AE5A-ED49-4EAD-9ADB-0D5F77D6621A}"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A5D5B3FF-2FF4-47A8-ADC4-EB7F1FE02C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 cstate="print">
            <a:alphaModFix amt="93000"/>
            <a:lum/>
          </a:blip>
          <a:srcRect/>
          <a:stretch>
            <a:fillRect t="-7000" b="-1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A5D5B3FF-2FF4-47A8-ADC4-EB7F1FE02C4B}" type="slidenum">
              <a:rPr lang="zh-CN" altLang="en-US" smtClean="0"/>
            </a:fld>
            <a:endParaRPr lang="zh-CN" altLang="en-US"/>
          </a:p>
        </p:txBody>
      </p:sp>
      <p:sp>
        <p:nvSpPr>
          <p:cNvPr id="8" name="矩形 7"/>
          <p:cNvSpPr/>
          <p:nvPr/>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Tree>
  </p:cSld>
  <p:clrMap bg1="lt1" tx1="dk1" bg2="lt2" tx2="dk2" accent1="accent1" accent2="accent2" accent3="accent3" accent4="accent4" accent5="accent5" accent6="accent6" hlink="hlink" folHlink="folHlink"/>
  <p:transition>
    <p:wipe dir="r"/>
  </p:transition>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 cstate="print">
            <a:alphaModFix amt="93000"/>
            <a:lum/>
          </a:blip>
          <a:srcRect/>
          <a:stretch>
            <a:fillRect t="-7000" b="-1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A5D5B3FF-2FF4-47A8-ADC4-EB7F1FE02C4B}" type="slidenum">
              <a:rPr lang="zh-CN" altLang="en-US" smtClean="0"/>
            </a:fld>
            <a:endParaRPr lang="zh-CN" altLang="en-US"/>
          </a:p>
        </p:txBody>
      </p:sp>
      <p:sp>
        <p:nvSpPr>
          <p:cNvPr id="8" name="矩形 7"/>
          <p:cNvSpPr/>
          <p:nvPr/>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Tree>
  </p:cSld>
  <p:clrMap bg1="lt1" tx1="dk1" bg2="lt2" tx2="dk2" accent1="accent1" accent2="accent2" accent3="accent3" accent4="accent4" accent5="accent5" accent6="accent6" hlink="hlink" folHlink="folHlink"/>
  <p:transition>
    <p:wipe dir="r"/>
  </p:transition>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chart" Target="../charts/char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788854" y="2462432"/>
            <a:ext cx="11358880" cy="337820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8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小学生四则运算系统</a:t>
            </a:r>
            <a:r>
              <a:rPr kumimoji="0" lang="zh-CN" altLang="en-US" sz="80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rPr>
              <a:t>报告</a:t>
            </a:r>
            <a:endParaRPr kumimoji="0" lang="en-US" altLang="zh-CN" sz="80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rPr>
              <a:t>成员：</a:t>
            </a: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王旭阳 徐怡琳 刘高生 杨星星</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p>
        </p:txBody>
      </p:sp>
      <p:sp>
        <p:nvSpPr>
          <p:cNvPr id="31" name="任意多边形 30"/>
          <p:cNvSpPr/>
          <p:nvPr/>
        </p:nvSpPr>
        <p:spPr>
          <a:xfrm rot="16200000">
            <a:off x="875834" y="529267"/>
            <a:ext cx="414176" cy="416415"/>
          </a:xfrm>
          <a:custGeom>
            <a:avLst/>
            <a:gdLst>
              <a:gd name="connsiteX0" fmla="*/ 1008058 w 1451354"/>
              <a:gd name="connsiteY0" fmla="*/ 1355958 h 1459200"/>
              <a:gd name="connsiteX1" fmla="*/ 1001763 w 1451354"/>
              <a:gd name="connsiteY1" fmla="*/ 1361266 h 1459200"/>
              <a:gd name="connsiteX2" fmla="*/ 688005 w 1451354"/>
              <a:gd name="connsiteY2" fmla="*/ 1459200 h 1459200"/>
              <a:gd name="connsiteX3" fmla="*/ 126831 w 1451354"/>
              <a:gd name="connsiteY3" fmla="*/ 885762 h 1459200"/>
              <a:gd name="connsiteX4" fmla="*/ 291196 w 1451354"/>
              <a:gd name="connsiteY4" fmla="*/ 480280 h 1459200"/>
              <a:gd name="connsiteX5" fmla="*/ 345462 w 1451354"/>
              <a:gd name="connsiteY5" fmla="*/ 434528 h 1459200"/>
              <a:gd name="connsiteX6" fmla="*/ 310447 w 1451354"/>
              <a:gd name="connsiteY6" fmla="*/ 499038 h 1459200"/>
              <a:gd name="connsiteX7" fmla="*/ 261282 w 1451354"/>
              <a:gd name="connsiteY7" fmla="*/ 742556 h 1459200"/>
              <a:gd name="connsiteX8" fmla="*/ 886898 w 1451354"/>
              <a:gd name="connsiteY8" fmla="*/ 1368172 h 1459200"/>
              <a:gd name="connsiteX9" fmla="*/ 1024672 w 1451354"/>
              <a:gd name="connsiteY9" fmla="*/ 362075 h 1459200"/>
              <a:gd name="connsiteX10" fmla="*/ 960162 w 1451354"/>
              <a:gd name="connsiteY10" fmla="*/ 327060 h 1459200"/>
              <a:gd name="connsiteX11" fmla="*/ 716644 w 1451354"/>
              <a:gd name="connsiteY11" fmla="*/ 277896 h 1459200"/>
              <a:gd name="connsiteX12" fmla="*/ 91028 w 1451354"/>
              <a:gd name="connsiteY12" fmla="*/ 903512 h 1459200"/>
              <a:gd name="connsiteX13" fmla="*/ 103242 w 1451354"/>
              <a:gd name="connsiteY13" fmla="*/ 1024672 h 1459200"/>
              <a:gd name="connsiteX14" fmla="*/ 97934 w 1451354"/>
              <a:gd name="connsiteY14" fmla="*/ 1018377 h 1459200"/>
              <a:gd name="connsiteX15" fmla="*/ 0 w 1451354"/>
              <a:gd name="connsiteY15" fmla="*/ 704619 h 1459200"/>
              <a:gd name="connsiteX16" fmla="*/ 573438 w 1451354"/>
              <a:gd name="connsiteY16" fmla="*/ 143445 h 1459200"/>
              <a:gd name="connsiteX17" fmla="*/ 978920 w 1451354"/>
              <a:gd name="connsiteY17" fmla="*/ 307809 h 1459200"/>
              <a:gd name="connsiteX18" fmla="*/ 1307909 w 1451354"/>
              <a:gd name="connsiteY18" fmla="*/ 573438 h 1459200"/>
              <a:gd name="connsiteX19" fmla="*/ 1143545 w 1451354"/>
              <a:gd name="connsiteY19" fmla="*/ 978920 h 1459200"/>
              <a:gd name="connsiteX20" fmla="*/ 1089279 w 1451354"/>
              <a:gd name="connsiteY20" fmla="*/ 1024672 h 1459200"/>
              <a:gd name="connsiteX21" fmla="*/ 1124295 w 1451354"/>
              <a:gd name="connsiteY21" fmla="*/ 960162 h 1459200"/>
              <a:gd name="connsiteX22" fmla="*/ 1173459 w 1451354"/>
              <a:gd name="connsiteY22" fmla="*/ 716644 h 1459200"/>
              <a:gd name="connsiteX23" fmla="*/ 547843 w 1451354"/>
              <a:gd name="connsiteY23" fmla="*/ 91028 h 1459200"/>
              <a:gd name="connsiteX24" fmla="*/ 426683 w 1451354"/>
              <a:gd name="connsiteY24" fmla="*/ 103241 h 1459200"/>
              <a:gd name="connsiteX25" fmla="*/ 432978 w 1451354"/>
              <a:gd name="connsiteY25" fmla="*/ 97933 h 1459200"/>
              <a:gd name="connsiteX26" fmla="*/ 746736 w 1451354"/>
              <a:gd name="connsiteY26" fmla="*/ 0 h 1459200"/>
              <a:gd name="connsiteX27" fmla="*/ 1307909 w 1451354"/>
              <a:gd name="connsiteY27" fmla="*/ 573438 h 1459200"/>
              <a:gd name="connsiteX28" fmla="*/ 1451354 w 1451354"/>
              <a:gd name="connsiteY28" fmla="*/ 768297 h 1459200"/>
              <a:gd name="connsiteX29" fmla="*/ 877916 w 1451354"/>
              <a:gd name="connsiteY29" fmla="*/ 1329471 h 1459200"/>
              <a:gd name="connsiteX30" fmla="*/ 472434 w 1451354"/>
              <a:gd name="connsiteY30" fmla="*/ 1165107 h 1459200"/>
              <a:gd name="connsiteX31" fmla="*/ 426682 w 1451354"/>
              <a:gd name="connsiteY31" fmla="*/ 1110841 h 1459200"/>
              <a:gd name="connsiteX32" fmla="*/ 491192 w 1451354"/>
              <a:gd name="connsiteY32" fmla="*/ 1145856 h 1459200"/>
              <a:gd name="connsiteX33" fmla="*/ 734710 w 1451354"/>
              <a:gd name="connsiteY33" fmla="*/ 1195020 h 1459200"/>
              <a:gd name="connsiteX34" fmla="*/ 1360326 w 1451354"/>
              <a:gd name="connsiteY34" fmla="*/ 569404 h 1459200"/>
              <a:gd name="connsiteX35" fmla="*/ 1348112 w 1451354"/>
              <a:gd name="connsiteY35" fmla="*/ 448244 h 1459200"/>
              <a:gd name="connsiteX36" fmla="*/ 1353420 w 1451354"/>
              <a:gd name="connsiteY36" fmla="*/ 454539 h 1459200"/>
              <a:gd name="connsiteX37" fmla="*/ 1451354 w 1451354"/>
              <a:gd name="connsiteY37" fmla="*/ 768297 h 14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51354" h="1459200">
                <a:moveTo>
                  <a:pt x="1008058" y="1355958"/>
                </a:moveTo>
                <a:lnTo>
                  <a:pt x="1001763" y="1361266"/>
                </a:lnTo>
                <a:cubicBezTo>
                  <a:pt x="912199" y="1423096"/>
                  <a:pt x="804228" y="1459200"/>
                  <a:pt x="688005" y="1459200"/>
                </a:cubicBezTo>
                <a:cubicBezTo>
                  <a:pt x="378077" y="1459200"/>
                  <a:pt x="126831" y="1202463"/>
                  <a:pt x="126831" y="885762"/>
                </a:cubicBezTo>
                <a:cubicBezTo>
                  <a:pt x="126831" y="727411"/>
                  <a:pt x="189644" y="584052"/>
                  <a:pt x="291196" y="480280"/>
                </a:cubicBezTo>
                <a:lnTo>
                  <a:pt x="345462" y="434528"/>
                </a:lnTo>
                <a:lnTo>
                  <a:pt x="310447" y="499038"/>
                </a:lnTo>
                <a:cubicBezTo>
                  <a:pt x="278789" y="573886"/>
                  <a:pt x="261283" y="656176"/>
                  <a:pt x="261282" y="742556"/>
                </a:cubicBezTo>
                <a:cubicBezTo>
                  <a:pt x="261282" y="1088074"/>
                  <a:pt x="541380" y="1368172"/>
                  <a:pt x="886898" y="1368172"/>
                </a:cubicBezTo>
                <a:close/>
                <a:moveTo>
                  <a:pt x="1024672" y="362075"/>
                </a:moveTo>
                <a:lnTo>
                  <a:pt x="960162" y="327060"/>
                </a:lnTo>
                <a:cubicBezTo>
                  <a:pt x="885314" y="295402"/>
                  <a:pt x="803024" y="277896"/>
                  <a:pt x="716644" y="277896"/>
                </a:cubicBezTo>
                <a:cubicBezTo>
                  <a:pt x="371126" y="277896"/>
                  <a:pt x="91028" y="557994"/>
                  <a:pt x="91028" y="903512"/>
                </a:cubicBezTo>
                <a:lnTo>
                  <a:pt x="103242" y="1024672"/>
                </a:lnTo>
                <a:lnTo>
                  <a:pt x="97934" y="1018377"/>
                </a:lnTo>
                <a:cubicBezTo>
                  <a:pt x="36104" y="928813"/>
                  <a:pt x="0" y="820842"/>
                  <a:pt x="0" y="704619"/>
                </a:cubicBezTo>
                <a:cubicBezTo>
                  <a:pt x="0" y="394691"/>
                  <a:pt x="256737" y="143445"/>
                  <a:pt x="573438" y="143445"/>
                </a:cubicBezTo>
                <a:cubicBezTo>
                  <a:pt x="731789" y="143445"/>
                  <a:pt x="875148" y="206257"/>
                  <a:pt x="978920" y="307809"/>
                </a:cubicBezTo>
                <a:close/>
                <a:moveTo>
                  <a:pt x="1307909" y="573438"/>
                </a:moveTo>
                <a:cubicBezTo>
                  <a:pt x="1307909" y="731789"/>
                  <a:pt x="1245098" y="875148"/>
                  <a:pt x="1143545" y="978920"/>
                </a:cubicBezTo>
                <a:lnTo>
                  <a:pt x="1089279" y="1024672"/>
                </a:lnTo>
                <a:lnTo>
                  <a:pt x="1124295" y="960162"/>
                </a:lnTo>
                <a:cubicBezTo>
                  <a:pt x="1155953" y="885314"/>
                  <a:pt x="1173459" y="803024"/>
                  <a:pt x="1173459" y="716644"/>
                </a:cubicBezTo>
                <a:cubicBezTo>
                  <a:pt x="1173459" y="371126"/>
                  <a:pt x="893361" y="91028"/>
                  <a:pt x="547843" y="91028"/>
                </a:cubicBezTo>
                <a:lnTo>
                  <a:pt x="426683" y="103241"/>
                </a:lnTo>
                <a:lnTo>
                  <a:pt x="432978" y="97933"/>
                </a:lnTo>
                <a:cubicBezTo>
                  <a:pt x="522542" y="36104"/>
                  <a:pt x="630513" y="0"/>
                  <a:pt x="746736" y="0"/>
                </a:cubicBezTo>
                <a:cubicBezTo>
                  <a:pt x="1056663" y="0"/>
                  <a:pt x="1307909" y="256737"/>
                  <a:pt x="1307909" y="573438"/>
                </a:cubicBezTo>
                <a:close/>
                <a:moveTo>
                  <a:pt x="1451354" y="768297"/>
                </a:moveTo>
                <a:cubicBezTo>
                  <a:pt x="1451354" y="1078225"/>
                  <a:pt x="1194617" y="1329471"/>
                  <a:pt x="877916" y="1329471"/>
                </a:cubicBezTo>
                <a:cubicBezTo>
                  <a:pt x="719565" y="1329471"/>
                  <a:pt x="576206" y="1266659"/>
                  <a:pt x="472434" y="1165107"/>
                </a:cubicBezTo>
                <a:lnTo>
                  <a:pt x="426682" y="1110841"/>
                </a:lnTo>
                <a:lnTo>
                  <a:pt x="491192" y="1145856"/>
                </a:lnTo>
                <a:cubicBezTo>
                  <a:pt x="566040" y="1177514"/>
                  <a:pt x="648330" y="1195020"/>
                  <a:pt x="734710" y="1195020"/>
                </a:cubicBezTo>
                <a:cubicBezTo>
                  <a:pt x="1080228" y="1195020"/>
                  <a:pt x="1360326" y="914922"/>
                  <a:pt x="1360326" y="569404"/>
                </a:cubicBezTo>
                <a:lnTo>
                  <a:pt x="1348112" y="448244"/>
                </a:lnTo>
                <a:lnTo>
                  <a:pt x="1353420" y="454539"/>
                </a:lnTo>
                <a:cubicBezTo>
                  <a:pt x="1415250" y="544103"/>
                  <a:pt x="1451354" y="652074"/>
                  <a:pt x="1451354" y="76829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useBgFill="1">
        <p:nvSpPr>
          <p:cNvPr id="5" name="矩形 4"/>
          <p:cNvSpPr/>
          <p:nvPr/>
        </p:nvSpPr>
        <p:spPr>
          <a:xfrm>
            <a:off x="10625509" y="4576637"/>
            <a:ext cx="914400" cy="2281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3" name="直接连接符 2"/>
          <p:cNvCxnSpPr/>
          <p:nvPr/>
        </p:nvCxnSpPr>
        <p:spPr>
          <a:xfrm>
            <a:off x="874714" y="6096000"/>
            <a:ext cx="1022729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3970"/>
            <a:ext cx="12192000" cy="6858000"/>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正五边形 6"/>
          <p:cNvSpPr/>
          <p:nvPr/>
        </p:nvSpPr>
        <p:spPr>
          <a:xfrm rot="19912216">
            <a:off x="7517039" y="-1734931"/>
            <a:ext cx="9349923" cy="8904688"/>
          </a:xfrm>
          <a:prstGeom prst="pent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987572" y="1994139"/>
            <a:ext cx="6638444" cy="1895085"/>
            <a:chOff x="2810357" y="2256473"/>
            <a:chExt cx="6638444" cy="1895085"/>
          </a:xfrm>
        </p:grpSpPr>
        <p:sp>
          <p:nvSpPr>
            <p:cNvPr id="18" name="文本框 17"/>
            <p:cNvSpPr txBox="1"/>
            <p:nvPr/>
          </p:nvSpPr>
          <p:spPr>
            <a:xfrm>
              <a:off x="2863864" y="2256473"/>
              <a:ext cx="6584937" cy="1527175"/>
            </a:xfrm>
            <a:prstGeom prst="rect">
              <a:avLst/>
            </a:prstGeom>
            <a:noFill/>
          </p:spPr>
          <p:txBody>
            <a:bodyPr wrap="square" rtlCol="0">
              <a:spAutoFit/>
            </a:bodyPr>
            <a:lstStyle/>
            <a:p>
              <a:pPr algn="ctr">
                <a:spcBef>
                  <a:spcPct val="50000"/>
                </a:spcBef>
              </a:pPr>
              <a:r>
                <a:rPr lang="zh-CN" sz="8800" b="1" dirty="0">
                  <a:solidFill>
                    <a:srgbClr val="FFC000"/>
                  </a:solidFill>
                  <a:latin typeface="微软雅黑" panose="020B0503020204020204" pitchFamily="34" charset="-122"/>
                  <a:ea typeface="微软雅黑" panose="020B0503020204020204" pitchFamily="34" charset="-122"/>
                </a:rPr>
                <a:t>项</a:t>
              </a:r>
              <a:r>
                <a:rPr lang="zh-CN" sz="8800" b="1" dirty="0">
                  <a:solidFill>
                    <a:schemeClr val="bg1"/>
                  </a:solidFill>
                  <a:latin typeface="微软雅黑" panose="020B0503020204020204" pitchFamily="34" charset="-122"/>
                  <a:ea typeface="微软雅黑" panose="020B0503020204020204" pitchFamily="34" charset="-122"/>
                </a:rPr>
                <a:t>目总</a:t>
              </a:r>
              <a:r>
                <a:rPr lang="zh-CN" sz="8800" b="1" dirty="0">
                  <a:solidFill>
                    <a:srgbClr val="FFC000"/>
                  </a:solidFill>
                  <a:latin typeface="微软雅黑" panose="020B0503020204020204" pitchFamily="34" charset="-122"/>
                  <a:ea typeface="微软雅黑" panose="020B0503020204020204" pitchFamily="34" charset="-122"/>
                </a:rPr>
                <a:t>结</a:t>
              </a:r>
              <a:endParaRPr lang="zh-CN" sz="8800" b="1" dirty="0">
                <a:solidFill>
                  <a:srgbClr val="FFC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810357" y="3779448"/>
              <a:ext cx="6638444" cy="372110"/>
            </a:xfrm>
            <a:prstGeom prst="rect">
              <a:avLst/>
            </a:prstGeom>
            <a:noFill/>
          </p:spPr>
          <p:txBody>
            <a:bodyPr wrap="square" rtlCol="0">
              <a:spAutoFit/>
            </a:bodyPr>
            <a:lstStyle/>
            <a:p>
              <a:pPr algn="ctr">
                <a:lnSpc>
                  <a:spcPts val="2000"/>
                </a:lnSpc>
                <a:spcBef>
                  <a:spcPct val="50000"/>
                </a:spcBef>
              </a:pPr>
              <a:r>
                <a:rPr lang="zh-CN" sz="2000">
                  <a:solidFill>
                    <a:schemeClr val="bg1"/>
                  </a:solidFill>
                </a:rPr>
                <a:t>总结概括整个项目，分析其中的不足</a:t>
              </a:r>
              <a:endParaRPr lang="zh-CN" sz="2000">
                <a:solidFill>
                  <a:schemeClr val="bg1"/>
                </a:solidFill>
              </a:endParaRPr>
            </a:p>
          </p:txBody>
        </p:sp>
        <p:cxnSp>
          <p:nvCxnSpPr>
            <p:cNvPr id="3" name="直接连接符 2"/>
            <p:cNvCxnSpPr/>
            <p:nvPr/>
          </p:nvCxnSpPr>
          <p:spPr>
            <a:xfrm>
              <a:off x="2863865" y="3703023"/>
              <a:ext cx="653142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8412547" y="2717413"/>
            <a:ext cx="2939415" cy="1266190"/>
          </a:xfrm>
          <a:prstGeom prst="rect">
            <a:avLst/>
          </a:prstGeom>
        </p:spPr>
        <p:txBody>
          <a:bodyPr wrap="none">
            <a:spAutoFit/>
          </a:bodyPr>
          <a:lstStyle/>
          <a:p>
            <a:pPr algn="ctr">
              <a:spcBef>
                <a:spcPct val="50000"/>
              </a:spcBef>
            </a:pPr>
            <a:r>
              <a:rPr lang="en-US" altLang="zh-CN" sz="7200" dirty="0">
                <a:solidFill>
                  <a:schemeClr val="bg1"/>
                </a:solidFill>
                <a:latin typeface="微软雅黑" panose="020B0503020204020204" pitchFamily="34" charset="-122"/>
                <a:ea typeface="微软雅黑" panose="020B0503020204020204" pitchFamily="34" charset="-122"/>
              </a:rPr>
              <a:t>PART2</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合 117"/>
          <p:cNvGrpSpPr/>
          <p:nvPr/>
        </p:nvGrpSpPr>
        <p:grpSpPr>
          <a:xfrm>
            <a:off x="-1078523" y="-1276771"/>
            <a:ext cx="13946917" cy="8519376"/>
            <a:chOff x="-1078523" y="-961292"/>
            <a:chExt cx="13946917" cy="8519376"/>
          </a:xfrm>
        </p:grpSpPr>
        <p:sp>
          <p:nvSpPr>
            <p:cNvPr id="119" name="矩形 118"/>
            <p:cNvSpPr/>
            <p:nvPr/>
          </p:nvSpPr>
          <p:spPr>
            <a:xfrm>
              <a:off x="-598737" y="-17177"/>
              <a:ext cx="13467131" cy="757526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1078523" y="-9612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37" y="1100137"/>
            <a:ext cx="9534525" cy="4657725"/>
          </a:xfrm>
          <a:prstGeom prst="rect">
            <a:avLst/>
          </a:prstGeom>
        </p:spPr>
      </p:pic>
      <p:graphicFrame>
        <p:nvGraphicFramePr>
          <p:cNvPr id="105" name="图表 104"/>
          <p:cNvGraphicFramePr/>
          <p:nvPr/>
        </p:nvGraphicFramePr>
        <p:xfrm>
          <a:off x="4741026" y="2397313"/>
          <a:ext cx="2709949" cy="2063375"/>
        </p:xfrm>
        <a:graphic>
          <a:graphicData uri="http://schemas.openxmlformats.org/drawingml/2006/chart">
            <c:chart xmlns:c="http://schemas.openxmlformats.org/drawingml/2006/chart" xmlns:r="http://schemas.openxmlformats.org/officeDocument/2006/relationships" r:id="rId1"/>
          </a:graphicData>
        </a:graphic>
      </p:graphicFrame>
      <p:sp>
        <p:nvSpPr>
          <p:cNvPr id="27" name="矩形 31"/>
          <p:cNvSpPr>
            <a:spLocks noChangeAspect="1" noChangeArrowheads="1"/>
          </p:cNvSpPr>
          <p:nvPr/>
        </p:nvSpPr>
        <p:spPr bwMode="auto">
          <a:xfrm rot="2700000">
            <a:off x="5743087" y="3036890"/>
            <a:ext cx="729648" cy="730416"/>
          </a:xfrm>
          <a:prstGeom prst="rect">
            <a:avLst/>
          </a:prstGeom>
          <a:solidFill>
            <a:srgbClr val="92D0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文本框 37"/>
          <p:cNvSpPr>
            <a:spLocks noChangeArrowheads="1"/>
          </p:cNvSpPr>
          <p:nvPr/>
        </p:nvSpPr>
        <p:spPr bwMode="auto">
          <a:xfrm>
            <a:off x="5844170" y="2990409"/>
            <a:ext cx="508223" cy="59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4400" b="1" dirty="0">
                <a:solidFill>
                  <a:schemeClr val="bg1"/>
                </a:solidFill>
                <a:latin typeface="方正姚体" panose="02010601030101010101" pitchFamily="2" charset="-122"/>
                <a:sym typeface="方正姚体" panose="02010601030101010101" pitchFamily="2" charset="-122"/>
              </a:rPr>
              <a:t>W</a:t>
            </a:r>
            <a:endParaRPr lang="en-US" altLang="zh-CN" sz="4000" b="1" dirty="0">
              <a:solidFill>
                <a:schemeClr val="bg1"/>
              </a:solidFill>
              <a:latin typeface="方正姚体" panose="02010601030101010101" pitchFamily="2" charset="-122"/>
              <a:sym typeface="方正姚体" panose="02010601030101010101" pitchFamily="2" charset="-122"/>
            </a:endParaRPr>
          </a:p>
        </p:txBody>
      </p:sp>
      <p:sp>
        <p:nvSpPr>
          <p:cNvPr id="102" name="矩形 101"/>
          <p:cNvSpPr/>
          <p:nvPr/>
        </p:nvSpPr>
        <p:spPr>
          <a:xfrm>
            <a:off x="0" y="1767205"/>
            <a:ext cx="5173980" cy="344043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Rectangle 96"/>
          <p:cNvSpPr/>
          <p:nvPr/>
        </p:nvSpPr>
        <p:spPr>
          <a:xfrm>
            <a:off x="586741" y="2990027"/>
            <a:ext cx="4000499" cy="1828800"/>
          </a:xfrm>
          <a:prstGeom prst="rect">
            <a:avLst/>
          </a:prstGeom>
        </p:spPr>
        <p:txBody>
          <a:bodyPr wrap="square">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利用软件工程的方法完成一个项目，学习软件工程开发流程</a:t>
            </a:r>
            <a:endParaRPr lang="zh-CN" altLang="en-US" sz="28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l"/>
            <a:r>
              <a:rPr lang="zh-CN" altLang="en-US" sz="2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锻炼了团队合作的意识</a:t>
            </a:r>
            <a:endParaRPr lang="zh-CN" altLang="en-US" sz="28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1" name="矩形 110"/>
          <p:cNvSpPr/>
          <p:nvPr/>
        </p:nvSpPr>
        <p:spPr>
          <a:xfrm>
            <a:off x="6939280" y="1767205"/>
            <a:ext cx="5253355" cy="3571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p:cNvSpPr txBox="1"/>
          <p:nvPr/>
        </p:nvSpPr>
        <p:spPr>
          <a:xfrm>
            <a:off x="2566406" y="2076026"/>
            <a:ext cx="1300480" cy="808990"/>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收获</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7886701" y="2075602"/>
            <a:ext cx="1300480" cy="808990"/>
          </a:xfrm>
          <a:prstGeom prst="rect">
            <a:avLst/>
          </a:prstGeom>
          <a:noFill/>
        </p:spPr>
        <p:txBody>
          <a:bodyPr wrap="none" rtlCol="0">
            <a:spAutoFit/>
          </a:bodyPr>
          <a:lstStyle/>
          <a:p>
            <a:r>
              <a:rPr lang="zh-CN" altLang="en-US" sz="4400" b="1" dirty="0">
                <a:solidFill>
                  <a:srgbClr val="92D050"/>
                </a:solidFill>
                <a:latin typeface="微软雅黑" panose="020B0503020204020204" pitchFamily="34" charset="-122"/>
                <a:ea typeface="微软雅黑" panose="020B0503020204020204" pitchFamily="34" charset="-122"/>
              </a:rPr>
              <a:t>不足</a:t>
            </a:r>
            <a:endParaRPr lang="zh-CN" altLang="en-US" sz="4400" b="1" dirty="0">
              <a:solidFill>
                <a:srgbClr val="92D050"/>
              </a:solidFill>
              <a:latin typeface="微软雅黑" panose="020B0503020204020204" pitchFamily="34" charset="-122"/>
              <a:ea typeface="微软雅黑" panose="020B0503020204020204" pitchFamily="34" charset="-122"/>
            </a:endParaRPr>
          </a:p>
        </p:txBody>
      </p:sp>
      <p:sp>
        <p:nvSpPr>
          <p:cNvPr id="117" name="Rectangle 96"/>
          <p:cNvSpPr/>
          <p:nvPr/>
        </p:nvSpPr>
        <p:spPr>
          <a:xfrm>
            <a:off x="7886701" y="2894067"/>
            <a:ext cx="4000499" cy="2255520"/>
          </a:xfrm>
          <a:prstGeom prst="rect">
            <a:avLst/>
          </a:prstGeom>
        </p:spPr>
        <p:txBody>
          <a:bodyPr wrap="square">
            <a:spAutoFit/>
          </a:bodyPr>
          <a:lstStyle/>
          <a:p>
            <a:r>
              <a:rPr lang="zh-CN" altLang="en-US" sz="2800" dirty="0">
                <a:solidFill>
                  <a:srgbClr val="92D050"/>
                </a:solidFill>
                <a:latin typeface="微软雅黑" panose="020B0503020204020204" pitchFamily="34" charset="-122"/>
                <a:ea typeface="微软雅黑" panose="020B0503020204020204" pitchFamily="34" charset="-122"/>
                <a:cs typeface="Arial" panose="020B0604020202020204" pitchFamily="34" charset="0"/>
              </a:rPr>
              <a:t>相关方法掌握不熟，以后还需继续学习。</a:t>
            </a:r>
            <a:endParaRPr lang="zh-CN" altLang="en-US" sz="2800" dirty="0">
              <a:solidFill>
                <a:srgbClr val="92D05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2800" dirty="0">
                <a:solidFill>
                  <a:srgbClr val="92D050"/>
                </a:solidFill>
                <a:latin typeface="微软雅黑" panose="020B0503020204020204" pitchFamily="34" charset="-122"/>
                <a:ea typeface="微软雅黑" panose="020B0503020204020204" pitchFamily="34" charset="-122"/>
                <a:cs typeface="Arial" panose="020B0604020202020204" pitchFamily="34" charset="0"/>
              </a:rPr>
              <a:t>时间上有时候分配不合理</a:t>
            </a:r>
            <a:endParaRPr lang="zh-CN" altLang="en-US" sz="2800" dirty="0">
              <a:solidFill>
                <a:srgbClr val="92D050"/>
              </a:solidFill>
              <a:latin typeface="微软雅黑" panose="020B0503020204020204" pitchFamily="34" charset="-122"/>
              <a:ea typeface="微软雅黑" panose="020B0503020204020204" pitchFamily="34" charset="-122"/>
              <a:cs typeface="Arial" panose="020B0604020202020204" pitchFamily="34" charset="0"/>
            </a:endParaRPr>
          </a:p>
          <a:p>
            <a:r>
              <a:rPr lang="en-US" altLang="zh-CN" sz="2800" dirty="0">
                <a:solidFill>
                  <a:srgbClr val="92D050"/>
                </a:solidFill>
                <a:latin typeface="Times New Roman" panose="02020603050405020304" charset="0"/>
                <a:ea typeface="微软雅黑" panose="020B0503020204020204" pitchFamily="34" charset="-122"/>
                <a:cs typeface="Arial" panose="020B0604020202020204" pitchFamily="34" charset="0"/>
              </a:rPr>
              <a:t>GitHub</a:t>
            </a:r>
            <a:r>
              <a:rPr lang="zh-CN" altLang="en-US" sz="2800" dirty="0">
                <a:solidFill>
                  <a:srgbClr val="92D050"/>
                </a:solidFill>
                <a:latin typeface="微软雅黑" panose="020B0503020204020204" pitchFamily="34" charset="-122"/>
                <a:ea typeface="微软雅黑" panose="020B0503020204020204" pitchFamily="34" charset="-122"/>
                <a:cs typeface="Arial" panose="020B0604020202020204" pitchFamily="34" charset="0"/>
              </a:rPr>
              <a:t>使用不熟</a:t>
            </a:r>
            <a:endParaRPr lang="zh-CN" altLang="en-US" sz="2800" dirty="0">
              <a:solidFill>
                <a:srgbClr val="92D05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8890" y="146685"/>
            <a:ext cx="3858260" cy="743585"/>
          </a:xfrm>
          <a:prstGeom prst="rect">
            <a:avLst/>
          </a:prstGeom>
          <a:noFill/>
        </p:spPr>
        <p:txBody>
          <a:bodyPr wrap="square" rtlCol="0">
            <a:spAutoFit/>
          </a:bodyPr>
          <a:p>
            <a:r>
              <a:rPr lang="zh-CN" altLang="en-US" sz="4000">
                <a:solidFill>
                  <a:srgbClr val="FFC000"/>
                </a:solidFill>
                <a:latin typeface="微软雅黑" panose="020B0503020204020204" pitchFamily="34" charset="-122"/>
                <a:ea typeface="微软雅黑" panose="020B0503020204020204" pitchFamily="34" charset="-122"/>
              </a:rPr>
              <a:t>收获与不足</a:t>
            </a:r>
            <a:endParaRPr lang="zh-CN" altLang="en-US" sz="4000">
              <a:solidFill>
                <a:srgbClr val="FFC000"/>
              </a:solidFill>
              <a:latin typeface="微软雅黑" panose="020B0503020204020204" pitchFamily="34" charset="-122"/>
              <a:ea typeface="微软雅黑" panose="020B0503020204020204" pitchFamily="34" charset="-122"/>
            </a:endParaRPr>
          </a:p>
        </p:txBody>
      </p:sp>
      <p:pic>
        <p:nvPicPr>
          <p:cNvPr id="3" name="图片 2" descr=")E}1BE%}K`4@LAX81PO{V{J"/>
          <p:cNvPicPr>
            <a:picLocks noChangeAspect="1"/>
          </p:cNvPicPr>
          <p:nvPr/>
        </p:nvPicPr>
        <p:blipFill>
          <a:blip r:embed="rId3"/>
          <a:stretch>
            <a:fillRect/>
          </a:stretch>
        </p:blipFill>
        <p:spPr>
          <a:xfrm>
            <a:off x="10539095" y="265430"/>
            <a:ext cx="1485900" cy="1066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合 117"/>
          <p:cNvGrpSpPr/>
          <p:nvPr/>
        </p:nvGrpSpPr>
        <p:grpSpPr>
          <a:xfrm>
            <a:off x="-1078523" y="-1276771"/>
            <a:ext cx="13946917" cy="8519376"/>
            <a:chOff x="-1078523" y="-961292"/>
            <a:chExt cx="13946917" cy="8519376"/>
          </a:xfrm>
        </p:grpSpPr>
        <p:sp>
          <p:nvSpPr>
            <p:cNvPr id="119" name="矩形 118"/>
            <p:cNvSpPr/>
            <p:nvPr/>
          </p:nvSpPr>
          <p:spPr>
            <a:xfrm>
              <a:off x="-598737" y="-17177"/>
              <a:ext cx="13467131" cy="757526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1078523" y="-9612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05" name="图表 104"/>
          <p:cNvGraphicFramePr/>
          <p:nvPr/>
        </p:nvGraphicFramePr>
        <p:xfrm>
          <a:off x="4741026" y="2397313"/>
          <a:ext cx="2709949" cy="2063375"/>
        </p:xfrm>
        <a:graphic>
          <a:graphicData uri="http://schemas.openxmlformats.org/drawingml/2006/chart">
            <c:chart xmlns:c="http://schemas.openxmlformats.org/drawingml/2006/chart" xmlns:r="http://schemas.openxmlformats.org/officeDocument/2006/relationships" r:id="rId1"/>
          </a:graphicData>
        </a:graphic>
      </p:graphicFrame>
      <p:sp>
        <p:nvSpPr>
          <p:cNvPr id="27" name="矩形 31"/>
          <p:cNvSpPr>
            <a:spLocks noChangeAspect="1" noChangeArrowheads="1"/>
          </p:cNvSpPr>
          <p:nvPr/>
        </p:nvSpPr>
        <p:spPr bwMode="auto">
          <a:xfrm rot="2700000">
            <a:off x="5743087" y="3036890"/>
            <a:ext cx="729648" cy="730416"/>
          </a:xfrm>
          <a:prstGeom prst="rect">
            <a:avLst/>
          </a:prstGeom>
          <a:solidFill>
            <a:srgbClr val="92D0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文本框 37"/>
          <p:cNvSpPr>
            <a:spLocks noChangeArrowheads="1"/>
          </p:cNvSpPr>
          <p:nvPr/>
        </p:nvSpPr>
        <p:spPr bwMode="auto">
          <a:xfrm>
            <a:off x="5864602" y="2990409"/>
            <a:ext cx="467360"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4000" b="1" dirty="0">
                <a:solidFill>
                  <a:schemeClr val="bg1"/>
                </a:solidFill>
                <a:latin typeface="方正姚体" panose="02010601030101010101" pitchFamily="2" charset="-122"/>
                <a:sym typeface="方正姚体" panose="02010601030101010101" pitchFamily="2" charset="-122"/>
              </a:rPr>
              <a:t>C</a:t>
            </a:r>
            <a:endParaRPr lang="en-US" altLang="zh-CN" sz="4000" b="1" dirty="0">
              <a:solidFill>
                <a:schemeClr val="bg1"/>
              </a:solidFill>
              <a:latin typeface="方正姚体" panose="02010601030101010101" pitchFamily="2" charset="-122"/>
              <a:sym typeface="方正姚体" panose="02010601030101010101" pitchFamily="2" charset="-122"/>
            </a:endParaRPr>
          </a:p>
        </p:txBody>
      </p:sp>
      <p:sp>
        <p:nvSpPr>
          <p:cNvPr id="106" name="Rectangle 96"/>
          <p:cNvSpPr/>
          <p:nvPr/>
        </p:nvSpPr>
        <p:spPr>
          <a:xfrm>
            <a:off x="1167130" y="2744470"/>
            <a:ext cx="3781425" cy="2790825"/>
          </a:xfrm>
          <a:prstGeom prst="rect">
            <a:avLst/>
          </a:prstGeom>
        </p:spPr>
        <p:txBody>
          <a:bodyPr wrap="square">
            <a:spAutoFit/>
          </a:bodyPr>
          <a:lstStyle/>
          <a:p>
            <a:pPr algn="l"/>
            <a:r>
              <a:rPr lang="en-US" altLang="zh-CN" sz="1600" b="1" dirty="0">
                <a:solidFill>
                  <a:srgbClr val="00B0F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b="1" dirty="0">
                <a:solidFill>
                  <a:srgbClr val="00B0F0"/>
                </a:solidFill>
                <a:latin typeface="微软雅黑" panose="020B0503020204020204" pitchFamily="34" charset="-122"/>
                <a:ea typeface="微软雅黑" panose="020B0503020204020204" pitchFamily="34" charset="-122"/>
                <a:cs typeface="Arial" panose="020B0604020202020204" pitchFamily="34" charset="0"/>
              </a:rPr>
              <a:t>学习了现代软件工程这门课，然后就利用软件工程的方法完成了一个项目。这是很有意义的，以后不能仅仅只做一个会编程的，毕竟以后的职业道路都是一个团队完成的。这次项目也意识到了团队合作的重要性，还有作为该小组的组长也一定程度锻炼的自己的组织协调能力，这对以后也会有用的。还有一点重要的是，当做一件东西重要的不是你会什么，而是需要什么，并且能够快速学习。</a:t>
            </a:r>
            <a:endParaRPr lang="zh-CN" altLang="en-US" sz="1600" b="1" dirty="0">
              <a:solidFill>
                <a:srgbClr val="00B0F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3" name="文本框 112"/>
          <p:cNvSpPr txBox="1"/>
          <p:nvPr/>
        </p:nvSpPr>
        <p:spPr>
          <a:xfrm>
            <a:off x="1279261" y="1500081"/>
            <a:ext cx="1859280" cy="808990"/>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王旭阳</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10287636" y="5178847"/>
            <a:ext cx="1859280" cy="808990"/>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杨星星</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17" name="Rectangle 96"/>
          <p:cNvSpPr/>
          <p:nvPr/>
        </p:nvSpPr>
        <p:spPr>
          <a:xfrm>
            <a:off x="7002145" y="424180"/>
            <a:ext cx="5144770" cy="4480560"/>
          </a:xfrm>
          <a:prstGeom prst="rect">
            <a:avLst/>
          </a:prstGeom>
        </p:spPr>
        <p:txBody>
          <a:bodyPr wrap="square">
            <a:spAutoFit/>
          </a:bodyPr>
          <a:lstStyle/>
          <a:p>
            <a:r>
              <a:rPr lang="en-US" altLang="zh-CN" b="1" dirty="0">
                <a:solidFill>
                  <a:srgbClr val="92D050"/>
                </a:solidFill>
                <a:latin typeface="楷体" panose="02010609060101010101" charset="-122"/>
                <a:ea typeface="楷体" panose="02010609060101010101" charset="-122"/>
                <a:cs typeface="Arial" panose="020B0604020202020204" pitchFamily="34" charset="0"/>
              </a:rPr>
              <a:t>   </a:t>
            </a:r>
            <a:r>
              <a:rPr lang="zh-CN" altLang="en-US" b="1" dirty="0">
                <a:solidFill>
                  <a:srgbClr val="92D050"/>
                </a:solidFill>
                <a:latin typeface="楷体" panose="02010609060101010101" charset="-122"/>
                <a:ea typeface="楷体" panose="02010609060101010101" charset="-122"/>
                <a:cs typeface="Arial" panose="020B0604020202020204" pitchFamily="34" charset="0"/>
              </a:rPr>
              <a:t>我认为</a:t>
            </a:r>
            <a:r>
              <a:rPr lang="zh-CN" altLang="en-US" b="1" dirty="0">
                <a:solidFill>
                  <a:srgbClr val="92D050"/>
                </a:solidFill>
                <a:latin typeface="楷体" panose="02010609060101010101" charset="-122"/>
                <a:ea typeface="楷体" panose="02010609060101010101" charset="-122"/>
                <a:cs typeface="Arial" panose="020B0604020202020204" pitchFamily="34" charset="0"/>
              </a:rPr>
              <a:t>现代软件工程这门课程真的很有必要学习一下。尤其是在做完整个项目之后，觉得对软件工程开发流程有了一个清晰的认识。</a:t>
            </a:r>
            <a:endParaRPr lang="zh-CN" altLang="en-US" b="1" dirty="0">
              <a:solidFill>
                <a:srgbClr val="92D050"/>
              </a:solidFill>
              <a:latin typeface="楷体" panose="02010609060101010101" charset="-122"/>
              <a:ea typeface="楷体" panose="02010609060101010101" charset="-122"/>
              <a:cs typeface="Arial" panose="020B0604020202020204" pitchFamily="34" charset="0"/>
            </a:endParaRPr>
          </a:p>
          <a:p>
            <a:r>
              <a:rPr lang="en-US" altLang="zh-CN" b="1" dirty="0">
                <a:solidFill>
                  <a:srgbClr val="92D050"/>
                </a:solidFill>
                <a:latin typeface="楷体" panose="02010609060101010101" charset="-122"/>
                <a:ea typeface="楷体" panose="02010609060101010101" charset="-122"/>
                <a:cs typeface="Arial" panose="020B0604020202020204" pitchFamily="34" charset="0"/>
                <a:sym typeface="+mn-ea"/>
              </a:rPr>
              <a:t>   </a:t>
            </a:r>
            <a:r>
              <a:rPr lang="zh-CN" altLang="en-US" b="1" dirty="0">
                <a:solidFill>
                  <a:srgbClr val="92D050"/>
                </a:solidFill>
                <a:latin typeface="楷体" panose="02010609060101010101" charset="-122"/>
                <a:ea typeface="楷体" panose="02010609060101010101" charset="-122"/>
                <a:cs typeface="Arial" panose="020B0604020202020204" pitchFamily="34" charset="0"/>
              </a:rPr>
              <a:t>无规矩不成方圆，这句话说的一点都没错，我们在做项目时，也要按照规章制度来，做好规划，分工明确，只有这样，才能有条不紊的将项目进行下去。</a:t>
            </a:r>
            <a:endParaRPr lang="zh-CN" altLang="en-US" b="1" dirty="0">
              <a:solidFill>
                <a:srgbClr val="92D050"/>
              </a:solidFill>
              <a:latin typeface="楷体" panose="02010609060101010101" charset="-122"/>
              <a:ea typeface="楷体" panose="02010609060101010101" charset="-122"/>
              <a:cs typeface="Arial" panose="020B0604020202020204" pitchFamily="34" charset="0"/>
            </a:endParaRPr>
          </a:p>
          <a:p>
            <a:r>
              <a:rPr lang="en-US" altLang="zh-CN" b="1" dirty="0">
                <a:solidFill>
                  <a:srgbClr val="92D050"/>
                </a:solidFill>
                <a:latin typeface="楷体" panose="02010609060101010101" charset="-122"/>
                <a:ea typeface="楷体" panose="02010609060101010101" charset="-122"/>
                <a:cs typeface="Arial" panose="020B0604020202020204" pitchFamily="34" charset="0"/>
                <a:sym typeface="+mn-ea"/>
              </a:rPr>
              <a:t>   </a:t>
            </a:r>
            <a:r>
              <a:rPr lang="zh-CN" altLang="en-US" b="1" dirty="0">
                <a:solidFill>
                  <a:srgbClr val="92D050"/>
                </a:solidFill>
                <a:latin typeface="楷体" panose="02010609060101010101" charset="-122"/>
                <a:ea typeface="楷体" panose="02010609060101010101" charset="-122"/>
                <a:cs typeface="Arial" panose="020B0604020202020204" pitchFamily="34" charset="0"/>
              </a:rPr>
              <a:t>本次项目结束之后，我最大的收获是体验到了团队开发项目的流程，并且意识到合理应用各种软件以及开源代码可以大大减少工作量。（利用</a:t>
            </a:r>
            <a:r>
              <a:rPr lang="en-US" altLang="zh-CN" b="1" dirty="0">
                <a:solidFill>
                  <a:srgbClr val="92D050"/>
                </a:solidFill>
                <a:latin typeface="楷体" panose="02010609060101010101" charset="-122"/>
                <a:ea typeface="楷体" panose="02010609060101010101" charset="-122"/>
                <a:cs typeface="Arial" panose="020B0604020202020204" pitchFamily="34" charset="0"/>
              </a:rPr>
              <a:t>github</a:t>
            </a:r>
            <a:r>
              <a:rPr lang="zh-CN" altLang="en-US" b="1" dirty="0">
                <a:solidFill>
                  <a:srgbClr val="92D050"/>
                </a:solidFill>
                <a:latin typeface="楷体" panose="02010609060101010101" charset="-122"/>
                <a:ea typeface="楷体" panose="02010609060101010101" charset="-122"/>
                <a:cs typeface="Arial" panose="020B0604020202020204" pitchFamily="34" charset="0"/>
              </a:rPr>
              <a:t>监管项目，利用</a:t>
            </a:r>
            <a:r>
              <a:rPr lang="en-US" altLang="zh-CN" b="1" dirty="0">
                <a:solidFill>
                  <a:srgbClr val="92D050"/>
                </a:solidFill>
                <a:latin typeface="楷体" panose="02010609060101010101" charset="-122"/>
                <a:ea typeface="楷体" panose="02010609060101010101" charset="-122"/>
                <a:cs typeface="Arial" panose="020B0604020202020204" pitchFamily="34" charset="0"/>
              </a:rPr>
              <a:t>myeclipse</a:t>
            </a:r>
            <a:r>
              <a:rPr lang="zh-CN" altLang="en-US" b="1" dirty="0">
                <a:solidFill>
                  <a:srgbClr val="92D050"/>
                </a:solidFill>
                <a:latin typeface="楷体" panose="02010609060101010101" charset="-122"/>
                <a:ea typeface="楷体" panose="02010609060101010101" charset="-122"/>
                <a:cs typeface="Arial" panose="020B0604020202020204" pitchFamily="34" charset="0"/>
              </a:rPr>
              <a:t>代码向导，减少工作量）</a:t>
            </a:r>
            <a:endParaRPr lang="zh-CN" altLang="en-US" b="1" dirty="0">
              <a:solidFill>
                <a:srgbClr val="92D050"/>
              </a:solidFill>
              <a:latin typeface="楷体" panose="02010609060101010101" charset="-122"/>
              <a:ea typeface="楷体" panose="02010609060101010101" charset="-122"/>
              <a:cs typeface="Arial" panose="020B0604020202020204" pitchFamily="34" charset="0"/>
            </a:endParaRPr>
          </a:p>
          <a:p>
            <a:r>
              <a:rPr lang="en-US" altLang="zh-CN" b="1" dirty="0">
                <a:solidFill>
                  <a:srgbClr val="92D050"/>
                </a:solidFill>
                <a:latin typeface="楷体" panose="02010609060101010101" charset="-122"/>
                <a:ea typeface="楷体" panose="02010609060101010101" charset="-122"/>
                <a:cs typeface="Arial" panose="020B0604020202020204" pitchFamily="34" charset="0"/>
                <a:sym typeface="+mn-ea"/>
              </a:rPr>
              <a:t>   </a:t>
            </a:r>
            <a:r>
              <a:rPr lang="zh-CN" altLang="en-US" b="1" dirty="0">
                <a:solidFill>
                  <a:srgbClr val="92D050"/>
                </a:solidFill>
                <a:latin typeface="楷体" panose="02010609060101010101" charset="-122"/>
                <a:ea typeface="楷体" panose="02010609060101010101" charset="-122"/>
                <a:cs typeface="Arial" panose="020B0604020202020204" pitchFamily="34" charset="0"/>
              </a:rPr>
              <a:t>同时，一定要注意版本管理，注意版本更新，并且养成随时记录的好习惯，要避免版本混乱，我在讲</a:t>
            </a:r>
            <a:r>
              <a:rPr lang="en-US" altLang="zh-CN" b="1" dirty="0">
                <a:solidFill>
                  <a:srgbClr val="92D050"/>
                </a:solidFill>
                <a:latin typeface="楷体" panose="02010609060101010101" charset="-122"/>
                <a:ea typeface="楷体" panose="02010609060101010101" charset="-122"/>
                <a:cs typeface="Arial" panose="020B0604020202020204" pitchFamily="34" charset="0"/>
              </a:rPr>
              <a:t>ppt</a:t>
            </a:r>
            <a:r>
              <a:rPr lang="zh-CN" altLang="en-US" b="1" dirty="0">
                <a:solidFill>
                  <a:srgbClr val="92D050"/>
                </a:solidFill>
                <a:latin typeface="楷体" panose="02010609060101010101" charset="-122"/>
                <a:ea typeface="楷体" panose="02010609060101010101" charset="-122"/>
                <a:cs typeface="Arial" panose="020B0604020202020204" pitchFamily="34" charset="0"/>
              </a:rPr>
              <a:t>的时候就遇到了这个问题，很是尴尬</a:t>
            </a:r>
            <a:r>
              <a:rPr lang="zh-CN" altLang="en-US" b="1" dirty="0">
                <a:solidFill>
                  <a:srgbClr val="92D050"/>
                </a:solidFill>
                <a:latin typeface="楷体" panose="02010609060101010101" charset="-122"/>
                <a:ea typeface="楷体" panose="02010609060101010101" charset="-122"/>
                <a:cs typeface="Arial" panose="020B0604020202020204" pitchFamily="34" charset="0"/>
              </a:rPr>
              <a:t>。</a:t>
            </a:r>
            <a:endParaRPr lang="zh-CN" altLang="en-US" b="1" dirty="0">
              <a:solidFill>
                <a:srgbClr val="92D050"/>
              </a:solidFill>
              <a:latin typeface="楷体" panose="02010609060101010101" charset="-122"/>
              <a:ea typeface="楷体" panose="02010609060101010101" charset="-122"/>
              <a:cs typeface="Arial" panose="020B0604020202020204" pitchFamily="34" charset="0"/>
            </a:endParaRPr>
          </a:p>
          <a:p>
            <a:r>
              <a:rPr lang="en-US" altLang="zh-CN" b="1" dirty="0">
                <a:solidFill>
                  <a:srgbClr val="92D050"/>
                </a:solidFill>
                <a:latin typeface="楷体" panose="02010609060101010101" charset="-122"/>
                <a:ea typeface="楷体" panose="02010609060101010101" charset="-122"/>
                <a:cs typeface="Arial" panose="020B0604020202020204" pitchFamily="34" charset="0"/>
                <a:sym typeface="+mn-ea"/>
              </a:rPr>
              <a:t>   </a:t>
            </a:r>
            <a:r>
              <a:rPr lang="zh-CN" altLang="en-US" b="1" dirty="0">
                <a:solidFill>
                  <a:srgbClr val="92D050"/>
                </a:solidFill>
                <a:latin typeface="楷体" panose="02010609060101010101" charset="-122"/>
                <a:ea typeface="楷体" panose="02010609060101010101" charset="-122"/>
                <a:cs typeface="Arial" panose="020B0604020202020204" pitchFamily="34" charset="0"/>
                <a:sym typeface="+mn-ea"/>
              </a:rPr>
              <a:t>我很是</a:t>
            </a:r>
            <a:r>
              <a:rPr lang="zh-CN" altLang="en-US" b="1" dirty="0">
                <a:solidFill>
                  <a:srgbClr val="92D050"/>
                </a:solidFill>
                <a:latin typeface="楷体" panose="02010609060101010101" charset="-122"/>
                <a:ea typeface="楷体" panose="02010609060101010101" charset="-122"/>
                <a:cs typeface="Arial" panose="020B0604020202020204" pitchFamily="34" charset="0"/>
              </a:rPr>
              <a:t>期待我们的下一次合作哦。</a:t>
            </a:r>
            <a:endParaRPr lang="zh-CN" altLang="en-US" b="1" dirty="0">
              <a:solidFill>
                <a:srgbClr val="92D050"/>
              </a:solidFill>
              <a:latin typeface="楷体" panose="02010609060101010101" charset="-122"/>
              <a:ea typeface="楷体" panose="02010609060101010101" charset="-122"/>
              <a:cs typeface="Arial" panose="020B0604020202020204" pitchFamily="34" charset="0"/>
            </a:endParaRPr>
          </a:p>
        </p:txBody>
      </p:sp>
      <p:sp>
        <p:nvSpPr>
          <p:cNvPr id="2" name="文本框 1"/>
          <p:cNvSpPr txBox="1"/>
          <p:nvPr/>
        </p:nvSpPr>
        <p:spPr>
          <a:xfrm>
            <a:off x="8890" y="146685"/>
            <a:ext cx="3858260" cy="743585"/>
          </a:xfrm>
          <a:prstGeom prst="rect">
            <a:avLst/>
          </a:prstGeom>
          <a:noFill/>
        </p:spPr>
        <p:txBody>
          <a:bodyPr wrap="square" rtlCol="0">
            <a:spAutoFit/>
          </a:bodyPr>
          <a:p>
            <a:r>
              <a:rPr lang="zh-CN" altLang="en-US" sz="4000">
                <a:solidFill>
                  <a:srgbClr val="FFC000"/>
                </a:solidFill>
                <a:latin typeface="微软雅黑" panose="020B0503020204020204" pitchFamily="34" charset="-122"/>
                <a:ea typeface="微软雅黑" panose="020B0503020204020204" pitchFamily="34" charset="-122"/>
              </a:rPr>
              <a:t>个人感悟</a:t>
            </a:r>
            <a:endParaRPr lang="zh-CN" altLang="en-US" sz="4000">
              <a:solidFill>
                <a:srgbClr val="FFC000"/>
              </a:solidFill>
              <a:latin typeface="微软雅黑" panose="020B0503020204020204" pitchFamily="34" charset="-122"/>
              <a:ea typeface="微软雅黑" panose="020B0503020204020204" pitchFamily="34" charset="-122"/>
            </a:endParaRPr>
          </a:p>
        </p:txBody>
      </p:sp>
      <p:pic>
        <p:nvPicPr>
          <p:cNvPr id="4" name="图片 3" descr="@P2]@CP26A1E41T0Q7D66YF"/>
          <p:cNvPicPr>
            <a:picLocks noChangeAspect="1"/>
          </p:cNvPicPr>
          <p:nvPr/>
        </p:nvPicPr>
        <p:blipFill>
          <a:blip r:embed="rId2"/>
          <a:stretch>
            <a:fillRect/>
          </a:stretch>
        </p:blipFill>
        <p:spPr>
          <a:xfrm>
            <a:off x="147955" y="1798955"/>
            <a:ext cx="1019175" cy="1362075"/>
          </a:xfrm>
          <a:prstGeom prst="rect">
            <a:avLst/>
          </a:prstGeom>
        </p:spPr>
      </p:pic>
      <p:pic>
        <p:nvPicPr>
          <p:cNvPr id="5" name="图片 4" descr="CZYCIT7BO2S[0INX7KQ%~84"/>
          <p:cNvPicPr>
            <a:picLocks noChangeAspect="1"/>
          </p:cNvPicPr>
          <p:nvPr/>
        </p:nvPicPr>
        <p:blipFill>
          <a:blip r:embed="rId3"/>
          <a:stretch>
            <a:fillRect/>
          </a:stretch>
        </p:blipFill>
        <p:spPr>
          <a:xfrm>
            <a:off x="8623935" y="5535295"/>
            <a:ext cx="885825" cy="1076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合 117"/>
          <p:cNvGrpSpPr/>
          <p:nvPr/>
        </p:nvGrpSpPr>
        <p:grpSpPr>
          <a:xfrm>
            <a:off x="-1078523" y="-1276771"/>
            <a:ext cx="13946917" cy="8519376"/>
            <a:chOff x="-1078523" y="-961292"/>
            <a:chExt cx="13946917" cy="8519376"/>
          </a:xfrm>
        </p:grpSpPr>
        <p:sp>
          <p:nvSpPr>
            <p:cNvPr id="119" name="矩形 118"/>
            <p:cNvSpPr/>
            <p:nvPr/>
          </p:nvSpPr>
          <p:spPr>
            <a:xfrm>
              <a:off x="-598737" y="-17177"/>
              <a:ext cx="13467131" cy="757526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1078523" y="-9612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05" name="图表 104"/>
          <p:cNvGraphicFramePr/>
          <p:nvPr/>
        </p:nvGraphicFramePr>
        <p:xfrm>
          <a:off x="4741026" y="2397313"/>
          <a:ext cx="2709949" cy="2063375"/>
        </p:xfrm>
        <a:graphic>
          <a:graphicData uri="http://schemas.openxmlformats.org/drawingml/2006/chart">
            <c:chart xmlns:c="http://schemas.openxmlformats.org/drawingml/2006/chart" xmlns:r="http://schemas.openxmlformats.org/officeDocument/2006/relationships" r:id="rId1"/>
          </a:graphicData>
        </a:graphic>
      </p:graphicFrame>
      <p:sp>
        <p:nvSpPr>
          <p:cNvPr id="27" name="矩形 31"/>
          <p:cNvSpPr>
            <a:spLocks noChangeAspect="1" noChangeArrowheads="1"/>
          </p:cNvSpPr>
          <p:nvPr/>
        </p:nvSpPr>
        <p:spPr bwMode="auto">
          <a:xfrm rot="2700000">
            <a:off x="5743087" y="3036890"/>
            <a:ext cx="729648" cy="730416"/>
          </a:xfrm>
          <a:prstGeom prst="rect">
            <a:avLst/>
          </a:prstGeom>
          <a:solidFill>
            <a:srgbClr val="92D0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文本框 37"/>
          <p:cNvSpPr>
            <a:spLocks noChangeArrowheads="1"/>
          </p:cNvSpPr>
          <p:nvPr/>
        </p:nvSpPr>
        <p:spPr bwMode="auto">
          <a:xfrm>
            <a:off x="5850632" y="2990409"/>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4400" b="1" dirty="0">
                <a:solidFill>
                  <a:schemeClr val="bg1"/>
                </a:solidFill>
                <a:latin typeface="方正姚体" panose="02010601030101010101" pitchFamily="2" charset="-122"/>
                <a:sym typeface="方正姚体" panose="02010601030101010101" pitchFamily="2" charset="-122"/>
              </a:rPr>
              <a:t>C</a:t>
            </a:r>
            <a:endParaRPr lang="en-US" altLang="zh-CN" sz="4000" b="1" dirty="0">
              <a:solidFill>
                <a:schemeClr val="bg1"/>
              </a:solidFill>
              <a:latin typeface="方正姚体" panose="02010601030101010101" pitchFamily="2" charset="-122"/>
              <a:sym typeface="方正姚体" panose="02010601030101010101" pitchFamily="2" charset="-122"/>
            </a:endParaRPr>
          </a:p>
        </p:txBody>
      </p:sp>
      <p:sp>
        <p:nvSpPr>
          <p:cNvPr id="106" name="Rectangle 96"/>
          <p:cNvSpPr/>
          <p:nvPr/>
        </p:nvSpPr>
        <p:spPr>
          <a:xfrm>
            <a:off x="1194435" y="1398270"/>
            <a:ext cx="3781425" cy="3766185"/>
          </a:xfrm>
          <a:prstGeom prst="rect">
            <a:avLst/>
          </a:prstGeom>
        </p:spPr>
        <p:txBody>
          <a:bodyPr wrap="square">
            <a:spAutoFit/>
          </a:bodyPr>
          <a:lstStyle/>
          <a:p>
            <a:pPr algn="l"/>
            <a:r>
              <a:rPr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做完本次项目之后，我觉得收获挺大的。</a:t>
            </a:r>
            <a:endParaRPr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r>
              <a:rPr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首先，已经安排的工作项，必须按期交付，组长最好隔段时间去组员那里询问一下，以便督促</a:t>
            </a:r>
            <a:r>
              <a:rPr lang="zh-CN"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zh-CN"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r>
              <a:rPr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然后</a:t>
            </a:r>
            <a:r>
              <a:rPr lang="zh-CN"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a:t>
            </a:r>
            <a:r>
              <a:rPr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写项目的时候一定一定要参照代码规范，传项目时做好组员之间的约束，对于刚入门的新手可以参考结对编程模式以提高效率。</a:t>
            </a:r>
            <a:endParaRPr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r>
              <a:rPr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最后，自己写代码的时候的一点小技巧，写代码的过程中做好备份。我自己会每半天做一次备份或者修改某个已完成的功能之前将这个功能的代码备份，如果错了，可以返回去。我觉得这个习惯挺有用的，分享给大家。</a:t>
            </a:r>
            <a:endParaRPr sz="1600" b="1" dirty="0">
              <a:solidFill>
                <a:schemeClr val="accent6">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3" name="文本框 112"/>
          <p:cNvSpPr txBox="1"/>
          <p:nvPr/>
        </p:nvSpPr>
        <p:spPr>
          <a:xfrm>
            <a:off x="2264781" y="5275791"/>
            <a:ext cx="1859280" cy="808990"/>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徐怡琳</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7451091" y="890057"/>
            <a:ext cx="1859280" cy="808990"/>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刘高生</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890" y="146685"/>
            <a:ext cx="3858260" cy="743585"/>
          </a:xfrm>
          <a:prstGeom prst="rect">
            <a:avLst/>
          </a:prstGeom>
          <a:noFill/>
        </p:spPr>
        <p:txBody>
          <a:bodyPr wrap="square" rtlCol="0">
            <a:spAutoFit/>
          </a:bodyPr>
          <a:p>
            <a:r>
              <a:rPr lang="zh-CN" altLang="en-US" sz="4000">
                <a:solidFill>
                  <a:srgbClr val="FFC000"/>
                </a:solidFill>
                <a:latin typeface="微软雅黑" panose="020B0503020204020204" pitchFamily="34" charset="-122"/>
                <a:ea typeface="微软雅黑" panose="020B0503020204020204" pitchFamily="34" charset="-122"/>
              </a:rPr>
              <a:t>个人感悟</a:t>
            </a:r>
            <a:endParaRPr lang="zh-CN" altLang="en-US" sz="4000">
              <a:solidFill>
                <a:srgbClr val="FFC000"/>
              </a:solidFill>
              <a:latin typeface="微软雅黑" panose="020B0503020204020204" pitchFamily="34" charset="-122"/>
              <a:ea typeface="微软雅黑" panose="020B0503020204020204" pitchFamily="34" charset="-122"/>
            </a:endParaRPr>
          </a:p>
        </p:txBody>
      </p:sp>
      <p:pic>
        <p:nvPicPr>
          <p:cNvPr id="7" name="图片 6" descr="S2]P09T11@]3LG@8HVC3612"/>
          <p:cNvPicPr>
            <a:picLocks noChangeAspect="1"/>
          </p:cNvPicPr>
          <p:nvPr/>
        </p:nvPicPr>
        <p:blipFill>
          <a:blip r:embed="rId2"/>
          <a:stretch>
            <a:fillRect/>
          </a:stretch>
        </p:blipFill>
        <p:spPr>
          <a:xfrm>
            <a:off x="108585" y="4655820"/>
            <a:ext cx="1085850" cy="1428750"/>
          </a:xfrm>
          <a:prstGeom prst="rect">
            <a:avLst/>
          </a:prstGeom>
        </p:spPr>
      </p:pic>
      <p:sp>
        <p:nvSpPr>
          <p:cNvPr id="3" name="文本框 2"/>
          <p:cNvSpPr txBox="1"/>
          <p:nvPr/>
        </p:nvSpPr>
        <p:spPr>
          <a:xfrm>
            <a:off x="7576820" y="1928495"/>
            <a:ext cx="3091815" cy="3719830"/>
          </a:xfrm>
          <a:prstGeom prst="rect">
            <a:avLst/>
          </a:prstGeom>
          <a:noFill/>
        </p:spPr>
        <p:txBody>
          <a:bodyPr wrap="square" rtlCol="0">
            <a:spAutoFit/>
          </a:bodyPr>
          <a:p>
            <a:r>
              <a:rPr lang="en-US" altLang="zh-CN" b="1">
                <a:solidFill>
                  <a:srgbClr val="00B0F0"/>
                </a:solidFill>
              </a:rPr>
              <a:t>    通过这次作业，我们组员根据构建之法里的软件工程过程进行了需求分析，小组讨论，测试。</a:t>
            </a:r>
            <a:endParaRPr lang="en-US" altLang="zh-CN" b="1">
              <a:solidFill>
                <a:srgbClr val="00B0F0"/>
              </a:solidFill>
            </a:endParaRPr>
          </a:p>
          <a:p>
            <a:r>
              <a:rPr lang="en-US" altLang="zh-CN" b="1">
                <a:solidFill>
                  <a:srgbClr val="00B0F0"/>
                </a:solidFill>
                <a:sym typeface="+mn-ea"/>
              </a:rPr>
              <a:t>    </a:t>
            </a:r>
            <a:r>
              <a:rPr lang="en-US" altLang="zh-CN" b="1">
                <a:solidFill>
                  <a:srgbClr val="00B0F0"/>
                </a:solidFill>
              </a:rPr>
              <a:t>这是我第一次体验这种过程。我相信这会对我的今后工作和学习产生影响。</a:t>
            </a:r>
            <a:endParaRPr lang="en-US" altLang="zh-CN" b="1">
              <a:solidFill>
                <a:srgbClr val="00B0F0"/>
              </a:solidFill>
            </a:endParaRPr>
          </a:p>
          <a:p>
            <a:r>
              <a:rPr lang="en-US" altLang="zh-CN" b="1">
                <a:solidFill>
                  <a:srgbClr val="00B0F0"/>
                </a:solidFill>
                <a:sym typeface="+mn-ea"/>
              </a:rPr>
              <a:t>    </a:t>
            </a:r>
            <a:r>
              <a:rPr lang="en-US" altLang="zh-CN" b="1">
                <a:solidFill>
                  <a:srgbClr val="00B0F0"/>
                </a:solidFill>
              </a:rPr>
              <a:t>具体是就是不要急于求成，掌握方法很重要，做什么都有一个过程和规范，更加注意协调合作。</a:t>
            </a:r>
            <a:endParaRPr lang="en-US" altLang="zh-CN" b="1">
              <a:solidFill>
                <a:srgbClr val="00B0F0"/>
              </a:solidFill>
            </a:endParaRPr>
          </a:p>
          <a:p>
            <a:r>
              <a:rPr lang="en-US" altLang="zh-CN" b="1">
                <a:solidFill>
                  <a:srgbClr val="00B0F0"/>
                </a:solidFill>
                <a:sym typeface="+mn-ea"/>
              </a:rPr>
              <a:t>    </a:t>
            </a:r>
            <a:r>
              <a:rPr lang="en-US" altLang="zh-CN" b="1">
                <a:solidFill>
                  <a:srgbClr val="00B0F0"/>
                </a:solidFill>
              </a:rPr>
              <a:t>我</a:t>
            </a:r>
            <a:r>
              <a:rPr lang="zh-CN" altLang="en-US" b="1">
                <a:solidFill>
                  <a:srgbClr val="00B0F0"/>
                </a:solidFill>
              </a:rPr>
              <a:t>相信</a:t>
            </a:r>
            <a:r>
              <a:rPr lang="en-US" altLang="zh-CN" b="1">
                <a:solidFill>
                  <a:srgbClr val="00B0F0"/>
                </a:solidFill>
              </a:rPr>
              <a:t>今后会做的越来越好的</a:t>
            </a:r>
            <a:endParaRPr lang="zh-CN" altLang="en-US" b="1">
              <a:solidFill>
                <a:srgbClr val="00B0F0"/>
              </a:solidFill>
            </a:endParaRPr>
          </a:p>
        </p:txBody>
      </p:sp>
      <p:pic>
        <p:nvPicPr>
          <p:cNvPr id="6" name="图片 5" descr="6W2D(01[A[$3{@88HF3JEYV"/>
          <p:cNvPicPr>
            <a:picLocks noChangeAspect="1"/>
          </p:cNvPicPr>
          <p:nvPr/>
        </p:nvPicPr>
        <p:blipFill>
          <a:blip r:embed="rId3"/>
          <a:stretch>
            <a:fillRect/>
          </a:stretch>
        </p:blipFill>
        <p:spPr>
          <a:xfrm>
            <a:off x="10795000" y="5208905"/>
            <a:ext cx="1143000" cy="942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grayscl/>
            <a:extLst>
              <a:ext uri="{28A0092B-C50C-407E-A947-70E740481C1C}">
                <a14:useLocalDpi xmlns:a14="http://schemas.microsoft.com/office/drawing/2010/main" val="0"/>
              </a:ext>
            </a:extLst>
          </a:blip>
          <a:srcRect l="37267" t="14069" r="37269" b="40996"/>
          <a:stretch>
            <a:fillRect/>
          </a:stretch>
        </p:blipFill>
        <p:spPr>
          <a:xfrm>
            <a:off x="12192000" y="1664361"/>
            <a:ext cx="501274" cy="432133"/>
          </a:xfrm>
          <a:custGeom>
            <a:avLst/>
            <a:gdLst>
              <a:gd name="connsiteX0" fmla="*/ 0 w 2531010"/>
              <a:gd name="connsiteY0" fmla="*/ 0 h 2181905"/>
              <a:gd name="connsiteX1" fmla="*/ 2531010 w 2531010"/>
              <a:gd name="connsiteY1" fmla="*/ 0 h 2181905"/>
              <a:gd name="connsiteX2" fmla="*/ 1265505 w 2531010"/>
              <a:gd name="connsiteY2" fmla="*/ 2181905 h 2181905"/>
            </a:gdLst>
            <a:ahLst/>
            <a:cxnLst>
              <a:cxn ang="0">
                <a:pos x="connsiteX0" y="connsiteY0"/>
              </a:cxn>
              <a:cxn ang="0">
                <a:pos x="connsiteX1" y="connsiteY1"/>
              </a:cxn>
              <a:cxn ang="0">
                <a:pos x="connsiteX2" y="connsiteY2"/>
              </a:cxn>
            </a:cxnLst>
            <a:rect l="l" t="t" r="r" b="b"/>
            <a:pathLst>
              <a:path w="2531010" h="2181905">
                <a:moveTo>
                  <a:pt x="0" y="0"/>
                </a:moveTo>
                <a:lnTo>
                  <a:pt x="2531010" y="0"/>
                </a:lnTo>
                <a:lnTo>
                  <a:pt x="1265505" y="2181905"/>
                </a:lnTo>
                <a:close/>
              </a:path>
            </a:pathLst>
          </a:custGeom>
          <a:ln>
            <a:solidFill>
              <a:srgbClr val="FFC000"/>
            </a:solidFill>
          </a:ln>
        </p:spPr>
      </p:pic>
      <p:sp>
        <p:nvSpPr>
          <p:cNvPr id="9" name="矩形 8"/>
          <p:cNvSpPr/>
          <p:nvPr/>
        </p:nvSpPr>
        <p:spPr>
          <a:xfrm>
            <a:off x="13970" y="13335"/>
            <a:ext cx="12192000" cy="6858000"/>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正五边形 6"/>
          <p:cNvSpPr/>
          <p:nvPr/>
        </p:nvSpPr>
        <p:spPr>
          <a:xfrm rot="15924193">
            <a:off x="7101402" y="-1023345"/>
            <a:ext cx="9349923" cy="8904688"/>
          </a:xfrm>
          <a:prstGeom prst="pent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43935" y="2364864"/>
            <a:ext cx="6638444" cy="1931915"/>
            <a:chOff x="2810357" y="2256473"/>
            <a:chExt cx="6638444" cy="1931915"/>
          </a:xfrm>
        </p:grpSpPr>
        <p:sp>
          <p:nvSpPr>
            <p:cNvPr id="18" name="文本框 17"/>
            <p:cNvSpPr txBox="1"/>
            <p:nvPr/>
          </p:nvSpPr>
          <p:spPr>
            <a:xfrm>
              <a:off x="2863864" y="2256473"/>
              <a:ext cx="6584937" cy="1397000"/>
            </a:xfrm>
            <a:prstGeom prst="rect">
              <a:avLst/>
            </a:prstGeom>
            <a:noFill/>
          </p:spPr>
          <p:txBody>
            <a:bodyPr wrap="square" rtlCol="0">
              <a:spAutoFit/>
            </a:bodyPr>
            <a:lstStyle/>
            <a:p>
              <a:pPr algn="ctr">
                <a:spcBef>
                  <a:spcPct val="50000"/>
                </a:spcBef>
              </a:pPr>
              <a:r>
                <a:rPr lang="zh-CN" altLang="en-US" sz="8000" b="1" dirty="0">
                  <a:solidFill>
                    <a:schemeClr val="bg1"/>
                  </a:solidFill>
                  <a:latin typeface="微软雅黑" panose="020B0503020204020204" pitchFamily="34" charset="-122"/>
                  <a:ea typeface="微软雅黑" panose="020B0503020204020204" pitchFamily="34" charset="-122"/>
                </a:rPr>
                <a:t>项目</a:t>
              </a:r>
              <a:r>
                <a:rPr lang="zh-CN" altLang="en-US" sz="8000" b="1" dirty="0">
                  <a:solidFill>
                    <a:srgbClr val="FFC000"/>
                  </a:solidFill>
                  <a:latin typeface="微软雅黑" panose="020B0503020204020204" pitchFamily="34" charset="-122"/>
                  <a:ea typeface="微软雅黑" panose="020B0503020204020204" pitchFamily="34" charset="-122"/>
                </a:rPr>
                <a:t>演示</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810357" y="3779448"/>
              <a:ext cx="6638444" cy="408940"/>
            </a:xfrm>
            <a:prstGeom prst="rect">
              <a:avLst/>
            </a:prstGeom>
            <a:noFill/>
          </p:spPr>
          <p:txBody>
            <a:bodyPr wrap="square" rtlCol="0">
              <a:spAutoFit/>
            </a:bodyPr>
            <a:lstStyle/>
            <a:p>
              <a:pPr algn="ctr">
                <a:lnSpc>
                  <a:spcPts val="2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对该项目的环境简单介绍，</a:t>
              </a:r>
              <a:r>
                <a:rPr lang="zh-CN" altLang="en-US" sz="2000" dirty="0">
                  <a:solidFill>
                    <a:srgbClr val="FFC000"/>
                  </a:solidFill>
                  <a:latin typeface="微软雅黑" panose="020B0503020204020204" pitchFamily="34" charset="-122"/>
                  <a:ea typeface="微软雅黑" panose="020B0503020204020204" pitchFamily="34" charset="-122"/>
                </a:rPr>
                <a:t>演示说明</a:t>
              </a:r>
              <a:r>
                <a:rPr lang="zh-CN" altLang="en-US" sz="2000" dirty="0">
                  <a:solidFill>
                    <a:schemeClr val="bg1"/>
                  </a:solidFill>
                  <a:latin typeface="微软雅黑" panose="020B0503020204020204" pitchFamily="34" charset="-122"/>
                  <a:ea typeface="微软雅黑" panose="020B0503020204020204" pitchFamily="34" charset="-122"/>
                </a:rPr>
                <a:t>项目的各个功能</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863865" y="3703023"/>
              <a:ext cx="653142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7911197" y="2828834"/>
            <a:ext cx="2939415" cy="1266190"/>
          </a:xfrm>
          <a:prstGeom prst="rect">
            <a:avLst/>
          </a:prstGeom>
        </p:spPr>
        <p:txBody>
          <a:bodyPr wrap="none">
            <a:spAutoFit/>
          </a:bodyPr>
          <a:lstStyle/>
          <a:p>
            <a:pPr algn="ctr">
              <a:spcBef>
                <a:spcPct val="50000"/>
              </a:spcBef>
            </a:pPr>
            <a:r>
              <a:rPr lang="en-US" altLang="zh-CN" sz="7200" dirty="0">
                <a:solidFill>
                  <a:schemeClr val="bg1"/>
                </a:solidFill>
                <a:latin typeface="微软雅黑" panose="020B0503020204020204" pitchFamily="34" charset="-122"/>
                <a:ea typeface="微软雅黑" panose="020B0503020204020204" pitchFamily="34" charset="-122"/>
              </a:rPr>
              <a:t>PART3</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8255"/>
            <a:ext cx="4449445" cy="1066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 name="文本框 1"/>
          <p:cNvSpPr txBox="1"/>
          <p:nvPr/>
        </p:nvSpPr>
        <p:spPr>
          <a:xfrm>
            <a:off x="207645" y="220980"/>
            <a:ext cx="4130040" cy="743585"/>
          </a:xfrm>
          <a:prstGeom prst="rect">
            <a:avLst/>
          </a:prstGeom>
          <a:noFill/>
        </p:spPr>
        <p:txBody>
          <a:bodyPr wrap="square" rtlCol="0">
            <a:spAutoFit/>
          </a:bodyPr>
          <a:p>
            <a:r>
              <a:rPr lang="zh-CN" altLang="en-US" sz="4000" b="1">
                <a:solidFill>
                  <a:schemeClr val="bg1"/>
                </a:solidFill>
                <a:latin typeface="微软雅黑" panose="020B0503020204020204" pitchFamily="34" charset="-122"/>
                <a:ea typeface="微软雅黑" panose="020B0503020204020204" pitchFamily="34" charset="-122"/>
              </a:rPr>
              <a:t>基本情况</a:t>
            </a:r>
            <a:endParaRPr lang="zh-CN" altLang="en-US" sz="4000" b="1">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568450" y="1607820"/>
            <a:ext cx="8077200" cy="3604895"/>
          </a:xfrm>
          <a:prstGeom prst="rect">
            <a:avLst/>
          </a:prstGeom>
          <a:noFill/>
        </p:spPr>
        <p:txBody>
          <a:bodyPr wrap="square" rtlCol="0">
            <a:spAutoFit/>
          </a:bodyPr>
          <a:p>
            <a:pPr marL="285750" indent="-285750">
              <a:buFont typeface="Wingdings" panose="05000000000000000000" charset="0"/>
              <a:buChar char="Ø"/>
            </a:pPr>
            <a:r>
              <a:rPr lang="zh-CN" altLang="en-US" sz="3600">
                <a:solidFill>
                  <a:srgbClr val="FFC000"/>
                </a:solidFill>
                <a:latin typeface="微软雅黑" panose="020B0503020204020204" pitchFamily="34" charset="-122"/>
                <a:ea typeface="微软雅黑" panose="020B0503020204020204" pitchFamily="34" charset="-122"/>
              </a:rPr>
              <a:t>项目形式：网页</a:t>
            </a:r>
            <a:endParaRPr lang="zh-CN" altLang="en-US" sz="3600">
              <a:solidFill>
                <a:srgbClr val="FFC000"/>
              </a:solidFill>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zh-CN" altLang="en-US" sz="3600">
                <a:solidFill>
                  <a:srgbClr val="FFC000"/>
                </a:solidFill>
                <a:latin typeface="微软雅黑" panose="020B0503020204020204" pitchFamily="34" charset="-122"/>
                <a:ea typeface="微软雅黑" panose="020B0503020204020204" pitchFamily="34" charset="-122"/>
              </a:rPr>
              <a:t>使用语言：</a:t>
            </a:r>
            <a:r>
              <a:rPr lang="en-US" altLang="zh-CN" sz="3600">
                <a:solidFill>
                  <a:srgbClr val="FFC000"/>
                </a:solidFill>
                <a:latin typeface="微软雅黑" panose="020B0503020204020204" pitchFamily="34" charset="-122"/>
                <a:ea typeface="微软雅黑" panose="020B0503020204020204" pitchFamily="34" charset="-122"/>
              </a:rPr>
              <a:t>Java</a:t>
            </a:r>
            <a:endParaRPr lang="en-US" altLang="zh-CN" sz="3600">
              <a:solidFill>
                <a:srgbClr val="FFC000"/>
              </a:solidFill>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zh-CN" altLang="en-US" sz="3600">
                <a:solidFill>
                  <a:srgbClr val="FFC000"/>
                </a:solidFill>
                <a:latin typeface="微软雅黑" panose="020B0503020204020204" pitchFamily="34" charset="-122"/>
                <a:ea typeface="微软雅黑" panose="020B0503020204020204" pitchFamily="34" charset="-122"/>
              </a:rPr>
              <a:t>开发平台：</a:t>
            </a:r>
            <a:r>
              <a:rPr lang="en-US" altLang="zh-CN" sz="3600">
                <a:solidFill>
                  <a:srgbClr val="FFC000"/>
                </a:solidFill>
                <a:latin typeface="微软雅黑" panose="020B0503020204020204" pitchFamily="34" charset="-122"/>
                <a:ea typeface="微软雅黑" panose="020B0503020204020204" pitchFamily="34" charset="-122"/>
              </a:rPr>
              <a:t>MyEclipse+MySql</a:t>
            </a:r>
            <a:endParaRPr lang="en-US" altLang="zh-CN" sz="3600">
              <a:solidFill>
                <a:srgbClr val="FFC000"/>
              </a:solidFill>
              <a:latin typeface="微软雅黑" panose="020B0503020204020204" pitchFamily="34" charset="-122"/>
              <a:ea typeface="微软雅黑" panose="020B0503020204020204" pitchFamily="34" charset="-122"/>
            </a:endParaRPr>
          </a:p>
          <a:p>
            <a:pPr indent="0">
              <a:buFont typeface="Wingdings" panose="05000000000000000000" charset="0"/>
              <a:buNone/>
            </a:pPr>
            <a:endParaRPr lang="en-US" altLang="zh-CN" sz="3600">
              <a:solidFill>
                <a:srgbClr val="FFC000"/>
              </a:solidFill>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zh-CN" altLang="en-US" sz="2800">
                <a:solidFill>
                  <a:schemeClr val="accent2"/>
                </a:solidFill>
                <a:latin typeface="微软雅黑" panose="020B0503020204020204" pitchFamily="34" charset="-122"/>
                <a:ea typeface="微软雅黑" panose="020B0503020204020204" pitchFamily="34" charset="-122"/>
              </a:rPr>
              <a:t>本小学生四则运算系统主要采用</a:t>
            </a:r>
            <a:r>
              <a:rPr lang="en-US" altLang="zh-CN" sz="2800">
                <a:solidFill>
                  <a:schemeClr val="accent2"/>
                </a:solidFill>
                <a:latin typeface="微软雅黑" panose="020B0503020204020204" pitchFamily="34" charset="-122"/>
                <a:ea typeface="微软雅黑" panose="020B0503020204020204" pitchFamily="34" charset="-122"/>
              </a:rPr>
              <a:t>jsp+servlet</a:t>
            </a:r>
            <a:r>
              <a:rPr lang="zh-CN" altLang="en-US" sz="2800">
                <a:solidFill>
                  <a:schemeClr val="accent2"/>
                </a:solidFill>
                <a:latin typeface="微软雅黑" panose="020B0503020204020204" pitchFamily="34" charset="-122"/>
                <a:ea typeface="微软雅黑" panose="020B0503020204020204" pitchFamily="34" charset="-122"/>
              </a:rPr>
              <a:t>模式进行开发设计，利用</a:t>
            </a:r>
            <a:r>
              <a:rPr lang="en-US" altLang="zh-CN" sz="2800">
                <a:solidFill>
                  <a:schemeClr val="accent2"/>
                </a:solidFill>
                <a:latin typeface="微软雅黑" panose="020B0503020204020204" pitchFamily="34" charset="-122"/>
                <a:ea typeface="微软雅黑" panose="020B0503020204020204" pitchFamily="34" charset="-122"/>
              </a:rPr>
              <a:t>MVC</a:t>
            </a:r>
            <a:r>
              <a:rPr lang="zh-CN" altLang="en-US" sz="2800">
                <a:solidFill>
                  <a:schemeClr val="accent2"/>
                </a:solidFill>
                <a:latin typeface="微软雅黑" panose="020B0503020204020204" pitchFamily="34" charset="-122"/>
                <a:ea typeface="微软雅黑" panose="020B0503020204020204" pitchFamily="34" charset="-122"/>
              </a:rPr>
              <a:t>框架，实现业务逻辑、数据和界面显示相分离。</a:t>
            </a:r>
            <a:endParaRPr lang="zh-CN" altLang="en-US" sz="28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49930" y="2834640"/>
            <a:ext cx="5692140" cy="1188720"/>
          </a:xfrm>
          <a:prstGeom prst="rect">
            <a:avLst/>
          </a:prstGeom>
          <a:noFill/>
          <a:ln>
            <a:noFill/>
          </a:ln>
        </p:spPr>
        <p:txBody>
          <a:bodyPr wrap="none" rtlCol="0" anchor="t">
            <a:spAutoFit/>
            <a:scene3d>
              <a:camera prst="orthographicFront"/>
              <a:lightRig rig="threePt" dir="t">
                <a:rot lat="0" lon="0" rev="0"/>
              </a:lightRig>
            </a:scene3d>
            <a:sp3d extrusionH="120650" prstMaterial="matte"/>
          </a:bodyPr>
          <a:p>
            <a:pPr algn="ctr"/>
            <a:r>
              <a:rPr lang="zh-CN" altLang="en-US" sz="7200" b="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rPr>
              <a:t>系统演示部分</a:t>
            </a:r>
            <a:endParaRPr lang="zh-CN" altLang="en-US" sz="7200" b="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2596074" y="2633882"/>
            <a:ext cx="6814626" cy="175432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800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谢谢您的</a:t>
            </a:r>
            <a:r>
              <a:rPr kumimoji="0" lang="zh-CN" altLang="en-US" sz="80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rPr>
              <a:t>聆听</a:t>
            </a:r>
            <a:endParaRPr kumimoji="0" lang="en-US" altLang="zh-CN" sz="80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rPr>
              <a:t>THANK YOU </a:t>
            </a: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FOR YOUR ATTENTION</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78523" y="-1276771"/>
            <a:ext cx="13270523" cy="7819292"/>
            <a:chOff x="-1078523" y="-961292"/>
            <a:chExt cx="13270523" cy="7819292"/>
          </a:xfrm>
        </p:grpSpPr>
        <p:sp>
          <p:nvSpPr>
            <p:cNvPr id="18" name="矩形 17"/>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78523" y="-9612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正五边形 4"/>
          <p:cNvSpPr/>
          <p:nvPr/>
        </p:nvSpPr>
        <p:spPr>
          <a:xfrm>
            <a:off x="-2948078" y="-980533"/>
            <a:ext cx="8202169" cy="7811589"/>
          </a:xfrm>
          <a:prstGeom prst="pent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6877314" y="1516336"/>
            <a:ext cx="4690745" cy="3822065"/>
            <a:chOff x="6877314" y="1516336"/>
            <a:chExt cx="4690745" cy="3822065"/>
          </a:xfrm>
        </p:grpSpPr>
        <p:sp>
          <p:nvSpPr>
            <p:cNvPr id="28" name="文本框 27"/>
            <p:cNvSpPr txBox="1"/>
            <p:nvPr/>
          </p:nvSpPr>
          <p:spPr>
            <a:xfrm>
              <a:off x="7028444" y="4724991"/>
              <a:ext cx="4539615" cy="613410"/>
            </a:xfrm>
            <a:prstGeom prst="rect">
              <a:avLst/>
            </a:prstGeom>
            <a:noFill/>
          </p:spPr>
          <p:txBody>
            <a:bodyPr wrap="square" rtlCol="0">
              <a:spAutoFit/>
            </a:bodyPr>
            <a:lstStyle/>
            <a:p>
              <a:pPr>
                <a:spcBef>
                  <a:spcPct val="50000"/>
                </a:spcBef>
              </a:pPr>
              <a:r>
                <a:rPr lang="en-US" altLang="zh-CN" sz="3200" dirty="0">
                  <a:solidFill>
                    <a:schemeClr val="bg1"/>
                  </a:solidFill>
                  <a:latin typeface="微软雅黑" panose="020B0503020204020204" pitchFamily="34" charset="-122"/>
                  <a:ea typeface="微软雅黑" panose="020B0503020204020204" pitchFamily="34" charset="-122"/>
                </a:rPr>
                <a:t>PART </a:t>
              </a:r>
              <a:r>
                <a:rPr lang="en-US" altLang="zh-CN" sz="3200" b="1" dirty="0">
                  <a:solidFill>
                    <a:srgbClr val="FFC000"/>
                  </a:solidFill>
                  <a:latin typeface="微软雅黑" panose="020B0503020204020204" pitchFamily="34" charset="-122"/>
                  <a:ea typeface="微软雅黑" panose="020B0503020204020204" pitchFamily="34" charset="-122"/>
                </a:rPr>
                <a:t>3</a:t>
              </a: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项目演示</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29" name="矩形 5"/>
            <p:cNvSpPr>
              <a:spLocks noChangeArrowheads="1"/>
            </p:cNvSpPr>
            <p:nvPr/>
          </p:nvSpPr>
          <p:spPr bwMode="auto">
            <a:xfrm>
              <a:off x="6877314" y="1516336"/>
              <a:ext cx="141210" cy="584775"/>
            </a:xfrm>
            <a:prstGeom prst="rect">
              <a:avLst/>
            </a:prstGeom>
            <a:solidFill>
              <a:srgbClr val="FFC000"/>
            </a:solidFill>
            <a:ln>
              <a:noFill/>
            </a:ln>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30" name="矩形 5"/>
            <p:cNvSpPr>
              <a:spLocks noChangeArrowheads="1"/>
            </p:cNvSpPr>
            <p:nvPr/>
          </p:nvSpPr>
          <p:spPr bwMode="auto">
            <a:xfrm>
              <a:off x="6877314" y="3134935"/>
              <a:ext cx="141210" cy="584775"/>
            </a:xfrm>
            <a:prstGeom prst="rect">
              <a:avLst/>
            </a:prstGeom>
            <a:solidFill>
              <a:srgbClr val="FFC000"/>
            </a:solidFill>
            <a:ln>
              <a:noFill/>
            </a:ln>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32" name="文本框 31"/>
            <p:cNvSpPr txBox="1"/>
            <p:nvPr/>
          </p:nvSpPr>
          <p:spPr>
            <a:xfrm>
              <a:off x="7028049" y="3134919"/>
              <a:ext cx="4071502" cy="613410"/>
            </a:xfrm>
            <a:prstGeom prst="rect">
              <a:avLst/>
            </a:prstGeom>
            <a:noFill/>
          </p:spPr>
          <p:txBody>
            <a:bodyPr wrap="square" rtlCol="0">
              <a:spAutoFit/>
            </a:bodyPr>
            <a:lstStyle/>
            <a:p>
              <a:pPr>
                <a:spcBef>
                  <a:spcPct val="50000"/>
                </a:spcBef>
              </a:pPr>
              <a:r>
                <a:rPr lang="en-US" altLang="zh-CN" sz="3200" dirty="0">
                  <a:solidFill>
                    <a:schemeClr val="bg1"/>
                  </a:solidFill>
                  <a:latin typeface="微软雅黑" panose="020B0503020204020204" pitchFamily="34" charset="-122"/>
                  <a:ea typeface="微软雅黑" panose="020B0503020204020204" pitchFamily="34" charset="-122"/>
                </a:rPr>
                <a:t>PART </a:t>
              </a:r>
              <a:r>
                <a:rPr lang="en-US" altLang="zh-CN" sz="3200" b="1" dirty="0">
                  <a:solidFill>
                    <a:srgbClr val="FFC000"/>
                  </a:solidFill>
                  <a:latin typeface="微软雅黑" panose="020B0503020204020204" pitchFamily="34" charset="-122"/>
                  <a:ea typeface="微软雅黑" panose="020B0503020204020204" pitchFamily="34" charset="-122"/>
                </a:rPr>
                <a:t>2</a:t>
              </a: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项目</a:t>
              </a:r>
              <a:r>
                <a:rPr lang="zh-CN" altLang="en-US" sz="3200" dirty="0">
                  <a:solidFill>
                    <a:schemeClr val="bg1"/>
                  </a:solidFill>
                  <a:latin typeface="微软雅黑" panose="020B0503020204020204" pitchFamily="34" charset="-122"/>
                  <a:ea typeface="微软雅黑" panose="020B0503020204020204" pitchFamily="34" charset="-122"/>
                </a:rPr>
                <a:t>总结</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3" name="矩形 5"/>
            <p:cNvSpPr>
              <a:spLocks noChangeArrowheads="1"/>
            </p:cNvSpPr>
            <p:nvPr/>
          </p:nvSpPr>
          <p:spPr bwMode="auto">
            <a:xfrm>
              <a:off x="6877314" y="4753534"/>
              <a:ext cx="141210" cy="584775"/>
            </a:xfrm>
            <a:prstGeom prst="rect">
              <a:avLst/>
            </a:prstGeom>
            <a:solidFill>
              <a:srgbClr val="FFC000"/>
            </a:solidFill>
            <a:ln>
              <a:noFill/>
            </a:ln>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35" name="文本框 34"/>
            <p:cNvSpPr txBox="1"/>
            <p:nvPr/>
          </p:nvSpPr>
          <p:spPr>
            <a:xfrm>
              <a:off x="7009394" y="1516336"/>
              <a:ext cx="4558665" cy="613410"/>
            </a:xfrm>
            <a:prstGeom prst="rect">
              <a:avLst/>
            </a:prstGeom>
            <a:noFill/>
          </p:spPr>
          <p:txBody>
            <a:bodyPr wrap="square" rtlCol="0">
              <a:spAutoFit/>
            </a:bodyPr>
            <a:lstStyle/>
            <a:p>
              <a:pPr>
                <a:spcBef>
                  <a:spcPct val="50000"/>
                </a:spcBef>
              </a:pPr>
              <a:r>
                <a:rPr lang="en-US" altLang="zh-CN" sz="3200" dirty="0">
                  <a:solidFill>
                    <a:schemeClr val="bg1"/>
                  </a:solidFill>
                  <a:latin typeface="微软雅黑" panose="020B0503020204020204" pitchFamily="34" charset="-122"/>
                  <a:ea typeface="微软雅黑" panose="020B0503020204020204" pitchFamily="34" charset="-122"/>
                </a:rPr>
                <a:t>PART </a:t>
              </a:r>
              <a:r>
                <a:rPr lang="en-US" altLang="zh-CN" sz="3200" b="1" dirty="0">
                  <a:solidFill>
                    <a:srgbClr val="FFC000"/>
                  </a:solidFill>
                  <a:latin typeface="微软雅黑" panose="020B0503020204020204" pitchFamily="34" charset="-122"/>
                  <a:ea typeface="微软雅黑" panose="020B0503020204020204" pitchFamily="34" charset="-122"/>
                </a:rPr>
                <a:t>1</a:t>
              </a: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项目过程说明</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153007" y="2648114"/>
            <a:ext cx="3133725" cy="1785104"/>
          </a:xfrm>
          <a:prstGeom prst="rect">
            <a:avLst/>
          </a:prstGeom>
          <a:noFill/>
        </p:spPr>
        <p:txBody>
          <a:bodyPr wrap="square" rtlCol="0">
            <a:spAutoFit/>
          </a:bodyPr>
          <a:lstStyle/>
          <a:p>
            <a:pPr algn="r">
              <a:lnSpc>
                <a:spcPts val="6600"/>
              </a:lnSpc>
            </a:pPr>
            <a:r>
              <a:rPr lang="en-US" altLang="zh-CN" sz="6600" kern="600" spc="300" dirty="0">
                <a:solidFill>
                  <a:schemeClr val="bg1"/>
                </a:solidFill>
                <a:latin typeface="微软雅黑" panose="020B0503020204020204" pitchFamily="34" charset="-122"/>
                <a:ea typeface="微软雅黑" panose="020B0503020204020204" pitchFamily="34" charset="-122"/>
              </a:rPr>
              <a:t>C</a:t>
            </a:r>
            <a:r>
              <a:rPr lang="en-US" altLang="zh-CN" sz="6600" kern="600" spc="300" dirty="0">
                <a:solidFill>
                  <a:srgbClr val="FFC000"/>
                </a:solidFill>
                <a:latin typeface="微软雅黑" panose="020B0503020204020204" pitchFamily="34" charset="-122"/>
                <a:ea typeface="微软雅黑" panose="020B0503020204020204" pitchFamily="34" charset="-122"/>
              </a:rPr>
              <a:t>   </a:t>
            </a:r>
            <a:r>
              <a:rPr lang="en-US" altLang="zh-CN" sz="6600" kern="600" spc="300" dirty="0">
                <a:solidFill>
                  <a:schemeClr val="bg1"/>
                </a:solidFill>
                <a:latin typeface="微软雅黑" panose="020B0503020204020204" pitchFamily="34" charset="-122"/>
                <a:ea typeface="微软雅黑" panose="020B0503020204020204" pitchFamily="34" charset="-122"/>
              </a:rPr>
              <a:t>N</a:t>
            </a:r>
            <a:endParaRPr lang="en-US" altLang="zh-CN" sz="6600" kern="600" spc="300" dirty="0">
              <a:solidFill>
                <a:schemeClr val="bg1"/>
              </a:solidFill>
              <a:latin typeface="微软雅黑" panose="020B0503020204020204" pitchFamily="34" charset="-122"/>
              <a:ea typeface="微软雅黑" panose="020B0503020204020204" pitchFamily="34" charset="-122"/>
            </a:endParaRPr>
          </a:p>
          <a:p>
            <a:pPr algn="r">
              <a:lnSpc>
                <a:spcPts val="6600"/>
              </a:lnSpc>
            </a:pPr>
            <a:r>
              <a:rPr lang="en-US" altLang="zh-CN" sz="6600" kern="600" spc="300" dirty="0">
                <a:solidFill>
                  <a:schemeClr val="bg1"/>
                </a:solidFill>
                <a:latin typeface="微软雅黑" panose="020B0503020204020204" pitchFamily="34" charset="-122"/>
                <a:ea typeface="微软雅黑" panose="020B0503020204020204" pitchFamily="34" charset="-122"/>
              </a:rPr>
              <a:t>TENTS</a:t>
            </a:r>
            <a:endParaRPr lang="zh-CN" altLang="en-US" sz="6600" kern="600" spc="300" dirty="0">
              <a:solidFill>
                <a:schemeClr val="bg1"/>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590582" y="2639593"/>
            <a:ext cx="783490" cy="787730"/>
          </a:xfrm>
          <a:custGeom>
            <a:avLst/>
            <a:gdLst>
              <a:gd name="connsiteX0" fmla="*/ 1008058 w 1451354"/>
              <a:gd name="connsiteY0" fmla="*/ 1355958 h 1459200"/>
              <a:gd name="connsiteX1" fmla="*/ 1001763 w 1451354"/>
              <a:gd name="connsiteY1" fmla="*/ 1361266 h 1459200"/>
              <a:gd name="connsiteX2" fmla="*/ 688005 w 1451354"/>
              <a:gd name="connsiteY2" fmla="*/ 1459200 h 1459200"/>
              <a:gd name="connsiteX3" fmla="*/ 126831 w 1451354"/>
              <a:gd name="connsiteY3" fmla="*/ 885762 h 1459200"/>
              <a:gd name="connsiteX4" fmla="*/ 291196 w 1451354"/>
              <a:gd name="connsiteY4" fmla="*/ 480280 h 1459200"/>
              <a:gd name="connsiteX5" fmla="*/ 345462 w 1451354"/>
              <a:gd name="connsiteY5" fmla="*/ 434528 h 1459200"/>
              <a:gd name="connsiteX6" fmla="*/ 310447 w 1451354"/>
              <a:gd name="connsiteY6" fmla="*/ 499038 h 1459200"/>
              <a:gd name="connsiteX7" fmla="*/ 261282 w 1451354"/>
              <a:gd name="connsiteY7" fmla="*/ 742556 h 1459200"/>
              <a:gd name="connsiteX8" fmla="*/ 886898 w 1451354"/>
              <a:gd name="connsiteY8" fmla="*/ 1368172 h 1459200"/>
              <a:gd name="connsiteX9" fmla="*/ 1024672 w 1451354"/>
              <a:gd name="connsiteY9" fmla="*/ 362075 h 1459200"/>
              <a:gd name="connsiteX10" fmla="*/ 960162 w 1451354"/>
              <a:gd name="connsiteY10" fmla="*/ 327060 h 1459200"/>
              <a:gd name="connsiteX11" fmla="*/ 716644 w 1451354"/>
              <a:gd name="connsiteY11" fmla="*/ 277896 h 1459200"/>
              <a:gd name="connsiteX12" fmla="*/ 91028 w 1451354"/>
              <a:gd name="connsiteY12" fmla="*/ 903512 h 1459200"/>
              <a:gd name="connsiteX13" fmla="*/ 103242 w 1451354"/>
              <a:gd name="connsiteY13" fmla="*/ 1024672 h 1459200"/>
              <a:gd name="connsiteX14" fmla="*/ 97934 w 1451354"/>
              <a:gd name="connsiteY14" fmla="*/ 1018377 h 1459200"/>
              <a:gd name="connsiteX15" fmla="*/ 0 w 1451354"/>
              <a:gd name="connsiteY15" fmla="*/ 704619 h 1459200"/>
              <a:gd name="connsiteX16" fmla="*/ 573438 w 1451354"/>
              <a:gd name="connsiteY16" fmla="*/ 143445 h 1459200"/>
              <a:gd name="connsiteX17" fmla="*/ 978920 w 1451354"/>
              <a:gd name="connsiteY17" fmla="*/ 307809 h 1459200"/>
              <a:gd name="connsiteX18" fmla="*/ 1307909 w 1451354"/>
              <a:gd name="connsiteY18" fmla="*/ 573438 h 1459200"/>
              <a:gd name="connsiteX19" fmla="*/ 1143545 w 1451354"/>
              <a:gd name="connsiteY19" fmla="*/ 978920 h 1459200"/>
              <a:gd name="connsiteX20" fmla="*/ 1089279 w 1451354"/>
              <a:gd name="connsiteY20" fmla="*/ 1024672 h 1459200"/>
              <a:gd name="connsiteX21" fmla="*/ 1124295 w 1451354"/>
              <a:gd name="connsiteY21" fmla="*/ 960162 h 1459200"/>
              <a:gd name="connsiteX22" fmla="*/ 1173459 w 1451354"/>
              <a:gd name="connsiteY22" fmla="*/ 716644 h 1459200"/>
              <a:gd name="connsiteX23" fmla="*/ 547843 w 1451354"/>
              <a:gd name="connsiteY23" fmla="*/ 91028 h 1459200"/>
              <a:gd name="connsiteX24" fmla="*/ 426683 w 1451354"/>
              <a:gd name="connsiteY24" fmla="*/ 103241 h 1459200"/>
              <a:gd name="connsiteX25" fmla="*/ 432978 w 1451354"/>
              <a:gd name="connsiteY25" fmla="*/ 97933 h 1459200"/>
              <a:gd name="connsiteX26" fmla="*/ 746736 w 1451354"/>
              <a:gd name="connsiteY26" fmla="*/ 0 h 1459200"/>
              <a:gd name="connsiteX27" fmla="*/ 1307909 w 1451354"/>
              <a:gd name="connsiteY27" fmla="*/ 573438 h 1459200"/>
              <a:gd name="connsiteX28" fmla="*/ 1451354 w 1451354"/>
              <a:gd name="connsiteY28" fmla="*/ 768297 h 1459200"/>
              <a:gd name="connsiteX29" fmla="*/ 877916 w 1451354"/>
              <a:gd name="connsiteY29" fmla="*/ 1329471 h 1459200"/>
              <a:gd name="connsiteX30" fmla="*/ 472434 w 1451354"/>
              <a:gd name="connsiteY30" fmla="*/ 1165107 h 1459200"/>
              <a:gd name="connsiteX31" fmla="*/ 426682 w 1451354"/>
              <a:gd name="connsiteY31" fmla="*/ 1110841 h 1459200"/>
              <a:gd name="connsiteX32" fmla="*/ 491192 w 1451354"/>
              <a:gd name="connsiteY32" fmla="*/ 1145856 h 1459200"/>
              <a:gd name="connsiteX33" fmla="*/ 734710 w 1451354"/>
              <a:gd name="connsiteY33" fmla="*/ 1195020 h 1459200"/>
              <a:gd name="connsiteX34" fmla="*/ 1360326 w 1451354"/>
              <a:gd name="connsiteY34" fmla="*/ 569404 h 1459200"/>
              <a:gd name="connsiteX35" fmla="*/ 1348112 w 1451354"/>
              <a:gd name="connsiteY35" fmla="*/ 448244 h 1459200"/>
              <a:gd name="connsiteX36" fmla="*/ 1353420 w 1451354"/>
              <a:gd name="connsiteY36" fmla="*/ 454539 h 1459200"/>
              <a:gd name="connsiteX37" fmla="*/ 1451354 w 1451354"/>
              <a:gd name="connsiteY37" fmla="*/ 768297 h 14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51354" h="1459200">
                <a:moveTo>
                  <a:pt x="1008058" y="1355958"/>
                </a:moveTo>
                <a:lnTo>
                  <a:pt x="1001763" y="1361266"/>
                </a:lnTo>
                <a:cubicBezTo>
                  <a:pt x="912199" y="1423096"/>
                  <a:pt x="804228" y="1459200"/>
                  <a:pt x="688005" y="1459200"/>
                </a:cubicBezTo>
                <a:cubicBezTo>
                  <a:pt x="378077" y="1459200"/>
                  <a:pt x="126831" y="1202463"/>
                  <a:pt x="126831" y="885762"/>
                </a:cubicBezTo>
                <a:cubicBezTo>
                  <a:pt x="126831" y="727411"/>
                  <a:pt x="189644" y="584052"/>
                  <a:pt x="291196" y="480280"/>
                </a:cubicBezTo>
                <a:lnTo>
                  <a:pt x="345462" y="434528"/>
                </a:lnTo>
                <a:lnTo>
                  <a:pt x="310447" y="499038"/>
                </a:lnTo>
                <a:cubicBezTo>
                  <a:pt x="278789" y="573886"/>
                  <a:pt x="261283" y="656176"/>
                  <a:pt x="261282" y="742556"/>
                </a:cubicBezTo>
                <a:cubicBezTo>
                  <a:pt x="261282" y="1088074"/>
                  <a:pt x="541380" y="1368172"/>
                  <a:pt x="886898" y="1368172"/>
                </a:cubicBezTo>
                <a:close/>
                <a:moveTo>
                  <a:pt x="1024672" y="362075"/>
                </a:moveTo>
                <a:lnTo>
                  <a:pt x="960162" y="327060"/>
                </a:lnTo>
                <a:cubicBezTo>
                  <a:pt x="885314" y="295402"/>
                  <a:pt x="803024" y="277896"/>
                  <a:pt x="716644" y="277896"/>
                </a:cubicBezTo>
                <a:cubicBezTo>
                  <a:pt x="371126" y="277896"/>
                  <a:pt x="91028" y="557994"/>
                  <a:pt x="91028" y="903512"/>
                </a:cubicBezTo>
                <a:lnTo>
                  <a:pt x="103242" y="1024672"/>
                </a:lnTo>
                <a:lnTo>
                  <a:pt x="97934" y="1018377"/>
                </a:lnTo>
                <a:cubicBezTo>
                  <a:pt x="36104" y="928813"/>
                  <a:pt x="0" y="820842"/>
                  <a:pt x="0" y="704619"/>
                </a:cubicBezTo>
                <a:cubicBezTo>
                  <a:pt x="0" y="394691"/>
                  <a:pt x="256737" y="143445"/>
                  <a:pt x="573438" y="143445"/>
                </a:cubicBezTo>
                <a:cubicBezTo>
                  <a:pt x="731789" y="143445"/>
                  <a:pt x="875148" y="206257"/>
                  <a:pt x="978920" y="307809"/>
                </a:cubicBezTo>
                <a:close/>
                <a:moveTo>
                  <a:pt x="1307909" y="573438"/>
                </a:moveTo>
                <a:cubicBezTo>
                  <a:pt x="1307909" y="731789"/>
                  <a:pt x="1245098" y="875148"/>
                  <a:pt x="1143545" y="978920"/>
                </a:cubicBezTo>
                <a:lnTo>
                  <a:pt x="1089279" y="1024672"/>
                </a:lnTo>
                <a:lnTo>
                  <a:pt x="1124295" y="960162"/>
                </a:lnTo>
                <a:cubicBezTo>
                  <a:pt x="1155953" y="885314"/>
                  <a:pt x="1173459" y="803024"/>
                  <a:pt x="1173459" y="716644"/>
                </a:cubicBezTo>
                <a:cubicBezTo>
                  <a:pt x="1173459" y="371126"/>
                  <a:pt x="893361" y="91028"/>
                  <a:pt x="547843" y="91028"/>
                </a:cubicBezTo>
                <a:lnTo>
                  <a:pt x="426683" y="103241"/>
                </a:lnTo>
                <a:lnTo>
                  <a:pt x="432978" y="97933"/>
                </a:lnTo>
                <a:cubicBezTo>
                  <a:pt x="522542" y="36104"/>
                  <a:pt x="630513" y="0"/>
                  <a:pt x="746736" y="0"/>
                </a:cubicBezTo>
                <a:cubicBezTo>
                  <a:pt x="1056663" y="0"/>
                  <a:pt x="1307909" y="256737"/>
                  <a:pt x="1307909" y="573438"/>
                </a:cubicBezTo>
                <a:close/>
                <a:moveTo>
                  <a:pt x="1451354" y="768297"/>
                </a:moveTo>
                <a:cubicBezTo>
                  <a:pt x="1451354" y="1078225"/>
                  <a:pt x="1194617" y="1329471"/>
                  <a:pt x="877916" y="1329471"/>
                </a:cubicBezTo>
                <a:cubicBezTo>
                  <a:pt x="719565" y="1329471"/>
                  <a:pt x="576206" y="1266659"/>
                  <a:pt x="472434" y="1165107"/>
                </a:cubicBezTo>
                <a:lnTo>
                  <a:pt x="426682" y="1110841"/>
                </a:lnTo>
                <a:lnTo>
                  <a:pt x="491192" y="1145856"/>
                </a:lnTo>
                <a:cubicBezTo>
                  <a:pt x="566040" y="1177514"/>
                  <a:pt x="648330" y="1195020"/>
                  <a:pt x="734710" y="1195020"/>
                </a:cubicBezTo>
                <a:cubicBezTo>
                  <a:pt x="1080228" y="1195020"/>
                  <a:pt x="1360326" y="914922"/>
                  <a:pt x="1360326" y="569404"/>
                </a:cubicBezTo>
                <a:lnTo>
                  <a:pt x="1348112" y="448244"/>
                </a:lnTo>
                <a:lnTo>
                  <a:pt x="1353420" y="454539"/>
                </a:lnTo>
                <a:cubicBezTo>
                  <a:pt x="1415250" y="544103"/>
                  <a:pt x="1451354" y="652074"/>
                  <a:pt x="1451354" y="7682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a:latin typeface="微软雅黑 Light" pitchFamily="34" charset="-122"/>
              <a:ea typeface="微软雅黑 Light"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480" y="-15240"/>
            <a:ext cx="12192000" cy="6858000"/>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正五边形 6"/>
          <p:cNvSpPr/>
          <p:nvPr/>
        </p:nvSpPr>
        <p:spPr>
          <a:xfrm rot="15924193">
            <a:off x="-1981797" y="-5634165"/>
            <a:ext cx="9349923" cy="8904688"/>
          </a:xfrm>
          <a:prstGeom prst="pent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9050" y="2845435"/>
            <a:ext cx="7277735" cy="1903975"/>
            <a:chOff x="2810357" y="2256473"/>
            <a:chExt cx="6638444" cy="1903975"/>
          </a:xfrm>
        </p:grpSpPr>
        <p:sp>
          <p:nvSpPr>
            <p:cNvPr id="18" name="文本框 17"/>
            <p:cNvSpPr txBox="1"/>
            <p:nvPr/>
          </p:nvSpPr>
          <p:spPr>
            <a:xfrm>
              <a:off x="2863864" y="2256473"/>
              <a:ext cx="6584937" cy="1527175"/>
            </a:xfrm>
            <a:prstGeom prst="rect">
              <a:avLst/>
            </a:prstGeom>
            <a:noFill/>
          </p:spPr>
          <p:txBody>
            <a:bodyPr wrap="square" rtlCol="0">
              <a:spAutoFit/>
            </a:bodyPr>
            <a:lstStyle/>
            <a:p>
              <a:pPr algn="ctr">
                <a:spcBef>
                  <a:spcPct val="50000"/>
                </a:spcBef>
              </a:pPr>
              <a:r>
                <a:rPr lang="zh-CN" altLang="en-US" sz="8800" b="1" dirty="0">
                  <a:solidFill>
                    <a:schemeClr val="bg1"/>
                  </a:solidFill>
                  <a:latin typeface="微软雅黑" panose="020B0503020204020204" pitchFamily="34" charset="-122"/>
                  <a:ea typeface="微软雅黑" panose="020B0503020204020204" pitchFamily="34" charset="-122"/>
                </a:rPr>
                <a:t>项目</a:t>
              </a:r>
              <a:r>
                <a:rPr lang="zh-CN" altLang="en-US" sz="8800" b="1" dirty="0">
                  <a:solidFill>
                    <a:srgbClr val="FFC000"/>
                  </a:solidFill>
                  <a:latin typeface="微软雅黑" panose="020B0503020204020204" pitchFamily="34" charset="-122"/>
                  <a:ea typeface="微软雅黑" panose="020B0503020204020204" pitchFamily="34" charset="-122"/>
                </a:rPr>
                <a:t>过程</a:t>
              </a:r>
              <a:r>
                <a:rPr lang="zh-CN" altLang="en-US" sz="8800" b="1" dirty="0">
                  <a:solidFill>
                    <a:schemeClr val="bg1"/>
                  </a:solidFill>
                  <a:latin typeface="微软雅黑" panose="020B0503020204020204" pitchFamily="34" charset="-122"/>
                  <a:ea typeface="微软雅黑" panose="020B0503020204020204" pitchFamily="34" charset="-122"/>
                </a:rPr>
                <a:t>说明</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810357" y="3779448"/>
              <a:ext cx="6638444" cy="381000"/>
            </a:xfrm>
            <a:prstGeom prst="rect">
              <a:avLst/>
            </a:prstGeom>
            <a:noFill/>
          </p:spPr>
          <p:txBody>
            <a:bodyPr wrap="square" rtlCol="0">
              <a:spAutoFit/>
            </a:bodyPr>
            <a:lstStyle/>
            <a:p>
              <a:pPr algn="ctr">
                <a:lnSpc>
                  <a:spcPts val="2000"/>
                </a:lnSpc>
                <a:spcBef>
                  <a:spcPct val="50000"/>
                </a:spcBef>
              </a:pPr>
              <a:r>
                <a:rPr lang="zh-CN" altLang="en-US" dirty="0">
                  <a:solidFill>
                    <a:schemeClr val="bg1"/>
                  </a:solidFill>
                  <a:latin typeface="微软雅黑" panose="020B0503020204020204" pitchFamily="34" charset="-122"/>
                  <a:ea typeface="微软雅黑" panose="020B0503020204020204" pitchFamily="34" charset="-122"/>
                </a:rPr>
                <a:t>项目开发过程的各个过程，包括人员分配，使用的方法等</a:t>
              </a:r>
              <a:endParaRPr lang="zh-CN" altLang="en-US"/>
            </a:p>
          </p:txBody>
        </p:sp>
        <p:cxnSp>
          <p:nvCxnSpPr>
            <p:cNvPr id="3" name="直接连接符 2"/>
            <p:cNvCxnSpPr/>
            <p:nvPr/>
          </p:nvCxnSpPr>
          <p:spPr>
            <a:xfrm>
              <a:off x="2863865" y="3703023"/>
              <a:ext cx="653142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315826" y="1114122"/>
            <a:ext cx="2939415" cy="1266190"/>
          </a:xfrm>
          <a:prstGeom prst="rect">
            <a:avLst/>
          </a:prstGeom>
        </p:spPr>
        <p:txBody>
          <a:bodyPr wrap="none">
            <a:spAutoFit/>
          </a:bodyPr>
          <a:lstStyle/>
          <a:p>
            <a:pPr algn="ctr">
              <a:spcBef>
                <a:spcPct val="50000"/>
              </a:spcBef>
            </a:pPr>
            <a:r>
              <a:rPr lang="en-US" altLang="zh-CN" sz="7200" dirty="0">
                <a:solidFill>
                  <a:schemeClr val="bg1"/>
                </a:solidFill>
                <a:latin typeface="微软雅黑" panose="020B0503020204020204" pitchFamily="34" charset="-122"/>
                <a:ea typeface="微软雅黑" panose="020B0503020204020204" pitchFamily="34" charset="-122"/>
              </a:rPr>
              <a:t>PART1</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078523" y="-1276771"/>
            <a:ext cx="13946917" cy="8519376"/>
            <a:chOff x="-1078523" y="-961292"/>
            <a:chExt cx="13946917" cy="8519376"/>
          </a:xfrm>
        </p:grpSpPr>
        <p:sp>
          <p:nvSpPr>
            <p:cNvPr id="15" name="矩形 14"/>
            <p:cNvSpPr/>
            <p:nvPr/>
          </p:nvSpPr>
          <p:spPr>
            <a:xfrm>
              <a:off x="-598737" y="-17177"/>
              <a:ext cx="13467131" cy="7575261"/>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78523" y="-9612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4610535" y="963568"/>
            <a:ext cx="3046472" cy="848995"/>
          </a:xfrm>
          <a:prstGeom prst="rect">
            <a:avLst/>
          </a:prstGeom>
          <a:noFill/>
        </p:spPr>
        <p:txBody>
          <a:bodyPr wrap="square" rtlCol="0">
            <a:spAutoFit/>
          </a:bodyPr>
          <a:lstStyle/>
          <a:p>
            <a:pPr algn="ctr">
              <a:spcBef>
                <a:spcPct val="50000"/>
              </a:spcBef>
            </a:pPr>
            <a:r>
              <a:rPr lang="zh-CN" altLang="en-US" sz="2400" dirty="0">
                <a:solidFill>
                  <a:srgbClr val="9B8DB6"/>
                </a:solidFill>
                <a:latin typeface="微软雅黑" panose="020B0503020204020204" pitchFamily="34" charset="-122"/>
                <a:ea typeface="微软雅黑" panose="020B0503020204020204" pitchFamily="34" charset="-122"/>
              </a:rPr>
              <a:t>统筹规划整体成员，数据库设计，文档</a:t>
            </a:r>
            <a:endParaRPr lang="zh-CN" altLang="en-US" sz="1400" dirty="0">
              <a:solidFill>
                <a:srgbClr val="9B8DB6"/>
              </a:solidFill>
            </a:endParaRPr>
          </a:p>
        </p:txBody>
      </p:sp>
      <p:sp>
        <p:nvSpPr>
          <p:cNvPr id="43" name="文本框 42"/>
          <p:cNvSpPr txBox="1"/>
          <p:nvPr/>
        </p:nvSpPr>
        <p:spPr>
          <a:xfrm flipH="1">
            <a:off x="4808220" y="4957445"/>
            <a:ext cx="2576195" cy="848995"/>
          </a:xfrm>
          <a:prstGeom prst="rect">
            <a:avLst/>
          </a:prstGeom>
          <a:noFill/>
        </p:spPr>
        <p:txBody>
          <a:bodyPr wrap="square" rtlCol="0">
            <a:spAutoFit/>
          </a:bodyPr>
          <a:lstStyle/>
          <a:p>
            <a:pPr algn="ctr">
              <a:spcBef>
                <a:spcPct val="50000"/>
              </a:spcBef>
            </a:pPr>
            <a:r>
              <a:rPr lang="zh-CN" altLang="en-US" sz="2400" dirty="0">
                <a:solidFill>
                  <a:srgbClr val="00B0F0"/>
                </a:solidFill>
                <a:latin typeface="微软雅黑" panose="020B0503020204020204" pitchFamily="34" charset="-122"/>
                <a:ea typeface="微软雅黑" panose="020B0503020204020204" pitchFamily="34" charset="-122"/>
              </a:rPr>
              <a:t>后端功能设计实现，测试，文档</a:t>
            </a:r>
            <a:r>
              <a:rPr lang="en-US" altLang="zh-CN" sz="1400" dirty="0">
                <a:solidFill>
                  <a:srgbClr val="00B0F0"/>
                </a:solidFill>
              </a:rPr>
              <a:t> </a:t>
            </a:r>
            <a:endParaRPr lang="zh-CN" altLang="en-US" sz="1400" dirty="0">
              <a:solidFill>
                <a:srgbClr val="00B0F0"/>
              </a:solidFill>
            </a:endParaRPr>
          </a:p>
        </p:txBody>
      </p:sp>
      <p:sp>
        <p:nvSpPr>
          <p:cNvPr id="24" name="矩形 27"/>
          <p:cNvSpPr>
            <a:spLocks noChangeAspect="1" noChangeArrowheads="1"/>
          </p:cNvSpPr>
          <p:nvPr/>
        </p:nvSpPr>
        <p:spPr bwMode="auto">
          <a:xfrm rot="2700000">
            <a:off x="5463397" y="2129473"/>
            <a:ext cx="958470" cy="958470"/>
          </a:xfrm>
          <a:prstGeom prst="rect">
            <a:avLst/>
          </a:prstGeom>
          <a:solidFill>
            <a:srgbClr val="9B8DB6"/>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矩形 28"/>
          <p:cNvSpPr>
            <a:spLocks noChangeAspect="1" noChangeArrowheads="1"/>
          </p:cNvSpPr>
          <p:nvPr/>
        </p:nvSpPr>
        <p:spPr bwMode="auto">
          <a:xfrm rot="2700000">
            <a:off x="4743933" y="2841017"/>
            <a:ext cx="958470" cy="958470"/>
          </a:xfrm>
          <a:prstGeom prst="rect">
            <a:avLst/>
          </a:prstGeom>
          <a:solidFill>
            <a:srgbClr val="FFC00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矩形 31"/>
          <p:cNvSpPr>
            <a:spLocks noChangeAspect="1" noChangeArrowheads="1"/>
          </p:cNvSpPr>
          <p:nvPr/>
        </p:nvSpPr>
        <p:spPr bwMode="auto">
          <a:xfrm rot="2700000">
            <a:off x="6172094" y="2848423"/>
            <a:ext cx="957462" cy="958470"/>
          </a:xfrm>
          <a:prstGeom prst="rect">
            <a:avLst/>
          </a:prstGeom>
          <a:solidFill>
            <a:srgbClr val="92D0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文本框 37"/>
          <p:cNvSpPr>
            <a:spLocks noChangeArrowheads="1"/>
          </p:cNvSpPr>
          <p:nvPr/>
        </p:nvSpPr>
        <p:spPr bwMode="auto">
          <a:xfrm>
            <a:off x="4846944" y="2862344"/>
            <a:ext cx="690880"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000" b="1" dirty="0">
                <a:solidFill>
                  <a:schemeClr val="bg1"/>
                </a:solidFill>
                <a:latin typeface="方正姚体" panose="02010601030101010101" pitchFamily="2" charset="-122"/>
                <a:sym typeface="方正姚体" panose="02010601030101010101" pitchFamily="2" charset="-122"/>
              </a:rPr>
              <a:t>刘</a:t>
            </a:r>
            <a:endParaRPr lang="zh-CN" altLang="en-US" sz="4000" b="1" dirty="0">
              <a:solidFill>
                <a:schemeClr val="bg1"/>
              </a:solidFill>
              <a:latin typeface="方正姚体" panose="02010601030101010101" pitchFamily="2" charset="-122"/>
              <a:sym typeface="方正姚体" panose="02010601030101010101" pitchFamily="2" charset="-122"/>
            </a:endParaRPr>
          </a:p>
        </p:txBody>
      </p:sp>
      <p:sp>
        <p:nvSpPr>
          <p:cNvPr id="35" name="矩形 34"/>
          <p:cNvSpPr>
            <a:spLocks noChangeAspect="1" noChangeArrowheads="1"/>
          </p:cNvSpPr>
          <p:nvPr/>
        </p:nvSpPr>
        <p:spPr bwMode="auto">
          <a:xfrm rot="2700000">
            <a:off x="5462550" y="3567016"/>
            <a:ext cx="957462" cy="958470"/>
          </a:xfrm>
          <a:prstGeom prst="rect">
            <a:avLst/>
          </a:prstGeom>
          <a:solidFill>
            <a:srgbClr val="00B0F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5" name="文本框 37"/>
          <p:cNvSpPr>
            <a:spLocks noChangeArrowheads="1"/>
          </p:cNvSpPr>
          <p:nvPr/>
        </p:nvSpPr>
        <p:spPr bwMode="auto">
          <a:xfrm>
            <a:off x="5541764" y="2166073"/>
            <a:ext cx="74168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latin typeface="方正姚体" panose="02010601030101010101" pitchFamily="2" charset="-122"/>
                <a:sym typeface="方正姚体" panose="02010601030101010101" pitchFamily="2" charset="-122"/>
              </a:rPr>
              <a:t>王</a:t>
            </a:r>
            <a:endParaRPr lang="zh-CN" altLang="en-US" sz="4000" b="1" dirty="0">
              <a:solidFill>
                <a:schemeClr val="bg1"/>
              </a:solidFill>
              <a:latin typeface="方正姚体" panose="02010601030101010101" pitchFamily="2" charset="-122"/>
              <a:sym typeface="方正姚体" panose="02010601030101010101" pitchFamily="2" charset="-122"/>
            </a:endParaRPr>
          </a:p>
        </p:txBody>
      </p:sp>
      <p:sp>
        <p:nvSpPr>
          <p:cNvPr id="46" name="文本框 37"/>
          <p:cNvSpPr>
            <a:spLocks noChangeArrowheads="1"/>
          </p:cNvSpPr>
          <p:nvPr/>
        </p:nvSpPr>
        <p:spPr bwMode="auto">
          <a:xfrm>
            <a:off x="6251306" y="2858819"/>
            <a:ext cx="74168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latin typeface="方正姚体" panose="02010601030101010101" pitchFamily="2" charset="-122"/>
                <a:sym typeface="方正姚体" panose="02010601030101010101" pitchFamily="2" charset="-122"/>
              </a:rPr>
              <a:t>徐</a:t>
            </a:r>
            <a:endParaRPr lang="zh-CN" altLang="en-US" sz="4400" b="1" dirty="0">
              <a:solidFill>
                <a:schemeClr val="bg1"/>
              </a:solidFill>
              <a:latin typeface="方正姚体" panose="02010601030101010101" pitchFamily="2" charset="-122"/>
              <a:sym typeface="方正姚体" panose="02010601030101010101" pitchFamily="2" charset="-122"/>
            </a:endParaRPr>
          </a:p>
        </p:txBody>
      </p:sp>
      <p:sp>
        <p:nvSpPr>
          <p:cNvPr id="47" name="文本框 37"/>
          <p:cNvSpPr>
            <a:spLocks noChangeArrowheads="1"/>
          </p:cNvSpPr>
          <p:nvPr/>
        </p:nvSpPr>
        <p:spPr bwMode="auto">
          <a:xfrm>
            <a:off x="5558315" y="3611580"/>
            <a:ext cx="74168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latin typeface="方正姚体" panose="02010601030101010101" pitchFamily="2" charset="-122"/>
                <a:sym typeface="方正姚体" panose="02010601030101010101" pitchFamily="2" charset="-122"/>
              </a:rPr>
              <a:t>杨</a:t>
            </a:r>
            <a:endParaRPr lang="zh-CN" altLang="en-US" sz="4400" b="1" dirty="0">
              <a:solidFill>
                <a:schemeClr val="bg1"/>
              </a:solidFill>
              <a:latin typeface="方正姚体" panose="02010601030101010101" pitchFamily="2" charset="-122"/>
              <a:sym typeface="方正姚体" panose="02010601030101010101" pitchFamily="2" charset="-122"/>
            </a:endParaRPr>
          </a:p>
        </p:txBody>
      </p:sp>
      <p:sp>
        <p:nvSpPr>
          <p:cNvPr id="51" name="文本框 50"/>
          <p:cNvSpPr txBox="1"/>
          <p:nvPr/>
        </p:nvSpPr>
        <p:spPr>
          <a:xfrm flipH="1">
            <a:off x="1253490" y="2971165"/>
            <a:ext cx="3004820" cy="848995"/>
          </a:xfrm>
          <a:prstGeom prst="rect">
            <a:avLst/>
          </a:prstGeom>
          <a:noFill/>
        </p:spPr>
        <p:txBody>
          <a:bodyPr wrap="square" rtlCol="0">
            <a:spAutoFit/>
          </a:bodyPr>
          <a:lstStyle/>
          <a:p>
            <a:pPr algn="ctr">
              <a:spcBef>
                <a:spcPct val="50000"/>
              </a:spcBef>
            </a:pPr>
            <a:r>
              <a:rPr lang="zh-CN" altLang="en-US" sz="2400" dirty="0">
                <a:solidFill>
                  <a:srgbClr val="FFC000"/>
                </a:solidFill>
                <a:latin typeface="微软雅黑" panose="020B0503020204020204" pitchFamily="34" charset="-122"/>
                <a:ea typeface="微软雅黑" panose="020B0503020204020204" pitchFamily="34" charset="-122"/>
              </a:rPr>
              <a:t>后端功能实现，编写后端代码，测试。</a:t>
            </a:r>
            <a:endParaRPr lang="zh-CN" altLang="en-US" sz="2400" dirty="0">
              <a:solidFill>
                <a:srgbClr val="FFC000"/>
              </a:solidFill>
            </a:endParaRPr>
          </a:p>
        </p:txBody>
      </p:sp>
      <p:sp>
        <p:nvSpPr>
          <p:cNvPr id="54" name="文本框 53"/>
          <p:cNvSpPr txBox="1"/>
          <p:nvPr/>
        </p:nvSpPr>
        <p:spPr>
          <a:xfrm>
            <a:off x="7657465" y="2971800"/>
            <a:ext cx="2552700" cy="848995"/>
          </a:xfrm>
          <a:prstGeom prst="rect">
            <a:avLst/>
          </a:prstGeom>
          <a:noFill/>
        </p:spPr>
        <p:txBody>
          <a:bodyPr wrap="square" rtlCol="0">
            <a:spAutoFit/>
          </a:bodyPr>
          <a:lstStyle/>
          <a:p>
            <a:pPr algn="ctr">
              <a:spcBef>
                <a:spcPct val="50000"/>
              </a:spcBef>
            </a:pPr>
            <a:r>
              <a:rPr lang="zh-CN" altLang="en-US" sz="2400" dirty="0">
                <a:solidFill>
                  <a:srgbClr val="92D050"/>
                </a:solidFill>
                <a:latin typeface="微软雅黑" panose="020B0503020204020204" pitchFamily="34" charset="-122"/>
                <a:ea typeface="微软雅黑" panose="020B0503020204020204" pitchFamily="34" charset="-122"/>
              </a:rPr>
              <a:t>前端界面修改，测试，文档</a:t>
            </a:r>
            <a:endParaRPr lang="zh-CN" altLang="en-US" sz="1400" dirty="0">
              <a:solidFill>
                <a:srgbClr val="92D050"/>
              </a:solidFill>
            </a:endParaRPr>
          </a:p>
        </p:txBody>
      </p:sp>
      <p:sp>
        <p:nvSpPr>
          <p:cNvPr id="3" name="矩形 2"/>
          <p:cNvSpPr/>
          <p:nvPr/>
        </p:nvSpPr>
        <p:spPr>
          <a:xfrm>
            <a:off x="13970" y="19050"/>
            <a:ext cx="4449445" cy="1066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 name="文本框 3"/>
          <p:cNvSpPr txBox="1"/>
          <p:nvPr/>
        </p:nvSpPr>
        <p:spPr>
          <a:xfrm>
            <a:off x="189865" y="161290"/>
            <a:ext cx="4068445" cy="808990"/>
          </a:xfrm>
          <a:prstGeom prst="rect">
            <a:avLst/>
          </a:prstGeom>
          <a:noFill/>
        </p:spPr>
        <p:txBody>
          <a:bodyPr wrap="square" rtlCol="0">
            <a:spAutoFit/>
          </a:bodyPr>
          <a:p>
            <a:r>
              <a:rPr lang="zh-CN" altLang="en-US" sz="4400">
                <a:solidFill>
                  <a:schemeClr val="bg1"/>
                </a:solidFill>
                <a:latin typeface="微软雅黑" panose="020B0503020204020204" pitchFamily="34" charset="-122"/>
                <a:ea typeface="微软雅黑" panose="020B0503020204020204" pitchFamily="34" charset="-122"/>
              </a:rPr>
              <a:t>成员分工</a:t>
            </a:r>
            <a:endParaRPr lang="zh-CN" altLang="en-US" sz="4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pic>
        <p:nvPicPr>
          <p:cNvPr id="96" name="图片 95"/>
          <p:cNvPicPr>
            <a:picLocks noChangeAspect="1"/>
          </p:cNvPicPr>
          <p:nvPr/>
        </p:nvPicPr>
        <p:blipFill>
          <a:blip r:embed="rId1">
            <a:grayscl/>
            <a:extLst>
              <a:ext uri="{28A0092B-C50C-407E-A947-70E740481C1C}">
                <a14:useLocalDpi xmlns:a14="http://schemas.microsoft.com/office/drawing/2010/main" val="0"/>
              </a:ext>
            </a:extLst>
          </a:blip>
          <a:srcRect l="32672" r="24893"/>
          <a:stretch>
            <a:fillRect/>
          </a:stretch>
        </p:blipFill>
        <p:spPr>
          <a:xfrm>
            <a:off x="15240" y="0"/>
            <a:ext cx="5957224" cy="6858000"/>
          </a:xfrm>
          <a:custGeom>
            <a:avLst/>
            <a:gdLst>
              <a:gd name="connsiteX0" fmla="*/ 0 w 5957224"/>
              <a:gd name="connsiteY0" fmla="*/ 0 h 6858000"/>
              <a:gd name="connsiteX1" fmla="*/ 4471626 w 5957224"/>
              <a:gd name="connsiteY1" fmla="*/ 0 h 6858000"/>
              <a:gd name="connsiteX2" fmla="*/ 5957224 w 5957224"/>
              <a:gd name="connsiteY2" fmla="*/ 6858000 h 6858000"/>
              <a:gd name="connsiteX3" fmla="*/ 7880 w 59572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7224" h="6858000">
                <a:moveTo>
                  <a:pt x="0" y="0"/>
                </a:moveTo>
                <a:lnTo>
                  <a:pt x="4471626" y="0"/>
                </a:lnTo>
                <a:lnTo>
                  <a:pt x="5957224" y="6858000"/>
                </a:lnTo>
                <a:lnTo>
                  <a:pt x="7880" y="6858000"/>
                </a:lnTo>
                <a:close/>
              </a:path>
            </a:pathLst>
          </a:custGeom>
        </p:spPr>
      </p:pic>
      <p:sp>
        <p:nvSpPr>
          <p:cNvPr id="110" name="文本框 109"/>
          <p:cNvSpPr txBox="1"/>
          <p:nvPr/>
        </p:nvSpPr>
        <p:spPr>
          <a:xfrm>
            <a:off x="5194762" y="331667"/>
            <a:ext cx="3046472" cy="613410"/>
          </a:xfrm>
          <a:prstGeom prst="rect">
            <a:avLst/>
          </a:prstGeom>
          <a:noFill/>
        </p:spPr>
        <p:txBody>
          <a:bodyPr wrap="square" rtlCol="0">
            <a:spAutoFit/>
          </a:bodyPr>
          <a:lstStyle/>
          <a:p>
            <a:pPr algn="just">
              <a:spcBef>
                <a:spcPct val="50000"/>
              </a:spcBef>
            </a:pPr>
            <a:r>
              <a:rPr lang="zh-CN" altLang="en-US" sz="3200" b="1" dirty="0">
                <a:solidFill>
                  <a:srgbClr val="00B0F0"/>
                </a:solidFill>
                <a:latin typeface="微软雅黑" panose="020B0503020204020204" pitchFamily="34" charset="-122"/>
                <a:ea typeface="微软雅黑" panose="020B0503020204020204" pitchFamily="34" charset="-122"/>
              </a:rPr>
              <a:t>需求</a:t>
            </a:r>
            <a:r>
              <a:rPr lang="zh-CN" altLang="en-US" sz="3200" dirty="0">
                <a:solidFill>
                  <a:schemeClr val="bg1"/>
                </a:solidFill>
                <a:latin typeface="微软雅黑" panose="020B0503020204020204" pitchFamily="34" charset="-122"/>
                <a:ea typeface="微软雅黑" panose="020B0503020204020204" pitchFamily="34" charset="-122"/>
              </a:rPr>
              <a:t>分析</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5245887" y="933249"/>
            <a:ext cx="5077246" cy="335280"/>
          </a:xfrm>
          <a:prstGeom prst="rect">
            <a:avLst/>
          </a:prstGeom>
          <a:noFill/>
        </p:spPr>
        <p:txBody>
          <a:bodyPr wrap="square" rtlCol="0">
            <a:spAutoFit/>
          </a:bodyPr>
          <a:lstStyle/>
          <a:p>
            <a:pPr algn="just"/>
            <a:r>
              <a:rPr lang="zh-CN" altLang="en-US" sz="1600" dirty="0">
                <a:solidFill>
                  <a:srgbClr val="00B0F0"/>
                </a:solidFill>
              </a:rPr>
              <a:t>根据项目需求，分析项目应有的功能，进行调查问卷</a:t>
            </a:r>
            <a:r>
              <a:rPr lang="en-US" altLang="zh-CN" sz="1600" dirty="0">
                <a:solidFill>
                  <a:srgbClr val="00B0F0"/>
                </a:solidFill>
              </a:rPr>
              <a:t> </a:t>
            </a:r>
            <a:endParaRPr lang="zh-CN" altLang="en-US" sz="1600" dirty="0">
              <a:solidFill>
                <a:srgbClr val="00B0F0"/>
              </a:solidFill>
            </a:endParaRPr>
          </a:p>
        </p:txBody>
      </p:sp>
      <p:sp>
        <p:nvSpPr>
          <p:cNvPr id="112" name="文本框 111"/>
          <p:cNvSpPr txBox="1"/>
          <p:nvPr/>
        </p:nvSpPr>
        <p:spPr>
          <a:xfrm>
            <a:off x="5906099" y="1898864"/>
            <a:ext cx="3046472" cy="613410"/>
          </a:xfrm>
          <a:prstGeom prst="rect">
            <a:avLst/>
          </a:prstGeom>
          <a:noFill/>
        </p:spPr>
        <p:txBody>
          <a:bodyPr wrap="square" rtlCol="0">
            <a:spAutoFit/>
          </a:bodyPr>
          <a:lstStyle/>
          <a:p>
            <a:pPr algn="just">
              <a:spcBef>
                <a:spcPct val="50000"/>
              </a:spcBef>
            </a:pPr>
            <a:r>
              <a:rPr lang="zh-CN" altLang="en-US" sz="3200" b="1" dirty="0">
                <a:solidFill>
                  <a:srgbClr val="92D050"/>
                </a:solidFill>
                <a:latin typeface="微软雅黑" panose="020B0503020204020204" pitchFamily="34" charset="-122"/>
                <a:ea typeface="微软雅黑" panose="020B0503020204020204" pitchFamily="34" charset="-122"/>
              </a:rPr>
              <a:t>程序</a:t>
            </a:r>
            <a:r>
              <a:rPr lang="zh-CN" altLang="en-US" sz="3200" dirty="0">
                <a:solidFill>
                  <a:schemeClr val="bg1"/>
                </a:solidFill>
                <a:latin typeface="微软雅黑" panose="020B0503020204020204" pitchFamily="34" charset="-122"/>
                <a:ea typeface="微软雅黑" panose="020B0503020204020204" pitchFamily="34" charset="-122"/>
              </a:rPr>
              <a:t>设计</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5987704" y="2500446"/>
            <a:ext cx="5077246" cy="579120"/>
          </a:xfrm>
          <a:prstGeom prst="rect">
            <a:avLst/>
          </a:prstGeom>
          <a:noFill/>
        </p:spPr>
        <p:txBody>
          <a:bodyPr wrap="square" rtlCol="0">
            <a:spAutoFit/>
          </a:bodyPr>
          <a:lstStyle/>
          <a:p>
            <a:pPr algn="just"/>
            <a:r>
              <a:rPr lang="zh-CN" altLang="en-US" sz="1600" dirty="0">
                <a:solidFill>
                  <a:srgbClr val="92D050"/>
                </a:solidFill>
              </a:rPr>
              <a:t>根据需求分析得出的相关结论，拟定好命名规范，分析数据库关系模型</a:t>
            </a:r>
            <a:endParaRPr lang="en-US" altLang="zh-CN" sz="1600" dirty="0">
              <a:solidFill>
                <a:srgbClr val="92D050"/>
              </a:solidFill>
            </a:endParaRPr>
          </a:p>
        </p:txBody>
      </p:sp>
      <p:sp>
        <p:nvSpPr>
          <p:cNvPr id="114" name="文本框 113"/>
          <p:cNvSpPr txBox="1"/>
          <p:nvPr/>
        </p:nvSpPr>
        <p:spPr>
          <a:xfrm>
            <a:off x="6345918" y="3595725"/>
            <a:ext cx="3046472" cy="613410"/>
          </a:xfrm>
          <a:prstGeom prst="rect">
            <a:avLst/>
          </a:prstGeom>
          <a:noFill/>
        </p:spPr>
        <p:txBody>
          <a:bodyPr wrap="square" rtlCol="0">
            <a:spAutoFit/>
          </a:bodyPr>
          <a:lstStyle/>
          <a:p>
            <a:pPr algn="just">
              <a:spcBef>
                <a:spcPct val="50000"/>
              </a:spcBef>
            </a:pPr>
            <a:r>
              <a:rPr lang="zh-CN" altLang="en-US" sz="3200" b="1" dirty="0">
                <a:solidFill>
                  <a:srgbClr val="FFC000"/>
                </a:solidFill>
                <a:latin typeface="微软雅黑" panose="020B0503020204020204" pitchFamily="34" charset="-122"/>
                <a:ea typeface="微软雅黑" panose="020B0503020204020204" pitchFamily="34" charset="-122"/>
              </a:rPr>
              <a:t>编码</a:t>
            </a:r>
            <a:r>
              <a:rPr lang="zh-CN" sz="3200" dirty="0">
                <a:solidFill>
                  <a:schemeClr val="bg1"/>
                </a:solidFill>
                <a:latin typeface="微软雅黑" panose="020B0503020204020204" pitchFamily="34" charset="-122"/>
                <a:ea typeface="微软雅黑" panose="020B0503020204020204" pitchFamily="34" charset="-122"/>
              </a:rPr>
              <a:t>测试</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6397043" y="4197307"/>
            <a:ext cx="5077246" cy="335280"/>
          </a:xfrm>
          <a:prstGeom prst="rect">
            <a:avLst/>
          </a:prstGeom>
          <a:noFill/>
        </p:spPr>
        <p:txBody>
          <a:bodyPr wrap="square" rtlCol="0">
            <a:spAutoFit/>
          </a:bodyPr>
          <a:lstStyle/>
          <a:p>
            <a:pPr algn="just"/>
            <a:r>
              <a:rPr lang="zh-CN" sz="1600" dirty="0">
                <a:solidFill>
                  <a:schemeClr val="bg1"/>
                </a:solidFill>
              </a:rPr>
              <a:t>编写代码，并且测试修复</a:t>
            </a:r>
            <a:r>
              <a:rPr lang="en-US" altLang="zh-CN" sz="1600" dirty="0">
                <a:solidFill>
                  <a:schemeClr val="bg1"/>
                </a:solidFill>
              </a:rPr>
              <a:t>Bug</a:t>
            </a:r>
            <a:endParaRPr lang="en-US" altLang="zh-CN" sz="1600" dirty="0">
              <a:solidFill>
                <a:schemeClr val="bg1"/>
              </a:solidFill>
            </a:endParaRPr>
          </a:p>
        </p:txBody>
      </p:sp>
      <p:cxnSp>
        <p:nvCxnSpPr>
          <p:cNvPr id="117" name="直接连接符 116"/>
          <p:cNvCxnSpPr/>
          <p:nvPr/>
        </p:nvCxnSpPr>
        <p:spPr>
          <a:xfrm>
            <a:off x="4580846" y="0"/>
            <a:ext cx="1548174"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78639" y="5175788"/>
            <a:ext cx="3046472" cy="613410"/>
          </a:xfrm>
          <a:prstGeom prst="rect">
            <a:avLst/>
          </a:prstGeom>
          <a:noFill/>
        </p:spPr>
        <p:txBody>
          <a:bodyPr wrap="square" rtlCol="0">
            <a:spAutoFit/>
          </a:bodyPr>
          <a:lstStyle/>
          <a:p>
            <a:pPr algn="just">
              <a:spcBef>
                <a:spcPct val="50000"/>
              </a:spcBef>
            </a:pPr>
            <a:r>
              <a:rPr lang="zh-CN" altLang="en-US" sz="3200" b="1" dirty="0">
                <a:solidFill>
                  <a:srgbClr val="9B8DB6"/>
                </a:solidFill>
                <a:latin typeface="微软雅黑" panose="020B0503020204020204" pitchFamily="34" charset="-122"/>
                <a:ea typeface="微软雅黑" panose="020B0503020204020204" pitchFamily="34" charset="-122"/>
              </a:rPr>
              <a:t>运行</a:t>
            </a:r>
            <a:r>
              <a:rPr lang="zh-CN" altLang="en-US" sz="3200" dirty="0">
                <a:solidFill>
                  <a:schemeClr val="bg1"/>
                </a:solidFill>
                <a:latin typeface="微软雅黑" panose="020B0503020204020204" pitchFamily="34" charset="-122"/>
                <a:ea typeface="微软雅黑" panose="020B0503020204020204" pitchFamily="34" charset="-122"/>
              </a:rPr>
              <a:t>发布</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929764" y="5777370"/>
            <a:ext cx="5077246" cy="335280"/>
          </a:xfrm>
          <a:prstGeom prst="rect">
            <a:avLst/>
          </a:prstGeom>
          <a:noFill/>
        </p:spPr>
        <p:txBody>
          <a:bodyPr wrap="square" rtlCol="0">
            <a:spAutoFit/>
          </a:bodyPr>
          <a:lstStyle/>
          <a:p>
            <a:pPr algn="just"/>
            <a:r>
              <a:rPr lang="zh-CN" sz="1600" dirty="0">
                <a:solidFill>
                  <a:schemeClr val="bg1"/>
                </a:solidFill>
              </a:rPr>
              <a:t>项目测试完成，</a:t>
            </a:r>
            <a:r>
              <a:rPr lang="en-US" altLang="zh-CN" sz="1600" dirty="0">
                <a:solidFill>
                  <a:schemeClr val="bg1"/>
                </a:solidFill>
              </a:rPr>
              <a:t>Bug</a:t>
            </a:r>
            <a:r>
              <a:rPr lang="zh-CN" altLang="en-US" sz="1600" dirty="0">
                <a:solidFill>
                  <a:schemeClr val="bg1"/>
                </a:solidFill>
              </a:rPr>
              <a:t>修复。项目完成，可以发布</a:t>
            </a:r>
            <a:endParaRPr lang="zh-CN" altLang="en-US" sz="1600" dirty="0">
              <a:solidFill>
                <a:schemeClr val="bg1"/>
              </a:solidFill>
            </a:endParaRPr>
          </a:p>
        </p:txBody>
      </p:sp>
      <p:sp>
        <p:nvSpPr>
          <p:cNvPr id="3" name="矩形 2"/>
          <p:cNvSpPr/>
          <p:nvPr/>
        </p:nvSpPr>
        <p:spPr>
          <a:xfrm>
            <a:off x="635" y="-8255"/>
            <a:ext cx="4449445" cy="1066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4" name="文本框 3"/>
          <p:cNvSpPr txBox="1"/>
          <p:nvPr/>
        </p:nvSpPr>
        <p:spPr>
          <a:xfrm>
            <a:off x="177165" y="191135"/>
            <a:ext cx="4023360" cy="743585"/>
          </a:xfrm>
          <a:prstGeom prst="rect">
            <a:avLst/>
          </a:prstGeom>
          <a:noFill/>
        </p:spPr>
        <p:txBody>
          <a:bodyPr wrap="square" rtlCol="0">
            <a:spAutoFit/>
          </a:bodyPr>
          <a:p>
            <a:r>
              <a:rPr lang="zh-CN" altLang="en-US" sz="4000" b="1">
                <a:solidFill>
                  <a:schemeClr val="bg1"/>
                </a:solidFill>
                <a:latin typeface="微软雅黑" panose="020B0503020204020204" pitchFamily="34" charset="-122"/>
                <a:ea typeface="微软雅黑" panose="020B0503020204020204" pitchFamily="34" charset="-122"/>
              </a:rPr>
              <a:t>开发流程</a:t>
            </a:r>
            <a:endParaRPr lang="zh-CN" altLang="en-US" sz="4000" b="1">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2925" y="2629535"/>
            <a:ext cx="3764280" cy="1924050"/>
          </a:xfrm>
          <a:prstGeom prst="rect">
            <a:avLst/>
          </a:prstGeom>
          <a:noFill/>
        </p:spPr>
        <p:txBody>
          <a:bodyPr wrap="square" rtlCol="0">
            <a:spAutoFit/>
          </a:bodyPr>
          <a:p>
            <a:pPr algn="ctr"/>
            <a:r>
              <a:rPr lang="zh-CN" altLang="en-US" sz="6000">
                <a:solidFill>
                  <a:srgbClr val="FFC000"/>
                </a:solidFill>
                <a:latin typeface="微软雅黑" panose="020B0503020204020204" pitchFamily="34" charset="-122"/>
                <a:ea typeface="微软雅黑" panose="020B0503020204020204" pitchFamily="34" charset="-122"/>
              </a:rPr>
              <a:t>瀑布模型</a:t>
            </a:r>
            <a:endParaRPr lang="zh-CN" altLang="en-US" sz="6000">
              <a:solidFill>
                <a:srgbClr val="FFC000"/>
              </a:solidFill>
              <a:latin typeface="微软雅黑" panose="020B0503020204020204" pitchFamily="34" charset="-122"/>
              <a:ea typeface="微软雅黑" panose="020B0503020204020204" pitchFamily="34" charset="-122"/>
            </a:endParaRPr>
          </a:p>
          <a:p>
            <a:pPr algn="ctr"/>
            <a:endParaRPr lang="zh-CN" altLang="en-US" sz="2800">
              <a:solidFill>
                <a:srgbClr val="FFC000"/>
              </a:solidFill>
              <a:latin typeface="微软雅黑" panose="020B0503020204020204" pitchFamily="34" charset="-122"/>
              <a:ea typeface="微软雅黑" panose="020B0503020204020204" pitchFamily="34" charset="-122"/>
            </a:endParaRPr>
          </a:p>
          <a:p>
            <a:pPr algn="ctr"/>
            <a:r>
              <a:rPr lang="zh-CN" altLang="en-US" sz="2800">
                <a:solidFill>
                  <a:srgbClr val="FFC000"/>
                </a:solidFill>
                <a:latin typeface="微软雅黑" panose="020B0503020204020204" pitchFamily="34" charset="-122"/>
                <a:ea typeface="微软雅黑" panose="020B0503020204020204" pitchFamily="34" charset="-122"/>
              </a:rPr>
              <a:t>软件开发架构</a:t>
            </a:r>
            <a:endParaRPr lang="zh-CN" altLang="en-US" sz="2800">
              <a:solidFill>
                <a:srgbClr val="FFC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530" y="104775"/>
            <a:ext cx="2839085" cy="548640"/>
          </a:xfrm>
          <a:prstGeom prst="rect">
            <a:avLst/>
          </a:prstGeom>
        </p:spPr>
        <p:txBody>
          <a:bodyPr wrap="square">
            <a:spAutoFit/>
          </a:bodyPr>
          <a:lstStyle/>
          <a:p>
            <a:r>
              <a:rPr kumimoji="1" lang="zh-CN" sz="2800" b="1" dirty="0" smtClean="0">
                <a:solidFill>
                  <a:srgbClr val="FFC000"/>
                </a:solidFill>
                <a:latin typeface="微软雅黑" panose="020B0503020204020204" pitchFamily="34" charset="-122"/>
                <a:ea typeface="微软雅黑" panose="020B0503020204020204" pitchFamily="34" charset="-122"/>
              </a:rPr>
              <a:t>项目进展时间线</a:t>
            </a:r>
            <a:endParaRPr kumimoji="1" lang="zh-CN" sz="2800" b="1" dirty="0" smtClean="0">
              <a:solidFill>
                <a:srgbClr val="FFC000"/>
              </a:solidFill>
              <a:latin typeface="微软雅黑" panose="020B0503020204020204" pitchFamily="34" charset="-122"/>
              <a:ea typeface="微软雅黑" panose="020B0503020204020204" pitchFamily="34" charset="-122"/>
            </a:endParaRPr>
          </a:p>
        </p:txBody>
      </p:sp>
      <p:sp>
        <p:nvSpPr>
          <p:cNvPr id="4" name="矩形 3"/>
          <p:cNvSpPr/>
          <p:nvPr/>
        </p:nvSpPr>
        <p:spPr>
          <a:xfrm>
            <a:off x="0" y="3235860"/>
            <a:ext cx="12192000" cy="60959"/>
          </a:xfrm>
          <a:prstGeom prst="rect">
            <a:avLst/>
          </a:prstGeom>
          <a:gradFill>
            <a:gsLst>
              <a:gs pos="0">
                <a:srgbClr val="FECF40"/>
              </a:gs>
              <a:gs pos="100000">
                <a:srgbClr val="846C21"/>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6" name="椭圆 5"/>
          <p:cNvSpPr/>
          <p:nvPr/>
        </p:nvSpPr>
        <p:spPr>
          <a:xfrm>
            <a:off x="1398943" y="3070165"/>
            <a:ext cx="363836" cy="363836"/>
          </a:xfrm>
          <a:prstGeom prst="ellipse">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p>
        </p:txBody>
      </p:sp>
      <p:sp>
        <p:nvSpPr>
          <p:cNvPr id="7" name="椭圆 6"/>
          <p:cNvSpPr/>
          <p:nvPr/>
        </p:nvSpPr>
        <p:spPr>
          <a:xfrm>
            <a:off x="3838651" y="3070165"/>
            <a:ext cx="363836" cy="363836"/>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p>
        </p:txBody>
      </p:sp>
      <p:sp>
        <p:nvSpPr>
          <p:cNvPr id="8" name="椭圆 7"/>
          <p:cNvSpPr/>
          <p:nvPr/>
        </p:nvSpPr>
        <p:spPr>
          <a:xfrm>
            <a:off x="6278359" y="3070165"/>
            <a:ext cx="363836" cy="363836"/>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p>
        </p:txBody>
      </p:sp>
      <p:sp>
        <p:nvSpPr>
          <p:cNvPr id="9" name="椭圆 8"/>
          <p:cNvSpPr/>
          <p:nvPr/>
        </p:nvSpPr>
        <p:spPr>
          <a:xfrm>
            <a:off x="8718067" y="3070165"/>
            <a:ext cx="363836" cy="363836"/>
          </a:xfrm>
          <a:prstGeom prst="ellipse">
            <a:avLst/>
          </a:prstGeom>
          <a:gradFill>
            <a:gsLst>
              <a:gs pos="0">
                <a:srgbClr val="E30000"/>
              </a:gs>
              <a:gs pos="100000">
                <a:srgbClr val="760303"/>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p>
        </p:txBody>
      </p:sp>
      <p:sp>
        <p:nvSpPr>
          <p:cNvPr id="10" name="矩形 9"/>
          <p:cNvSpPr/>
          <p:nvPr/>
        </p:nvSpPr>
        <p:spPr>
          <a:xfrm>
            <a:off x="1050835" y="3820884"/>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5"/>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13" name="矩形 9"/>
          <p:cNvSpPr/>
          <p:nvPr/>
        </p:nvSpPr>
        <p:spPr>
          <a:xfrm flipV="1">
            <a:off x="3521601" y="948168"/>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14" name="矩形 9"/>
          <p:cNvSpPr/>
          <p:nvPr/>
        </p:nvSpPr>
        <p:spPr>
          <a:xfrm>
            <a:off x="5941199" y="3820884"/>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6"/>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15" name="矩形 9"/>
          <p:cNvSpPr/>
          <p:nvPr/>
        </p:nvSpPr>
        <p:spPr>
          <a:xfrm flipV="1">
            <a:off x="8384700" y="948168"/>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757376"/>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16" name="矩形 15"/>
          <p:cNvSpPr/>
          <p:nvPr/>
        </p:nvSpPr>
        <p:spPr>
          <a:xfrm>
            <a:off x="5229096" y="6195704"/>
            <a:ext cx="1759585" cy="334645"/>
          </a:xfrm>
          <a:prstGeom prst="rect">
            <a:avLst/>
          </a:prstGeom>
        </p:spPr>
        <p:txBody>
          <a:bodyPr wrap="none">
            <a:spAutoFit/>
          </a:bodyPr>
          <a:lstStyle/>
          <a:p>
            <a:r>
              <a:rPr lang="en-US" altLang="zh-CN" sz="1335" dirty="0" smtClean="0">
                <a:solidFill>
                  <a:srgbClr val="29303A"/>
                </a:solidFill>
                <a:latin typeface="HelveticaNeueLT Pro 67 MdCnO" panose="020B0606030502030204" pitchFamily="34" charset="0"/>
                <a:sym typeface="News Gothic MT" charset="0"/>
              </a:rPr>
              <a:t>LOGO</a:t>
            </a:r>
            <a:r>
              <a:rPr lang="zh-CN" altLang="en-US" sz="1335" dirty="0" smtClean="0">
                <a:solidFill>
                  <a:srgbClr val="29303A"/>
                </a:solidFill>
                <a:latin typeface="HelveticaNeueLT Pro 67 MdCnO" panose="020B0606030502030204" pitchFamily="34" charset="0"/>
                <a:sym typeface="News Gothic MT" charset="0"/>
              </a:rPr>
              <a:t> </a:t>
            </a:r>
            <a:r>
              <a:rPr lang="en-US" altLang="zh-CN" sz="1335" dirty="0" smtClean="0">
                <a:solidFill>
                  <a:srgbClr val="29303A"/>
                </a:solidFill>
                <a:latin typeface="HelveticaNeueLT Pro 67 MdCnO" panose="020B0606030502030204" pitchFamily="34" charset="0"/>
                <a:sym typeface="News Gothic MT" charset="0"/>
              </a:rPr>
              <a:t>|</a:t>
            </a:r>
            <a:r>
              <a:rPr lang="zh-CN" altLang="en-US" sz="1335" dirty="0" smtClean="0">
                <a:solidFill>
                  <a:srgbClr val="29303A"/>
                </a:solidFill>
                <a:latin typeface="HelveticaNeueLT Pro 67 MdCnO" panose="020B0606030502030204" pitchFamily="34" charset="0"/>
                <a:sym typeface="News Gothic MT" charset="0"/>
              </a:rPr>
              <a:t> </a:t>
            </a:r>
            <a:r>
              <a:rPr lang="en-US" altLang="zh-CN" sz="1335" dirty="0" smtClean="0">
                <a:solidFill>
                  <a:srgbClr val="29303A"/>
                </a:solidFill>
                <a:latin typeface="HelveticaNeueLT Pro 67 MdCnO" panose="020B0606030502030204" pitchFamily="34" charset="0"/>
                <a:sym typeface="News Gothic MT" charset="0"/>
              </a:rPr>
              <a:t>COMPANY</a:t>
            </a:r>
            <a:endParaRPr lang="zh-CN" altLang="en-US" sz="2400" dirty="0">
              <a:solidFill>
                <a:srgbClr val="29303A"/>
              </a:solidFill>
            </a:endParaRPr>
          </a:p>
        </p:txBody>
      </p:sp>
      <p:grpSp>
        <p:nvGrpSpPr>
          <p:cNvPr id="17" name="组 16"/>
          <p:cNvGrpSpPr/>
          <p:nvPr/>
        </p:nvGrpSpPr>
        <p:grpSpPr>
          <a:xfrm>
            <a:off x="3648084" y="1285348"/>
            <a:ext cx="2630275" cy="758984"/>
            <a:chOff x="3560787" y="669460"/>
            <a:chExt cx="1972706" cy="569238"/>
          </a:xfrm>
        </p:grpSpPr>
        <p:sp>
          <p:nvSpPr>
            <p:cNvPr id="18" name="文本框 8"/>
            <p:cNvSpPr txBox="1"/>
            <p:nvPr/>
          </p:nvSpPr>
          <p:spPr>
            <a:xfrm>
              <a:off x="3560788" y="977237"/>
              <a:ext cx="1972705" cy="2614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5" dirty="0" smtClean="0">
                  <a:solidFill>
                    <a:srgbClr val="FFFFFF"/>
                  </a:solidFill>
                  <a:latin typeface="微软雅黑" panose="020B0503020204020204" pitchFamily="34" charset="-122"/>
                  <a:ea typeface="微软雅黑" panose="020B0503020204020204" pitchFamily="34" charset="-122"/>
                </a:rPr>
                <a:t>搭建基本框架，</a:t>
              </a:r>
              <a:endParaRPr lang="en-US" altLang="zh-CN" sz="1335" dirty="0">
                <a:solidFill>
                  <a:srgbClr val="FFFFFF"/>
                </a:solidFill>
                <a:latin typeface="微软雅黑" panose="020B0503020204020204" pitchFamily="34" charset="-122"/>
                <a:ea typeface="微软雅黑" panose="020B0503020204020204" pitchFamily="34" charset="-122"/>
              </a:endParaRPr>
            </a:p>
          </p:txBody>
        </p:sp>
        <p:sp>
          <p:nvSpPr>
            <p:cNvPr id="19" name="矩形 18"/>
            <p:cNvSpPr/>
            <p:nvPr/>
          </p:nvSpPr>
          <p:spPr>
            <a:xfrm>
              <a:off x="3560787" y="669460"/>
              <a:ext cx="861060" cy="300990"/>
            </a:xfrm>
            <a:prstGeom prst="rect">
              <a:avLst/>
            </a:prstGeom>
          </p:spPr>
          <p:txBody>
            <a:bodyPr wrap="none">
              <a:spAutoFit/>
            </a:bodyPr>
            <a:lstStyle/>
            <a:p>
              <a:r>
                <a:rPr lang="zh-CN" altLang="en-US" sz="1865" b="1" dirty="0">
                  <a:solidFill>
                    <a:srgbClr val="FFFFFF"/>
                  </a:solidFill>
                  <a:latin typeface="微软雅黑" panose="020B0503020204020204" pitchFamily="34" charset="-122"/>
                  <a:ea typeface="微软雅黑" panose="020B0503020204020204" pitchFamily="34" charset="-122"/>
                </a:rPr>
                <a:t>程序设计</a:t>
              </a:r>
              <a:endParaRPr lang="zh-CN" altLang="en-US" sz="1865" b="1" dirty="0">
                <a:solidFill>
                  <a:srgbClr val="FFFFFF"/>
                </a:solidFill>
                <a:latin typeface="微软雅黑" panose="020B0503020204020204" pitchFamily="34" charset="-122"/>
                <a:ea typeface="微软雅黑" panose="020B0503020204020204" pitchFamily="34" charset="-122"/>
              </a:endParaRPr>
            </a:p>
          </p:txBody>
        </p:sp>
      </p:grpSp>
      <p:grpSp>
        <p:nvGrpSpPr>
          <p:cNvPr id="20" name="组 19"/>
          <p:cNvGrpSpPr/>
          <p:nvPr/>
        </p:nvGrpSpPr>
        <p:grpSpPr>
          <a:xfrm>
            <a:off x="1161704" y="4245744"/>
            <a:ext cx="2630275" cy="1016160"/>
            <a:chOff x="3560787" y="669460"/>
            <a:chExt cx="1972706" cy="762120"/>
          </a:xfrm>
        </p:grpSpPr>
        <p:sp>
          <p:nvSpPr>
            <p:cNvPr id="21" name="文本框 8"/>
            <p:cNvSpPr txBox="1"/>
            <p:nvPr/>
          </p:nvSpPr>
          <p:spPr>
            <a:xfrm>
              <a:off x="3560788" y="977237"/>
              <a:ext cx="1972705" cy="4543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rPr>
                <a:t>分析需求，进行调研完善需求。拟定代码规范，命名规范等</a:t>
              </a:r>
              <a:endParaRPr lang="zh-CN" altLang="en-US" sz="1335" dirty="0">
                <a:solidFill>
                  <a:srgbClr val="FFFFFF"/>
                </a:solidFill>
                <a:latin typeface="微软雅黑" panose="020B0503020204020204" pitchFamily="34" charset="-122"/>
                <a:ea typeface="微软雅黑" panose="020B0503020204020204" pitchFamily="34" charset="-122"/>
              </a:endParaRPr>
            </a:p>
          </p:txBody>
        </p:sp>
        <p:sp>
          <p:nvSpPr>
            <p:cNvPr id="22" name="矩形 21"/>
            <p:cNvSpPr/>
            <p:nvPr/>
          </p:nvSpPr>
          <p:spPr>
            <a:xfrm>
              <a:off x="3560787" y="669460"/>
              <a:ext cx="861060" cy="300990"/>
            </a:xfrm>
            <a:prstGeom prst="rect">
              <a:avLst/>
            </a:prstGeom>
          </p:spPr>
          <p:txBody>
            <a:bodyPr wrap="none">
              <a:spAutoFit/>
            </a:bodyPr>
            <a:lstStyle/>
            <a:p>
              <a:r>
                <a:rPr lang="zh-CN" altLang="en-US" sz="1865" b="1" dirty="0">
                  <a:solidFill>
                    <a:srgbClr val="FFFFFF"/>
                  </a:solidFill>
                  <a:latin typeface="微软雅黑" panose="020B0503020204020204" pitchFamily="34" charset="-122"/>
                  <a:ea typeface="微软雅黑" panose="020B0503020204020204" pitchFamily="34" charset="-122"/>
                </a:rPr>
                <a:t>前期准备</a:t>
              </a:r>
              <a:endParaRPr lang="zh-CN" altLang="en-US" sz="1865" b="1" dirty="0">
                <a:solidFill>
                  <a:srgbClr val="FFFFFF"/>
                </a:solidFill>
                <a:latin typeface="微软雅黑" panose="020B0503020204020204" pitchFamily="34" charset="-122"/>
                <a:ea typeface="微软雅黑" panose="020B0503020204020204" pitchFamily="34" charset="-122"/>
              </a:endParaRPr>
            </a:p>
          </p:txBody>
        </p:sp>
      </p:grpSp>
      <p:grpSp>
        <p:nvGrpSpPr>
          <p:cNvPr id="23" name="组 22"/>
          <p:cNvGrpSpPr/>
          <p:nvPr/>
        </p:nvGrpSpPr>
        <p:grpSpPr>
          <a:xfrm>
            <a:off x="6087792" y="4245744"/>
            <a:ext cx="2630275" cy="1016160"/>
            <a:chOff x="3560787" y="669460"/>
            <a:chExt cx="1972706" cy="762120"/>
          </a:xfrm>
        </p:grpSpPr>
        <p:sp>
          <p:nvSpPr>
            <p:cNvPr id="24" name="文本框 8"/>
            <p:cNvSpPr txBox="1"/>
            <p:nvPr/>
          </p:nvSpPr>
          <p:spPr>
            <a:xfrm>
              <a:off x="3560788" y="977237"/>
              <a:ext cx="1972705" cy="4543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sz="1335" dirty="0" smtClean="0">
                  <a:solidFill>
                    <a:srgbClr val="FFFFFF"/>
                  </a:solidFill>
                </a:rPr>
                <a:t>对项目的各个方面进行测试，并完成相应的测试文档</a:t>
              </a:r>
              <a:endParaRPr lang="zh-CN" sz="1335" dirty="0">
                <a:solidFill>
                  <a:srgbClr val="FFFFFF"/>
                </a:solidFill>
              </a:endParaRPr>
            </a:p>
          </p:txBody>
        </p:sp>
        <p:sp>
          <p:nvSpPr>
            <p:cNvPr id="25" name="矩形 24"/>
            <p:cNvSpPr/>
            <p:nvPr/>
          </p:nvSpPr>
          <p:spPr>
            <a:xfrm>
              <a:off x="3560787" y="669460"/>
              <a:ext cx="861060" cy="300990"/>
            </a:xfrm>
            <a:prstGeom prst="rect">
              <a:avLst/>
            </a:prstGeom>
          </p:spPr>
          <p:txBody>
            <a:bodyPr wrap="none">
              <a:spAutoFit/>
            </a:bodyPr>
            <a:lstStyle/>
            <a:p>
              <a:r>
                <a:rPr lang="zh-CN" sz="1865" b="1" dirty="0">
                  <a:solidFill>
                    <a:srgbClr val="FFFFFF"/>
                  </a:solidFill>
                  <a:latin typeface="微软雅黑" panose="020B0503020204020204" pitchFamily="34" charset="-122"/>
                  <a:ea typeface="微软雅黑" panose="020B0503020204020204" pitchFamily="34" charset="-122"/>
                </a:rPr>
                <a:t>项目测试</a:t>
              </a:r>
              <a:endParaRPr lang="zh-CN" sz="1865" b="1" dirty="0">
                <a:solidFill>
                  <a:srgbClr val="FFFFFF"/>
                </a:solidFill>
                <a:latin typeface="微软雅黑" panose="020B0503020204020204" pitchFamily="34" charset="-122"/>
                <a:ea typeface="微软雅黑" panose="020B0503020204020204" pitchFamily="34" charset="-122"/>
              </a:endParaRPr>
            </a:p>
          </p:txBody>
        </p:sp>
      </p:grpSp>
      <p:grpSp>
        <p:nvGrpSpPr>
          <p:cNvPr id="26" name="组 25"/>
          <p:cNvGrpSpPr/>
          <p:nvPr/>
        </p:nvGrpSpPr>
        <p:grpSpPr>
          <a:xfrm>
            <a:off x="8476536" y="1285348"/>
            <a:ext cx="2630275" cy="1016160"/>
            <a:chOff x="3560787" y="669460"/>
            <a:chExt cx="1972706" cy="762120"/>
          </a:xfrm>
        </p:grpSpPr>
        <p:sp>
          <p:nvSpPr>
            <p:cNvPr id="27" name="文本框 8"/>
            <p:cNvSpPr txBox="1"/>
            <p:nvPr/>
          </p:nvSpPr>
          <p:spPr>
            <a:xfrm>
              <a:off x="3560788" y="977237"/>
              <a:ext cx="1972705" cy="4543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rPr>
                <a:t>项目测试完成，相应</a:t>
              </a:r>
              <a:r>
                <a:rPr lang="en-US" altLang="zh-CN" sz="1335" dirty="0">
                  <a:solidFill>
                    <a:srgbClr val="FFFFFF"/>
                  </a:solidFill>
                  <a:latin typeface="微软雅黑" panose="020B0503020204020204" pitchFamily="34" charset="-122"/>
                  <a:ea typeface="微软雅黑" panose="020B0503020204020204" pitchFamily="34" charset="-122"/>
                </a:rPr>
                <a:t>bug</a:t>
              </a:r>
              <a:r>
                <a:rPr lang="zh-CN" altLang="en-US" sz="1335" dirty="0">
                  <a:solidFill>
                    <a:srgbClr val="FFFFFF"/>
                  </a:solidFill>
                  <a:latin typeface="微软雅黑" panose="020B0503020204020204" pitchFamily="34" charset="-122"/>
                  <a:ea typeface="微软雅黑" panose="020B0503020204020204" pitchFamily="34" charset="-122"/>
                </a:rPr>
                <a:t>修改好项目完成！</a:t>
              </a:r>
              <a:endParaRPr lang="zh-CN" altLang="en-US" sz="1335" dirty="0">
                <a:solidFill>
                  <a:srgbClr val="FFFFFF"/>
                </a:solidFill>
                <a:latin typeface="微软雅黑" panose="020B0503020204020204" pitchFamily="34" charset="-122"/>
                <a:ea typeface="微软雅黑" panose="020B0503020204020204" pitchFamily="34" charset="-122"/>
              </a:endParaRPr>
            </a:p>
          </p:txBody>
        </p:sp>
        <p:sp>
          <p:nvSpPr>
            <p:cNvPr id="28" name="矩形 27"/>
            <p:cNvSpPr/>
            <p:nvPr/>
          </p:nvSpPr>
          <p:spPr>
            <a:xfrm>
              <a:off x="3560787" y="669460"/>
              <a:ext cx="861060" cy="300990"/>
            </a:xfrm>
            <a:prstGeom prst="rect">
              <a:avLst/>
            </a:prstGeom>
          </p:spPr>
          <p:txBody>
            <a:bodyPr wrap="none">
              <a:spAutoFit/>
            </a:bodyPr>
            <a:lstStyle/>
            <a:p>
              <a:r>
                <a:rPr lang="zh-CN" altLang="en-US" sz="1865" b="1" dirty="0">
                  <a:solidFill>
                    <a:srgbClr val="FFFFFF"/>
                  </a:solidFill>
                  <a:uFillTx/>
                  <a:ea typeface="微软雅黑" panose="020B0503020204020204" pitchFamily="34" charset="-122"/>
                </a:rPr>
                <a:t>项目完成</a:t>
              </a:r>
              <a:endParaRPr lang="zh-CN" altLang="en-US" sz="1865" b="1" dirty="0">
                <a:solidFill>
                  <a:srgbClr val="FFFFFF"/>
                </a:solidFill>
                <a:uFillTx/>
                <a:ea typeface="微软雅黑" panose="020B0503020204020204" pitchFamily="34" charset="-122"/>
              </a:endParaRPr>
            </a:p>
          </p:txBody>
        </p:sp>
      </p:grpSp>
      <p:sp>
        <p:nvSpPr>
          <p:cNvPr id="29" name="文本框 28"/>
          <p:cNvSpPr txBox="1"/>
          <p:nvPr/>
        </p:nvSpPr>
        <p:spPr>
          <a:xfrm>
            <a:off x="1228519" y="2675616"/>
            <a:ext cx="643255" cy="381000"/>
          </a:xfrm>
          <a:prstGeom prst="rect">
            <a:avLst/>
          </a:prstGeom>
          <a:noFill/>
        </p:spPr>
        <p:txBody>
          <a:bodyPr wrap="none" rtlCol="0">
            <a:spAutoFit/>
          </a:bodyPr>
          <a:lstStyle/>
          <a:p>
            <a:pPr algn="ctr"/>
            <a:r>
              <a:rPr kumimoji="1" lang="en-US" altLang="zh-CN" sz="1865" b="1" dirty="0" smtClean="0">
                <a:solidFill>
                  <a:schemeClr val="bg1"/>
                </a:solidFill>
              </a:rPr>
              <a:t>9.15</a:t>
            </a:r>
            <a:endParaRPr kumimoji="1" lang="en-US" altLang="zh-CN" sz="1865" b="1" dirty="0" smtClean="0">
              <a:solidFill>
                <a:schemeClr val="bg1"/>
              </a:solidFill>
            </a:endParaRPr>
          </a:p>
        </p:txBody>
      </p:sp>
      <p:sp>
        <p:nvSpPr>
          <p:cNvPr id="30" name="文本框 29"/>
          <p:cNvSpPr txBox="1"/>
          <p:nvPr/>
        </p:nvSpPr>
        <p:spPr>
          <a:xfrm>
            <a:off x="3708366" y="3404909"/>
            <a:ext cx="643255" cy="381000"/>
          </a:xfrm>
          <a:prstGeom prst="rect">
            <a:avLst/>
          </a:prstGeom>
          <a:noFill/>
        </p:spPr>
        <p:txBody>
          <a:bodyPr wrap="none" rtlCol="0">
            <a:spAutoFit/>
          </a:bodyPr>
          <a:lstStyle/>
          <a:p>
            <a:pPr algn="ctr"/>
            <a:r>
              <a:rPr kumimoji="1" lang="en-US" altLang="zh-CN" sz="1865" b="1" dirty="0">
                <a:solidFill>
                  <a:schemeClr val="bg1"/>
                </a:solidFill>
              </a:rPr>
              <a:t>10.1</a:t>
            </a:r>
            <a:endParaRPr kumimoji="1" lang="en-US" altLang="zh-CN" sz="1865" b="1" dirty="0">
              <a:solidFill>
                <a:schemeClr val="bg1"/>
              </a:solidFill>
            </a:endParaRPr>
          </a:p>
        </p:txBody>
      </p:sp>
      <p:sp>
        <p:nvSpPr>
          <p:cNvPr id="31" name="文本框 30"/>
          <p:cNvSpPr txBox="1"/>
          <p:nvPr/>
        </p:nvSpPr>
        <p:spPr>
          <a:xfrm>
            <a:off x="5975305" y="2688415"/>
            <a:ext cx="932815" cy="440690"/>
          </a:xfrm>
          <a:prstGeom prst="rect">
            <a:avLst/>
          </a:prstGeom>
          <a:noFill/>
        </p:spPr>
        <p:txBody>
          <a:bodyPr wrap="none" rtlCol="0">
            <a:spAutoFit/>
          </a:bodyPr>
          <a:lstStyle/>
          <a:p>
            <a:pPr algn="ctr"/>
            <a:r>
              <a:rPr kumimoji="1" lang="en-US" altLang="zh-CN" sz="1865" b="1" dirty="0">
                <a:solidFill>
                  <a:schemeClr val="bg1"/>
                </a:solidFill>
              </a:rPr>
              <a:t>10.20</a:t>
            </a:r>
            <a:endParaRPr kumimoji="1" lang="en-US" altLang="zh-CN" sz="1865" b="1" dirty="0">
              <a:solidFill>
                <a:schemeClr val="bg1"/>
              </a:solidFill>
            </a:endParaRPr>
          </a:p>
        </p:txBody>
      </p:sp>
      <p:sp>
        <p:nvSpPr>
          <p:cNvPr id="32" name="文本框 31"/>
          <p:cNvSpPr txBox="1"/>
          <p:nvPr/>
        </p:nvSpPr>
        <p:spPr>
          <a:xfrm>
            <a:off x="8508727" y="3424655"/>
            <a:ext cx="777240" cy="381000"/>
          </a:xfrm>
          <a:prstGeom prst="rect">
            <a:avLst/>
          </a:prstGeom>
          <a:noFill/>
        </p:spPr>
        <p:txBody>
          <a:bodyPr wrap="none" rtlCol="0">
            <a:spAutoFit/>
          </a:bodyPr>
          <a:lstStyle/>
          <a:p>
            <a:pPr algn="ctr"/>
            <a:r>
              <a:rPr kumimoji="1" lang="en-US" altLang="zh-CN" sz="1865" b="1" dirty="0" smtClean="0">
                <a:solidFill>
                  <a:schemeClr val="bg1"/>
                </a:solidFill>
              </a:rPr>
              <a:t>10.22</a:t>
            </a:r>
            <a:endParaRPr kumimoji="1" lang="en-US" altLang="zh-CN" sz="1865" b="1"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1005" y="264795"/>
            <a:ext cx="4776470" cy="743585"/>
          </a:xfrm>
          <a:prstGeom prst="rect">
            <a:avLst/>
          </a:prstGeom>
          <a:noFill/>
        </p:spPr>
        <p:txBody>
          <a:bodyPr wrap="square" rtlCol="0">
            <a:spAutoFit/>
          </a:bodyPr>
          <a:p>
            <a:r>
              <a:rPr lang="en-US" altLang="zh-CN" sz="4000">
                <a:solidFill>
                  <a:srgbClr val="FFC000"/>
                </a:solidFill>
                <a:latin typeface="Times New Roman" panose="02020603050405020304" charset="0"/>
              </a:rPr>
              <a:t>GitHub</a:t>
            </a:r>
            <a:r>
              <a:rPr lang="zh-CN" altLang="en-US" sz="4000">
                <a:solidFill>
                  <a:srgbClr val="FFC000"/>
                </a:solidFill>
                <a:latin typeface="微软雅黑" panose="020B0503020204020204" pitchFamily="34" charset="-122"/>
                <a:ea typeface="微软雅黑" panose="020B0503020204020204" pitchFamily="34" charset="-122"/>
              </a:rPr>
              <a:t>相关数据</a:t>
            </a:r>
            <a:endParaRPr lang="zh-CN" altLang="en-US" sz="4000">
              <a:solidFill>
                <a:srgbClr val="FFC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591310" y="1555750"/>
            <a:ext cx="3495040" cy="427990"/>
          </a:xfrm>
          <a:prstGeom prst="rect">
            <a:avLst/>
          </a:prstGeom>
          <a:noFill/>
        </p:spPr>
        <p:txBody>
          <a:bodyPr wrap="square" rtlCol="0">
            <a:spAutoFit/>
          </a:bodyPr>
          <a:p>
            <a:r>
              <a:rPr lang="zh-CN" altLang="en-US">
                <a:solidFill>
                  <a:schemeClr val="bg1"/>
                </a:solidFill>
              </a:rPr>
              <a:t>contributors</a:t>
            </a:r>
            <a:endParaRPr lang="zh-CN" altLang="en-US">
              <a:solidFill>
                <a:schemeClr val="bg1"/>
              </a:solidFill>
            </a:endParaRPr>
          </a:p>
        </p:txBody>
      </p:sp>
      <p:pic>
        <p:nvPicPr>
          <p:cNvPr id="6" name="图片 5" descr=")YO_{`2A6O@YGU05OQVP~R3"/>
          <p:cNvPicPr>
            <a:picLocks noChangeAspect="1"/>
          </p:cNvPicPr>
          <p:nvPr/>
        </p:nvPicPr>
        <p:blipFill>
          <a:blip r:embed="rId1"/>
          <a:stretch>
            <a:fillRect/>
          </a:stretch>
        </p:blipFill>
        <p:spPr>
          <a:xfrm>
            <a:off x="3465195" y="1410970"/>
            <a:ext cx="6435090" cy="5048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6513798" y="1408073"/>
            <a:ext cx="0" cy="4098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940883" y="1347314"/>
            <a:ext cx="3046472" cy="613410"/>
          </a:xfrm>
          <a:prstGeom prst="rect">
            <a:avLst/>
          </a:prstGeom>
          <a:noFill/>
        </p:spPr>
        <p:txBody>
          <a:bodyPr wrap="square" rtlCol="0">
            <a:spAutoFit/>
          </a:bodyPr>
          <a:lstStyle/>
          <a:p>
            <a:pPr algn="just">
              <a:spcBef>
                <a:spcPct val="50000"/>
              </a:spcBef>
            </a:pPr>
            <a:r>
              <a:rPr lang="zh-CN" altLang="en-US" sz="3200" b="1" dirty="0">
                <a:solidFill>
                  <a:srgbClr val="FFC000"/>
                </a:solidFill>
                <a:latin typeface="微软雅黑" panose="020B0503020204020204" pitchFamily="34" charset="-122"/>
                <a:ea typeface="微软雅黑" panose="020B0503020204020204" pitchFamily="34" charset="-122"/>
              </a:rPr>
              <a:t>说明</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880883" y="2171781"/>
            <a:ext cx="5077246" cy="2677795"/>
          </a:xfrm>
          <a:prstGeom prst="rect">
            <a:avLst/>
          </a:prstGeom>
          <a:noFill/>
        </p:spPr>
        <p:txBody>
          <a:bodyPr wrap="square" rtlCol="0">
            <a:spAutoFit/>
          </a:bodyPr>
          <a:lstStyle/>
          <a:p>
            <a:pPr algn="just"/>
            <a:r>
              <a:rPr lang="zh-CN" altLang="en-US" sz="2400" dirty="0">
                <a:solidFill>
                  <a:schemeClr val="bg1"/>
                </a:solidFill>
                <a:latin typeface="微软雅黑" panose="020B0503020204020204" pitchFamily="34" charset="-122"/>
                <a:ea typeface="微软雅黑" panose="020B0503020204020204" pitchFamily="34" charset="-122"/>
              </a:rPr>
              <a:t>这次的项目，团队之间没有很好的使用</a:t>
            </a:r>
            <a:r>
              <a:rPr lang="en-US" altLang="zh-CN" sz="2400" dirty="0">
                <a:solidFill>
                  <a:schemeClr val="bg1"/>
                </a:solidFill>
                <a:latin typeface="微软雅黑" panose="020B0503020204020204" pitchFamily="34" charset="-122"/>
                <a:ea typeface="微软雅黑" panose="020B0503020204020204" pitchFamily="34" charset="-122"/>
              </a:rPr>
              <a:t>GitHub</a:t>
            </a:r>
            <a:r>
              <a:rPr lang="zh-CN" altLang="en-US" sz="2400" dirty="0">
                <a:solidFill>
                  <a:schemeClr val="bg1"/>
                </a:solidFill>
                <a:latin typeface="微软雅黑" panose="020B0503020204020204" pitchFamily="34" charset="-122"/>
                <a:ea typeface="微软雅黑" panose="020B0503020204020204" pitchFamily="34" charset="-122"/>
              </a:rPr>
              <a:t>。主要是在每个的</a:t>
            </a:r>
            <a:r>
              <a:rPr lang="en-US" altLang="zh-CN" sz="2400" dirty="0">
                <a:solidFill>
                  <a:schemeClr val="bg1"/>
                </a:solidFill>
                <a:latin typeface="微软雅黑" panose="020B0503020204020204" pitchFamily="34" charset="-122"/>
                <a:ea typeface="微软雅黑" panose="020B0503020204020204" pitchFamily="34" charset="-122"/>
              </a:rPr>
              <a:t>PC</a:t>
            </a:r>
            <a:r>
              <a:rPr lang="zh-CN" altLang="en-US" sz="2400" dirty="0">
                <a:solidFill>
                  <a:schemeClr val="bg1"/>
                </a:solidFill>
                <a:latin typeface="微软雅黑" panose="020B0503020204020204" pitchFamily="34" charset="-122"/>
                <a:ea typeface="微软雅黑" panose="020B0503020204020204" pitchFamily="34" charset="-122"/>
              </a:rPr>
              <a:t>上分别写相关代码，然后在本地把项目整合到一块。</a:t>
            </a:r>
            <a:endParaRPr lang="zh-CN" altLang="en-US" sz="2400" dirty="0">
              <a:solidFill>
                <a:schemeClr val="bg1"/>
              </a:solidFill>
              <a:latin typeface="微软雅黑" panose="020B0503020204020204" pitchFamily="34" charset="-122"/>
              <a:ea typeface="微软雅黑" panose="020B0503020204020204" pitchFamily="34" charset="-122"/>
            </a:endParaRPr>
          </a:p>
          <a:p>
            <a:pPr algn="just"/>
            <a:r>
              <a:rPr lang="zh-CN" altLang="en-US" sz="2400" dirty="0">
                <a:solidFill>
                  <a:schemeClr val="bg1"/>
                </a:solidFill>
                <a:latin typeface="微软雅黑" panose="020B0503020204020204" pitchFamily="34" charset="-122"/>
                <a:ea typeface="微软雅黑" panose="020B0503020204020204" pitchFamily="34" charset="-122"/>
              </a:rPr>
              <a:t>上传上去也是基本就</a:t>
            </a:r>
            <a:r>
              <a:rPr lang="zh-CN" altLang="en-US" sz="2400" dirty="0">
                <a:solidFill>
                  <a:srgbClr val="FFC000"/>
                </a:solidFill>
                <a:latin typeface="微软雅黑" panose="020B0503020204020204" pitchFamily="34" charset="-122"/>
                <a:ea typeface="微软雅黑" panose="020B0503020204020204" pitchFamily="34" charset="-122"/>
              </a:rPr>
              <a:t>覆盖</a:t>
            </a:r>
            <a:r>
              <a:rPr lang="zh-CN" altLang="en-US" sz="2400" dirty="0">
                <a:solidFill>
                  <a:schemeClr val="bg1"/>
                </a:solidFill>
                <a:latin typeface="微软雅黑" panose="020B0503020204020204" pitchFamily="34" charset="-122"/>
                <a:ea typeface="微软雅黑" panose="020B0503020204020204" pitchFamily="34" charset="-122"/>
              </a:rPr>
              <a:t>原来的</a:t>
            </a:r>
            <a:r>
              <a:rPr lang="en-US" altLang="zh-CN" sz="2400" dirty="0">
                <a:solidFill>
                  <a:srgbClr val="FFC000"/>
                </a:solidFill>
                <a:latin typeface="微软雅黑" panose="020B0503020204020204" pitchFamily="34" charset="-122"/>
                <a:ea typeface="微软雅黑" panose="020B0503020204020204" pitchFamily="34" charset="-122"/>
              </a:rPr>
              <a:t>msater</a:t>
            </a:r>
            <a:r>
              <a:rPr lang="zh-CN" altLang="en-US" sz="2400" dirty="0">
                <a:solidFill>
                  <a:schemeClr val="bg1"/>
                </a:solidFill>
                <a:latin typeface="微软雅黑" panose="020B0503020204020204" pitchFamily="34" charset="-122"/>
                <a:ea typeface="微软雅黑" panose="020B0503020204020204" pitchFamily="34" charset="-122"/>
              </a:rPr>
              <a:t>上，</a:t>
            </a:r>
            <a:r>
              <a:rPr lang="en-US" altLang="zh-CN" sz="2400" dirty="0">
                <a:solidFill>
                  <a:schemeClr val="bg1"/>
                </a:solidFill>
                <a:latin typeface="微软雅黑" panose="020B0503020204020204" pitchFamily="34" charset="-122"/>
                <a:ea typeface="微软雅黑" panose="020B0503020204020204" pitchFamily="34" charset="-122"/>
              </a:rPr>
              <a:t>GitHub</a:t>
            </a:r>
            <a:r>
              <a:rPr lang="zh-CN" altLang="en-US" sz="2400" dirty="0">
                <a:solidFill>
                  <a:schemeClr val="bg1"/>
                </a:solidFill>
                <a:latin typeface="微软雅黑" panose="020B0503020204020204" pitchFamily="34" charset="-122"/>
                <a:ea typeface="微软雅黑" panose="020B0503020204020204" pitchFamily="34" charset="-122"/>
              </a:rPr>
              <a:t>活动量少也不能说明在本次项目中的工作量小</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21005" y="264795"/>
            <a:ext cx="4776470" cy="743585"/>
          </a:xfrm>
          <a:prstGeom prst="rect">
            <a:avLst/>
          </a:prstGeom>
          <a:noFill/>
        </p:spPr>
        <p:txBody>
          <a:bodyPr wrap="square" rtlCol="0">
            <a:spAutoFit/>
          </a:bodyPr>
          <a:p>
            <a:r>
              <a:rPr lang="en-US" altLang="zh-CN" sz="4000">
                <a:solidFill>
                  <a:srgbClr val="FFC000"/>
                </a:solidFill>
                <a:latin typeface="Times New Roman" panose="02020603050405020304" charset="0"/>
              </a:rPr>
              <a:t>GitHub</a:t>
            </a:r>
            <a:r>
              <a:rPr lang="zh-CN" altLang="en-US" sz="4000">
                <a:solidFill>
                  <a:srgbClr val="FFC000"/>
                </a:solidFill>
                <a:latin typeface="微软雅黑" panose="020B0503020204020204" pitchFamily="34" charset="-122"/>
                <a:ea typeface="微软雅黑" panose="020B0503020204020204" pitchFamily="34" charset="-122"/>
              </a:rPr>
              <a:t>相关数据</a:t>
            </a:r>
            <a:endParaRPr lang="zh-CN" altLang="en-US" sz="4000">
              <a:solidFill>
                <a:srgbClr val="FFC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3365" y="3581400"/>
            <a:ext cx="6171565" cy="1488440"/>
          </a:xfrm>
          <a:prstGeom prst="rect">
            <a:avLst/>
          </a:prstGeom>
        </p:spPr>
      </p:pic>
      <p:sp>
        <p:nvSpPr>
          <p:cNvPr id="5" name="文本框 4"/>
          <p:cNvSpPr txBox="1"/>
          <p:nvPr/>
        </p:nvSpPr>
        <p:spPr>
          <a:xfrm>
            <a:off x="520700" y="2302510"/>
            <a:ext cx="3843655" cy="548640"/>
          </a:xfrm>
          <a:prstGeom prst="rect">
            <a:avLst/>
          </a:prstGeom>
          <a:noFill/>
        </p:spPr>
        <p:txBody>
          <a:bodyPr wrap="square" rtlCol="0">
            <a:spAutoFit/>
          </a:bodyPr>
          <a:p>
            <a:r>
              <a:rPr lang="en-US" altLang="zh-CN" sz="2800">
                <a:solidFill>
                  <a:srgbClr val="FFC000"/>
                </a:solidFill>
                <a:latin typeface="微软雅黑" panose="020B0503020204020204" pitchFamily="34" charset="-122"/>
                <a:ea typeface="微软雅黑" panose="020B0503020204020204" pitchFamily="34" charset="-122"/>
              </a:rPr>
              <a:t>Network</a:t>
            </a:r>
            <a:r>
              <a:rPr lang="zh-CN" altLang="en-US" sz="2800">
                <a:solidFill>
                  <a:srgbClr val="FFC000"/>
                </a:solidFill>
                <a:latin typeface="微软雅黑" panose="020B0503020204020204" pitchFamily="34" charset="-122"/>
                <a:ea typeface="微软雅黑" panose="020B0503020204020204" pitchFamily="34" charset="-122"/>
              </a:rPr>
              <a:t>活动图</a:t>
            </a:r>
            <a:endParaRPr lang="zh-CN" altLang="en-US" sz="2800">
              <a:solidFill>
                <a:srgbClr val="FFC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15350" y="3550920"/>
            <a:ext cx="3299460" cy="70104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2000" b="1">
                <a:solidFill>
                  <a:schemeClr val="bg1"/>
                </a:solidFill>
                <a:effectLst/>
              </a:rPr>
              <a:t>问卷调查：</a:t>
            </a:r>
            <a:r>
              <a:rPr lang="zh-CN" altLang="en-US" sz="2000" b="1">
                <a:solidFill>
                  <a:schemeClr val="accent4"/>
                </a:solidFill>
                <a:effectLst/>
              </a:rPr>
              <a:t>在网上进行小学生四则运算系统需求调查。</a:t>
            </a:r>
            <a:endParaRPr lang="zh-CN" altLang="en-US" sz="2000" b="1">
              <a:solidFill>
                <a:schemeClr val="accent4"/>
              </a:solidFill>
              <a:effectLst/>
            </a:endParaRPr>
          </a:p>
        </p:txBody>
      </p:sp>
      <p:sp>
        <p:nvSpPr>
          <p:cNvPr id="3" name="文本框 2"/>
          <p:cNvSpPr txBox="1"/>
          <p:nvPr/>
        </p:nvSpPr>
        <p:spPr>
          <a:xfrm>
            <a:off x="685800" y="3657600"/>
            <a:ext cx="4770120" cy="100584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2000" b="1">
                <a:solidFill>
                  <a:schemeClr val="bg1"/>
                </a:solidFill>
                <a:effectLst/>
              </a:rPr>
              <a:t>测试：</a:t>
            </a:r>
            <a:r>
              <a:rPr lang="zh-CN" altLang="en-US" sz="2000" b="1">
                <a:solidFill>
                  <a:schemeClr val="accent4"/>
                </a:solidFill>
                <a:effectLst/>
              </a:rPr>
              <a:t>采用黑盒测试，不关注代码，仅对功能做测试，达到预期效果。</a:t>
            </a:r>
            <a:endParaRPr lang="zh-CN" altLang="en-US" sz="2000" b="1">
              <a:solidFill>
                <a:schemeClr val="accent4"/>
              </a:solidFill>
              <a:effectLst/>
            </a:endParaRPr>
          </a:p>
          <a:p>
            <a:r>
              <a:rPr lang="zh-CN" altLang="en-US" sz="2000" b="1">
                <a:solidFill>
                  <a:schemeClr val="accent4"/>
                </a:solidFill>
                <a:effectLst/>
              </a:rPr>
              <a:t>测试覆盖率：</a:t>
            </a:r>
            <a:r>
              <a:rPr lang="en-US" altLang="zh-CN" sz="2000" b="1">
                <a:solidFill>
                  <a:schemeClr val="accent4"/>
                </a:solidFill>
                <a:effectLst/>
              </a:rPr>
              <a:t>100%</a:t>
            </a:r>
            <a:endParaRPr lang="en-US" altLang="zh-CN" sz="2000" b="1">
              <a:solidFill>
                <a:schemeClr val="accent4"/>
              </a:solidFill>
              <a:effectLst/>
            </a:endParaRPr>
          </a:p>
        </p:txBody>
      </p:sp>
      <p:sp>
        <p:nvSpPr>
          <p:cNvPr id="4" name="文本框 3"/>
          <p:cNvSpPr txBox="1"/>
          <p:nvPr/>
        </p:nvSpPr>
        <p:spPr>
          <a:xfrm>
            <a:off x="4755515" y="1236345"/>
            <a:ext cx="3199765" cy="17983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2800" b="1">
                <a:solidFill>
                  <a:schemeClr val="bg1"/>
                </a:solidFill>
                <a:effectLst/>
              </a:rPr>
              <a:t>例会：</a:t>
            </a:r>
            <a:endParaRPr lang="zh-CN" altLang="en-US" sz="2800" b="1">
              <a:solidFill>
                <a:schemeClr val="bg1"/>
              </a:solidFill>
              <a:effectLst/>
            </a:endParaRPr>
          </a:p>
          <a:p>
            <a:r>
              <a:rPr lang="zh-CN" altLang="en-US" sz="2800" b="1">
                <a:solidFill>
                  <a:schemeClr val="accent4"/>
                </a:solidFill>
                <a:effectLst/>
              </a:rPr>
              <a:t>每周进行一到两次集体会议，各个成员会随时进行沟通</a:t>
            </a:r>
            <a:endParaRPr lang="zh-CN" altLang="en-US" sz="2800" b="1">
              <a:solidFill>
                <a:schemeClr val="accent4"/>
              </a:solidFill>
              <a:effectLst/>
            </a:endParaRPr>
          </a:p>
        </p:txBody>
      </p:sp>
      <p:sp>
        <p:nvSpPr>
          <p:cNvPr id="6" name="文本框 5"/>
          <p:cNvSpPr txBox="1"/>
          <p:nvPr/>
        </p:nvSpPr>
        <p:spPr>
          <a:xfrm>
            <a:off x="327025" y="273050"/>
            <a:ext cx="1477645" cy="808990"/>
          </a:xfrm>
          <a:prstGeom prst="rect">
            <a:avLst/>
          </a:prstGeom>
          <a:noFill/>
        </p:spPr>
        <p:txBody>
          <a:bodyPr wrap="square" rtlCol="0">
            <a:spAutoFit/>
          </a:bodyPr>
          <a:p>
            <a:r>
              <a:rPr lang="zh-CN" altLang="en-US" sz="4400">
                <a:solidFill>
                  <a:schemeClr val="bg1"/>
                </a:solidFill>
                <a:latin typeface="微软雅黑" panose="020B0503020204020204" pitchFamily="34" charset="-122"/>
                <a:ea typeface="微软雅黑" panose="020B0503020204020204" pitchFamily="34" charset="-122"/>
              </a:rPr>
              <a:t>补充</a:t>
            </a:r>
            <a:endParaRPr lang="zh-CN" altLang="en-US" sz="440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000" y="5372735"/>
            <a:ext cx="8900795" cy="1066800"/>
          </a:xfrm>
          <a:prstGeom prst="rect">
            <a:avLst/>
          </a:prstGeom>
          <a:noFill/>
        </p:spPr>
        <p:txBody>
          <a:bodyPr wrap="square" rtlCol="0">
            <a:spAutoFit/>
          </a:bodyPr>
          <a:p>
            <a:r>
              <a:rPr lang="zh-CN" altLang="en-US" sz="3200">
                <a:solidFill>
                  <a:schemeClr val="bg1"/>
                </a:solidFill>
              </a:rPr>
              <a:t>文档：调查问卷、需求分析、代码规范、</a:t>
            </a:r>
            <a:r>
              <a:rPr lang="zh-CN" altLang="en-US" sz="3200">
                <a:solidFill>
                  <a:schemeClr val="bg1"/>
                </a:solidFill>
                <a:sym typeface="+mn-ea"/>
              </a:rPr>
              <a:t>软件规格说明书、数据库使用规则说明、测试报告</a:t>
            </a:r>
            <a:endParaRPr lang="zh-CN" altLang="en-US" sz="3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smtClean="0">
            <a:solidFill>
              <a:schemeClr val="bg1"/>
            </a:solidFill>
            <a:latin typeface="Ebrima" panose="02000000000000000000" pitchFamily="2" charset="0"/>
            <a:ea typeface="Ebrima" panose="02000000000000000000" pitchFamily="2" charset="0"/>
            <a:cs typeface="Ebrima"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smtClean="0">
            <a:solidFill>
              <a:schemeClr val="bg1"/>
            </a:solidFill>
            <a:latin typeface="Ebrima" panose="02000000000000000000" pitchFamily="2" charset="0"/>
            <a:ea typeface="Ebrima" panose="02000000000000000000" pitchFamily="2" charset="0"/>
            <a:cs typeface="Ebrima"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A000120151104A11KPBG</Template>
  <TotalTime>0</TotalTime>
  <Words>1898</Words>
  <Application>WPS 演示</Application>
  <PresentationFormat>宽屏</PresentationFormat>
  <Paragraphs>189</Paragraphs>
  <Slides>17</Slides>
  <Notes>0</Notes>
  <HiddenSlides>0</HiddenSlides>
  <MMClips>0</MMClips>
  <ScaleCrop>false</ScaleCrop>
  <HeadingPairs>
    <vt:vector size="6" baseType="variant">
      <vt:variant>
        <vt:lpstr>已用的字体</vt:lpstr>
      </vt:variant>
      <vt:variant>
        <vt:i4>18</vt:i4>
      </vt:variant>
      <vt:variant>
        <vt:lpstr>主题</vt:lpstr>
      </vt:variant>
      <vt:variant>
        <vt:i4>4</vt:i4>
      </vt:variant>
      <vt:variant>
        <vt:lpstr>幻灯片标题</vt:lpstr>
      </vt:variant>
      <vt:variant>
        <vt:i4>17</vt:i4>
      </vt:variant>
    </vt:vector>
  </HeadingPairs>
  <TitlesOfParts>
    <vt:vector size="39" baseType="lpstr">
      <vt:lpstr>Arial</vt:lpstr>
      <vt:lpstr>宋体</vt:lpstr>
      <vt:lpstr>Wingdings</vt:lpstr>
      <vt:lpstr>Ebrima</vt:lpstr>
      <vt:lpstr>微软雅黑</vt:lpstr>
      <vt:lpstr>微软雅黑 Light</vt:lpstr>
      <vt:lpstr>Wingdings</vt:lpstr>
      <vt:lpstr>方正姚体</vt:lpstr>
      <vt:lpstr>HelveticaNeueLT Pro 67 MdCnO</vt:lpstr>
      <vt:lpstr>News Gothic MT</vt:lpstr>
      <vt:lpstr>Times New Roman</vt:lpstr>
      <vt:lpstr>等线</vt:lpstr>
      <vt:lpstr>Segoe Print</vt:lpstr>
      <vt:lpstr>等线 Light</vt:lpstr>
      <vt:lpstr>等线 Light</vt:lpstr>
      <vt:lpstr>等线</vt:lpstr>
      <vt:lpstr>黑体</vt:lpstr>
      <vt:lpstr>楷体</vt:lpstr>
      <vt:lpstr>Office 主题​​</vt:lpstr>
      <vt:lpstr>自定义设计方案</vt:lpstr>
      <vt:lpstr>1_自定义设计方案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liujianing</dc:creator>
  <cp:lastModifiedBy>yxx</cp:lastModifiedBy>
  <cp:revision>152</cp:revision>
  <dcterms:created xsi:type="dcterms:W3CDTF">2016-03-22T14:30:00Z</dcterms:created>
  <dcterms:modified xsi:type="dcterms:W3CDTF">2016-10-26T14:09:03Z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