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01" r:id="rId3"/>
    <p:sldId id="336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FCC00"/>
    <a:srgbClr val="6DB014"/>
    <a:srgbClr val="00FF00"/>
    <a:srgbClr val="4E9700"/>
    <a:srgbClr val="D47206"/>
    <a:srgbClr val="FFFF66"/>
    <a:srgbClr val="FF6600"/>
    <a:srgbClr val="FF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3396" autoAdjust="0"/>
  </p:normalViewPr>
  <p:slideViewPr>
    <p:cSldViewPr>
      <p:cViewPr>
        <p:scale>
          <a:sx n="75" d="100"/>
          <a:sy n="75" d="100"/>
        </p:scale>
        <p:origin x="-1476" y="48"/>
      </p:cViewPr>
      <p:guideLst>
        <p:guide orient="horz" pos="2205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72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7BC2D-51C3-427C-9C0E-19D8E9D5C5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0FF6-4E77-493D-87B9-9F5615770D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4E2FBD-D9D5-436B-83BC-D071FF7EF8A2}" type="datetimeFigureOut">
              <a:rPr lang="zh-CN" altLang="en-US"/>
            </a:fld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40C8EF-F0A2-41B2-87C8-C94BA900B09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w="12700"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1BDCF1-34AD-4089-9CAF-AF3C5691D354}" type="slidenum">
              <a:rPr lang="zh-CN" altLang="en-US" smtClean="0">
                <a:latin typeface="Calibri" panose="020F0502020204030204" pitchFamily="34" charset="0"/>
              </a:rPr>
            </a:fld>
            <a:endParaRPr lang="en-US" altLang="zh-CN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D12292-E381-480A-BB3A-8F09D8136339}" type="slidenum">
              <a:rPr lang="zh-CN" altLang="en-US" smtClean="0">
                <a:latin typeface="Calibri" panose="020F0502020204030204" pitchFamily="34" charset="0"/>
              </a:rPr>
            </a:fld>
            <a:endParaRPr lang="en-US" altLang="zh-CN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8CB23-E6FE-4A00-BD36-ACB8923B297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963F5-6747-4322-9062-AE097E106E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69E05-DFEF-4648-B2FD-B0BE01CBCA6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8D484-0738-4E62-893D-8E9F13CB08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AFC9D-3F0F-4622-BAE5-9E068F1943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C9851-ACC5-4D52-A668-6E78761F54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30353-6EA2-4063-8F73-61A58B63826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5F6B2-2878-42BF-80C5-B46AEB6C42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1916F-7E33-4DAF-93CC-1A4F65AC2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DD7-4EA5-4D63-8EC7-C15E03108D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2FFCD-88A8-4B88-A0F8-13B10AB6CF4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FFFAD-9C7D-4688-B892-3270C75D5F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623D6-1C91-4527-B7DA-2F0FF862CF2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81B2E-99D7-4C0E-82FE-4875FF96C8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67DA-8290-4A54-A1C3-9433CEB825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2CF4D-D1B4-4D81-A3D2-24111438A6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74D67-AE26-4DF0-8683-79A53F2672D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51D92-611E-4796-8195-362E2D294C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464AC-3CC4-4363-A5CF-5E5EFC127B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D2B5D-D49F-43C4-AD1F-6994C712F8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AFEC3-1F00-4A37-A121-A90D83D716D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99ADA-5A90-48BA-820C-B90F41CA68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F6AFABC-4E46-4832-81BB-7E61C0E05F43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B9192B-DEE1-4290-A952-DA6C83DE9F9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0"/>
          <p:cNvGrpSpPr/>
          <p:nvPr/>
        </p:nvGrpSpPr>
        <p:grpSpPr bwMode="auto">
          <a:xfrm>
            <a:off x="5006973" y="3758076"/>
            <a:ext cx="3302220" cy="1413349"/>
            <a:chOff x="3832829" y="2948535"/>
            <a:chExt cx="4859260" cy="2048321"/>
          </a:xfrm>
        </p:grpSpPr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840857">
              <a:off x="6988366" y="3938074"/>
              <a:ext cx="1703723" cy="9782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7751" y="2948535"/>
              <a:ext cx="2099388" cy="13377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552305">
              <a:off x="3832829" y="3646936"/>
              <a:ext cx="2219135" cy="13499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2050" name="图片 3" descr="E:\公司\11212.png112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7439" y="6056472"/>
            <a:ext cx="3016250" cy="35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21"/>
          <p:cNvSpPr txBox="1">
            <a:spLocks noChangeArrowheads="1"/>
          </p:cNvSpPr>
          <p:nvPr/>
        </p:nvSpPr>
        <p:spPr bwMode="auto">
          <a:xfrm>
            <a:off x="539750" y="1013827"/>
            <a:ext cx="7920682" cy="74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财务一体化</a:t>
            </a:r>
            <a:endParaRPr lang="zh-CN" altLang="en-US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24485" y="4553585"/>
            <a:ext cx="3006725" cy="52324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prstTxWarp prst="textArchDown">
              <a:avLst>
                <a:gd name="adj" fmla="val 21165415"/>
              </a:avLst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让时尚购物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更方便</a:t>
            </a:r>
            <a:endParaRPr lang="zh-CN" altLang="en-US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8441" y="2348880"/>
            <a:ext cx="3933889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产品研发中心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崔庆峰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C:\Users\Administrator\Desktop\sss1.pngsss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836967" y="2536881"/>
            <a:ext cx="2050278" cy="820111"/>
            <a:chOff x="1775" y="1304125"/>
            <a:chExt cx="1580273" cy="632109"/>
          </a:xfrm>
        </p:grpSpPr>
        <p:sp>
          <p:nvSpPr>
            <p:cNvPr id="35" name="燕尾形 34"/>
            <p:cNvSpPr/>
            <p:nvPr/>
          </p:nvSpPr>
          <p:spPr>
            <a:xfrm>
              <a:off x="1775" y="1304125"/>
              <a:ext cx="1580273" cy="632109"/>
            </a:xfrm>
            <a:prstGeom prst="chevron">
              <a:avLst/>
            </a:prstGeom>
            <a:solidFill>
              <a:srgbClr val="6DB01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燕尾形 4"/>
            <p:cNvSpPr/>
            <p:nvPr/>
          </p:nvSpPr>
          <p:spPr>
            <a:xfrm>
              <a:off x="317830" y="1304125"/>
              <a:ext cx="948164" cy="6321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业务财务一体化目的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46233" y="2536881"/>
            <a:ext cx="2050278" cy="820111"/>
            <a:chOff x="1424021" y="1304125"/>
            <a:chExt cx="1580273" cy="632109"/>
          </a:xfrm>
        </p:grpSpPr>
        <p:sp>
          <p:nvSpPr>
            <p:cNvPr id="33" name="燕尾形 32"/>
            <p:cNvSpPr/>
            <p:nvPr/>
          </p:nvSpPr>
          <p:spPr>
            <a:xfrm>
              <a:off x="1424021" y="1304125"/>
              <a:ext cx="1580273" cy="632109"/>
            </a:xfrm>
            <a:prstGeom prst="chevron">
              <a:avLst/>
            </a:prstGeom>
            <a:solidFill>
              <a:srgbClr val="6DB01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燕尾形 6"/>
            <p:cNvSpPr/>
            <p:nvPr/>
          </p:nvSpPr>
          <p:spPr>
            <a:xfrm>
              <a:off x="1740076" y="1304125"/>
              <a:ext cx="948164" cy="6321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系统简介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59544" y="2536881"/>
            <a:ext cx="2050278" cy="820111"/>
            <a:chOff x="5690759" y="1304125"/>
            <a:chExt cx="1580273" cy="632109"/>
          </a:xfrm>
        </p:grpSpPr>
        <p:sp>
          <p:nvSpPr>
            <p:cNvPr id="27" name="燕尾形 26"/>
            <p:cNvSpPr/>
            <p:nvPr/>
          </p:nvSpPr>
          <p:spPr>
            <a:xfrm>
              <a:off x="5690759" y="1304125"/>
              <a:ext cx="1580273" cy="632109"/>
            </a:xfrm>
            <a:prstGeom prst="chevron">
              <a:avLst/>
            </a:prstGeom>
            <a:solidFill>
              <a:srgbClr val="6DB01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燕尾形 12"/>
            <p:cNvSpPr/>
            <p:nvPr/>
          </p:nvSpPr>
          <p:spPr>
            <a:xfrm>
              <a:off x="6006814" y="1304125"/>
              <a:ext cx="948164" cy="6321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50810" y="70282"/>
            <a:ext cx="2214880" cy="7435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l"/>
            <a:r>
              <a:rPr 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内容简介</a:t>
            </a:r>
            <a:endParaRPr lang="zh-CN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01180" y="48692"/>
            <a:ext cx="3738880" cy="7435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l"/>
            <a:r>
              <a:rPr 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业财一体化目的</a:t>
            </a:r>
            <a:endParaRPr lang="zh-CN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850" y="980440"/>
            <a:ext cx="8230870" cy="4272280"/>
          </a:xfrm>
          <a:prstGeom prst="rect">
            <a:avLst/>
          </a:prstGeom>
          <a:noFill/>
        </p:spPr>
        <p:txBody>
          <a:bodyPr vert="horz" wrap="square" tIns="36000" rtlCol="0">
            <a:spAutoFit/>
          </a:bodyPr>
          <a:p>
            <a:pPr eaLnBrk="1" latinLnBrk="0" hangingPunct="1">
              <a:lnSpc>
                <a:spcPts val="5500"/>
              </a:lnSpc>
            </a:pP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一、准确完整记录企业在某个时间</a:t>
            </a:r>
            <a:r>
              <a:rPr lang="en-US" altLang="zh-CN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段</a:t>
            </a:r>
            <a:endParaRPr lang="zh-CN" altLang="en-US" sz="36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latinLnBrk="0" hangingPunct="1">
              <a:lnSpc>
                <a:spcPts val="5500"/>
              </a:lnSpc>
            </a:pPr>
            <a:r>
              <a:rPr lang="en-US" altLang="zh-CN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内的经营情况。</a:t>
            </a:r>
            <a:endParaRPr lang="zh-CN" altLang="en-US" sz="36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latinLnBrk="0" hangingPunct="1">
              <a:lnSpc>
                <a:spcPts val="5500"/>
              </a:lnSpc>
            </a:pP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二、准确反映企业在某个时点的经</a:t>
            </a:r>
            <a:r>
              <a:rPr lang="en-US" altLang="zh-CN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济</a:t>
            </a:r>
            <a:endParaRPr lang="zh-CN" altLang="en-US" sz="36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latinLnBrk="0" hangingPunct="1">
              <a:lnSpc>
                <a:spcPts val="5500"/>
              </a:lnSpc>
            </a:pPr>
            <a:r>
              <a:rPr lang="en-US" altLang="zh-CN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状况。</a:t>
            </a:r>
            <a:endParaRPr lang="zh-CN" altLang="en-US" sz="36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latinLnBrk="0" hangingPunct="1">
              <a:lnSpc>
                <a:spcPts val="5500"/>
              </a:lnSpc>
            </a:pP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三、根据经营情况和经济状况指导</a:t>
            </a:r>
            <a:r>
              <a:rPr lang="en-US" altLang="zh-CN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业</a:t>
            </a:r>
            <a:endParaRPr lang="zh-CN" altLang="en-US" sz="36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latinLnBrk="0" hangingPunct="1">
              <a:lnSpc>
                <a:spcPts val="5500"/>
              </a:lnSpc>
            </a:pPr>
            <a:r>
              <a:rPr lang="en-US" altLang="zh-CN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务发展。</a:t>
            </a:r>
            <a:endParaRPr lang="zh-CN" altLang="en-US" sz="3600" b="1" spc="200" dirty="0">
              <a:solidFill>
                <a:srgbClr val="D8691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13195" y="48692"/>
            <a:ext cx="4468495" cy="7435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r"/>
            <a:r>
              <a:rPr 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r>
              <a:rPr lang="en-US" alt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资金系统</a:t>
            </a:r>
            <a:endParaRPr lang="zh-CN" alt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1001395"/>
            <a:ext cx="6294120" cy="5005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13195" y="48692"/>
            <a:ext cx="4468495" cy="7435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r"/>
            <a:r>
              <a:rPr 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r>
              <a:rPr lang="en-US" alt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结算系统</a:t>
            </a:r>
            <a:endParaRPr lang="zh-CN" alt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2602"/>
          <a:stretch>
            <a:fillRect/>
          </a:stretch>
        </p:blipFill>
        <p:spPr>
          <a:xfrm>
            <a:off x="1405890" y="1011555"/>
            <a:ext cx="6492240" cy="487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9480" y="48692"/>
            <a:ext cx="5484495" cy="7435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r"/>
            <a:r>
              <a:rPr 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r>
              <a:rPr lang="en-US" alt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账务集成系统</a:t>
            </a:r>
            <a:endParaRPr lang="zh-CN" alt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185" y="1002030"/>
            <a:ext cx="6420485" cy="5024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84950" y="48692"/>
            <a:ext cx="4468495" cy="7435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r"/>
            <a:r>
              <a:rPr 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r>
              <a:rPr lang="en-US" alt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开票系统</a:t>
            </a:r>
            <a:endParaRPr lang="zh-CN" alt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95" y="1021715"/>
            <a:ext cx="6188075" cy="4977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84950" y="48692"/>
            <a:ext cx="4468495" cy="7435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r"/>
            <a:r>
              <a:rPr 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r>
              <a:rPr lang="en-US" alt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其他系统</a:t>
            </a:r>
            <a:endParaRPr lang="zh-CN" alt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570" y="1097280"/>
            <a:ext cx="8637270" cy="3982720"/>
          </a:xfrm>
          <a:prstGeom prst="rect">
            <a:avLst/>
          </a:prstGeom>
          <a:noFill/>
        </p:spPr>
        <p:txBody>
          <a:bodyPr vert="horz" wrap="square" tIns="36000" rtlCol="0">
            <a:spAutoFit/>
          </a:bodyPr>
          <a:p>
            <a:r>
              <a:rPr lang="en-US" altLang="zh-CN" sz="3200" b="1" spc="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sz="3200" b="1" spc="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其他系统</a:t>
            </a:r>
            <a:r>
              <a:rPr lang="en-US" altLang="zh-CN" sz="3200" b="1" spc="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endParaRPr lang="en-US" altLang="zh-CN" sz="3200" b="1" spc="2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zh-CN" altLang="en-US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随着公司业务的发展和新的业务形态</a:t>
            </a:r>
            <a:endParaRPr lang="zh-CN" altLang="en-US" sz="32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的产生，可能会有如下系统。</a:t>
            </a:r>
            <a:endParaRPr lang="zh-CN" altLang="en-US" sz="32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zh-CN" altLang="en-US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一、返利系统</a:t>
            </a:r>
            <a:endParaRPr lang="zh-CN" altLang="en-US" sz="32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zh-CN" altLang="en-US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zh-CN" altLang="en-US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营收系统</a:t>
            </a:r>
            <a:endParaRPr lang="zh-CN" altLang="en-US" sz="32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zh-CN" altLang="en-US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三、费控系统</a:t>
            </a:r>
            <a:r>
              <a:rPr lang="en-US" altLang="zh-CN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</a:t>
            </a:r>
            <a:r>
              <a:rPr lang="zh-CN" altLang="zh-CN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采购或自研</a:t>
            </a:r>
            <a:r>
              <a:rPr lang="en-US" altLang="zh-CN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)</a:t>
            </a:r>
            <a:endParaRPr lang="en-US" altLang="zh-CN" sz="32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b="1" spc="200" dirty="0">
                <a:solidFill>
                  <a:srgbClr val="D8691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b="1" spc="200" dirty="0">
                <a:solidFill>
                  <a:srgbClr val="D8691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zh-CN" altLang="en-US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四、预算系统</a:t>
            </a:r>
            <a:r>
              <a:rPr lang="en-US" altLang="zh-CN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</a:t>
            </a:r>
            <a:r>
              <a:rPr lang="zh-CN" altLang="zh-CN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采购或自研</a:t>
            </a:r>
            <a:r>
              <a:rPr lang="en-US" altLang="zh-CN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)</a:t>
            </a:r>
            <a:endParaRPr lang="en-US" altLang="zh-CN" sz="32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zh-CN" altLang="en-US" sz="3200" b="1" spc="200" dirty="0">
                <a:solidFill>
                  <a:srgbClr val="D8691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sz="32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、、、、、、</a:t>
            </a:r>
            <a:endParaRPr lang="zh-CN" altLang="en-US" sz="3200" b="1" spc="200" dirty="0">
              <a:solidFill>
                <a:srgbClr val="D8691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32445" y="48692"/>
            <a:ext cx="1198880" cy="7435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r"/>
            <a:r>
              <a:rPr lang="zh-CN" sz="4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570" y="1097280"/>
            <a:ext cx="8637270" cy="4544060"/>
          </a:xfrm>
          <a:prstGeom prst="rect">
            <a:avLst/>
          </a:prstGeom>
          <a:noFill/>
        </p:spPr>
        <p:txBody>
          <a:bodyPr vert="horz" wrap="square" tIns="36000" rtlCol="0">
            <a:spAutoFit/>
          </a:bodyPr>
          <a:p>
            <a:pPr eaLnBrk="1" latinLnBrk="0" hangingPunct="1">
              <a:lnSpc>
                <a:spcPts val="5020"/>
              </a:lnSpc>
            </a:pP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zh-CN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以上描述了业财一体化的目的，以及为了实现这一目的需要建设相关的系统。</a:t>
            </a:r>
            <a:endParaRPr lang="zh-CN" altLang="zh-CN" sz="3600" b="1" spc="200" dirty="0" smtClean="0">
              <a:solidFill>
                <a:srgbClr val="6BB12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latinLnBrk="0" hangingPunct="1">
              <a:lnSpc>
                <a:spcPts val="5020"/>
              </a:lnSpc>
            </a:pPr>
            <a:r>
              <a:rPr lang="en-US" altLang="zh-CN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有了</a:t>
            </a:r>
            <a:r>
              <a:rPr lang="zh-CN" altLang="en-US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上述</a:t>
            </a:r>
            <a:r>
              <a:rPr lang="zh-CN" altLang="zh-CN" sz="3600" b="1" spc="200" dirty="0" smtClean="0">
                <a:solidFill>
                  <a:srgbClr val="6BB12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系统将会更高效的管理公司的经营情况和经济状况，提高公司业务资金流转的效率，对公司快速的发展给予有力的支持。</a:t>
            </a:r>
            <a:r>
              <a:rPr lang="en-US" altLang="zh-CN" sz="3600" b="1" spc="200" dirty="0">
                <a:solidFill>
                  <a:srgbClr val="D8691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endParaRPr lang="en-US" altLang="zh-CN" sz="3600" b="1" spc="200" dirty="0">
              <a:solidFill>
                <a:srgbClr val="D8691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全屏显示(4:3)</PresentationFormat>
  <Paragraphs>47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华文行楷</vt:lpstr>
      <vt:lpstr>隶书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途牛科技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chenminyu;guohuanle@tuniu.com</dc:creator>
  <cp:lastModifiedBy>崔庆峰</cp:lastModifiedBy>
  <cp:revision>1298</cp:revision>
  <cp:lastPrinted>2411-12-30T00:00:00Z</cp:lastPrinted>
  <dcterms:created xsi:type="dcterms:W3CDTF">2011-04-25T00:46:00Z</dcterms:created>
  <dcterms:modified xsi:type="dcterms:W3CDTF">2017-03-17T03:45:53Z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