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35" r:id="rId2"/>
    <p:sldId id="282" r:id="rId3"/>
    <p:sldId id="257" r:id="rId4"/>
    <p:sldId id="281" r:id="rId5"/>
    <p:sldId id="283" r:id="rId6"/>
    <p:sldId id="284" r:id="rId7"/>
    <p:sldId id="436" r:id="rId8"/>
    <p:sldId id="259" r:id="rId9"/>
    <p:sldId id="285" r:id="rId10"/>
    <p:sldId id="437" r:id="rId11"/>
    <p:sldId id="286" r:id="rId12"/>
    <p:sldId id="438" r:id="rId13"/>
    <p:sldId id="439" r:id="rId14"/>
    <p:sldId id="440" r:id="rId15"/>
    <p:sldId id="441" r:id="rId16"/>
    <p:sldId id="270" r:id="rId17"/>
    <p:sldId id="442" r:id="rId18"/>
    <p:sldId id="44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1" autoAdjust="0"/>
  </p:normalViewPr>
  <p:slideViewPr>
    <p:cSldViewPr>
      <p:cViewPr varScale="1">
        <p:scale>
          <a:sx n="90" d="100"/>
          <a:sy n="90" d="100"/>
        </p:scale>
        <p:origin x="38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AC5C-8E0A-487D-A133-7495C1FE6989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36B1-A961-434D-BE3D-AFB42A7C63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36B1-A961-434D-BE3D-AFB42A7C63D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5946A6-EB6E-48A7-88F1-07C1A480282E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1115E-BA88-4A3A-AAEE-6A1439AA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3/4 </a:t>
            </a:r>
            <a:br>
              <a:rPr lang="en-US" altLang="zh-CN" dirty="0"/>
            </a:br>
            <a:r>
              <a:rPr lang="en-US" altLang="zh-CN" dirty="0"/>
              <a:t> WEB</a:t>
            </a:r>
            <a:r>
              <a:rPr lang="zh-CN" altLang="en-US" dirty="0"/>
              <a:t>数据的应用（</a:t>
            </a:r>
            <a:r>
              <a:rPr lang="en-US" altLang="zh-CN" dirty="0"/>
              <a:t>20</a:t>
            </a:r>
            <a:r>
              <a:rPr lang="zh-CN" altLang="en-US" dirty="0"/>
              <a:t>学时）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79870-8C29-44B2-B247-60C1908F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或者实验</a:t>
            </a:r>
            <a:r>
              <a:rPr lang="en-US" altLang="zh-CN" dirty="0"/>
              <a:t>4</a:t>
            </a:r>
            <a:r>
              <a:rPr lang="zh-CN" altLang="en-US" dirty="0"/>
              <a:t>选作一个</a:t>
            </a:r>
            <a:endParaRPr lang="en-US" altLang="zh-CN" dirty="0"/>
          </a:p>
          <a:p>
            <a:r>
              <a:rPr lang="zh-CN" altLang="en-US" dirty="0"/>
              <a:t>在实验</a:t>
            </a:r>
            <a:r>
              <a:rPr lang="en-US" altLang="zh-CN" dirty="0"/>
              <a:t>1,2</a:t>
            </a:r>
            <a:r>
              <a:rPr lang="zh-CN" altLang="en-US" dirty="0"/>
              <a:t>获得的数据上进行相应处理</a:t>
            </a:r>
            <a:endParaRPr lang="en-US" altLang="zh-CN" dirty="0"/>
          </a:p>
          <a:p>
            <a:pPr algn="just"/>
            <a:r>
              <a:rPr lang="zh-CN" altLang="en-US" dirty="0"/>
              <a:t>提交：</a:t>
            </a:r>
            <a:r>
              <a:rPr lang="zh-CN" altLang="zh-CN" dirty="0"/>
              <a:t>实验报告</a:t>
            </a:r>
          </a:p>
          <a:p>
            <a:pPr algn="just"/>
            <a:r>
              <a:rPr lang="zh-CN" altLang="en-US" dirty="0"/>
              <a:t>提交：</a:t>
            </a:r>
            <a:r>
              <a:rPr lang="zh-CN" altLang="zh-CN" dirty="0"/>
              <a:t>实验代码</a:t>
            </a:r>
          </a:p>
          <a:p>
            <a:r>
              <a:rPr lang="zh-CN" altLang="en-US" dirty="0"/>
              <a:t>进行</a:t>
            </a:r>
            <a:r>
              <a:rPr lang="zh-CN" altLang="zh-CN" dirty="0"/>
              <a:t>现场演示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87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   </a:t>
            </a:r>
            <a:r>
              <a:rPr lang="zh-CN" altLang="en-US" dirty="0"/>
              <a:t>可视化爬取的数据（</a:t>
            </a:r>
            <a:r>
              <a:rPr lang="en-US" altLang="zh-CN" dirty="0"/>
              <a:t>20</a:t>
            </a:r>
            <a:r>
              <a:rPr lang="zh-CN" altLang="en-US" dirty="0"/>
              <a:t>学时）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对实验</a:t>
            </a:r>
            <a:r>
              <a:rPr lang="en-US" altLang="zh-CN" dirty="0"/>
              <a:t>1</a:t>
            </a:r>
            <a:r>
              <a:rPr lang="zh-CN" altLang="en-US" dirty="0"/>
              <a:t>爬取的数据进行分析。</a:t>
            </a:r>
            <a:endParaRPr lang="en-US" altLang="zh-CN" dirty="0"/>
          </a:p>
          <a:p>
            <a:pPr lvl="1"/>
            <a:r>
              <a:rPr lang="zh-CN" altLang="en-US" dirty="0"/>
              <a:t>选择结构化数据或者文本</a:t>
            </a:r>
          </a:p>
          <a:p>
            <a:pPr lvl="1"/>
            <a:r>
              <a:rPr lang="zh-CN" altLang="zh-CN" dirty="0"/>
              <a:t>若实验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失败，可以选择现成的数据集</a:t>
            </a:r>
            <a:endParaRPr lang="en-US" altLang="zh-CN" dirty="0"/>
          </a:p>
          <a:p>
            <a:r>
              <a:rPr lang="zh-CN" altLang="en-US" dirty="0"/>
              <a:t>设计简单的</a:t>
            </a:r>
            <a:r>
              <a:rPr lang="en-US" dirty="0"/>
              <a:t>web </a:t>
            </a:r>
            <a:r>
              <a:rPr lang="zh-CN" altLang="en-US" dirty="0"/>
              <a:t>网站</a:t>
            </a:r>
          </a:p>
          <a:p>
            <a:r>
              <a:rPr lang="zh-CN" altLang="en-US" dirty="0"/>
              <a:t>能够采用各种可视化方法展示数据分析的结果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CF7-E287-408A-BF05-B7C3789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141EE-632C-4973-B0B5-4F0223FB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zh-CN" altLang="en-US" dirty="0"/>
              <a:t>豆瓣电影，可以展示某个电影参与评价人员的男女比例，电影评价的词云之类</a:t>
            </a:r>
            <a:endParaRPr lang="en-US" altLang="zh-CN" dirty="0"/>
          </a:p>
          <a:p>
            <a:pPr lvl="1"/>
            <a:r>
              <a:rPr lang="zh-CN" altLang="en-US" dirty="0"/>
              <a:t>电商数据，可以展示不同品牌的价格比较，评价人数，选择不同时间多次爬取，可以展示价格波动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34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40B3-CE9B-4314-8487-082CAF94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FB1F6-B7A5-444A-920D-EED18A9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满分</a:t>
            </a:r>
            <a:r>
              <a:rPr lang="en-US" altLang="zh-CN" dirty="0"/>
              <a:t>60</a:t>
            </a:r>
            <a:r>
              <a:rPr lang="zh-CN" altLang="zh-CN" dirty="0"/>
              <a:t>分</a:t>
            </a:r>
            <a:endParaRPr lang="en-US" altLang="zh-CN" dirty="0"/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40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5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系统实用性</a:t>
            </a:r>
            <a:r>
              <a:rPr lang="en-US" altLang="zh-CN" dirty="0"/>
              <a:t>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足够数据量</a:t>
            </a:r>
            <a:r>
              <a:rPr lang="en-US" altLang="zh-CN" dirty="0"/>
              <a:t> 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可视化方法工作量</a:t>
            </a:r>
            <a:r>
              <a:rPr lang="en-US" altLang="zh-CN" dirty="0"/>
              <a:t>5</a:t>
            </a:r>
            <a:r>
              <a:rPr lang="zh-CN" altLang="zh-CN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71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A8DA-9CD4-46F7-AFD9-6A5CD092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【报告要求】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E2FE-6005-4F7E-A96E-9E9D9958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zh-CN" dirty="0"/>
              <a:t>网站</a:t>
            </a:r>
            <a:r>
              <a:rPr lang="zh-CN" altLang="en-US" dirty="0"/>
              <a:t>功能介绍</a:t>
            </a:r>
            <a:endParaRPr lang="en-US" altLang="zh-CN" dirty="0"/>
          </a:p>
          <a:p>
            <a:pPr lvl="1"/>
            <a:r>
              <a:rPr lang="zh-CN" altLang="en-US" sz="2700" dirty="0"/>
              <a:t>数据来源（对应的网站）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数据的类型</a:t>
            </a:r>
            <a:endParaRPr lang="en-US" altLang="zh-CN" sz="2700" dirty="0"/>
          </a:p>
          <a:p>
            <a:pPr lvl="2"/>
            <a:r>
              <a:rPr lang="zh-CN" altLang="en-US" sz="2700" dirty="0"/>
              <a:t>结构化数据的数据字典</a:t>
            </a:r>
            <a:endParaRPr lang="en-US" altLang="zh-CN" sz="2700" dirty="0"/>
          </a:p>
          <a:p>
            <a:pPr lvl="2"/>
            <a:r>
              <a:rPr lang="zh-CN" altLang="en-US" sz="2700" dirty="0"/>
              <a:t>文本型</a:t>
            </a:r>
            <a:endParaRPr lang="zh-CN" altLang="zh-CN" sz="2700" dirty="0"/>
          </a:p>
          <a:p>
            <a:pPr lvl="1"/>
            <a:r>
              <a:rPr lang="zh-CN" altLang="en-US" sz="2700" dirty="0"/>
              <a:t>数据的存储格式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数据量大小</a:t>
            </a:r>
            <a:endParaRPr lang="en-US" altLang="zh-CN" sz="2700" dirty="0"/>
          </a:p>
          <a:p>
            <a:pPr lvl="2"/>
            <a:r>
              <a:rPr lang="zh-CN" altLang="en-US" sz="2700" dirty="0"/>
              <a:t>多少条记录</a:t>
            </a:r>
            <a:endParaRPr lang="en-US" altLang="zh-CN" sz="2700" dirty="0"/>
          </a:p>
          <a:p>
            <a:pPr lvl="2"/>
            <a:r>
              <a:rPr lang="zh-CN" altLang="en-US" sz="2700" dirty="0"/>
              <a:t>文本存储量</a:t>
            </a:r>
            <a:endParaRPr lang="en-US" altLang="zh-CN" sz="2700" dirty="0"/>
          </a:p>
          <a:p>
            <a:pPr lvl="1"/>
            <a:r>
              <a:rPr lang="zh-CN" altLang="en-US" dirty="0"/>
              <a:t>可视化的目标</a:t>
            </a:r>
            <a:endParaRPr lang="en-US" altLang="zh-CN" dirty="0"/>
          </a:p>
          <a:p>
            <a:pPr lvl="2"/>
            <a:r>
              <a:rPr lang="zh-CN" altLang="en-US" dirty="0"/>
              <a:t>文字描述</a:t>
            </a:r>
            <a:endParaRPr lang="en-US" altLang="zh-CN" dirty="0"/>
          </a:p>
          <a:p>
            <a:pPr lvl="2"/>
            <a:r>
              <a:rPr lang="zh-CN" altLang="en-US" dirty="0"/>
              <a:t>展示过程的截图</a:t>
            </a:r>
            <a:endParaRPr lang="en-US" altLang="zh-CN" dirty="0"/>
          </a:p>
          <a:p>
            <a:pPr lvl="2"/>
            <a:r>
              <a:rPr lang="zh-CN" altLang="zh-CN" dirty="0"/>
              <a:t>图表名称，展示目的或者意义，对应数据，同目的可备选图表</a:t>
            </a:r>
            <a:endParaRPr lang="en-US" altLang="zh-CN" dirty="0"/>
          </a:p>
          <a:p>
            <a:pPr lvl="0"/>
            <a:r>
              <a:rPr lang="zh-CN" altLang="zh-CN" sz="3300" dirty="0"/>
              <a:t>开发工具</a:t>
            </a:r>
          </a:p>
          <a:p>
            <a:pPr lvl="1"/>
            <a:r>
              <a:rPr lang="zh-CN" altLang="en-US" dirty="0"/>
              <a:t>网站</a:t>
            </a:r>
            <a:r>
              <a:rPr lang="zh-CN" altLang="zh-CN" dirty="0"/>
              <a:t>开发语言</a:t>
            </a:r>
            <a:r>
              <a:rPr lang="zh-CN" altLang="en-US" sz="2000" dirty="0"/>
              <a:t>，</a:t>
            </a:r>
            <a:r>
              <a:rPr lang="zh-CN" altLang="zh-CN" dirty="0"/>
              <a:t>使用的模块，工具</a:t>
            </a:r>
            <a:endParaRPr lang="zh-CN" altLang="zh-CN" sz="2000" dirty="0"/>
          </a:p>
          <a:p>
            <a:pPr lvl="1"/>
            <a:r>
              <a:rPr lang="zh-CN" altLang="en-US" dirty="0"/>
              <a:t>可视化工作  使用的模块</a:t>
            </a:r>
            <a:endParaRPr lang="en-US" altLang="zh-CN" dirty="0"/>
          </a:p>
          <a:p>
            <a:r>
              <a:rPr lang="zh-CN" altLang="zh-CN" dirty="0"/>
              <a:t>附件</a:t>
            </a:r>
            <a:r>
              <a:rPr lang="en-US" altLang="zh-CN" dirty="0"/>
              <a:t>5</a:t>
            </a:r>
            <a:r>
              <a:rPr lang="zh-CN" altLang="zh-CN" dirty="0"/>
              <a:t>： </a:t>
            </a:r>
            <a:r>
              <a:rPr lang="en-US" altLang="zh-CN" dirty="0"/>
              <a:t>project</a:t>
            </a:r>
            <a:r>
              <a:rPr lang="zh-CN" altLang="zh-CN" dirty="0"/>
              <a:t>压缩包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19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34FE-7259-4CB5-9380-AADFAFD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实验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  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集成爬取的数据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61315-951A-421D-B954-023D975F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爬取两个功能相似，设计不同的网站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设计简单的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web 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网站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能够实现数据的查询功能，查询结果中要有信息的来源（数据站点， 可以重定向源网页）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后台数据库的设计要体现对不同结构网站的信息集成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88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Extracting structured data</a:t>
            </a:r>
          </a:p>
        </p:txBody>
      </p:sp>
      <p:pic>
        <p:nvPicPr>
          <p:cNvPr id="31747" name="Picture 4" descr="fatl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00163"/>
            <a:ext cx="6629400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93725" y="6432550"/>
            <a:ext cx="2941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itchFamily="2" charset="-122"/>
              </a:rPr>
              <a:t>http://www.fatlens.com</a:t>
            </a:r>
          </a:p>
        </p:txBody>
      </p:sp>
    </p:spTree>
    <p:extLst>
      <p:ext uri="{BB962C8B-B14F-4D97-AF65-F5344CB8AC3E}">
        <p14:creationId xmlns:p14="http://schemas.microsoft.com/office/powerpoint/2010/main" val="37197882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40B3-CE9B-4314-8487-082CAF94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FB1F6-B7A5-444A-920D-EED18A9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满分</a:t>
            </a:r>
            <a:r>
              <a:rPr lang="en-US" altLang="zh-CN" dirty="0"/>
              <a:t>60</a:t>
            </a:r>
            <a:r>
              <a:rPr lang="zh-CN" altLang="zh-CN" dirty="0"/>
              <a:t>分</a:t>
            </a:r>
            <a:endParaRPr lang="en-US" altLang="zh-CN" dirty="0"/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40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5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系统实用性</a:t>
            </a:r>
            <a:r>
              <a:rPr lang="en-US" altLang="zh-CN" dirty="0"/>
              <a:t>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足够数据量</a:t>
            </a:r>
            <a:r>
              <a:rPr lang="en-US" altLang="zh-CN" dirty="0"/>
              <a:t> 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工作量</a:t>
            </a:r>
            <a:r>
              <a:rPr lang="en-US" altLang="zh-CN" dirty="0"/>
              <a:t>5</a:t>
            </a:r>
            <a:r>
              <a:rPr lang="zh-CN" altLang="zh-CN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59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A8DA-9CD4-46F7-AFD9-6A5CD092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【报告要求】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E2FE-6005-4F7E-A96E-9E9D9958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zh-CN" dirty="0"/>
              <a:t>网站</a:t>
            </a:r>
            <a:r>
              <a:rPr lang="zh-CN" altLang="en-US" dirty="0"/>
              <a:t>功能介绍</a:t>
            </a:r>
            <a:endParaRPr lang="en-US" altLang="zh-CN" dirty="0"/>
          </a:p>
          <a:p>
            <a:pPr lvl="1"/>
            <a:r>
              <a:rPr lang="zh-CN" altLang="en-US" sz="2700" dirty="0"/>
              <a:t>数据来源（对应的两个网站）</a:t>
            </a:r>
            <a:endParaRPr lang="en-US" altLang="zh-CN" sz="2700" dirty="0"/>
          </a:p>
          <a:p>
            <a:pPr lvl="1"/>
            <a:r>
              <a:rPr lang="zh-CN" altLang="en-US" sz="2700" dirty="0"/>
              <a:t>两种数据的类型</a:t>
            </a:r>
            <a:endParaRPr lang="en-US" altLang="zh-CN" sz="2700" dirty="0"/>
          </a:p>
          <a:p>
            <a:pPr lvl="2"/>
            <a:r>
              <a:rPr lang="zh-CN" altLang="en-US" sz="2700" dirty="0"/>
              <a:t>结构化数据的数据字典</a:t>
            </a:r>
            <a:endParaRPr lang="en-US" altLang="zh-CN" sz="2700" dirty="0"/>
          </a:p>
          <a:p>
            <a:pPr lvl="2"/>
            <a:r>
              <a:rPr lang="zh-CN" altLang="en-US" sz="2700" dirty="0"/>
              <a:t>字段是否完全相同</a:t>
            </a:r>
            <a:endParaRPr lang="zh-CN" altLang="zh-CN" sz="2700" dirty="0"/>
          </a:p>
          <a:p>
            <a:pPr lvl="1"/>
            <a:r>
              <a:rPr lang="zh-CN" altLang="en-US" sz="2700" dirty="0"/>
              <a:t>数据的存储格式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数据量大小</a:t>
            </a:r>
            <a:endParaRPr lang="en-US" altLang="zh-CN" sz="2700" dirty="0"/>
          </a:p>
          <a:p>
            <a:pPr lvl="2"/>
            <a:r>
              <a:rPr lang="zh-CN" altLang="en-US" sz="2700" dirty="0"/>
              <a:t>两个网站分别多少条记录</a:t>
            </a:r>
            <a:endParaRPr lang="en-US" altLang="zh-CN" sz="2700" dirty="0"/>
          </a:p>
          <a:p>
            <a:pPr lvl="2"/>
            <a:r>
              <a:rPr lang="zh-CN" altLang="en-US" sz="2700" dirty="0"/>
              <a:t>数据清洗（去重）的比例</a:t>
            </a:r>
            <a:endParaRPr lang="en-US" altLang="zh-CN" sz="2700" dirty="0"/>
          </a:p>
          <a:p>
            <a:pPr lvl="1"/>
            <a:r>
              <a:rPr lang="zh-CN" altLang="en-US" dirty="0"/>
              <a:t>数据集成的目标</a:t>
            </a:r>
            <a:endParaRPr lang="en-US" altLang="zh-CN" dirty="0"/>
          </a:p>
          <a:p>
            <a:pPr lvl="2"/>
            <a:r>
              <a:rPr lang="zh-CN" altLang="en-US" dirty="0"/>
              <a:t>文字描述</a:t>
            </a:r>
            <a:endParaRPr lang="en-US" altLang="zh-CN" dirty="0"/>
          </a:p>
          <a:p>
            <a:pPr lvl="2"/>
            <a:r>
              <a:rPr lang="zh-CN" altLang="en-US" dirty="0"/>
              <a:t>展示过程的截图</a:t>
            </a:r>
            <a:endParaRPr lang="en-US" altLang="zh-CN" dirty="0"/>
          </a:p>
          <a:p>
            <a:pPr lvl="0"/>
            <a:r>
              <a:rPr lang="zh-CN" altLang="zh-CN" sz="3300" dirty="0"/>
              <a:t>开发工具</a:t>
            </a:r>
          </a:p>
          <a:p>
            <a:pPr lvl="1"/>
            <a:r>
              <a:rPr lang="zh-CN" altLang="en-US" dirty="0"/>
              <a:t>网站</a:t>
            </a:r>
            <a:r>
              <a:rPr lang="zh-CN" altLang="zh-CN" dirty="0"/>
              <a:t>开发语言</a:t>
            </a:r>
            <a:r>
              <a:rPr lang="zh-CN" altLang="en-US" sz="2000" dirty="0"/>
              <a:t>，</a:t>
            </a:r>
            <a:r>
              <a:rPr lang="zh-CN" altLang="zh-CN" dirty="0"/>
              <a:t>使用的模块，工具</a:t>
            </a:r>
            <a:endParaRPr lang="zh-CN" altLang="zh-CN" sz="2000" dirty="0"/>
          </a:p>
          <a:p>
            <a:r>
              <a:rPr lang="zh-CN" altLang="zh-CN" dirty="0"/>
              <a:t>附件</a:t>
            </a:r>
            <a:r>
              <a:rPr lang="en-US" altLang="zh-CN" dirty="0"/>
              <a:t>6</a:t>
            </a:r>
            <a:r>
              <a:rPr lang="zh-CN" altLang="zh-CN" dirty="0"/>
              <a:t>： </a:t>
            </a:r>
            <a:r>
              <a:rPr lang="en-US" altLang="zh-CN" dirty="0"/>
              <a:t>project</a:t>
            </a:r>
            <a:r>
              <a:rPr lang="zh-CN" altLang="zh-CN" dirty="0"/>
              <a:t>压缩包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97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96BDE-58C6-4E86-B537-6751D01B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2ECD4-8D95-4E9B-8662-7AF59F3D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实验成绩满分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100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分（占课程总成绩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20%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）。</a:t>
            </a:r>
          </a:p>
          <a:p>
            <a:pPr lvl="1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满分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分，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满分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分，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3/4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满分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60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分。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报告内容按照实验大纲要求撰写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51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实验一 ：简单爬虫（</a:t>
            </a:r>
            <a:r>
              <a:rPr lang="en-US" altLang="zh-CN" b="1" dirty="0"/>
              <a:t>6</a:t>
            </a:r>
            <a:r>
              <a:rPr lang="zh-CN" altLang="zh-CN" b="1" dirty="0"/>
              <a:t>学时）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【实验要求】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选择熟悉的语言和开发环境：</a:t>
            </a:r>
            <a:r>
              <a:rPr lang="en-US" altLang="zh-CN" dirty="0"/>
              <a:t>c</a:t>
            </a:r>
            <a:r>
              <a:rPr lang="zh-CN" altLang="zh-CN" dirty="0"/>
              <a:t>语言，</a:t>
            </a:r>
            <a:r>
              <a:rPr lang="en-US" altLang="zh-CN" dirty="0"/>
              <a:t>java</a:t>
            </a:r>
            <a:r>
              <a:rPr lang="zh-CN" altLang="zh-CN" dirty="0"/>
              <a:t>语言，</a:t>
            </a:r>
            <a:r>
              <a:rPr lang="en-US" altLang="zh-CN" dirty="0"/>
              <a:t>python</a:t>
            </a:r>
            <a:r>
              <a:rPr lang="zh-CN" altLang="zh-CN" dirty="0"/>
              <a:t>语言都可以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、选择合适的爬虫框架，合适的模块，开源工具</a:t>
            </a:r>
            <a:r>
              <a:rPr lang="zh-CN" altLang="en-US" dirty="0"/>
              <a:t>（不能是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、选择合适的网站作为爬取目标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D11A-94F6-4231-9115-EE80EEB5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实验一 ：简单爬虫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A4B95-4CF7-451A-BC96-54660756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</a:t>
            </a:r>
            <a:r>
              <a:rPr lang="zh-CN" altLang="en-US" dirty="0"/>
              <a:t>提交</a:t>
            </a:r>
            <a:r>
              <a:rPr lang="zh-CN" altLang="zh-CN" dirty="0"/>
              <a:t>】</a:t>
            </a:r>
          </a:p>
          <a:p>
            <a:pPr lvl="1"/>
            <a:r>
              <a:rPr lang="zh-CN" altLang="zh-CN" dirty="0"/>
              <a:t>实验报告</a:t>
            </a:r>
            <a:endParaRPr lang="en-US" altLang="zh-CN" sz="3200" dirty="0"/>
          </a:p>
          <a:p>
            <a:pPr lvl="1"/>
            <a:r>
              <a:rPr lang="zh-CN" altLang="zh-CN" sz="2800" dirty="0"/>
              <a:t>实验代码</a:t>
            </a:r>
            <a:endParaRPr lang="en-US" altLang="zh-CN" sz="2800" dirty="0"/>
          </a:p>
          <a:p>
            <a:pPr lvl="1"/>
            <a:r>
              <a:rPr lang="zh-CN" altLang="zh-CN" sz="2800" dirty="0"/>
              <a:t>爬取的数据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50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7E20-262D-435D-A0BA-3982B2B2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5B9A9-0E64-4800-9C59-0629258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目标网站分析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网站名称</a:t>
            </a:r>
            <a:r>
              <a:rPr lang="en-US" altLang="zh-CN" sz="1600" dirty="0">
                <a:effectLst/>
                <a:ea typeface="仿宋" panose="02010609060101010101" pitchFamily="49" charset="-122"/>
              </a:rPr>
              <a:t>,URL</a:t>
            </a:r>
            <a:endParaRPr lang="zh-CN" altLang="zh-CN" sz="1600" dirty="0">
              <a:effectLst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所使用开发工具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开发语言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使用的模块，工具</a:t>
            </a:r>
            <a:endParaRPr lang="zh-CN" altLang="zh-CN" sz="1600" dirty="0">
              <a:effectLst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操作过程（可以通过文字和相应截图进行说明）</a:t>
            </a:r>
            <a:endParaRPr lang="zh-CN" altLang="zh-CN" sz="1600" dirty="0">
              <a:effectLst/>
            </a:endParaRPr>
          </a:p>
          <a:p>
            <a:pPr lvl="1" algn="just">
              <a:buFont typeface="+mj-lt"/>
              <a:buAutoNum type="alphaLcParenR"/>
            </a:pPr>
            <a:r>
              <a:rPr lang="zh-CN" altLang="en-US" sz="1600" dirty="0">
                <a:ea typeface="仿宋" panose="02010609060101010101" pitchFamily="49" charset="-122"/>
              </a:rPr>
              <a:t>分析</a:t>
            </a:r>
            <a:r>
              <a:rPr lang="zh-CN" altLang="zh-CN" sz="1600" dirty="0">
                <a:effectLst/>
                <a:ea typeface="仿宋" panose="02010609060101010101" pitchFamily="49" charset="-122"/>
              </a:rPr>
              <a:t>爬取目标</a:t>
            </a:r>
            <a:r>
              <a:rPr lang="zh-CN" altLang="en-US" sz="1600" dirty="0">
                <a:effectLst/>
                <a:ea typeface="仿宋" panose="02010609060101010101" pitchFamily="49" charset="-122"/>
              </a:rPr>
              <a:t>（有几类</a:t>
            </a:r>
            <a:r>
              <a:rPr lang="zh-CN" altLang="en-US" sz="1600" dirty="0">
                <a:ea typeface="仿宋" panose="02010609060101010101" pitchFamily="49" charset="-122"/>
              </a:rPr>
              <a:t>，写几类，例如</a:t>
            </a:r>
            <a:r>
              <a:rPr lang="en-US" altLang="zh-CN" sz="1600" dirty="0">
                <a:ea typeface="仿宋" panose="02010609060101010101" pitchFamily="49" charset="-122"/>
              </a:rPr>
              <a:t>《</a:t>
            </a:r>
            <a:r>
              <a:rPr lang="zh-CN" altLang="en-US" sz="1600" dirty="0">
                <a:ea typeface="仿宋" panose="02010609060101010101" pitchFamily="49" charset="-122"/>
              </a:rPr>
              <a:t>庆余年</a:t>
            </a:r>
            <a:r>
              <a:rPr lang="en-US" altLang="zh-CN" sz="1600" dirty="0">
                <a:ea typeface="仿宋" panose="02010609060101010101" pitchFamily="49" charset="-122"/>
              </a:rPr>
              <a:t>》</a:t>
            </a:r>
            <a:r>
              <a:rPr lang="zh-CN" altLang="en-US" sz="1600" dirty="0">
                <a:ea typeface="仿宋" panose="02010609060101010101" pitchFamily="49" charset="-122"/>
              </a:rPr>
              <a:t>小说例子，就有</a:t>
            </a:r>
            <a:r>
              <a:rPr lang="en-US" altLang="zh-CN" sz="1600" dirty="0">
                <a:ea typeface="仿宋" panose="02010609060101010101" pitchFamily="49" charset="-122"/>
              </a:rPr>
              <a:t>2</a:t>
            </a:r>
            <a:r>
              <a:rPr lang="zh-CN" altLang="en-US" sz="1600" dirty="0">
                <a:ea typeface="仿宋" panose="02010609060101010101" pitchFamily="49" charset="-122"/>
              </a:rPr>
              <a:t>类网页）</a:t>
            </a:r>
            <a:endParaRPr lang="en-US" altLang="zh-CN" sz="1600" dirty="0">
              <a:effectLst/>
              <a:ea typeface="仿宋" panose="02010609060101010101" pitchFamily="49" charset="-122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爬取目标网页截图（标出数据区域）</a:t>
            </a:r>
            <a:endParaRPr lang="zh-CN" altLang="zh-CN" sz="1600" dirty="0">
              <a:effectLst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源代码分析（标出数据区域），可以用截图展示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工作思路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源代码分析</a:t>
            </a:r>
            <a:endParaRPr lang="zh-CN" altLang="zh-CN" sz="1600" dirty="0">
              <a:effectLst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爬取数据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保存格式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数据量大小， 尽量多爬取数据</a:t>
            </a:r>
            <a:endParaRPr lang="zh-CN" altLang="zh-CN" sz="1600" dirty="0">
              <a:effectLst/>
            </a:endParaRPr>
          </a:p>
          <a:p>
            <a:pPr indent="3048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附件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1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：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实验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1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爬取的数据文件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格式）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，</a:t>
            </a:r>
            <a:endParaRPr lang="en-US" altLang="zh-CN" sz="1600" kern="100" dirty="0">
              <a:effectLst/>
              <a:latin typeface="Calibri" panose="020F0502020204030204" pitchFamily="34" charset="0"/>
              <a:ea typeface="仿宋" panose="02010609060101010101" pitchFamily="49" charset="-122"/>
            </a:endParaRPr>
          </a:p>
          <a:p>
            <a:pPr indent="304800" algn="just"/>
            <a:r>
              <a:rPr lang="zh-CN" altLang="en-US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附件</a:t>
            </a:r>
            <a:r>
              <a:rPr lang="en-US" altLang="zh-CN" sz="1600" kern="100" dirty="0">
                <a:latin typeface="Calibri" panose="020F0502020204030204" pitchFamily="34" charset="0"/>
                <a:ea typeface="仿宋" panose="02010609060101010101" pitchFamily="49" charset="-122"/>
              </a:rPr>
              <a:t>2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:    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实验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1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源代码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8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满分</a:t>
            </a:r>
            <a:r>
              <a:rPr lang="en-US" altLang="zh-CN" dirty="0"/>
              <a:t>20</a:t>
            </a:r>
            <a:r>
              <a:rPr lang="zh-CN" altLang="zh-CN" dirty="0"/>
              <a:t>分 </a:t>
            </a:r>
            <a:endParaRPr lang="en-US" altLang="zh-CN" dirty="0"/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12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2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爬取数据足够实验</a:t>
            </a:r>
            <a:r>
              <a:rPr lang="en-US" altLang="zh-CN" dirty="0"/>
              <a:t>3/4</a:t>
            </a:r>
            <a:r>
              <a:rPr lang="zh-CN" altLang="zh-CN" dirty="0"/>
              <a:t>处理</a:t>
            </a:r>
            <a:r>
              <a:rPr lang="en-US" altLang="zh-CN" dirty="0"/>
              <a:t>6</a:t>
            </a:r>
            <a:r>
              <a:rPr lang="zh-CN" altLang="zh-CN" dirty="0"/>
              <a:t>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实验二 ：克服反爬虫障碍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【实验要求】</a:t>
            </a:r>
          </a:p>
          <a:p>
            <a:pPr lvl="1"/>
            <a:r>
              <a:rPr lang="zh-CN" altLang="zh-CN" dirty="0"/>
              <a:t>选择具有反爬虫障碍的网站为目标</a:t>
            </a:r>
            <a:endParaRPr lang="en-US" altLang="zh-CN" dirty="0"/>
          </a:p>
          <a:p>
            <a:pPr lvl="2"/>
            <a:r>
              <a:rPr lang="zh-CN" altLang="en-US" dirty="0"/>
              <a:t>不要选择封锁</a:t>
            </a:r>
            <a:r>
              <a:rPr lang="en-US" altLang="zh-CN" dirty="0"/>
              <a:t>IP</a:t>
            </a:r>
            <a:r>
              <a:rPr lang="zh-CN" altLang="en-US" dirty="0"/>
              <a:t>的网站：百度，豆瓣</a:t>
            </a:r>
            <a:endParaRPr lang="en-US" altLang="zh-CN" dirty="0"/>
          </a:p>
          <a:p>
            <a:pPr lvl="3"/>
            <a:r>
              <a:rPr lang="zh-CN" altLang="en-US" dirty="0"/>
              <a:t>提前百度一下</a:t>
            </a:r>
            <a:endParaRPr lang="en-US" altLang="zh-CN" dirty="0"/>
          </a:p>
          <a:p>
            <a:pPr lvl="2"/>
            <a:r>
              <a:rPr lang="zh-CN" altLang="en-US" dirty="0"/>
              <a:t>不要使用爬虫</a:t>
            </a:r>
            <a:r>
              <a:rPr lang="en-US" altLang="zh-CN" dirty="0"/>
              <a:t>app, </a:t>
            </a:r>
            <a:r>
              <a:rPr lang="zh-CN" altLang="en-US" dirty="0"/>
              <a:t>必须自己编写爬虫代码</a:t>
            </a:r>
            <a:endParaRPr lang="en-US" altLang="zh-CN" dirty="0"/>
          </a:p>
          <a:p>
            <a:pPr lvl="1"/>
            <a:r>
              <a:rPr lang="zh-CN" altLang="zh-CN" dirty="0"/>
              <a:t>分析网站的反爬虫障碍</a:t>
            </a:r>
          </a:p>
          <a:p>
            <a:pPr lvl="1"/>
            <a:r>
              <a:rPr lang="zh-CN" altLang="zh-CN" dirty="0"/>
              <a:t>编写爬虫软件，克服障碍获取相应的数据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【报告要求】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zh-CN" dirty="0"/>
              <a:t>目标网站分析</a:t>
            </a:r>
            <a:endParaRPr lang="zh-CN" altLang="zh-CN" sz="2400" dirty="0"/>
          </a:p>
          <a:p>
            <a:pPr lvl="1"/>
            <a:r>
              <a:rPr lang="zh-CN" altLang="zh-CN" dirty="0"/>
              <a:t>网站名称 </a:t>
            </a:r>
            <a:r>
              <a:rPr lang="en-US" altLang="zh-CN" dirty="0"/>
              <a:t>URL </a:t>
            </a:r>
            <a:endParaRPr lang="en-US" altLang="zh-CN" sz="2000" dirty="0"/>
          </a:p>
          <a:p>
            <a:pPr lvl="1"/>
            <a:r>
              <a:rPr lang="zh-CN" altLang="zh-CN" dirty="0"/>
              <a:t>该网站采用反爬虫技术：用户登录？ </a:t>
            </a:r>
            <a:r>
              <a:rPr lang="en-US" altLang="zh-CN" dirty="0"/>
              <a:t>Cookies</a:t>
            </a:r>
            <a:r>
              <a:rPr lang="zh-CN" altLang="zh-CN" dirty="0"/>
              <a:t>？</a:t>
            </a:r>
            <a:r>
              <a:rPr lang="en-US" altLang="zh-CN" dirty="0"/>
              <a:t> AJAX</a:t>
            </a:r>
            <a:r>
              <a:rPr lang="zh-CN" altLang="zh-CN" dirty="0"/>
              <a:t>（例如需要点击翻页）？ 验证码图片识别</a:t>
            </a:r>
            <a:r>
              <a:rPr lang="en-US" altLang="zh-CN" dirty="0"/>
              <a:t>?   FONT-FACE?</a:t>
            </a:r>
          </a:p>
          <a:p>
            <a:pPr lvl="1"/>
            <a:r>
              <a:rPr lang="zh-CN" altLang="en-US" sz="2700" dirty="0"/>
              <a:t>展示网站的反爬虫存在，</a:t>
            </a:r>
            <a:r>
              <a:rPr lang="zh-CN" altLang="zh-CN" sz="2700" dirty="0"/>
              <a:t> （可以通过文字和相应截图进行说明）</a:t>
            </a:r>
          </a:p>
          <a:p>
            <a:pPr lvl="0"/>
            <a:r>
              <a:rPr lang="zh-CN" altLang="zh-CN" dirty="0"/>
              <a:t>所使用开发工具</a:t>
            </a:r>
            <a:endParaRPr lang="zh-CN" altLang="zh-CN" sz="2400" dirty="0"/>
          </a:p>
          <a:p>
            <a:pPr lvl="1"/>
            <a:r>
              <a:rPr lang="zh-CN" altLang="zh-CN" dirty="0"/>
              <a:t>开发语言</a:t>
            </a:r>
            <a:endParaRPr lang="zh-CN" altLang="zh-CN" sz="2000" dirty="0"/>
          </a:p>
          <a:p>
            <a:pPr lvl="1"/>
            <a:r>
              <a:rPr lang="zh-CN" altLang="zh-CN" dirty="0"/>
              <a:t>使用的模块，工具</a:t>
            </a:r>
            <a:endParaRPr lang="zh-CN" altLang="zh-CN" sz="2000" dirty="0"/>
          </a:p>
          <a:p>
            <a:pPr lvl="0"/>
            <a:r>
              <a:rPr lang="zh-CN" altLang="zh-CN" dirty="0"/>
              <a:t>操作过程</a:t>
            </a:r>
            <a:endParaRPr lang="zh-CN" altLang="zh-CN" sz="2400" dirty="0"/>
          </a:p>
          <a:p>
            <a:pPr lvl="1"/>
            <a:r>
              <a:rPr lang="zh-CN" altLang="zh-CN" dirty="0"/>
              <a:t>工作思路</a:t>
            </a:r>
            <a:endParaRPr lang="zh-CN" altLang="zh-CN" sz="2000" dirty="0"/>
          </a:p>
          <a:p>
            <a:pPr lvl="1"/>
            <a:r>
              <a:rPr lang="zh-CN" altLang="en-US" sz="2700" dirty="0"/>
              <a:t>源代码分析</a:t>
            </a:r>
            <a:endParaRPr lang="zh-CN" altLang="zh-CN" sz="2700" dirty="0"/>
          </a:p>
          <a:p>
            <a:pPr lvl="0"/>
            <a:r>
              <a:rPr lang="zh-CN" altLang="zh-CN" dirty="0"/>
              <a:t>爬取数据</a:t>
            </a:r>
            <a:r>
              <a:rPr lang="en-US" altLang="zh-CN" dirty="0"/>
              <a:t>   </a:t>
            </a:r>
            <a:r>
              <a:rPr lang="zh-CN" altLang="en-US" dirty="0"/>
              <a:t>（与实验</a:t>
            </a:r>
            <a:r>
              <a:rPr lang="en-US" altLang="zh-CN" dirty="0"/>
              <a:t>1</a:t>
            </a:r>
            <a:r>
              <a:rPr lang="zh-CN" altLang="en-US" dirty="0"/>
              <a:t>目标网站一致的话，只有说明就好。）</a:t>
            </a:r>
            <a:endParaRPr lang="zh-CN" altLang="zh-CN" sz="2400" dirty="0"/>
          </a:p>
          <a:p>
            <a:pPr lvl="1"/>
            <a:r>
              <a:rPr lang="zh-CN" altLang="zh-CN" dirty="0"/>
              <a:t>保存格式</a:t>
            </a:r>
            <a:endParaRPr lang="zh-CN" altLang="zh-CN" sz="2000" dirty="0"/>
          </a:p>
          <a:p>
            <a:pPr lvl="1"/>
            <a:r>
              <a:rPr lang="zh-CN" altLang="zh-CN" dirty="0"/>
              <a:t>数据量大小</a:t>
            </a:r>
            <a:endParaRPr lang="zh-CN" altLang="zh-CN" sz="2000" dirty="0"/>
          </a:p>
          <a:p>
            <a:r>
              <a:rPr lang="zh-CN" altLang="zh-CN" dirty="0"/>
              <a:t>附件： </a:t>
            </a:r>
            <a:endParaRPr lang="en-US" altLang="zh-CN" dirty="0"/>
          </a:p>
          <a:p>
            <a:pPr lvl="1"/>
            <a:r>
              <a:rPr lang="zh-CN" altLang="en-US" dirty="0"/>
              <a:t>附件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爬取的数据文件</a:t>
            </a:r>
            <a:r>
              <a:rPr lang="zh-CN" altLang="en-US" dirty="0"/>
              <a:t>（与实验</a:t>
            </a:r>
            <a:r>
              <a:rPr lang="en-US" altLang="zh-CN" dirty="0"/>
              <a:t>1</a:t>
            </a:r>
            <a:r>
              <a:rPr lang="zh-CN" altLang="en-US" dirty="0"/>
              <a:t>目标网站一致的话，提交一个即可）</a:t>
            </a:r>
            <a:endParaRPr lang="en-US" altLang="zh-CN" dirty="0"/>
          </a:p>
          <a:p>
            <a:pPr lvl="1"/>
            <a:r>
              <a:rPr lang="zh-CN" altLang="en-US" sz="2700" dirty="0"/>
              <a:t>附件</a:t>
            </a:r>
            <a:r>
              <a:rPr lang="en-US" altLang="zh-CN" sz="2700" dirty="0"/>
              <a:t>4</a:t>
            </a:r>
            <a:r>
              <a:rPr lang="zh-CN" altLang="en-US" sz="2700" dirty="0"/>
              <a:t>：实验</a:t>
            </a:r>
            <a:r>
              <a:rPr lang="en-US" altLang="zh-CN" sz="2700" dirty="0"/>
              <a:t>2</a:t>
            </a:r>
            <a:r>
              <a:rPr lang="zh-CN" altLang="en-US" sz="2700" dirty="0"/>
              <a:t>源代码</a:t>
            </a:r>
            <a:endParaRPr lang="zh-CN" altLang="zh-CN" sz="27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满分</a:t>
            </a:r>
            <a:r>
              <a:rPr lang="en-US" altLang="zh-CN" dirty="0"/>
              <a:t>20</a:t>
            </a:r>
            <a:r>
              <a:rPr lang="zh-CN" altLang="zh-CN" dirty="0"/>
              <a:t>分</a:t>
            </a:r>
            <a:r>
              <a:rPr lang="en-US" altLang="zh-CN" dirty="0"/>
              <a:t>  </a:t>
            </a:r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10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2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2"/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和实验</a:t>
            </a:r>
            <a:r>
              <a:rPr lang="en-US" altLang="zh-CN" dirty="0"/>
              <a:t>2</a:t>
            </a:r>
            <a:r>
              <a:rPr lang="zh-CN" altLang="en-US" dirty="0"/>
              <a:t>可以是同一个网站</a:t>
            </a:r>
            <a:endParaRPr lang="en-US" altLang="zh-CN" dirty="0"/>
          </a:p>
          <a:p>
            <a:pPr lvl="2"/>
            <a:r>
              <a:rPr lang="zh-CN" altLang="en-US" dirty="0"/>
              <a:t>报告重点不同</a:t>
            </a:r>
            <a:endParaRPr lang="en-US" altLang="zh-CN" dirty="0"/>
          </a:p>
          <a:p>
            <a:pPr lvl="1"/>
            <a:r>
              <a:rPr lang="zh-CN" altLang="zh-CN" dirty="0"/>
              <a:t>反扒复杂程度</a:t>
            </a:r>
            <a:r>
              <a:rPr lang="en-US" altLang="zh-CN" dirty="0"/>
              <a:t>8 </a:t>
            </a:r>
            <a:r>
              <a:rPr lang="zh-CN" altLang="zh-CN" dirty="0"/>
              <a:t>分</a:t>
            </a:r>
          </a:p>
          <a:p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915</Words>
  <Application>Microsoft Office PowerPoint</Application>
  <PresentationFormat>全屏显示(4:3)</PresentationFormat>
  <Paragraphs>139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仿宋</vt:lpstr>
      <vt:lpstr>宋体</vt:lpstr>
      <vt:lpstr>Arial</vt:lpstr>
      <vt:lpstr>Calibri</vt:lpstr>
      <vt:lpstr>Times New Roman</vt:lpstr>
      <vt:lpstr>Office 主题</vt:lpstr>
      <vt:lpstr>实验要求</vt:lpstr>
      <vt:lpstr>PowerPoint 演示文稿</vt:lpstr>
      <vt:lpstr>实验一 ：简单爬虫（6学时）</vt:lpstr>
      <vt:lpstr>实验一 ：简单爬虫</vt:lpstr>
      <vt:lpstr>报告内容要求</vt:lpstr>
      <vt:lpstr>实验1要求</vt:lpstr>
      <vt:lpstr>实验二 ：克服反爬虫障碍</vt:lpstr>
      <vt:lpstr>【报告要求】</vt:lpstr>
      <vt:lpstr>实验2要求</vt:lpstr>
      <vt:lpstr>实验3/4   WEB数据的应用（20学时）</vt:lpstr>
      <vt:lpstr>实验3   可视化爬取的数据（20学时）</vt:lpstr>
      <vt:lpstr>PowerPoint 演示文稿</vt:lpstr>
      <vt:lpstr>PowerPoint 演示文稿</vt:lpstr>
      <vt:lpstr>【报告要求】</vt:lpstr>
      <vt:lpstr>实验4  集成爬取的数据</vt:lpstr>
      <vt:lpstr>Extracting structured data</vt:lpstr>
      <vt:lpstr>PowerPoint 演示文稿</vt:lpstr>
      <vt:lpstr>【报告要求】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实验要求</dc:title>
  <dc:creator>lianli</dc:creator>
  <cp:lastModifiedBy>86186</cp:lastModifiedBy>
  <cp:revision>49</cp:revision>
  <dcterms:created xsi:type="dcterms:W3CDTF">2018-04-03T08:37:00Z</dcterms:created>
  <dcterms:modified xsi:type="dcterms:W3CDTF">2024-02-21T03:01:23Z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