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62" r:id="rId3"/>
    <p:sldId id="263" r:id="rId4"/>
    <p:sldId id="258" r:id="rId5"/>
    <p:sldId id="259" r:id="rId6"/>
    <p:sldId id="427" r:id="rId7"/>
    <p:sldId id="319" r:id="rId8"/>
    <p:sldId id="340" r:id="rId9"/>
    <p:sldId id="341" r:id="rId10"/>
    <p:sldId id="403" r:id="rId11"/>
    <p:sldId id="362" r:id="rId12"/>
    <p:sldId id="361" r:id="rId13"/>
    <p:sldId id="363" r:id="rId14"/>
    <p:sldId id="404" r:id="rId15"/>
    <p:sldId id="364" r:id="rId16"/>
    <p:sldId id="365" r:id="rId17"/>
    <p:sldId id="366" r:id="rId18"/>
    <p:sldId id="367" r:id="rId19"/>
    <p:sldId id="370" r:id="rId20"/>
    <p:sldId id="371" r:id="rId21"/>
    <p:sldId id="345" r:id="rId22"/>
    <p:sldId id="347" r:id="rId23"/>
    <p:sldId id="344" r:id="rId24"/>
    <p:sldId id="373" r:id="rId25"/>
    <p:sldId id="374" r:id="rId26"/>
    <p:sldId id="375" r:id="rId27"/>
    <p:sldId id="402" r:id="rId28"/>
    <p:sldId id="342" r:id="rId29"/>
    <p:sldId id="368" r:id="rId30"/>
    <p:sldId id="406" r:id="rId31"/>
    <p:sldId id="407" r:id="rId32"/>
    <p:sldId id="346" r:id="rId33"/>
    <p:sldId id="349" r:id="rId34"/>
    <p:sldId id="321" r:id="rId35"/>
    <p:sldId id="377" r:id="rId36"/>
    <p:sldId id="378" r:id="rId37"/>
    <p:sldId id="379" r:id="rId38"/>
    <p:sldId id="386" r:id="rId39"/>
    <p:sldId id="387" r:id="rId40"/>
    <p:sldId id="388" r:id="rId41"/>
    <p:sldId id="389" r:id="rId42"/>
    <p:sldId id="390" r:id="rId43"/>
    <p:sldId id="382" r:id="rId44"/>
    <p:sldId id="384" r:id="rId45"/>
    <p:sldId id="391" r:id="rId46"/>
    <p:sldId id="392" r:id="rId47"/>
    <p:sldId id="393" r:id="rId48"/>
    <p:sldId id="394" r:id="rId49"/>
    <p:sldId id="395" r:id="rId50"/>
    <p:sldId id="396" r:id="rId51"/>
    <p:sldId id="423" r:id="rId52"/>
    <p:sldId id="424" r:id="rId53"/>
    <p:sldId id="425" r:id="rId54"/>
    <p:sldId id="385" r:id="rId55"/>
    <p:sldId id="422" r:id="rId56"/>
    <p:sldId id="397" r:id="rId57"/>
    <p:sldId id="398" r:id="rId58"/>
    <p:sldId id="399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8" r:id="rId69"/>
    <p:sldId id="419" r:id="rId70"/>
    <p:sldId id="417" r:id="rId71"/>
    <p:sldId id="420" r:id="rId72"/>
    <p:sldId id="421" r:id="rId73"/>
    <p:sldId id="405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1AFC8-2AA0-453B-9F38-C13E6F17F9AE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8D202-6139-445E-A8F6-A0A5922AD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4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B17B8E-AF6A-4E3E-8B66-035CD44004F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31AD25-8DE3-4C1B-8F4B-532136074A2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4D4428-B27B-43E5-A61C-6AC2682575A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638125-CF8B-438A-BF9E-EA751A9F768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B318DB-D6C1-40A2-B0AF-0BB3E42E1B8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F1759A-3E57-4359-ACEF-817065BFD7A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8D202-6139-445E-A8F6-A0A5922ADE6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947C34-4874-4FC3-ABCD-89311A056D0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1AB10-A1B8-49D0-8A55-2896C0CD9B57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17767C-652E-4B70-B2E7-88ED8802EE8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2F13-55AD-4CAE-B066-E8BD1515C39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8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6F12BC-2E76-4A5B-B783-B04BEA8B0A8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kipedia:General_disclaimer" TargetMode="External"/><Relationship Id="rId2" Type="http://schemas.openxmlformats.org/officeDocument/2006/relationships/hyperlink" Target="http://en.wikipedia.org/wiki/Main_P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drj.sdu.edu.cn/mrtt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98403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nutch.apache.org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fuliba.net/youku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html/html_table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gbiji.com/tag/html-table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6%A8%A1%E5%9E%8B/1305623" TargetMode="External"/><Relationship Id="rId2" Type="http://schemas.openxmlformats.org/officeDocument/2006/relationships/hyperlink" Target="https://baike.baidu.com/item/NumPy/5678437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ypi.org/project/lxml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496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400" b="1" dirty="0"/>
              <a:t>第</a:t>
            </a:r>
            <a:r>
              <a:rPr lang="en-US" altLang="zh-CN" sz="4400" b="1" dirty="0"/>
              <a:t>2</a:t>
            </a:r>
            <a:r>
              <a:rPr lang="zh-CN" altLang="en-US" sz="4400" b="1" dirty="0"/>
              <a:t>讲  </a:t>
            </a:r>
            <a:r>
              <a:rPr lang="zh-CN" altLang="zh-CN" sz="4400" b="1" dirty="0"/>
              <a:t>网络爬虫技术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8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steps in crawling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Pick a URL from the frontier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Fetch the document at the URL</a:t>
            </a:r>
          </a:p>
          <a:p>
            <a:pPr eaLnBrk="1" hangingPunct="1"/>
            <a:r>
              <a:rPr lang="en-US" altLang="en-US" dirty="0"/>
              <a:t>Parse the URL</a:t>
            </a:r>
          </a:p>
          <a:p>
            <a:pPr lvl="1" eaLnBrk="1" hangingPunct="1"/>
            <a:r>
              <a:rPr lang="en-US" altLang="en-US" dirty="0"/>
              <a:t>Extract links from it to other docs (URLs)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Check if URL has content already seen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If not, add to indexes</a:t>
            </a:r>
          </a:p>
          <a:p>
            <a:pPr eaLnBrk="1" hangingPunct="1"/>
            <a:r>
              <a:rPr lang="en-US" altLang="en-US" dirty="0"/>
              <a:t>For each extracted URL</a:t>
            </a:r>
          </a:p>
          <a:p>
            <a:pPr lvl="1" eaLnBrk="1" hangingPunct="1"/>
            <a:r>
              <a:rPr lang="en-US" altLang="en-US" dirty="0"/>
              <a:t>Ensure it passes certain URL filter tests</a:t>
            </a:r>
          </a:p>
          <a:p>
            <a:pPr lvl="1" eaLnBrk="1" hangingPunct="1"/>
            <a:r>
              <a:rPr lang="en-US" altLang="en-US" dirty="0"/>
              <a:t>Check if it is already in the frontier (duplicate URL elimination)</a:t>
            </a:r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6096000" y="3786190"/>
            <a:ext cx="3048000" cy="685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2000" dirty="0"/>
              <a:t>E.g., only crawl .</a:t>
            </a:r>
            <a:r>
              <a:rPr lang="en-US" altLang="en-US" sz="2000" dirty="0" err="1"/>
              <a:t>edu</a:t>
            </a:r>
            <a:r>
              <a:rPr lang="en-US" altLang="en-US" sz="2000" dirty="0"/>
              <a:t>, obey robots.txt, etc.</a:t>
            </a:r>
          </a:p>
        </p:txBody>
      </p:sp>
      <p:sp>
        <p:nvSpPr>
          <p:cNvPr id="29700" name="AutoShape 5"/>
          <p:cNvSpPr>
            <a:spLocks noChangeArrowheads="1"/>
          </p:cNvSpPr>
          <p:nvPr/>
        </p:nvSpPr>
        <p:spPr bwMode="auto">
          <a:xfrm>
            <a:off x="5257800" y="1666875"/>
            <a:ext cx="2609850" cy="466725"/>
          </a:xfrm>
          <a:prstGeom prst="leftArrowCallout">
            <a:avLst>
              <a:gd name="adj1" fmla="val 25000"/>
              <a:gd name="adj2" fmla="val 25000"/>
              <a:gd name="adj3" fmla="val 93197"/>
              <a:gd name="adj4" fmla="val 6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Which one?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20.2.1</a:t>
            </a:r>
          </a:p>
        </p:txBody>
      </p:sp>
      <p:sp>
        <p:nvSpPr>
          <p:cNvPr id="297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B01B32-D8A5-459F-AA44-3476AC9258E6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zh-CN" altLang="en-US" sz="3200" dirty="0"/>
              <a:t>在网页中寻找</a:t>
            </a:r>
            <a:r>
              <a:rPr lang="en-US" altLang="zh-CN" sz="3200" dirty="0"/>
              <a:t>URL</a:t>
            </a:r>
          </a:p>
          <a:p>
            <a:pPr marL="800100" lvl="3" indent="-342900"/>
            <a:r>
              <a:rPr lang="en-US" altLang="en-US" sz="2800" dirty="0"/>
              <a:t>&lt;a </a:t>
            </a:r>
            <a:r>
              <a:rPr lang="en-US" altLang="en-US" sz="2800" dirty="0" err="1"/>
              <a:t>href</a:t>
            </a:r>
            <a:r>
              <a:rPr lang="en-US" altLang="en-US" sz="2800" dirty="0"/>
              <a:t>=…&gt;……&lt;/a&gt;</a:t>
            </a:r>
          </a:p>
          <a:p>
            <a:pPr marL="342900" lvl="2" indent="-342900"/>
            <a:r>
              <a:rPr lang="zh-CN" altLang="en-US" sz="3200" dirty="0"/>
              <a:t>放入队列</a:t>
            </a:r>
            <a:endParaRPr lang="en-US" altLang="zh-CN" sz="3200" dirty="0"/>
          </a:p>
          <a:p>
            <a:pPr marL="800100" lvl="3" indent="-342900"/>
            <a:r>
              <a:rPr lang="zh-CN" altLang="en-US" sz="2600" dirty="0"/>
              <a:t>本站</a:t>
            </a:r>
            <a:r>
              <a:rPr lang="en-US" altLang="zh-CN" sz="2600" dirty="0"/>
              <a:t>URL</a:t>
            </a:r>
          </a:p>
          <a:p>
            <a:pPr marL="1257300" lvl="4" indent="-342900"/>
            <a:r>
              <a:rPr lang="zh-CN" altLang="en-US" sz="2600" dirty="0"/>
              <a:t>过滤器</a:t>
            </a:r>
            <a:endParaRPr lang="en-US" altLang="zh-CN" sz="2600" dirty="0"/>
          </a:p>
          <a:p>
            <a:pPr marL="800100" lvl="3" indent="-342900"/>
            <a:r>
              <a:rPr lang="zh-CN" altLang="en-US" sz="2600" dirty="0"/>
              <a:t>爬过？</a:t>
            </a:r>
            <a:endParaRPr lang="en-US" altLang="zh-CN" sz="2600" dirty="0"/>
          </a:p>
          <a:p>
            <a:pPr marL="1257300" lvl="4" indent="-342900"/>
            <a:r>
              <a:rPr lang="en-US" altLang="en-US" sz="2600" dirty="0"/>
              <a:t>URL</a:t>
            </a:r>
            <a:r>
              <a:rPr lang="zh-CN" altLang="en-US" sz="2600" dirty="0"/>
              <a:t>判重</a:t>
            </a:r>
            <a:endParaRPr lang="en-US" altLang="en-US" sz="2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：知乎爬虫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zh-CN" altLang="en-US" dirty="0"/>
              <a:t>选定爬取范围，内容</a:t>
            </a:r>
            <a:endParaRPr lang="en-US" altLang="zh-CN" dirty="0"/>
          </a:p>
          <a:p>
            <a:pPr lvl="2"/>
            <a:r>
              <a:rPr lang="zh-CN" altLang="en-US" dirty="0"/>
              <a:t>张公子</a:t>
            </a:r>
            <a:endParaRPr lang="en-US" altLang="zh-CN" dirty="0"/>
          </a:p>
          <a:p>
            <a:pPr lvl="2"/>
            <a:r>
              <a:rPr lang="zh-CN" altLang="en-US" dirty="0"/>
              <a:t>给定</a:t>
            </a:r>
            <a:r>
              <a:rPr lang="en-US" altLang="zh-CN" dirty="0"/>
              <a:t>URL </a:t>
            </a:r>
          </a:p>
          <a:p>
            <a:pPr lvl="2"/>
            <a:r>
              <a:rPr lang="en-US" altLang="zh-CN" dirty="0"/>
              <a:t>URL</a:t>
            </a:r>
            <a:r>
              <a:rPr lang="zh-CN" altLang="en-US" dirty="0"/>
              <a:t>也是有规律的，⽤一个简单的</a:t>
            </a:r>
            <a:r>
              <a:rPr lang="en-US" altLang="zh-CN" dirty="0"/>
              <a:t>for</a:t>
            </a:r>
            <a:r>
              <a:rPr lang="zh-CN" altLang="en-US" dirty="0"/>
              <a:t>循环来不断读取这</a:t>
            </a:r>
            <a:r>
              <a:rPr lang="en-US" altLang="zh-CN" dirty="0"/>
              <a:t>115</a:t>
            </a:r>
            <a:r>
              <a:rPr lang="zh-CN" altLang="en-US" dirty="0"/>
              <a:t>页内容</a:t>
            </a:r>
            <a:endParaRPr lang="en-US" altLang="zh-CN" dirty="0"/>
          </a:p>
          <a:p>
            <a:pPr lvl="2"/>
            <a:r>
              <a:rPr lang="en-US" altLang="zh-CN" dirty="0"/>
              <a:t>http://www.zhihu.com/people/zhang-jia-wei/answers?page=2</a:t>
            </a:r>
          </a:p>
          <a:p>
            <a:pPr lvl="1">
              <a:defRPr/>
            </a:pPr>
            <a:r>
              <a:rPr lang="zh-CN" altLang="zh-CN" dirty="0"/>
              <a:t>网络爬虫控制器部分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Download Page p form URL u</a:t>
            </a:r>
          </a:p>
          <a:p>
            <a:pPr lvl="2">
              <a:defRPr/>
            </a:pPr>
            <a:r>
              <a:rPr lang="zh-CN" altLang="en-US" b="1" dirty="0"/>
              <a:t>使用</a:t>
            </a:r>
            <a:r>
              <a:rPr lang="en-US" altLang="zh-CN" b="1" dirty="0" err="1"/>
              <a:t>URLConnection</a:t>
            </a:r>
            <a:r>
              <a:rPr lang="zh-CN" altLang="en-US" b="1" dirty="0"/>
              <a:t>、</a:t>
            </a:r>
            <a:r>
              <a:rPr lang="en-US" altLang="zh-CN" b="1" dirty="0" err="1"/>
              <a:t>HttpURLConnection</a:t>
            </a:r>
            <a:r>
              <a:rPr lang="zh-CN" altLang="en-US" b="1" dirty="0"/>
              <a:t>和</a:t>
            </a:r>
            <a:r>
              <a:rPr lang="en-US" altLang="zh-CN" b="1" dirty="0" err="1"/>
              <a:t>HttpClient</a:t>
            </a:r>
            <a:r>
              <a:rPr lang="zh-CN" altLang="en-US" b="1" dirty="0"/>
              <a:t>访问网络资源</a:t>
            </a:r>
            <a:endParaRPr lang="en-US" altLang="zh-CN" b="1" dirty="0"/>
          </a:p>
          <a:p>
            <a:pPr lvl="3">
              <a:defRPr/>
            </a:pPr>
            <a:r>
              <a:rPr lang="en-US" altLang="zh-CN" b="1" dirty="0"/>
              <a:t>URL---</a:t>
            </a:r>
            <a:r>
              <a:rPr lang="en-US" altLang="zh-CN" b="1" dirty="0">
                <a:sym typeface="Wingdings" panose="05000000000000000000" pitchFamily="2" charset="2"/>
              </a:rPr>
              <a:t>HTML</a:t>
            </a:r>
            <a:endParaRPr lang="en-US" altLang="zh-CN" dirty="0"/>
          </a:p>
          <a:p>
            <a:pPr lvl="3">
              <a:defRPr/>
            </a:pPr>
            <a:r>
              <a:rPr lang="en-US" altLang="zh-CN" dirty="0" err="1"/>
              <a:t>java.net.HttpURLConnection</a:t>
            </a:r>
            <a:r>
              <a:rPr lang="zh-CN" altLang="zh-CN" dirty="0"/>
              <a:t>包， 给出</a:t>
            </a:r>
            <a:r>
              <a:rPr lang="en-US" altLang="zh-CN" dirty="0"/>
              <a:t>URL</a:t>
            </a:r>
            <a:r>
              <a:rPr lang="zh-CN" altLang="zh-CN" dirty="0"/>
              <a:t>，网页写入缓存</a:t>
            </a:r>
            <a:endParaRPr lang="en-US" altLang="zh-CN" dirty="0"/>
          </a:p>
          <a:p>
            <a:pPr lvl="1"/>
            <a:r>
              <a:rPr lang="en-US" altLang="zh-CN" dirty="0" err="1"/>
              <a:t>Exract</a:t>
            </a:r>
            <a:r>
              <a:rPr lang="en-US" altLang="zh-CN" dirty="0"/>
              <a:t> information from p  </a:t>
            </a:r>
          </a:p>
          <a:p>
            <a:pPr lvl="2"/>
            <a:r>
              <a:rPr lang="zh-CN" altLang="en-US" dirty="0"/>
              <a:t>确定获取内容</a:t>
            </a:r>
            <a:endParaRPr lang="en-US" altLang="zh-CN" dirty="0"/>
          </a:p>
          <a:p>
            <a:pPr lvl="2"/>
            <a:r>
              <a:rPr lang="zh-CN" altLang="en-US" dirty="0"/>
              <a:t>正则表达式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6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/>
              <a:t>三、爬取框架</a:t>
            </a:r>
            <a:br>
              <a:rPr lang="en-US" altLang="en-US" dirty="0"/>
            </a:br>
            <a:r>
              <a:rPr lang="en-US" altLang="en-US" dirty="0"/>
              <a:t>Basic crawl architecture</a:t>
            </a: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684213" y="1754188"/>
            <a:ext cx="914400" cy="3729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itchFamily="34" charset="0"/>
              </a:rPr>
              <a:t>WWW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598613" y="1752600"/>
            <a:ext cx="1373187" cy="1219200"/>
            <a:chOff x="1598613" y="1752600"/>
            <a:chExt cx="1373187" cy="1219200"/>
          </a:xfrm>
        </p:grpSpPr>
        <p:sp>
          <p:nvSpPr>
            <p:cNvPr id="30754" name="Rectangle 6"/>
            <p:cNvSpPr>
              <a:spLocks noChangeArrowheads="1"/>
            </p:cNvSpPr>
            <p:nvPr/>
          </p:nvSpPr>
          <p:spPr bwMode="auto">
            <a:xfrm>
              <a:off x="2057400" y="1752600"/>
              <a:ext cx="9144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DNS</a:t>
              </a:r>
            </a:p>
          </p:txBody>
        </p:sp>
        <p:sp>
          <p:nvSpPr>
            <p:cNvPr id="30755" name="Line 14"/>
            <p:cNvSpPr>
              <a:spLocks noChangeShapeType="1"/>
            </p:cNvSpPr>
            <p:nvPr/>
          </p:nvSpPr>
          <p:spPr bwMode="auto">
            <a:xfrm flipH="1">
              <a:off x="1598613" y="212883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Line 15"/>
            <p:cNvSpPr>
              <a:spLocks noChangeShapeType="1"/>
            </p:cNvSpPr>
            <p:nvPr/>
          </p:nvSpPr>
          <p:spPr bwMode="auto">
            <a:xfrm>
              <a:off x="2514600" y="2514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971800" y="2133600"/>
            <a:ext cx="1371600" cy="3352800"/>
            <a:chOff x="2971800" y="2133600"/>
            <a:chExt cx="1371600" cy="3352800"/>
          </a:xfrm>
        </p:grpSpPr>
        <p:sp>
          <p:nvSpPr>
            <p:cNvPr id="30752" name="Rectangle 7"/>
            <p:cNvSpPr>
              <a:spLocks noChangeArrowheads="1"/>
            </p:cNvSpPr>
            <p:nvPr/>
          </p:nvSpPr>
          <p:spPr bwMode="auto">
            <a:xfrm>
              <a:off x="3429000" y="2133600"/>
              <a:ext cx="914400" cy="335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Parse</a:t>
              </a:r>
            </a:p>
          </p:txBody>
        </p:sp>
        <p:sp>
          <p:nvSpPr>
            <p:cNvPr id="30753" name="Line 17"/>
            <p:cNvSpPr>
              <a:spLocks noChangeShapeType="1"/>
            </p:cNvSpPr>
            <p:nvPr/>
          </p:nvSpPr>
          <p:spPr bwMode="auto">
            <a:xfrm>
              <a:off x="29718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343400" y="1981200"/>
            <a:ext cx="1371600" cy="3500438"/>
            <a:chOff x="4343400" y="1981200"/>
            <a:chExt cx="1371600" cy="3500438"/>
          </a:xfrm>
        </p:grpSpPr>
        <p:sp>
          <p:nvSpPr>
            <p:cNvPr id="30748" name="Rectangle 8"/>
            <p:cNvSpPr>
              <a:spLocks noChangeArrowheads="1"/>
            </p:cNvSpPr>
            <p:nvPr/>
          </p:nvSpPr>
          <p:spPr bwMode="auto">
            <a:xfrm>
              <a:off x="4800600" y="3505200"/>
              <a:ext cx="914400" cy="19764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Lucida Sans" pitchFamily="34" charset="0"/>
                </a:rPr>
                <a:t>Content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Lucida Sans" pitchFamily="34" charset="0"/>
                </a:rPr>
                <a:t>seen?</a:t>
              </a:r>
            </a:p>
          </p:txBody>
        </p:sp>
        <p:sp>
          <p:nvSpPr>
            <p:cNvPr id="30749" name="AutoShape 11"/>
            <p:cNvSpPr>
              <a:spLocks noChangeArrowheads="1"/>
            </p:cNvSpPr>
            <p:nvPr/>
          </p:nvSpPr>
          <p:spPr bwMode="auto">
            <a:xfrm>
              <a:off x="4800600" y="1981200"/>
              <a:ext cx="914400" cy="990600"/>
            </a:xfrm>
            <a:prstGeom prst="can">
              <a:avLst>
                <a:gd name="adj" fmla="val 27083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Doc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FP’</a:t>
              </a:r>
              <a:r>
                <a:rPr lang="en-US" altLang="ja-JP" sz="2400">
                  <a:latin typeface="Lucida Sans" pitchFamily="34" charset="0"/>
                </a:rPr>
                <a:t>s</a:t>
              </a:r>
              <a:endParaRPr lang="en-US" altLang="en-US" sz="2400">
                <a:latin typeface="Lucida Sans" pitchFamily="34" charset="0"/>
              </a:endParaRPr>
            </a:p>
          </p:txBody>
        </p:sp>
        <p:sp>
          <p:nvSpPr>
            <p:cNvPr id="30750" name="Line 18"/>
            <p:cNvSpPr>
              <a:spLocks noChangeShapeType="1"/>
            </p:cNvSpPr>
            <p:nvPr/>
          </p:nvSpPr>
          <p:spPr bwMode="auto">
            <a:xfrm>
              <a:off x="43434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Line 21"/>
            <p:cNvSpPr>
              <a:spLocks noChangeShapeType="1"/>
            </p:cNvSpPr>
            <p:nvPr/>
          </p:nvSpPr>
          <p:spPr bwMode="auto">
            <a:xfrm>
              <a:off x="52578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010400" y="1905000"/>
            <a:ext cx="1295400" cy="3581400"/>
            <a:chOff x="7010400" y="1905000"/>
            <a:chExt cx="1295400" cy="3581400"/>
          </a:xfrm>
        </p:grpSpPr>
        <p:sp>
          <p:nvSpPr>
            <p:cNvPr id="30744" name="Rectangle 10"/>
            <p:cNvSpPr>
              <a:spLocks noChangeArrowheads="1"/>
            </p:cNvSpPr>
            <p:nvPr/>
          </p:nvSpPr>
          <p:spPr bwMode="auto">
            <a:xfrm>
              <a:off x="7391400" y="3509963"/>
              <a:ext cx="914400" cy="19764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Dup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URL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elim</a:t>
              </a:r>
            </a:p>
          </p:txBody>
        </p:sp>
        <p:sp>
          <p:nvSpPr>
            <p:cNvPr id="30745" name="AutoShape 12"/>
            <p:cNvSpPr>
              <a:spLocks noChangeArrowheads="1"/>
            </p:cNvSpPr>
            <p:nvPr/>
          </p:nvSpPr>
          <p:spPr bwMode="auto">
            <a:xfrm>
              <a:off x="7391400" y="1905000"/>
              <a:ext cx="914400" cy="1066800"/>
            </a:xfrm>
            <a:prstGeom prst="can">
              <a:avLst>
                <a:gd name="adj" fmla="val 2916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URL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set</a:t>
              </a:r>
            </a:p>
          </p:txBody>
        </p:sp>
        <p:sp>
          <p:nvSpPr>
            <p:cNvPr id="30746" name="Line 20"/>
            <p:cNvSpPr>
              <a:spLocks noChangeShapeType="1"/>
            </p:cNvSpPr>
            <p:nvPr/>
          </p:nvSpPr>
          <p:spPr bwMode="auto">
            <a:xfrm>
              <a:off x="7010400" y="3810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22"/>
            <p:cNvSpPr>
              <a:spLocks noChangeShapeType="1"/>
            </p:cNvSpPr>
            <p:nvPr/>
          </p:nvSpPr>
          <p:spPr bwMode="auto">
            <a:xfrm>
              <a:off x="78486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590800" y="5486400"/>
            <a:ext cx="5257800" cy="990600"/>
            <a:chOff x="2590800" y="5486400"/>
            <a:chExt cx="5257800" cy="990600"/>
          </a:xfrm>
        </p:grpSpPr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3200400" y="5791200"/>
              <a:ext cx="3962400" cy="685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URL Frontier</a:t>
              </a:r>
            </a:p>
          </p:txBody>
        </p:sp>
        <p:sp>
          <p:nvSpPr>
            <p:cNvPr id="30740" name="Line 23"/>
            <p:cNvSpPr>
              <a:spLocks noChangeShapeType="1"/>
            </p:cNvSpPr>
            <p:nvPr/>
          </p:nvSpPr>
          <p:spPr bwMode="auto">
            <a:xfrm flipH="1">
              <a:off x="7162800" y="6172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24"/>
            <p:cNvSpPr>
              <a:spLocks noChangeShapeType="1"/>
            </p:cNvSpPr>
            <p:nvPr/>
          </p:nvSpPr>
          <p:spPr bwMode="auto">
            <a:xfrm flipV="1">
              <a:off x="7848600" y="5486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26"/>
            <p:cNvSpPr>
              <a:spLocks noChangeShapeType="1"/>
            </p:cNvSpPr>
            <p:nvPr/>
          </p:nvSpPr>
          <p:spPr bwMode="auto">
            <a:xfrm flipH="1">
              <a:off x="2590800" y="6172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27"/>
            <p:cNvSpPr>
              <a:spLocks noChangeShapeType="1"/>
            </p:cNvSpPr>
            <p:nvPr/>
          </p:nvSpPr>
          <p:spPr bwMode="auto">
            <a:xfrm flipV="1">
              <a:off x="2590800" y="5486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715000" y="1981200"/>
            <a:ext cx="1295400" cy="3500438"/>
            <a:chOff x="5715000" y="1981200"/>
            <a:chExt cx="1295400" cy="3500438"/>
          </a:xfrm>
        </p:grpSpPr>
        <p:sp>
          <p:nvSpPr>
            <p:cNvPr id="30735" name="Rectangle 9"/>
            <p:cNvSpPr>
              <a:spLocks noChangeArrowheads="1"/>
            </p:cNvSpPr>
            <p:nvPr/>
          </p:nvSpPr>
          <p:spPr bwMode="auto">
            <a:xfrm>
              <a:off x="6096000" y="3505200"/>
              <a:ext cx="914400" cy="19764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URL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filter</a:t>
              </a:r>
            </a:p>
          </p:txBody>
        </p:sp>
        <p:sp>
          <p:nvSpPr>
            <p:cNvPr id="30736" name="Line 19"/>
            <p:cNvSpPr>
              <a:spLocks noChangeShapeType="1"/>
            </p:cNvSpPr>
            <p:nvPr/>
          </p:nvSpPr>
          <p:spPr bwMode="auto">
            <a:xfrm>
              <a:off x="5715000" y="3810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AutoShape 28"/>
            <p:cNvSpPr>
              <a:spLocks noChangeArrowheads="1"/>
            </p:cNvSpPr>
            <p:nvPr/>
          </p:nvSpPr>
          <p:spPr bwMode="auto">
            <a:xfrm>
              <a:off x="6096000" y="1981200"/>
              <a:ext cx="914400" cy="990600"/>
            </a:xfrm>
            <a:prstGeom prst="can">
              <a:avLst>
                <a:gd name="adj" fmla="val 27083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robots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filters</a:t>
              </a:r>
            </a:p>
          </p:txBody>
        </p:sp>
        <p:sp>
          <p:nvSpPr>
            <p:cNvPr id="30738" name="Line 29"/>
            <p:cNvSpPr>
              <a:spLocks noChangeShapeType="1"/>
            </p:cNvSpPr>
            <p:nvPr/>
          </p:nvSpPr>
          <p:spPr bwMode="auto">
            <a:xfrm>
              <a:off x="65532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600200" y="2971800"/>
            <a:ext cx="1371600" cy="2509838"/>
            <a:chOff x="1600200" y="2971800"/>
            <a:chExt cx="1371600" cy="2509838"/>
          </a:xfrm>
        </p:grpSpPr>
        <p:sp>
          <p:nvSpPr>
            <p:cNvPr id="30732" name="Rectangle 5"/>
            <p:cNvSpPr>
              <a:spLocks noChangeArrowheads="1"/>
            </p:cNvSpPr>
            <p:nvPr/>
          </p:nvSpPr>
          <p:spPr bwMode="auto">
            <a:xfrm>
              <a:off x="2057400" y="2971800"/>
              <a:ext cx="914400" cy="2509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Fetch</a:t>
              </a:r>
            </a:p>
          </p:txBody>
        </p:sp>
        <p:sp>
          <p:nvSpPr>
            <p:cNvPr id="30733" name="Line 16"/>
            <p:cNvSpPr>
              <a:spLocks noChangeShapeType="1"/>
            </p:cNvSpPr>
            <p:nvPr/>
          </p:nvSpPr>
          <p:spPr bwMode="auto">
            <a:xfrm>
              <a:off x="16002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16"/>
            <p:cNvSpPr>
              <a:spLocks noChangeShapeType="1"/>
            </p:cNvSpPr>
            <p:nvPr/>
          </p:nvSpPr>
          <p:spPr bwMode="auto">
            <a:xfrm rot="10800000">
              <a:off x="1600200" y="3581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30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itchFamily="34" charset="0"/>
              </a:rPr>
              <a:t>Sec. 20.2.1</a:t>
            </a:r>
          </a:p>
        </p:txBody>
      </p:sp>
      <p:sp>
        <p:nvSpPr>
          <p:cNvPr id="30731" name="Slide Number Placeholder 3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894DF4-56B8-4C77-ACCD-BFFE8300CF1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DNS (Domain Name Server)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A lookup service on the internet</a:t>
            </a:r>
          </a:p>
          <a:p>
            <a:pPr lvl="1" eaLnBrk="1" hangingPunct="1"/>
            <a:r>
              <a:rPr lang="en-US" altLang="en-US" dirty="0"/>
              <a:t>Given a URL, retrieve its IP address</a:t>
            </a:r>
          </a:p>
          <a:p>
            <a:pPr lvl="1" eaLnBrk="1" hangingPunct="1"/>
            <a:r>
              <a:rPr lang="en-US" altLang="en-US" dirty="0"/>
              <a:t>Service provided by a distributed set of servers – thus, lookup latencies can be high (even seconds)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Common OS implementations of DNS lookup are </a:t>
            </a:r>
            <a:r>
              <a:rPr lang="en-US" altLang="en-US" i="1" dirty="0">
                <a:solidFill>
                  <a:srgbClr val="C00000"/>
                </a:solidFill>
              </a:rPr>
              <a:t>blocking</a:t>
            </a:r>
            <a:r>
              <a:rPr lang="en-US" altLang="en-US" dirty="0">
                <a:solidFill>
                  <a:srgbClr val="C00000"/>
                </a:solidFill>
              </a:rPr>
              <a:t>: only one outstanding request at a time</a:t>
            </a:r>
          </a:p>
          <a:p>
            <a:pPr eaLnBrk="1" hangingPunct="1"/>
            <a:r>
              <a:rPr lang="en-US" altLang="en-US" dirty="0"/>
              <a:t>Solutions</a:t>
            </a:r>
          </a:p>
          <a:p>
            <a:pPr lvl="1" eaLnBrk="1" hangingPunct="1"/>
            <a:r>
              <a:rPr lang="en-US" altLang="en-US" dirty="0"/>
              <a:t>DNS caching</a:t>
            </a:r>
          </a:p>
          <a:p>
            <a:pPr lvl="1" eaLnBrk="1" hangingPunct="1"/>
            <a:r>
              <a:rPr lang="en-US" altLang="en-US" dirty="0"/>
              <a:t>Batch DNS resolver – collects requests and sends them out together</a:t>
            </a:r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20.2.2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DBEBA6-2A48-4E32-9F72-02DA540C2B2F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en-US" altLang="en-US" dirty="0"/>
              <a:t>Parsing: URL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When a fetched document is parsed, some of the extracted links are </a:t>
            </a:r>
            <a:r>
              <a:rPr lang="en-US" altLang="en-US" i="1" dirty="0"/>
              <a:t>relative</a:t>
            </a:r>
            <a:r>
              <a:rPr lang="en-US" altLang="en-US" dirty="0"/>
              <a:t> URLs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u="sng" dirty="0">
                <a:hlinkClick r:id="rId2"/>
              </a:rPr>
              <a:t>http://en.wikipedia.org/wiki/Main_Page</a:t>
            </a:r>
            <a:r>
              <a:rPr lang="en-US" altLang="en-US" dirty="0"/>
              <a:t> has a relative link to /wiki/</a:t>
            </a:r>
            <a:r>
              <a:rPr lang="en-US" altLang="en-US" dirty="0" err="1"/>
              <a:t>Wikipedia:General_disclaimer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which is the same as the absolute URL </a:t>
            </a:r>
            <a:r>
              <a:rPr lang="en-US" altLang="en-US" sz="2400" u="sng" dirty="0">
                <a:hlinkClick r:id="rId3"/>
              </a:rPr>
              <a:t>http://en.wikipedia.org/wiki/Wikipedia:General_disclaimer</a:t>
            </a:r>
            <a:endParaRPr lang="en-US" altLang="en-US" sz="2400" u="sng" dirty="0"/>
          </a:p>
          <a:p>
            <a:r>
              <a:rPr lang="en-US" altLang="en-US" dirty="0"/>
              <a:t>During parsing, must normalize (expand) such relative URLs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19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山大日记官网</a:t>
            </a:r>
            <a:endParaRPr lang="en-US" altLang="zh-CN" b="1" dirty="0"/>
          </a:p>
          <a:p>
            <a:pPr lvl="1"/>
            <a:r>
              <a:rPr lang="en-US" altLang="zh-CN" b="1" dirty="0">
                <a:hlinkClick r:id="rId2"/>
              </a:rPr>
              <a:t>http://www.sdrj.sdu.edu.cn/mrtt.htm</a:t>
            </a:r>
            <a:endParaRPr lang="en-US" altLang="zh-CN" b="1" dirty="0"/>
          </a:p>
          <a:p>
            <a:pPr lvl="1"/>
            <a:r>
              <a:rPr lang="zh-CN" altLang="zh-CN" dirty="0"/>
              <a:t>网站中保存在</a:t>
            </a:r>
            <a:r>
              <a:rPr lang="en-US" altLang="zh-CN" dirty="0"/>
              <a:t>&lt;article&gt;</a:t>
            </a:r>
            <a:r>
              <a:rPr lang="zh-CN" altLang="zh-CN" dirty="0"/>
              <a:t>标签中的日记链接会有一部分没有显示在网页上的网址，这些网址与正常网址不同，在中间多了几个字符“</a:t>
            </a:r>
            <a:r>
              <a:rPr lang="en-US" altLang="zh-CN" dirty="0"/>
              <a:t>...</a:t>
            </a:r>
            <a:r>
              <a:rPr lang="zh-CN" altLang="zh-CN" dirty="0"/>
              <a:t>”单纯用来访问的话，指向的是同一个</a:t>
            </a:r>
            <a:r>
              <a:rPr lang="en-US" altLang="zh-CN" dirty="0" err="1"/>
              <a:t>ip</a:t>
            </a:r>
            <a:r>
              <a:rPr lang="zh-CN" altLang="zh-CN" dirty="0"/>
              <a:t>地址，但是如果使用这个网址爬取数据就会被认为是有害的爬虫，会被远程服务端强行关闭访问。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dirty="0"/>
              <a:t>所以要把</a:t>
            </a:r>
            <a:r>
              <a:rPr lang="en-US" altLang="zh-CN" dirty="0"/>
              <a:t>get</a:t>
            </a:r>
            <a:r>
              <a:rPr lang="zh-CN" altLang="zh-CN" dirty="0"/>
              <a:t>到的</a:t>
            </a:r>
            <a:r>
              <a:rPr lang="en-US" altLang="zh-CN" dirty="0" err="1"/>
              <a:t>url</a:t>
            </a:r>
            <a:r>
              <a:rPr lang="zh-CN" altLang="zh-CN" dirty="0"/>
              <a:t>中的</a:t>
            </a:r>
            <a:r>
              <a:rPr lang="en-US" altLang="zh-CN" dirty="0"/>
              <a:t>”...”</a:t>
            </a:r>
            <a:r>
              <a:rPr lang="zh-CN" altLang="zh-CN" dirty="0"/>
              <a:t>字符删除掉，才能正常的进行爬取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83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文档指纹</a:t>
            </a:r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大批量文档快速判重</a:t>
            </a:r>
            <a:endParaRPr lang="en-US" altLang="zh-CN" dirty="0"/>
          </a:p>
          <a:p>
            <a:r>
              <a:rPr lang="zh-CN" altLang="en-US" dirty="0"/>
              <a:t>后面专门讲述</a:t>
            </a:r>
          </a:p>
        </p:txBody>
      </p:sp>
    </p:spTree>
    <p:extLst>
      <p:ext uri="{BB962C8B-B14F-4D97-AF65-F5344CB8AC3E}">
        <p14:creationId xmlns:p14="http://schemas.microsoft.com/office/powerpoint/2010/main" val="256848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URL </a:t>
            </a:r>
            <a:r>
              <a:rPr lang="zh-CN" altLang="en-US" dirty="0"/>
              <a:t>判重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700" dirty="0"/>
              <a:t>访问标记</a:t>
            </a:r>
            <a:endParaRPr lang="en-US" altLang="zh-CN" sz="27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由于搜索引擎在爬取时要访问大量的网页，因此在查找网址</a:t>
            </a:r>
            <a:r>
              <a:rPr lang="en-US" altLang="zh-CN" sz="2300" dirty="0"/>
              <a:t>l</a:t>
            </a:r>
            <a:r>
              <a:rPr lang="zh-CN" altLang="en-US" sz="2300" dirty="0"/>
              <a:t>是否访问过及标记网址</a:t>
            </a:r>
            <a:r>
              <a:rPr lang="en-US" altLang="zh-CN" sz="2300" dirty="0"/>
              <a:t>l</a:t>
            </a:r>
            <a:r>
              <a:rPr lang="zh-CN" altLang="en-US" sz="2300" dirty="0"/>
              <a:t>已经访问时为了提高查找和访问效率通常建立一个散列，其中存放访问过每一个网址，</a:t>
            </a:r>
            <a:endParaRPr lang="en-US" altLang="zh-CN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为了减少这个散列表所占用的空间</a:t>
            </a:r>
            <a:r>
              <a:rPr lang="en-US" altLang="zh-CN" sz="2300" dirty="0"/>
              <a:t>, </a:t>
            </a:r>
            <a:r>
              <a:rPr lang="zh-CN" altLang="en-US" sz="2300" dirty="0"/>
              <a:t>通常在其中存放网址经过散列函数（如</a:t>
            </a:r>
            <a:r>
              <a:rPr lang="en-US" altLang="zh-CN" sz="2300" dirty="0"/>
              <a:t>MD5</a:t>
            </a:r>
            <a:r>
              <a:rPr lang="zh-CN" altLang="en-US" sz="2300" dirty="0"/>
              <a:t>、</a:t>
            </a:r>
            <a:r>
              <a:rPr lang="en-US" altLang="zh-CN" sz="2300" dirty="0"/>
              <a:t>SHA-1</a:t>
            </a:r>
            <a:r>
              <a:rPr lang="zh-CN" altLang="en-US" sz="2300" dirty="0"/>
              <a:t>等）计算出的对应的固定长度的散列值，</a:t>
            </a:r>
            <a:endParaRPr lang="en-US" altLang="zh-CN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这样便可以在平均情况下</a:t>
            </a:r>
            <a:r>
              <a:rPr lang="en-US" altLang="zh-CN" sz="2300" dirty="0"/>
              <a:t>O(1)</a:t>
            </a:r>
            <a:r>
              <a:rPr lang="zh-CN" altLang="en-US" sz="2300" dirty="0"/>
              <a:t>的时间内查找和更新占用</a:t>
            </a:r>
            <a:r>
              <a:rPr lang="en-US" altLang="zh-CN" sz="2300" dirty="0"/>
              <a:t>O(n)</a:t>
            </a:r>
            <a:r>
              <a:rPr lang="zh-CN" altLang="en-US" sz="2300" dirty="0"/>
              <a:t>空间的网址列表（</a:t>
            </a:r>
            <a:r>
              <a:rPr lang="en-US" altLang="zh-CN" sz="2300" dirty="0"/>
              <a:t>n</a:t>
            </a:r>
            <a:r>
              <a:rPr lang="zh-CN" altLang="en-US" sz="2300" dirty="0"/>
              <a:t>为已访问的网址数目）。</a:t>
            </a:r>
            <a:endParaRPr lang="en-US" altLang="zh-CN" sz="2300" dirty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直接寻址法</a:t>
            </a:r>
            <a:endParaRPr lang="zh-CN" altLang="en-US" sz="19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827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  </a:t>
            </a:r>
            <a:r>
              <a:rPr lang="zh-CN" altLang="en-US" dirty="0"/>
              <a:t>爬虫必须具有的功能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sz="2400" b="1" dirty="0"/>
              <a:t>4.1 </a:t>
            </a:r>
            <a:r>
              <a:rPr lang="zh-CN" altLang="en-US" sz="2400" b="1" dirty="0"/>
              <a:t>礼貌性</a:t>
            </a:r>
            <a:r>
              <a:rPr lang="en-US" altLang="zh-CN" sz="2400" dirty="0"/>
              <a:t>: Web</a:t>
            </a:r>
            <a:r>
              <a:rPr lang="zh-CN" altLang="en-US" sz="2400" dirty="0"/>
              <a:t>服务器有显式或隐式的策略控制爬虫的访问</a:t>
            </a:r>
          </a:p>
          <a:p>
            <a:pPr lvl="1" algn="just"/>
            <a:r>
              <a:rPr lang="zh-CN" altLang="en-US" sz="2000" dirty="0"/>
              <a:t>只爬允许爬的内容、尊重 </a:t>
            </a:r>
            <a:r>
              <a:rPr lang="en-US" altLang="zh-CN" sz="2000" dirty="0"/>
              <a:t>robots.txt</a:t>
            </a:r>
          </a:p>
          <a:p>
            <a:pPr algn="just"/>
            <a:r>
              <a:rPr lang="en-US" altLang="zh-CN" sz="2400" b="1" dirty="0"/>
              <a:t>4.2 </a:t>
            </a:r>
            <a:r>
              <a:rPr lang="zh-CN" altLang="en-US" sz="2400" b="1" dirty="0"/>
              <a:t>鲁棒性</a:t>
            </a:r>
            <a:r>
              <a:rPr lang="en-US" altLang="zh-CN" sz="2400" dirty="0"/>
              <a:t>: </a:t>
            </a:r>
            <a:r>
              <a:rPr lang="zh-CN" altLang="en-US" sz="2400" dirty="0"/>
              <a:t>能从采集器陷阱中跳出，能处理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服务器的其他恶意行为</a:t>
            </a:r>
          </a:p>
          <a:p>
            <a:pPr algn="just"/>
            <a:r>
              <a:rPr lang="en-US" altLang="zh-CN" sz="2400" b="1" dirty="0"/>
              <a:t>4.3 </a:t>
            </a:r>
            <a:r>
              <a:rPr lang="zh-CN" altLang="en-US" sz="2400" b="1" dirty="0"/>
              <a:t>性能和效率</a:t>
            </a:r>
            <a:r>
              <a:rPr lang="en-US" altLang="zh-CN" sz="2400" dirty="0"/>
              <a:t>: </a:t>
            </a:r>
            <a:r>
              <a:rPr lang="zh-CN" altLang="en-US" sz="2400" dirty="0"/>
              <a:t>充分利用不同的系统资源，包括处理器、存储器和网络带宽优先抓取“有用的网页”</a:t>
            </a:r>
          </a:p>
          <a:p>
            <a:pPr algn="just"/>
            <a:r>
              <a:rPr lang="en-US" altLang="zh-CN" sz="2400" b="1" dirty="0"/>
              <a:t>4.4 </a:t>
            </a:r>
            <a:r>
              <a:rPr lang="zh-CN" altLang="en-US" sz="2400" b="1" dirty="0"/>
              <a:t>分布式</a:t>
            </a:r>
            <a:r>
              <a:rPr lang="en-US" altLang="zh-CN" sz="2400" dirty="0"/>
              <a:t>:  </a:t>
            </a:r>
            <a:r>
              <a:rPr lang="zh-CN" altLang="en-US" sz="2400" dirty="0"/>
              <a:t>可以在多台机器上分布式运行</a:t>
            </a:r>
          </a:p>
          <a:p>
            <a:pPr lvl="1" algn="just"/>
            <a:r>
              <a:rPr lang="zh-CN" altLang="en-US" sz="2000" b="1" dirty="0"/>
              <a:t>可扩展性</a:t>
            </a:r>
            <a:r>
              <a:rPr lang="en-US" altLang="zh-CN" sz="2000" dirty="0"/>
              <a:t>:  </a:t>
            </a:r>
            <a:r>
              <a:rPr lang="zh-CN" altLang="en-US" sz="2000" dirty="0"/>
              <a:t>添加更多机器后采集率应该提高</a:t>
            </a:r>
            <a:endParaRPr lang="en-US" altLang="zh-CN" sz="2000" b="1" dirty="0"/>
          </a:p>
          <a:p>
            <a:pPr algn="just"/>
            <a:r>
              <a:rPr lang="en-US" altLang="zh-CN" sz="2400" b="1" dirty="0"/>
              <a:t>4.5 </a:t>
            </a:r>
            <a:r>
              <a:rPr lang="zh-CN" altLang="en-US" sz="2400" b="1" dirty="0"/>
              <a:t>新鲜度</a:t>
            </a:r>
            <a:r>
              <a:rPr lang="en-US" altLang="zh-CN" sz="2400" dirty="0"/>
              <a:t>:  </a:t>
            </a:r>
            <a:r>
              <a:rPr lang="zh-CN" altLang="en-US" sz="2400" dirty="0"/>
              <a:t>对原来抓取的网页进行更新</a:t>
            </a:r>
          </a:p>
          <a:p>
            <a:pPr algn="just"/>
            <a:r>
              <a:rPr lang="en-US" altLang="zh-CN" sz="2400" b="1" dirty="0"/>
              <a:t>4.6</a:t>
            </a:r>
            <a:r>
              <a:rPr lang="zh-CN" altLang="en-US" sz="2400" b="1" dirty="0"/>
              <a:t>功能可扩展性</a:t>
            </a:r>
            <a:r>
              <a:rPr lang="zh-CN" altLang="en-US" sz="2400" dirty="0"/>
              <a:t>：支持多方面的功能扩展，例如处理新的数据格式、新的抓取协议等</a:t>
            </a:r>
          </a:p>
        </p:txBody>
      </p:sp>
    </p:spTree>
    <p:extLst>
      <p:ext uri="{BB962C8B-B14F-4D97-AF65-F5344CB8AC3E}">
        <p14:creationId xmlns:p14="http://schemas.microsoft.com/office/powerpoint/2010/main" val="191446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Many names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Crawler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Spider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Robot (or bot)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Web agent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Wanderer, worm, …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famous instances: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googlebot</a:t>
            </a:r>
            <a:r>
              <a:rPr lang="en-US" altLang="zh-CN" dirty="0">
                <a:ea typeface="宋体" pitchFamily="2" charset="-122"/>
              </a:rPr>
              <a:t>, scooter, slurp, </a:t>
            </a:r>
            <a:r>
              <a:rPr lang="en-US" altLang="zh-CN" dirty="0" err="1">
                <a:ea typeface="宋体" pitchFamily="2" charset="-122"/>
              </a:rPr>
              <a:t>msnbot</a:t>
            </a:r>
            <a:r>
              <a:rPr lang="en-US" altLang="zh-CN" dirty="0">
                <a:ea typeface="宋体" pitchFamily="2" charset="-12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17496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/>
              <a:t>4.1 </a:t>
            </a:r>
            <a:r>
              <a:rPr lang="zh-CN" altLang="en-US" b="1" dirty="0"/>
              <a:t>礼貌性 </a:t>
            </a:r>
            <a:r>
              <a:rPr lang="en-US" altLang="en-US" dirty="0"/>
              <a:t>Be Polite </a:t>
            </a:r>
            <a:r>
              <a:rPr lang="en-US" altLang="zh-CN" dirty="0"/>
              <a:t>: </a:t>
            </a:r>
          </a:p>
          <a:p>
            <a:pPr lvl="1" algn="just"/>
            <a:r>
              <a:rPr lang="en-US" altLang="zh-CN" dirty="0"/>
              <a:t>Web</a:t>
            </a:r>
            <a:r>
              <a:rPr lang="zh-CN" altLang="en-US" dirty="0"/>
              <a:t>服务器有显式或隐式的策略控制爬虫的访问</a:t>
            </a:r>
            <a:endParaRPr lang="en-US" altLang="zh-CN" dirty="0"/>
          </a:p>
          <a:p>
            <a:pPr lvl="2" algn="just"/>
            <a:r>
              <a:rPr lang="zh-CN" altLang="en-US" dirty="0"/>
              <a:t>隐式的礼貌</a:t>
            </a:r>
            <a:r>
              <a:rPr lang="en-US" altLang="zh-CN" dirty="0"/>
              <a:t>:</a:t>
            </a:r>
            <a:r>
              <a:rPr lang="zh-CN" altLang="en-US" dirty="0"/>
              <a:t>即使没有特别的说明，也不应该频繁的访问同一个网站</a:t>
            </a:r>
            <a:endParaRPr lang="en-US" altLang="zh-CN" dirty="0"/>
          </a:p>
          <a:p>
            <a:pPr lvl="2" algn="just"/>
            <a:r>
              <a:rPr lang="zh-CN" altLang="en-US" dirty="0"/>
              <a:t>显式的礼貌</a:t>
            </a:r>
            <a:r>
              <a:rPr lang="en-US" altLang="zh-CN" dirty="0"/>
              <a:t>: </a:t>
            </a:r>
            <a:r>
              <a:rPr lang="zh-CN" altLang="en-US" dirty="0"/>
              <a:t>根据网站站长的说明，选择允许爬取的部分进行爬取</a:t>
            </a:r>
            <a:endParaRPr lang="en-US" altLang="zh-CN" dirty="0"/>
          </a:p>
          <a:p>
            <a:pPr lvl="2" algn="just"/>
            <a:r>
              <a:rPr lang="zh-CN" altLang="en-US" dirty="0"/>
              <a:t>只爬允许爬的内容、尊重 </a:t>
            </a:r>
            <a:r>
              <a:rPr lang="en-US" altLang="zh-CN" dirty="0"/>
              <a:t>robots.txt</a:t>
            </a:r>
          </a:p>
          <a:p>
            <a:pPr lvl="2" algn="just">
              <a:buNone/>
            </a:pPr>
            <a:endParaRPr lang="zh-CN" altLang="en-US" dirty="0"/>
          </a:p>
          <a:p>
            <a:pPr lvl="2" algn="just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>
                <a:solidFill>
                  <a:srgbClr val="FF0000"/>
                </a:solidFill>
              </a:rPr>
              <a:t>Robots.txt </a:t>
            </a:r>
            <a:r>
              <a:rPr lang="zh-CN" altLang="en-US" sz="2800" dirty="0">
                <a:solidFill>
                  <a:srgbClr val="FF0000"/>
                </a:solidFill>
              </a:rPr>
              <a:t>源于</a:t>
            </a:r>
            <a:r>
              <a:rPr lang="en-US" altLang="zh-CN" sz="2800" dirty="0">
                <a:solidFill>
                  <a:srgbClr val="FF0000"/>
                </a:solidFill>
              </a:rPr>
              <a:t>1994</a:t>
            </a:r>
            <a:r>
              <a:rPr lang="zh-CN" altLang="en-US" sz="2800" dirty="0">
                <a:solidFill>
                  <a:srgbClr val="FF0000"/>
                </a:solidFill>
              </a:rPr>
              <a:t>年的协议，对爬取过程进行限制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algn="just"/>
            <a:r>
              <a:rPr lang="zh-CN" altLang="en-US" sz="2400" dirty="0">
                <a:solidFill>
                  <a:srgbClr val="FF0000"/>
                </a:solidFill>
              </a:rPr>
              <a:t>关于</a:t>
            </a:r>
            <a:r>
              <a:rPr lang="en-US" altLang="zh-CN" sz="2400" dirty="0">
                <a:solidFill>
                  <a:srgbClr val="FF0000"/>
                </a:solidFill>
              </a:rPr>
              <a:t>Robots.txt</a:t>
            </a:r>
            <a:r>
              <a:rPr lang="zh-CN" altLang="en-US" sz="2400" dirty="0">
                <a:solidFill>
                  <a:srgbClr val="FF0000"/>
                </a:solidFill>
              </a:rPr>
              <a:t>的说明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 algn="just"/>
            <a:r>
              <a:rPr lang="en-US" altLang="zh-CN" sz="2000" dirty="0">
                <a:solidFill>
                  <a:srgbClr val="FF0000"/>
                </a:solidFill>
              </a:rPr>
              <a:t>http://www.robotstxt.org/orig.html</a:t>
            </a:r>
            <a:endParaRPr lang="en-US" altLang="zh-CN" sz="2000" dirty="0"/>
          </a:p>
          <a:p>
            <a:pPr lvl="1" algn="just"/>
            <a:r>
              <a:rPr lang="zh-CN" altLang="en-US" sz="2400" dirty="0"/>
              <a:t>按</a:t>
            </a:r>
            <a:r>
              <a:rPr lang="en-US" altLang="zh-CN" sz="2400" dirty="0"/>
              <a:t>robots.txt</a:t>
            </a:r>
            <a:r>
              <a:rPr lang="zh-CN" altLang="en-US" sz="2400" dirty="0"/>
              <a:t>说的做，如下面写法的意思是：任何</a:t>
            </a:r>
            <a:r>
              <a:rPr lang="en-US" altLang="zh-CN" sz="2400" dirty="0"/>
              <a:t>robot</a:t>
            </a:r>
            <a:r>
              <a:rPr lang="zh-CN" altLang="en-US" sz="2400" dirty="0"/>
              <a:t>都不能访问“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yoursite</a:t>
            </a:r>
            <a:r>
              <a:rPr lang="en-US" altLang="zh-CN" sz="2400" dirty="0"/>
              <a:t>/temp/”</a:t>
            </a:r>
            <a:r>
              <a:rPr lang="zh-CN" altLang="en-US" sz="2400" dirty="0"/>
              <a:t>开头的网址</a:t>
            </a:r>
            <a:r>
              <a:rPr lang="en-US" altLang="zh-CN" sz="2400" dirty="0"/>
              <a:t>, </a:t>
            </a:r>
            <a:r>
              <a:rPr lang="zh-CN" altLang="en-US" sz="2400" dirty="0"/>
              <a:t>除了名叫“</a:t>
            </a:r>
            <a:r>
              <a:rPr lang="en-US" altLang="zh-CN" sz="2400" dirty="0" err="1"/>
              <a:t>searchengine</a:t>
            </a:r>
            <a:r>
              <a:rPr lang="en-US" altLang="zh-CN" sz="2400" dirty="0"/>
              <a:t>”</a:t>
            </a:r>
            <a:r>
              <a:rPr lang="zh-CN" altLang="en-US" sz="2400" dirty="0"/>
              <a:t>的</a:t>
            </a:r>
            <a:r>
              <a:rPr lang="en-US" altLang="zh-CN" sz="2400" dirty="0"/>
              <a:t>:</a:t>
            </a:r>
          </a:p>
          <a:p>
            <a:pPr lvl="2" algn="just"/>
            <a:r>
              <a:rPr lang="en-US" altLang="zh-CN" sz="2000" dirty="0"/>
              <a:t>User-agent: *</a:t>
            </a:r>
          </a:p>
          <a:p>
            <a:pPr lvl="2" algn="just"/>
            <a:r>
              <a:rPr lang="en-US" altLang="zh-CN" sz="2000" dirty="0"/>
              <a:t>Disallow: /</a:t>
            </a:r>
            <a:r>
              <a:rPr lang="en-US" altLang="zh-CN" sz="2000" dirty="0" err="1"/>
              <a:t>yoursite</a:t>
            </a:r>
            <a:r>
              <a:rPr lang="en-US" altLang="zh-CN" sz="2000" dirty="0"/>
              <a:t>/temp/</a:t>
            </a:r>
          </a:p>
          <a:p>
            <a:pPr lvl="2" algn="just"/>
            <a:r>
              <a:rPr lang="en-US" altLang="zh-CN" sz="2000" dirty="0"/>
              <a:t>User-agent: </a:t>
            </a:r>
            <a:r>
              <a:rPr lang="en-US" altLang="zh-CN" sz="2000" dirty="0" err="1"/>
              <a:t>searchengine</a:t>
            </a:r>
            <a:endParaRPr lang="en-US" altLang="zh-CN" sz="2000" dirty="0"/>
          </a:p>
          <a:p>
            <a:pPr lvl="2" algn="just"/>
            <a:r>
              <a:rPr lang="en-US" altLang="zh-CN" sz="2000" dirty="0"/>
              <a:t>Disallow:</a:t>
            </a:r>
          </a:p>
          <a:p>
            <a:pPr algn="just"/>
            <a:endParaRPr lang="en-US" altLang="zh-CN" sz="2800" dirty="0"/>
          </a:p>
          <a:p>
            <a:pPr algn="just"/>
            <a:endParaRPr lang="en-US" altLang="zh-CN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4286256"/>
            <a:ext cx="3762375" cy="175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877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4.2 </a:t>
            </a:r>
            <a:r>
              <a:rPr lang="zh-CN" altLang="en-US" b="1" dirty="0"/>
              <a:t>鲁棒性 </a:t>
            </a:r>
            <a:r>
              <a:rPr lang="en-US" altLang="en-US" dirty="0"/>
              <a:t>Be Robust</a:t>
            </a:r>
            <a:r>
              <a:rPr lang="en-US" altLang="en-US" u="sng" dirty="0"/>
              <a:t> </a:t>
            </a:r>
            <a:r>
              <a:rPr lang="en-US" altLang="zh-CN" dirty="0"/>
              <a:t>: </a:t>
            </a:r>
          </a:p>
          <a:p>
            <a:pPr lvl="1" algn="just"/>
            <a:r>
              <a:rPr lang="zh-CN" altLang="en-US" sz="3200" dirty="0"/>
              <a:t>能从采集器陷阱中跳出，能处理</a:t>
            </a:r>
            <a:r>
              <a:rPr lang="en-US" altLang="zh-CN" sz="3200" dirty="0"/>
              <a:t>Web</a:t>
            </a:r>
            <a:r>
              <a:rPr lang="zh-CN" altLang="en-US" sz="3200" dirty="0"/>
              <a:t>服务器的其他恶意行为</a:t>
            </a:r>
            <a:endParaRPr lang="en-US" altLang="zh-CN" sz="3200" b="1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Malicious </a:t>
            </a:r>
            <a:r>
              <a:rPr lang="zh-CN" altLang="en-US" dirty="0"/>
              <a:t>怀有恶意的 </a:t>
            </a:r>
            <a:r>
              <a:rPr lang="en-US" altLang="en-US" dirty="0"/>
              <a:t>pages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Spam pages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Spider traps – </a:t>
            </a:r>
            <a:r>
              <a:rPr lang="en-US" altLang="en-US" dirty="0" err="1"/>
              <a:t>incl</a:t>
            </a:r>
            <a:r>
              <a:rPr lang="en-US" altLang="en-US" dirty="0"/>
              <a:t> dynamically generated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Even non-malicious pages pose challenges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Latency</a:t>
            </a:r>
            <a:r>
              <a:rPr lang="zh-CN" altLang="en-US" dirty="0"/>
              <a:t>延时</a:t>
            </a:r>
            <a:r>
              <a:rPr lang="en-US" altLang="en-US" dirty="0"/>
              <a:t>/bandwidth </a:t>
            </a:r>
            <a:r>
              <a:rPr lang="zh-CN" altLang="en-US" dirty="0"/>
              <a:t>带宽 </a:t>
            </a:r>
            <a:r>
              <a:rPr lang="en-US" altLang="en-US" dirty="0"/>
              <a:t>to remote servers vary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Site mirrors and duplicate pages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Webmasters</a:t>
            </a:r>
            <a:r>
              <a:rPr lang="ja-JP" altLang="en-US" dirty="0"/>
              <a:t>’</a:t>
            </a:r>
            <a:r>
              <a:rPr lang="en-US" altLang="ja-JP" dirty="0"/>
              <a:t> stipulations </a:t>
            </a:r>
            <a:r>
              <a:rPr lang="zh-CN" altLang="en-US" dirty="0"/>
              <a:t>合同</a:t>
            </a:r>
            <a:endParaRPr lang="en-US" altLang="ja-JP" dirty="0"/>
          </a:p>
          <a:p>
            <a:pPr lvl="3">
              <a:lnSpc>
                <a:spcPct val="90000"/>
              </a:lnSpc>
            </a:pPr>
            <a:r>
              <a:rPr lang="en-US" altLang="en-US" dirty="0"/>
              <a:t>How </a:t>
            </a:r>
            <a:r>
              <a:rPr lang="ja-JP" altLang="en-US" dirty="0"/>
              <a:t>“</a:t>
            </a:r>
            <a:r>
              <a:rPr lang="en-US" altLang="ja-JP" dirty="0"/>
              <a:t>deep</a:t>
            </a:r>
            <a:r>
              <a:rPr lang="ja-JP" altLang="en-US" dirty="0"/>
              <a:t>”</a:t>
            </a:r>
            <a:r>
              <a:rPr lang="en-US" altLang="ja-JP" dirty="0"/>
              <a:t> should you crawl a site</a:t>
            </a:r>
            <a:r>
              <a:rPr lang="ja-JP" altLang="en-US" dirty="0"/>
              <a:t>’</a:t>
            </a:r>
            <a:r>
              <a:rPr lang="en-US" altLang="ja-JP" dirty="0"/>
              <a:t>s URL hierarchy?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09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85794"/>
            <a:ext cx="8229600" cy="588356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/>
              <a:t>4.3  </a:t>
            </a:r>
            <a:r>
              <a:rPr lang="zh-CN" altLang="en-US" b="1" dirty="0"/>
              <a:t>性能和效率</a:t>
            </a:r>
            <a:r>
              <a:rPr lang="en-US" altLang="zh-CN" dirty="0"/>
              <a:t>: </a:t>
            </a:r>
          </a:p>
          <a:p>
            <a:pPr lvl="1" algn="just"/>
            <a:r>
              <a:rPr lang="en-US" altLang="en-US" u="sng" dirty="0"/>
              <a:t>Performance/efficiency</a:t>
            </a:r>
            <a:r>
              <a:rPr lang="en-US" altLang="en-US" dirty="0"/>
              <a:t>: permit full use of available processing and network resources</a:t>
            </a:r>
            <a:endParaRPr lang="en-US" altLang="zh-CN" dirty="0"/>
          </a:p>
          <a:p>
            <a:pPr lvl="1" algn="just"/>
            <a:r>
              <a:rPr lang="zh-CN" altLang="en-US" dirty="0"/>
              <a:t>充分利用不同的系统资源，包括处理器、存储器和网络带宽</a:t>
            </a:r>
            <a:endParaRPr lang="en-US" altLang="zh-CN" dirty="0"/>
          </a:p>
          <a:p>
            <a:pPr lvl="1" algn="just"/>
            <a:r>
              <a:rPr lang="zh-CN" altLang="en-US" dirty="0"/>
              <a:t>优先抓取“有用的网页”</a:t>
            </a:r>
            <a:endParaRPr lang="en-US" altLang="zh-CN" dirty="0"/>
          </a:p>
          <a:p>
            <a:pPr lvl="2" algn="just"/>
            <a:r>
              <a:rPr lang="zh-CN" altLang="en-US" dirty="0"/>
              <a:t>我们一般认为一个网页的首页是相当重要的</a:t>
            </a:r>
            <a:endParaRPr lang="en-US" altLang="zh-CN" dirty="0"/>
          </a:p>
          <a:p>
            <a:pPr lvl="1" algn="just"/>
            <a:r>
              <a:rPr lang="zh-CN" altLang="en-US" dirty="0">
                <a:solidFill>
                  <a:srgbClr val="FF0000"/>
                </a:solidFill>
              </a:rPr>
              <a:t>搜索策略</a:t>
            </a:r>
            <a:r>
              <a:rPr lang="zh-CN" altLang="en-US" dirty="0"/>
              <a:t>：深度优先</a:t>
            </a:r>
            <a:r>
              <a:rPr lang="en-US" altLang="zh-CN" dirty="0"/>
              <a:t>, </a:t>
            </a:r>
            <a:r>
              <a:rPr lang="zh-CN" altLang="en-US" dirty="0"/>
              <a:t>广度优先</a:t>
            </a:r>
            <a:endParaRPr lang="en-US" altLang="zh-CN" dirty="0"/>
          </a:p>
        </p:txBody>
      </p:sp>
      <p:pic>
        <p:nvPicPr>
          <p:cNvPr id="4" name="Picture 3" descr="b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3786190"/>
            <a:ext cx="40386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786190"/>
            <a:ext cx="4038600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61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840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理论上，两者能够在大致的时间里完成所有的整个静态网页的爬取工作。</a:t>
            </a:r>
            <a:endParaRPr lang="en-US" altLang="zh-CN" dirty="0"/>
          </a:p>
          <a:p>
            <a:r>
              <a:rPr lang="en-US" altLang="zh-CN" dirty="0"/>
              <a:t>BFS</a:t>
            </a:r>
            <a:r>
              <a:rPr lang="zh-CN" altLang="en-US" dirty="0"/>
              <a:t>优于</a:t>
            </a:r>
            <a:r>
              <a:rPr lang="en-US" altLang="zh-CN" dirty="0"/>
              <a:t>DFS</a:t>
            </a:r>
          </a:p>
          <a:p>
            <a:pPr lvl="1"/>
            <a:r>
              <a:rPr lang="zh-CN" altLang="en-US" dirty="0"/>
              <a:t>工程上，网络爬虫更应该定义为“如何在有限的时间里最多的爬下那些重要的网页”，</a:t>
            </a:r>
            <a:endParaRPr lang="en-US" altLang="zh-CN" dirty="0"/>
          </a:p>
          <a:p>
            <a:pPr lvl="1"/>
            <a:r>
              <a:rPr lang="zh-CN" altLang="en-US" sz="2800" dirty="0"/>
              <a:t>我们一般认为一个网页的首页是相当重要的。</a:t>
            </a:r>
            <a:endParaRPr lang="en-US" altLang="zh-CN" sz="2800" dirty="0"/>
          </a:p>
          <a:p>
            <a:r>
              <a:rPr lang="en-US" altLang="zh-CN" dirty="0"/>
              <a:t>DFS</a:t>
            </a:r>
            <a:r>
              <a:rPr lang="zh-CN" altLang="en-US" dirty="0"/>
              <a:t>优于</a:t>
            </a:r>
            <a:r>
              <a:rPr lang="en-US" altLang="zh-CN" dirty="0"/>
              <a:t>BFS</a:t>
            </a:r>
          </a:p>
          <a:p>
            <a:pPr lvl="1"/>
            <a:r>
              <a:rPr lang="zh-CN" altLang="en-US" dirty="0"/>
              <a:t>爬虫的分布式结构以及网络通信的握手成本有关，“握手”就是指下载服务器与网站的服务器建立通信的过程。</a:t>
            </a:r>
          </a:p>
          <a:p>
            <a:pPr lvl="1"/>
            <a:r>
              <a:rPr lang="zh-CN" altLang="en-US" sz="2900" dirty="0"/>
              <a:t>时间网络爬虫是由成百上千万太服务器组成的分布式系统，对于某一个网页，一般由特定的一台或者几台服务器专门下载，这样可以避免握手次数太多。</a:t>
            </a:r>
            <a:endParaRPr lang="en-US" altLang="zh-CN" dirty="0"/>
          </a:p>
          <a:p>
            <a:endParaRPr lang="en-US" altLang="zh-CN" sz="32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3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900" dirty="0"/>
              <a:t>实际应用的网络爬虫不是对网页次序的简单</a:t>
            </a:r>
            <a:r>
              <a:rPr lang="en-US" altLang="zh-CN" sz="2900" dirty="0"/>
              <a:t>BFS</a:t>
            </a:r>
            <a:r>
              <a:rPr lang="zh-CN" altLang="en-US" sz="2900" dirty="0"/>
              <a:t>或者</a:t>
            </a:r>
            <a:r>
              <a:rPr lang="en-US" altLang="zh-CN" sz="2900" dirty="0"/>
              <a:t>BFS</a:t>
            </a:r>
            <a:r>
              <a:rPr lang="zh-CN" altLang="en-US" sz="2900" dirty="0"/>
              <a:t>，而是一个相对复杂的下载优先级排序的方法，管理这个系统的叫做“调度系统”</a:t>
            </a:r>
            <a:r>
              <a:rPr lang="en-US" altLang="zh-CN" sz="2900" dirty="0"/>
              <a:t>(Scheduler)</a:t>
            </a:r>
            <a:r>
              <a:rPr lang="zh-CN" altLang="en-US" sz="2900" dirty="0"/>
              <a:t>，会有一个</a:t>
            </a:r>
            <a:r>
              <a:rPr lang="en-US" altLang="zh-CN" sz="2900" dirty="0"/>
              <a:t>Priority Queue</a:t>
            </a:r>
            <a:r>
              <a:rPr lang="zh-CN" altLang="en-US" sz="2900" dirty="0"/>
              <a:t>。</a:t>
            </a:r>
            <a:r>
              <a:rPr lang="en-US" altLang="zh-CN" sz="2900" dirty="0"/>
              <a:t>BFS</a:t>
            </a:r>
            <a:r>
              <a:rPr lang="zh-CN" altLang="en-US" sz="2900" dirty="0"/>
              <a:t>成分更加多一些。</a:t>
            </a:r>
            <a:endParaRPr lang="en-US" altLang="zh-CN" dirty="0"/>
          </a:p>
          <a:p>
            <a:r>
              <a:rPr lang="en-US" altLang="zh-CN" dirty="0"/>
              <a:t>DFS </a:t>
            </a:r>
            <a:r>
              <a:rPr lang="zh-CN" altLang="en-US" dirty="0"/>
              <a:t>要限定爬取的深度</a:t>
            </a:r>
            <a:endParaRPr lang="en-US" altLang="zh-CN" dirty="0"/>
          </a:p>
          <a:p>
            <a:pPr lvl="1"/>
            <a:r>
              <a:rPr lang="zh-CN" altLang="en-US" dirty="0"/>
              <a:t>在爬取时为了防止有些错误链接导致的无穷递归爬取，需要限定爬取的深度。</a:t>
            </a:r>
          </a:p>
          <a:p>
            <a:pPr lvl="1"/>
            <a:r>
              <a:rPr lang="zh-CN" altLang="en-US" dirty="0"/>
              <a:t>此外层次越深的网页对用户来说可用的信息越少，理论上呈对数的倒数关系。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00"/>
                </a:solidFill>
              </a:rPr>
              <a:t>参考书目</a:t>
            </a:r>
            <a:r>
              <a:rPr lang="en-US" altLang="zh-CN" sz="3200" dirty="0">
                <a:solidFill>
                  <a:srgbClr val="000000"/>
                </a:solidFill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</a:rPr>
              <a:t>吴军</a:t>
            </a:r>
            <a:r>
              <a:rPr lang="en-US" altLang="zh-CN" sz="3200" dirty="0">
                <a:solidFill>
                  <a:srgbClr val="000000"/>
                </a:solidFill>
              </a:rPr>
              <a:t>《</a:t>
            </a:r>
            <a:r>
              <a:rPr lang="zh-CN" altLang="en-US" sz="3200" dirty="0">
                <a:solidFill>
                  <a:srgbClr val="000000"/>
                </a:solidFill>
              </a:rPr>
              <a:t>数学之美</a:t>
            </a:r>
            <a:r>
              <a:rPr lang="en-US" altLang="zh-CN" sz="3200" dirty="0">
                <a:solidFill>
                  <a:srgbClr val="000000"/>
                </a:solidFill>
              </a:rPr>
              <a:t>》</a:t>
            </a:r>
            <a:endParaRPr lang="en-US" altLang="zh-CN" sz="2900" dirty="0"/>
          </a:p>
        </p:txBody>
      </p:sp>
    </p:spTree>
    <p:extLst>
      <p:ext uri="{BB962C8B-B14F-4D97-AF65-F5344CB8AC3E}">
        <p14:creationId xmlns:p14="http://schemas.microsoft.com/office/powerpoint/2010/main" val="218030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en-US" altLang="en-US" u="sng" dirty="0"/>
              <a:t>distributed</a:t>
            </a:r>
            <a:r>
              <a:rPr lang="zh-CN" altLang="en-US" b="1" dirty="0"/>
              <a:t>分布式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可以在多台机器上分布式运行</a:t>
            </a:r>
          </a:p>
          <a:p>
            <a:r>
              <a:rPr lang="en-US" altLang="en-US" b="1" dirty="0"/>
              <a:t>4.5  Be scalable</a:t>
            </a:r>
            <a:r>
              <a:rPr lang="zh-CN" altLang="en-US" b="1" dirty="0"/>
              <a:t>可扩展性</a:t>
            </a:r>
            <a:r>
              <a:rPr lang="en-US" altLang="zh-CN" dirty="0"/>
              <a:t>:  </a:t>
            </a:r>
          </a:p>
          <a:p>
            <a:pPr lvl="1"/>
            <a:r>
              <a:rPr lang="zh-CN" altLang="en-US" dirty="0"/>
              <a:t>添加更多机器后采集率应该提高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3214686"/>
            <a:ext cx="6572250" cy="315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URL frontier</a:t>
            </a:r>
          </a:p>
          <a:p>
            <a:pPr lvl="1"/>
            <a:r>
              <a:rPr lang="en-US" altLang="en-US" dirty="0"/>
              <a:t>Must try to keep all crawling threads busy</a:t>
            </a:r>
          </a:p>
          <a:p>
            <a:pPr lvl="1"/>
            <a:r>
              <a:rPr lang="en-US" altLang="en-US" dirty="0"/>
              <a:t>Can include multiple pages from the same host</a:t>
            </a:r>
          </a:p>
          <a:p>
            <a:pPr lvl="1"/>
            <a:r>
              <a:rPr lang="en-US" altLang="en-US" dirty="0"/>
              <a:t>Must avoid trying to fetch them all at the same time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/>
          </a:bodyPr>
          <a:lstStyle/>
          <a:p>
            <a:r>
              <a:rPr lang="zh-CN" altLang="en-US" dirty="0"/>
              <a:t>分布式带来的问题</a:t>
            </a:r>
            <a:endParaRPr lang="en-US" altLang="en-US" dirty="0"/>
          </a:p>
          <a:p>
            <a:pPr lvl="1"/>
            <a:r>
              <a:rPr lang="zh-CN" altLang="en-US" dirty="0"/>
              <a:t>哈希表判重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哈希表判重，在一台下载服务器上建立和维护一张哈希表并不是难事，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分布式，多台服务器一起下载网页，就会出现问题：</a:t>
            </a:r>
          </a:p>
          <a:p>
            <a:pPr lvl="3">
              <a:defRPr/>
            </a:pPr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、哈希表太大，一台下载服务器存不下。</a:t>
            </a:r>
          </a:p>
          <a:p>
            <a:pPr lvl="3">
              <a:defRPr/>
            </a:pPr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、每台下载服务器在开始下载前和完成下载后都要维护这表哈希表，这个存储哈希表的通信就成为爬虫系统的瓶颈。</a:t>
            </a:r>
            <a:endParaRPr lang="en-US" altLang="en-US" dirty="0"/>
          </a:p>
          <a:p>
            <a:pPr lvl="1"/>
            <a:endParaRPr lang="en-US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497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采集器分布化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</a:t>
            </a:r>
            <a:r>
              <a:rPr lang="zh-CN" altLang="en-US" dirty="0"/>
              <a:t>、明确每台下载服务器的分工，即一看到某个</a:t>
            </a:r>
            <a:r>
              <a:rPr lang="en-US" altLang="zh-CN" dirty="0"/>
              <a:t>URL</a:t>
            </a:r>
            <a:r>
              <a:rPr lang="zh-CN" altLang="en-US" dirty="0"/>
              <a:t>就知道交给哪台服务器去执行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B</a:t>
            </a:r>
            <a:r>
              <a:rPr lang="zh-CN" altLang="en-US" dirty="0"/>
              <a:t>、批量处理，减少通信的次数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50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Motivation for crawlers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80010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Support universal search engines (Google, Yahoo, MSN/Windows Live, Ask,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Vertical (specialized) search engines, e.g. news, shopping, papers, recipes, reviews,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Business intelligence: keep track of potential competitors, partners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Monitor Web sites of interest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Evil: harvest emails for spamming, phishing…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web </a:t>
            </a:r>
            <a:r>
              <a:rPr lang="zh-CN" altLang="en-US" sz="2800" dirty="0">
                <a:ea typeface="宋体" pitchFamily="2" charset="-122"/>
              </a:rPr>
              <a:t>数据管理的基础</a:t>
            </a:r>
            <a:endParaRPr lang="en-US" altLang="zh-CN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51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Distributing the crawler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Run multiple crawl threads, under different processes – potentially at different nodes</a:t>
            </a:r>
          </a:p>
          <a:p>
            <a:pPr lvl="1" eaLnBrk="1" hangingPunct="1"/>
            <a:r>
              <a:rPr lang="en-US" altLang="en-US" sz="2800" dirty="0"/>
              <a:t>Geographically distributed nodes</a:t>
            </a:r>
          </a:p>
          <a:p>
            <a:pPr eaLnBrk="1" hangingPunct="1"/>
            <a:r>
              <a:rPr lang="en-US" altLang="en-US" sz="3000" dirty="0">
                <a:solidFill>
                  <a:srgbClr val="C00000"/>
                </a:solidFill>
              </a:rPr>
              <a:t>Partition hosts being crawled into nodes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Hash used for </a:t>
            </a:r>
            <a:r>
              <a:rPr lang="en-US" altLang="en-US" sz="2800" dirty="0" err="1">
                <a:solidFill>
                  <a:srgbClr val="C00000"/>
                </a:solidFill>
              </a:rPr>
              <a:t>partitio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20.2.1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AACB82-2E52-46A1-BC2C-C832EF3CA72D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 between nodes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>
          <a:xfrm>
            <a:off x="685800" y="1214422"/>
            <a:ext cx="8305800" cy="52625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Output of the URL filter at each node is sent to the Dup URL Eliminator of the appropriate node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668588"/>
            <a:ext cx="906463" cy="3308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WWW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589088" y="3748088"/>
            <a:ext cx="906462" cy="2227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Fetch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1589088" y="2667000"/>
            <a:ext cx="906462" cy="676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DNS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949575" y="3005138"/>
            <a:ext cx="906463" cy="297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Parse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4308475" y="4221163"/>
            <a:ext cx="906463" cy="1754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Content</a:t>
            </a:r>
          </a:p>
          <a:p>
            <a:pPr algn="ctr" eaLnBrk="1" hangingPunct="1"/>
            <a:r>
              <a:rPr lang="en-US" altLang="en-US" sz="2000"/>
              <a:t>seen?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5592763" y="4221163"/>
            <a:ext cx="906462" cy="1754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URL</a:t>
            </a:r>
          </a:p>
          <a:p>
            <a:pPr algn="ctr" eaLnBrk="1" hangingPunct="1"/>
            <a:r>
              <a:rPr lang="en-US" altLang="en-US"/>
              <a:t>filter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7932738" y="4225925"/>
            <a:ext cx="906462" cy="175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Dup</a:t>
            </a:r>
          </a:p>
          <a:p>
            <a:pPr algn="ctr" eaLnBrk="1" hangingPunct="1"/>
            <a:r>
              <a:rPr lang="en-US" altLang="en-US"/>
              <a:t>URL</a:t>
            </a:r>
          </a:p>
          <a:p>
            <a:pPr algn="ctr" eaLnBrk="1" hangingPunct="1"/>
            <a:r>
              <a:rPr lang="en-US" altLang="en-US"/>
              <a:t>elim</a:t>
            </a:r>
          </a:p>
        </p:txBody>
      </p:sp>
      <p:sp>
        <p:nvSpPr>
          <p:cNvPr id="37898" name="AutoShape 11"/>
          <p:cNvSpPr>
            <a:spLocks noChangeArrowheads="1"/>
          </p:cNvSpPr>
          <p:nvPr/>
        </p:nvSpPr>
        <p:spPr bwMode="auto">
          <a:xfrm>
            <a:off x="4308475" y="2870200"/>
            <a:ext cx="906463" cy="877888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Doc</a:t>
            </a:r>
          </a:p>
          <a:p>
            <a:pPr algn="ctr" eaLnBrk="1" hangingPunct="1"/>
            <a:r>
              <a:rPr lang="en-US" altLang="en-US"/>
              <a:t>FP</a:t>
            </a:r>
            <a:r>
              <a:rPr lang="ja-JP" altLang="en-US"/>
              <a:t>’</a:t>
            </a:r>
            <a:r>
              <a:rPr lang="en-US" altLang="ja-JP"/>
              <a:t>s</a:t>
            </a:r>
            <a:endParaRPr lang="en-US" altLang="en-US"/>
          </a:p>
        </p:txBody>
      </p:sp>
      <p:sp>
        <p:nvSpPr>
          <p:cNvPr id="37899" name="AutoShape 12"/>
          <p:cNvSpPr>
            <a:spLocks noChangeArrowheads="1"/>
          </p:cNvSpPr>
          <p:nvPr/>
        </p:nvSpPr>
        <p:spPr bwMode="auto">
          <a:xfrm>
            <a:off x="7932738" y="2801938"/>
            <a:ext cx="906462" cy="946150"/>
          </a:xfrm>
          <a:prstGeom prst="can">
            <a:avLst>
              <a:gd name="adj" fmla="val 260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URL</a:t>
            </a:r>
          </a:p>
          <a:p>
            <a:pPr algn="ctr" eaLnBrk="1" hangingPunct="1"/>
            <a:r>
              <a:rPr lang="en-US" altLang="en-US"/>
              <a:t>set</a:t>
            </a: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2722563" y="6249988"/>
            <a:ext cx="3927475" cy="608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URL Frontier</a:t>
            </a:r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 flipH="1">
            <a:off x="1135063" y="3000375"/>
            <a:ext cx="4524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>
            <a:off x="2043113" y="3343275"/>
            <a:ext cx="0" cy="404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>
            <a:off x="1136650" y="4492625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>
            <a:off x="2495550" y="4492625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>
            <a:off x="3856038" y="4492625"/>
            <a:ext cx="4524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5214938" y="4492625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Line 20"/>
          <p:cNvSpPr>
            <a:spLocks noChangeShapeType="1"/>
          </p:cNvSpPr>
          <p:nvPr/>
        </p:nvSpPr>
        <p:spPr bwMode="auto">
          <a:xfrm>
            <a:off x="7631113" y="4492625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Line 21"/>
          <p:cNvSpPr>
            <a:spLocks noChangeShapeType="1"/>
          </p:cNvSpPr>
          <p:nvPr/>
        </p:nvSpPr>
        <p:spPr bwMode="auto">
          <a:xfrm>
            <a:off x="4762500" y="37480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>
            <a:off x="8386763" y="37480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Line 23"/>
          <p:cNvSpPr>
            <a:spLocks noChangeShapeType="1"/>
          </p:cNvSpPr>
          <p:nvPr/>
        </p:nvSpPr>
        <p:spPr bwMode="auto">
          <a:xfrm flipH="1">
            <a:off x="6648450" y="6588125"/>
            <a:ext cx="17383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Line 24"/>
          <p:cNvSpPr>
            <a:spLocks noChangeShapeType="1"/>
          </p:cNvSpPr>
          <p:nvPr/>
        </p:nvSpPr>
        <p:spPr bwMode="auto">
          <a:xfrm flipV="1">
            <a:off x="8386763" y="59785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2" name="Line 25"/>
          <p:cNvSpPr>
            <a:spLocks noChangeShapeType="1"/>
          </p:cNvSpPr>
          <p:nvPr/>
        </p:nvSpPr>
        <p:spPr bwMode="auto">
          <a:xfrm flipH="1">
            <a:off x="2117725" y="6588125"/>
            <a:ext cx="6048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 flipV="1">
            <a:off x="2117725" y="59785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AutoShape 27"/>
          <p:cNvSpPr>
            <a:spLocks noChangeArrowheads="1"/>
          </p:cNvSpPr>
          <p:nvPr/>
        </p:nvSpPr>
        <p:spPr bwMode="auto">
          <a:xfrm>
            <a:off x="5592763" y="2870200"/>
            <a:ext cx="906462" cy="877888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robots</a:t>
            </a:r>
          </a:p>
          <a:p>
            <a:pPr algn="ctr" eaLnBrk="1" hangingPunct="1"/>
            <a:r>
              <a:rPr lang="en-US" altLang="en-US"/>
              <a:t>filters</a:t>
            </a:r>
          </a:p>
        </p:txBody>
      </p:sp>
      <p:sp>
        <p:nvSpPr>
          <p:cNvPr id="37915" name="Line 28"/>
          <p:cNvSpPr>
            <a:spLocks noChangeShapeType="1"/>
          </p:cNvSpPr>
          <p:nvPr/>
        </p:nvSpPr>
        <p:spPr bwMode="auto">
          <a:xfrm>
            <a:off x="6046788" y="37480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Rectangle 29"/>
          <p:cNvSpPr>
            <a:spLocks noChangeArrowheads="1"/>
          </p:cNvSpPr>
          <p:nvPr/>
        </p:nvSpPr>
        <p:spPr bwMode="auto">
          <a:xfrm>
            <a:off x="6724650" y="4221163"/>
            <a:ext cx="906463" cy="9461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Host</a:t>
            </a:r>
          </a:p>
          <a:p>
            <a:pPr algn="ctr" eaLnBrk="1" hangingPunct="1"/>
            <a:r>
              <a:rPr lang="en-US" altLang="en-US"/>
              <a:t>splitter</a:t>
            </a:r>
          </a:p>
        </p:txBody>
      </p:sp>
      <p:sp>
        <p:nvSpPr>
          <p:cNvPr id="37917" name="Line 30"/>
          <p:cNvSpPr>
            <a:spLocks noChangeShapeType="1"/>
          </p:cNvSpPr>
          <p:nvPr/>
        </p:nvSpPr>
        <p:spPr bwMode="auto">
          <a:xfrm>
            <a:off x="6497638" y="4492625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8" name="Line 31"/>
          <p:cNvSpPr>
            <a:spLocks noChangeShapeType="1"/>
          </p:cNvSpPr>
          <p:nvPr/>
        </p:nvSpPr>
        <p:spPr bwMode="auto">
          <a:xfrm flipV="1">
            <a:off x="6875463" y="36814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9" name="Line 32"/>
          <p:cNvSpPr>
            <a:spLocks noChangeShapeType="1"/>
          </p:cNvSpPr>
          <p:nvPr/>
        </p:nvSpPr>
        <p:spPr bwMode="auto">
          <a:xfrm flipV="1">
            <a:off x="7026275" y="36814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0" name="Line 33"/>
          <p:cNvSpPr>
            <a:spLocks noChangeShapeType="1"/>
          </p:cNvSpPr>
          <p:nvPr/>
        </p:nvSpPr>
        <p:spPr bwMode="auto">
          <a:xfrm flipV="1">
            <a:off x="7480300" y="36814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1" name="Line 34"/>
          <p:cNvSpPr>
            <a:spLocks noChangeShapeType="1"/>
          </p:cNvSpPr>
          <p:nvPr/>
        </p:nvSpPr>
        <p:spPr bwMode="auto">
          <a:xfrm flipV="1">
            <a:off x="7177088" y="36814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Line 35"/>
          <p:cNvSpPr>
            <a:spLocks noChangeShapeType="1"/>
          </p:cNvSpPr>
          <p:nvPr/>
        </p:nvSpPr>
        <p:spPr bwMode="auto">
          <a:xfrm flipV="1">
            <a:off x="7327900" y="36814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Text Box 36"/>
          <p:cNvSpPr txBox="1">
            <a:spLocks noChangeArrowheads="1"/>
          </p:cNvSpPr>
          <p:nvPr/>
        </p:nvSpPr>
        <p:spPr bwMode="auto">
          <a:xfrm>
            <a:off x="6718300" y="2727325"/>
            <a:ext cx="936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To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other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nodes</a:t>
            </a:r>
          </a:p>
        </p:txBody>
      </p:sp>
      <p:sp>
        <p:nvSpPr>
          <p:cNvPr id="37924" name="Rectangle 38"/>
          <p:cNvSpPr>
            <a:spLocks noChangeArrowheads="1"/>
          </p:cNvSpPr>
          <p:nvPr/>
        </p:nvSpPr>
        <p:spPr bwMode="auto">
          <a:xfrm>
            <a:off x="6629400" y="2895600"/>
            <a:ext cx="1143000" cy="3352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/>
          </a:p>
        </p:txBody>
      </p:sp>
      <p:sp>
        <p:nvSpPr>
          <p:cNvPr id="37925" name="Line 40"/>
          <p:cNvSpPr>
            <a:spLocks noChangeShapeType="1"/>
          </p:cNvSpPr>
          <p:nvPr/>
        </p:nvSpPr>
        <p:spPr bwMode="auto">
          <a:xfrm>
            <a:off x="68580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6" name="Line 41"/>
          <p:cNvSpPr>
            <a:spLocks noChangeShapeType="1"/>
          </p:cNvSpPr>
          <p:nvPr/>
        </p:nvSpPr>
        <p:spPr bwMode="auto">
          <a:xfrm>
            <a:off x="6858000" y="5334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7" name="Line 42"/>
          <p:cNvSpPr>
            <a:spLocks noChangeShapeType="1"/>
          </p:cNvSpPr>
          <p:nvPr/>
        </p:nvSpPr>
        <p:spPr bwMode="auto">
          <a:xfrm>
            <a:off x="7010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8" name="Line 43"/>
          <p:cNvSpPr>
            <a:spLocks noChangeShapeType="1"/>
          </p:cNvSpPr>
          <p:nvPr/>
        </p:nvSpPr>
        <p:spPr bwMode="auto">
          <a:xfrm>
            <a:off x="70104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9" name="Line 44"/>
          <p:cNvSpPr>
            <a:spLocks noChangeShapeType="1"/>
          </p:cNvSpPr>
          <p:nvPr/>
        </p:nvSpPr>
        <p:spPr bwMode="auto">
          <a:xfrm>
            <a:off x="7162800" y="563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0" name="Line 45"/>
          <p:cNvSpPr>
            <a:spLocks noChangeShapeType="1"/>
          </p:cNvSpPr>
          <p:nvPr/>
        </p:nvSpPr>
        <p:spPr bwMode="auto">
          <a:xfrm>
            <a:off x="7162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1" name="Text Box 46"/>
          <p:cNvSpPr txBox="1">
            <a:spLocks noChangeArrowheads="1"/>
          </p:cNvSpPr>
          <p:nvPr/>
        </p:nvSpPr>
        <p:spPr bwMode="auto">
          <a:xfrm>
            <a:off x="6705600" y="5638800"/>
            <a:ext cx="936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From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other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nodes</a:t>
            </a:r>
          </a:p>
        </p:txBody>
      </p:sp>
      <p:sp>
        <p:nvSpPr>
          <p:cNvPr id="37932" name="TextBox 45"/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20.2.1</a:t>
            </a:r>
          </a:p>
        </p:txBody>
      </p:sp>
      <p:sp>
        <p:nvSpPr>
          <p:cNvPr id="37933" name="Slide Number Placeholder 4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3D0DFA-6661-4A9E-A901-4BFC89EF85B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algn="just"/>
            <a:r>
              <a:rPr lang="en-US" altLang="zh-CN" b="1" dirty="0"/>
              <a:t>4.5  </a:t>
            </a:r>
            <a:r>
              <a:rPr lang="zh-CN" altLang="en-US" b="1" dirty="0"/>
              <a:t>新鲜度</a:t>
            </a:r>
            <a:r>
              <a:rPr lang="en-US" altLang="zh-CN" dirty="0"/>
              <a:t>:  </a:t>
            </a:r>
          </a:p>
          <a:p>
            <a:pPr lvl="1" algn="just"/>
            <a:r>
              <a:rPr lang="zh-CN" altLang="en-US" dirty="0"/>
              <a:t>对更新了的网页进行爬取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HTTP headers are notoriously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恶名昭彰地</a:t>
            </a:r>
            <a:r>
              <a:rPr lang="en-US" altLang="zh-CN" sz="2400" dirty="0">
                <a:ea typeface="宋体" pitchFamily="2" charset="-122"/>
              </a:rPr>
              <a:t> unreliable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&lt;meta&gt;</a:t>
            </a:r>
          </a:p>
          <a:p>
            <a:pPr lvl="3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Last-modified</a:t>
            </a:r>
          </a:p>
          <a:p>
            <a:pPr lvl="3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Expires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Solution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Estimate the probability that a previously visited page has changed in the meanwhile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Prioritize by this probability estimate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261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有统计资料表明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随机选择</a:t>
            </a:r>
            <a:r>
              <a:rPr lang="en-US" altLang="zh-CN" dirty="0"/>
              <a:t>270</a:t>
            </a:r>
            <a:r>
              <a:rPr lang="zh-CN" altLang="en-US" dirty="0"/>
              <a:t>个站点，</a:t>
            </a:r>
            <a:r>
              <a:rPr lang="en-US" altLang="zh-CN" dirty="0"/>
              <a:t>132</a:t>
            </a:r>
            <a:r>
              <a:rPr lang="zh-CN" altLang="en-US" dirty="0"/>
              <a:t>个</a:t>
            </a:r>
            <a:r>
              <a:rPr lang="en-US" altLang="zh-CN" dirty="0"/>
              <a:t>.com</a:t>
            </a:r>
            <a:r>
              <a:rPr lang="zh-CN" altLang="en-US" dirty="0"/>
              <a:t>站点，</a:t>
            </a:r>
            <a:r>
              <a:rPr lang="en-US" altLang="zh-CN" dirty="0"/>
              <a:t>78</a:t>
            </a:r>
            <a:r>
              <a:rPr lang="zh-CN" altLang="en-US" dirty="0"/>
              <a:t>个</a:t>
            </a:r>
            <a:r>
              <a:rPr lang="en-US" altLang="zh-CN" dirty="0"/>
              <a:t>.</a:t>
            </a:r>
            <a:r>
              <a:rPr lang="en-US" altLang="zh-CN" dirty="0" err="1"/>
              <a:t>edu</a:t>
            </a:r>
            <a:r>
              <a:rPr lang="zh-CN" altLang="en-US" dirty="0"/>
              <a:t>站点，</a:t>
            </a:r>
            <a:r>
              <a:rPr lang="en-US" altLang="zh-CN" dirty="0"/>
              <a:t>30</a:t>
            </a:r>
            <a:r>
              <a:rPr lang="zh-CN" altLang="en-US" dirty="0"/>
              <a:t>个</a:t>
            </a:r>
            <a:r>
              <a:rPr lang="en-US" altLang="zh-CN" dirty="0" err="1"/>
              <a:t>.net</a:t>
            </a:r>
            <a:r>
              <a:rPr lang="zh-CN" altLang="en-US" dirty="0"/>
              <a:t>站点和</a:t>
            </a:r>
            <a:r>
              <a:rPr lang="en-US" altLang="zh-CN" dirty="0"/>
              <a:t>30</a:t>
            </a:r>
            <a:r>
              <a:rPr lang="zh-CN" altLang="en-US" dirty="0"/>
              <a:t>个</a:t>
            </a:r>
            <a:r>
              <a:rPr lang="en-US" altLang="zh-CN" dirty="0"/>
              <a:t>.</a:t>
            </a:r>
            <a:r>
              <a:rPr lang="en-US" altLang="zh-CN" dirty="0" err="1"/>
              <a:t>gov</a:t>
            </a:r>
            <a:r>
              <a:rPr lang="zh-CN" altLang="en-US" dirty="0"/>
              <a:t>站点</a:t>
            </a:r>
          </a:p>
          <a:p>
            <a:pPr eaLnBrk="1" hangingPunct="1"/>
            <a:r>
              <a:rPr lang="zh-CN" altLang="en-US" dirty="0"/>
              <a:t>下载</a:t>
            </a:r>
            <a:r>
              <a:rPr lang="en-US" altLang="zh-CN" dirty="0"/>
              <a:t>72000</a:t>
            </a:r>
            <a:r>
              <a:rPr lang="zh-CN" altLang="en-US" dirty="0"/>
              <a:t>个页面，</a:t>
            </a:r>
            <a:r>
              <a:rPr lang="en-US" altLang="zh-CN" dirty="0"/>
              <a:t>40%</a:t>
            </a:r>
            <a:r>
              <a:rPr lang="zh-CN" altLang="en-US" dirty="0"/>
              <a:t>的</a:t>
            </a:r>
            <a:r>
              <a:rPr lang="en-US" altLang="zh-CN" dirty="0"/>
              <a:t>.com</a:t>
            </a:r>
            <a:r>
              <a:rPr lang="zh-CN" altLang="en-US" dirty="0"/>
              <a:t>每天变化，</a:t>
            </a:r>
            <a:r>
              <a:rPr lang="en-US" altLang="zh-CN" dirty="0" err="1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.org</a:t>
            </a:r>
            <a:r>
              <a:rPr lang="zh-CN" altLang="en-US" dirty="0"/>
              <a:t>变化适中，</a:t>
            </a:r>
            <a:r>
              <a:rPr lang="en-US" altLang="zh-CN" dirty="0"/>
              <a:t>.</a:t>
            </a:r>
            <a:r>
              <a:rPr lang="en-US" altLang="zh-CN" dirty="0" err="1"/>
              <a:t>edu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gov</a:t>
            </a:r>
            <a:r>
              <a:rPr lang="zh-CN" altLang="en-US" dirty="0"/>
              <a:t>变化最为缓慢</a:t>
            </a:r>
          </a:p>
          <a:p>
            <a:pPr eaLnBrk="1" hangingPunct="1"/>
            <a:r>
              <a:rPr lang="zh-CN" altLang="en-US" dirty="0"/>
              <a:t>需要为更新较快的页面提高刷新率</a:t>
            </a:r>
            <a:endParaRPr lang="en-US" altLang="zh-CN" dirty="0"/>
          </a:p>
          <a:p>
            <a:r>
              <a:rPr lang="zh-CN" altLang="en-US" dirty="0"/>
              <a:t>含有那些突增的搜索关键字的网站会得到较快的更新频率。</a:t>
            </a:r>
            <a:r>
              <a:rPr lang="en-US" altLang="zh-CN" dirty="0"/>
              <a:t> Google</a:t>
            </a:r>
            <a:r>
              <a:rPr lang="zh-CN" altLang="en-US" dirty="0"/>
              <a:t>就会优先对与这个主题有关的网站进行更新</a:t>
            </a:r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321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b="1" dirty="0"/>
              <a:t>4.6</a:t>
            </a:r>
            <a:r>
              <a:rPr lang="zh-CN" altLang="en-US" b="1" dirty="0"/>
              <a:t>功能可扩展性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algn="just"/>
            <a:r>
              <a:rPr lang="zh-CN" altLang="en-US" dirty="0"/>
              <a:t>支持多方面的功能扩展，例如处理新的数据格式、新的抓取协议等</a:t>
            </a:r>
            <a:endParaRPr lang="en-US" altLang="zh-CN" b="1" dirty="0"/>
          </a:p>
          <a:p>
            <a:pPr lvl="1" algn="just"/>
            <a:endParaRPr lang="zh-CN" altLang="en-US" dirty="0"/>
          </a:p>
          <a:p>
            <a:pPr marL="457200" lvl="1" indent="0" algn="just">
              <a:buNone/>
            </a:pP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932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0648"/>
            <a:ext cx="7793037" cy="13462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五、爬虫分类</a:t>
            </a:r>
            <a:br>
              <a:rPr lang="en-US" altLang="zh-CN" b="1" dirty="0"/>
            </a:br>
            <a:r>
              <a:rPr lang="en-US" altLang="zh-CN" dirty="0">
                <a:ea typeface="宋体" pitchFamily="2" charset="-122"/>
              </a:rPr>
              <a:t>Taxonomy of crawlers</a:t>
            </a:r>
            <a:endParaRPr lang="zh-CN" altLang="en-US" b="1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5.1</a:t>
            </a:r>
            <a:r>
              <a:rPr lang="zh-CN" altLang="en-US" sz="2400" dirty="0"/>
              <a:t>基于整个</a:t>
            </a:r>
            <a:r>
              <a:rPr lang="en-US" altLang="zh-CN" sz="2400" dirty="0"/>
              <a:t>Web</a:t>
            </a:r>
            <a:r>
              <a:rPr lang="zh-CN" altLang="en-US" sz="2400" dirty="0"/>
              <a:t>的信息采集</a:t>
            </a:r>
            <a:r>
              <a:rPr lang="en-US" altLang="zh-CN" sz="2400" dirty="0"/>
              <a:t>(Universal Web Crawling)</a:t>
            </a:r>
          </a:p>
          <a:p>
            <a:pPr eaLnBrk="1" hangingPunct="1"/>
            <a:r>
              <a:rPr lang="en-US" altLang="zh-CN" sz="2400" dirty="0"/>
              <a:t>5.2 </a:t>
            </a:r>
            <a:r>
              <a:rPr lang="zh-CN" altLang="en-US" sz="2400" dirty="0"/>
              <a:t>增量式</a:t>
            </a:r>
            <a:r>
              <a:rPr lang="en-US" altLang="zh-CN" sz="2400" dirty="0"/>
              <a:t>Web</a:t>
            </a:r>
            <a:r>
              <a:rPr lang="zh-CN" altLang="en-US" sz="2400" dirty="0"/>
              <a:t>信息采集 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Incremental Web Crawling</a:t>
            </a:r>
            <a:r>
              <a:rPr lang="en-US" altLang="zh-CN" sz="2400" dirty="0"/>
              <a:t> )</a:t>
            </a:r>
          </a:p>
          <a:p>
            <a:pPr eaLnBrk="1" hangingPunct="1"/>
            <a:r>
              <a:rPr lang="en-US" altLang="zh-CN" sz="2400" dirty="0"/>
              <a:t>5.3 </a:t>
            </a:r>
            <a:r>
              <a:rPr lang="zh-CN" altLang="en-US" sz="2400" dirty="0"/>
              <a:t>基于主题的</a:t>
            </a:r>
            <a:r>
              <a:rPr lang="en-US" altLang="zh-CN" sz="2400" dirty="0"/>
              <a:t>Web</a:t>
            </a:r>
            <a:r>
              <a:rPr lang="zh-CN" altLang="en-US" sz="2400" dirty="0"/>
              <a:t>信息采集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Focused Web Crawling</a:t>
            </a:r>
            <a:r>
              <a:rPr lang="en-US" altLang="zh-CN" sz="2400" dirty="0"/>
              <a:t> )</a:t>
            </a:r>
          </a:p>
          <a:p>
            <a:pPr eaLnBrk="1" hangingPunct="1"/>
            <a:r>
              <a:rPr lang="en-US" altLang="zh-CN" sz="2400" dirty="0"/>
              <a:t>5.4 </a:t>
            </a:r>
            <a:r>
              <a:rPr lang="zh-CN" altLang="en-US" sz="2400" dirty="0"/>
              <a:t>基于用户个性化的</a:t>
            </a:r>
            <a:r>
              <a:rPr lang="en-US" altLang="zh-CN" sz="2400" dirty="0"/>
              <a:t>Web</a:t>
            </a:r>
            <a:r>
              <a:rPr lang="zh-CN" altLang="en-US" sz="2400" dirty="0"/>
              <a:t>信息采集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Customized Web Crawling</a:t>
            </a:r>
            <a:r>
              <a:rPr lang="en-US" altLang="zh-CN" sz="2400" dirty="0"/>
              <a:t> )</a:t>
            </a:r>
          </a:p>
          <a:p>
            <a:pPr eaLnBrk="1" hangingPunct="1"/>
            <a:r>
              <a:rPr lang="zh-CN" altLang="en-US" sz="2400" dirty="0"/>
              <a:t>基于元搜索的信息采集</a:t>
            </a:r>
            <a:r>
              <a:rPr lang="en-US" altLang="zh-CN" sz="2400" dirty="0">
                <a:ea typeface="楷体_GB2312" pitchFamily="49" charset="-122"/>
              </a:rPr>
              <a:t>(Metasearch Web Crawling)</a:t>
            </a:r>
            <a:r>
              <a:rPr lang="en-US" altLang="zh-CN" sz="2400" dirty="0"/>
              <a:t> 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429124" y="4714884"/>
            <a:ext cx="4105275" cy="1512887"/>
          </a:xfrm>
          <a:prstGeom prst="wedgeRoundRectCallout">
            <a:avLst>
              <a:gd name="adj1" fmla="val -42051"/>
              <a:gd name="adj2" fmla="val -611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实际的采集器往往是几种采集技术的结合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73050"/>
            <a:ext cx="7793037" cy="13462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5.1</a:t>
            </a:r>
            <a:r>
              <a:rPr lang="zh-CN" altLang="en-US" b="1" dirty="0"/>
              <a:t>、基于整个</a:t>
            </a:r>
            <a:r>
              <a:rPr lang="en-US" altLang="zh-CN" b="1" dirty="0"/>
              <a:t>Web</a:t>
            </a:r>
            <a:r>
              <a:rPr lang="zh-CN" altLang="en-US" b="1" dirty="0"/>
              <a:t>的信息采集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传统的采集方式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作为门户搜索引擎和大型的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服务提供商的数据收集部分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是指从一些种子</a:t>
            </a:r>
            <a:r>
              <a:rPr lang="en-US" altLang="zh-CN" sz="2000" dirty="0"/>
              <a:t>URL</a:t>
            </a:r>
            <a:r>
              <a:rPr lang="zh-CN" altLang="en-US" sz="2000" dirty="0"/>
              <a:t>扩充到整个</a:t>
            </a:r>
            <a:r>
              <a:rPr lang="en-US" altLang="zh-CN" sz="2000" dirty="0"/>
              <a:t>Web</a:t>
            </a:r>
            <a:r>
              <a:rPr lang="zh-CN" altLang="en-US" sz="2000" dirty="0"/>
              <a:t>的信息采集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采集数据广，采集速度快，适用于广泛主题的搜索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采集数据乱，数据利用率低，页面失效率高，采集周期长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典型代表：</a:t>
            </a:r>
            <a:r>
              <a:rPr lang="en-US" altLang="zh-CN" sz="2400" dirty="0"/>
              <a:t>Google Crawler, </a:t>
            </a:r>
            <a:r>
              <a:rPr lang="zh-CN" altLang="en-US" sz="2400" dirty="0"/>
              <a:t>百度 </a:t>
            </a:r>
          </a:p>
        </p:txBody>
      </p:sp>
    </p:spTree>
    <p:extLst>
      <p:ext uri="{BB962C8B-B14F-4D97-AF65-F5344CB8AC3E}">
        <p14:creationId xmlns:p14="http://schemas.microsoft.com/office/powerpoint/2010/main" val="721517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Large-scale universal crawlers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marL="609600" indent="-609600" eaLnBrk="1" hangingPunct="1"/>
            <a:r>
              <a:rPr lang="en-US" altLang="zh-CN" dirty="0">
                <a:ea typeface="宋体" pitchFamily="2" charset="-122"/>
              </a:rPr>
              <a:t>Two major issues: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  <a:p>
            <a:pPr marL="990600" lvl="1" indent="-533400" eaLnBrk="1" hangingPunct="1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Need to scale up to billions of pages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Policy 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策略</a:t>
            </a:r>
            <a:endParaRPr lang="en-US" altLang="zh-CN" dirty="0">
              <a:ea typeface="宋体" pitchFamily="2" charset="-122"/>
            </a:endParaRPr>
          </a:p>
          <a:p>
            <a:pPr marL="990600" lvl="1" indent="-533400" eaLnBrk="1" hangingPunct="1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Need to trade-off coverage, freshness, and bias (e.g. toward “important” pages)</a:t>
            </a:r>
          </a:p>
        </p:txBody>
      </p:sp>
    </p:spTree>
    <p:extLst>
      <p:ext uri="{BB962C8B-B14F-4D97-AF65-F5344CB8AC3E}">
        <p14:creationId xmlns:p14="http://schemas.microsoft.com/office/powerpoint/2010/main" val="3383997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开源工具：</a:t>
            </a:r>
            <a:r>
              <a:rPr lang="en-US" altLang="zh-CN" dirty="0"/>
              <a:t> </a:t>
            </a:r>
            <a:r>
              <a:rPr lang="en-US" altLang="zh-CN" dirty="0" err="1"/>
              <a:t>Nutch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 err="1"/>
              <a:t>Nutch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是一个开源</a:t>
            </a:r>
            <a:r>
              <a:rPr lang="en-US" altLang="zh-CN" sz="2400" dirty="0"/>
              <a:t>Java </a:t>
            </a:r>
            <a:r>
              <a:rPr lang="zh-CN" altLang="en-US" sz="2400" dirty="0"/>
              <a:t>实现的搜索引擎。它提供了我们运行自己的搜索引擎所需的全部工具。</a:t>
            </a:r>
            <a:endParaRPr lang="en-US" altLang="zh-CN" sz="2400" dirty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包括全文搜索和</a:t>
            </a:r>
            <a:r>
              <a:rPr lang="en-US" altLang="zh-CN" sz="2400" dirty="0"/>
              <a:t>Web</a:t>
            </a:r>
            <a:r>
              <a:rPr lang="zh-CN" altLang="en-US" sz="2400" dirty="0">
                <a:hlinkClick r:id="rId3"/>
              </a:rPr>
              <a:t>爬虫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hlinkClick r:id="rId4"/>
              </a:rPr>
              <a:t>http://nutch.apache.org/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/>
              <a:t>包括爬虫</a:t>
            </a:r>
            <a:r>
              <a:rPr lang="en-US" altLang="zh-CN" sz="2400" dirty="0"/>
              <a:t>crawler</a:t>
            </a:r>
            <a:r>
              <a:rPr lang="zh-CN" altLang="en-US" sz="2400" dirty="0"/>
              <a:t>和查询</a:t>
            </a:r>
            <a:r>
              <a:rPr lang="en-US" altLang="zh-CN" sz="2400" dirty="0"/>
              <a:t>searcher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>
              <a:lnSpc>
                <a:spcPct val="90000"/>
              </a:lnSpc>
              <a:defRPr/>
            </a:pPr>
            <a:r>
              <a:rPr lang="en-US" altLang="zh-CN" sz="2000" dirty="0"/>
              <a:t>Crawler</a:t>
            </a:r>
            <a:r>
              <a:rPr lang="zh-CN" altLang="en-US" sz="2000" dirty="0"/>
              <a:t>主要用于从网络上抓取网页并为这些网页建立索引。</a:t>
            </a:r>
            <a:endParaRPr lang="en-US" altLang="zh-CN" sz="20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/>
              <a:t>Doug Cutting</a:t>
            </a:r>
          </a:p>
          <a:p>
            <a:pPr lvl="2"/>
            <a:r>
              <a:rPr lang="zh-CN" altLang="en-US" dirty="0">
                <a:ea typeface="ＭＳ Ｐゴシック" panose="020B0600070205080204" pitchFamily="34" charset="-128"/>
              </a:rPr>
              <a:t>斯坦佛大学语言学学士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zh-CN" altLang="en-US" dirty="0">
                <a:ea typeface="ＭＳ Ｐゴシック" panose="020B0600070205080204" pitchFamily="34" charset="-128"/>
              </a:rPr>
              <a:t>开源社区的巨牛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 err="1">
                <a:ea typeface="ＭＳ Ｐゴシック" panose="020B0600070205080204" pitchFamily="34" charset="-128"/>
              </a:rPr>
              <a:t>Lucene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 err="1">
                <a:ea typeface="ＭＳ Ｐゴシック" panose="020B0600070205080204" pitchFamily="34" charset="-128"/>
              </a:rPr>
              <a:t>Nutch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 err="1">
                <a:ea typeface="ＭＳ Ｐゴシック" panose="020B0600070205080204" pitchFamily="34" charset="-128"/>
              </a:rPr>
              <a:t>Hadoop</a:t>
            </a:r>
            <a:endParaRPr lang="en-US" altLang="zh-CN" sz="2000" dirty="0"/>
          </a:p>
        </p:txBody>
      </p:sp>
      <p:pic>
        <p:nvPicPr>
          <p:cNvPr id="4" name="图片 3" descr="220px-Doug-Cutt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3714752"/>
            <a:ext cx="2280316" cy="2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9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2" name="Picture 4" descr="workflow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23975" y="1681163"/>
            <a:ext cx="6496050" cy="4362450"/>
          </a:xfrm>
        </p:spPr>
      </p:pic>
    </p:spTree>
    <p:extLst>
      <p:ext uri="{BB962C8B-B14F-4D97-AF65-F5344CB8AC3E}">
        <p14:creationId xmlns:p14="http://schemas.microsoft.com/office/powerpoint/2010/main" val="244250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一、</a:t>
            </a:r>
            <a:r>
              <a:rPr lang="en-US" altLang="zh-CN" dirty="0"/>
              <a:t> </a:t>
            </a:r>
            <a:r>
              <a:rPr lang="zh-CN" altLang="en-US" b="1" dirty="0"/>
              <a:t>爬虫定义  </a:t>
            </a:r>
            <a:endParaRPr lang="en-US" altLang="zh-CN" b="1" dirty="0"/>
          </a:p>
          <a:p>
            <a:r>
              <a:rPr lang="zh-CN" altLang="en-US" dirty="0"/>
              <a:t>二、</a:t>
            </a:r>
            <a:r>
              <a:rPr lang="zh-CN" altLang="en-US" b="1" dirty="0"/>
              <a:t>爬取过程 </a:t>
            </a:r>
            <a:endParaRPr lang="en-US" altLang="zh-CN" b="1" dirty="0"/>
          </a:p>
          <a:p>
            <a:r>
              <a:rPr lang="zh-CN" altLang="en-US" b="1" dirty="0"/>
              <a:t>三、爬取框架</a:t>
            </a:r>
            <a:endParaRPr lang="en-US" altLang="zh-CN" b="1" dirty="0"/>
          </a:p>
          <a:p>
            <a:r>
              <a:rPr lang="zh-CN" altLang="en-US" b="1" dirty="0"/>
              <a:t>四、爬虫必须具有的功能</a:t>
            </a:r>
            <a:endParaRPr lang="en-US" altLang="zh-CN" b="1" dirty="0"/>
          </a:p>
          <a:p>
            <a:r>
              <a:rPr lang="zh-CN" altLang="en-US" b="1" dirty="0"/>
              <a:t>五、爬虫分类    </a:t>
            </a:r>
            <a:r>
              <a:rPr lang="en-US" altLang="zh-CN" b="1" dirty="0"/>
              <a:t> </a:t>
            </a:r>
          </a:p>
          <a:p>
            <a:r>
              <a:rPr lang="zh-CN" altLang="en-US" b="1" dirty="0"/>
              <a:t>六、爬虫与法律</a:t>
            </a:r>
            <a:endParaRPr lang="en-US" altLang="zh-CN" b="1" dirty="0"/>
          </a:p>
          <a:p>
            <a:r>
              <a:rPr lang="zh-CN" altLang="en-US" b="1" dirty="0"/>
              <a:t>七、使用</a:t>
            </a:r>
            <a:r>
              <a:rPr lang="en-US" altLang="zh-CN" b="1" dirty="0"/>
              <a:t>python </a:t>
            </a:r>
            <a:r>
              <a:rPr lang="zh-CN" altLang="en-US" dirty="0"/>
              <a:t> </a:t>
            </a:r>
            <a:r>
              <a:rPr lang="en-US" b="1" dirty="0"/>
              <a:t>Padas</a:t>
            </a:r>
            <a:r>
              <a:rPr lang="zh-CN" altLang="en-US" b="1" dirty="0"/>
              <a:t>模块 直接读取网页中的表格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8734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Nutch</a:t>
            </a:r>
            <a:r>
              <a:rPr lang="zh-CN" altLang="en-US"/>
              <a:t>爬取（一）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多线程</a:t>
            </a:r>
          </a:p>
          <a:p>
            <a:r>
              <a:rPr lang="zh-CN" altLang="en-US"/>
              <a:t>宽度优先</a:t>
            </a:r>
          </a:p>
          <a:p>
            <a:r>
              <a:rPr lang="zh-CN" altLang="en-US"/>
              <a:t>遵循机器人协议，先读取</a:t>
            </a:r>
            <a:r>
              <a:rPr lang="en-US" altLang="zh-CN"/>
              <a:t>/robots.txt </a:t>
            </a:r>
            <a:r>
              <a:rPr lang="zh-CN" altLang="en-US"/>
              <a:t>然后判断是否允许访问。</a:t>
            </a:r>
          </a:p>
          <a:p>
            <a:r>
              <a:rPr lang="en-US" altLang="zh-CN"/>
              <a:t>nutch</a:t>
            </a:r>
            <a:r>
              <a:rPr lang="zh-CN" altLang="en-US"/>
              <a:t>中采用的是</a:t>
            </a:r>
            <a:r>
              <a:rPr lang="en-US" altLang="zh-CN"/>
              <a:t>socket</a:t>
            </a:r>
            <a:r>
              <a:rPr lang="zh-CN" altLang="en-US"/>
              <a:t>获得连接并</a:t>
            </a:r>
            <a:r>
              <a:rPr lang="en-US" altLang="zh-CN"/>
              <a:t>getInputStream</a:t>
            </a:r>
            <a:r>
              <a:rPr lang="zh-CN" altLang="en-US"/>
              <a:t>，实际调用的是</a:t>
            </a:r>
            <a:r>
              <a:rPr lang="en-US" altLang="zh-CN"/>
              <a:t>protocol</a:t>
            </a:r>
            <a:r>
              <a:rPr lang="zh-CN" altLang="en-US"/>
              <a:t>的插件。</a:t>
            </a: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147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Nutch </a:t>
            </a:r>
            <a:r>
              <a:rPr lang="zh-CN" altLang="en-US"/>
              <a:t>爬取（二）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边爬取边解析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获取一个页面后，对其进行解析，存储原始页面和解析后的文档。并提取出链</a:t>
            </a:r>
            <a:r>
              <a:rPr lang="en-US" altLang="zh-CN" sz="2800"/>
              <a:t>outlink</a:t>
            </a:r>
            <a:r>
              <a:rPr lang="zh-CN" altLang="en-US" sz="2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页面评分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（</a:t>
            </a:r>
            <a:r>
              <a:rPr lang="en-US" altLang="zh-CN" sz="2800"/>
              <a:t>On-Line Page Importance Computation</a:t>
            </a:r>
            <a:r>
              <a:rPr lang="zh-CN" altLang="en-US" sz="2800"/>
              <a:t>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a.</a:t>
            </a:r>
            <a:r>
              <a:rPr lang="zh-CN" altLang="en-US" sz="2800"/>
              <a:t>解析页面时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   </a:t>
            </a:r>
            <a:r>
              <a:rPr lang="en-US" altLang="zh-CN" sz="2800"/>
              <a:t>distributeScoreToOutlink</a:t>
            </a:r>
            <a:r>
              <a:rPr lang="zh-CN" altLang="en-US" sz="2800"/>
              <a:t>？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b.</a:t>
            </a:r>
            <a:r>
              <a:rPr lang="zh-CN" altLang="en-US" sz="2800"/>
              <a:t>更新</a:t>
            </a:r>
            <a:r>
              <a:rPr lang="en-US" altLang="zh-CN" sz="2800"/>
              <a:t>crawldb</a:t>
            </a:r>
            <a:r>
              <a:rPr lang="zh-CN" altLang="en-US" sz="2800"/>
              <a:t>时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  </a:t>
            </a:r>
            <a:r>
              <a:rPr lang="en-US" altLang="zh-CN" sz="2800"/>
              <a:t>Increase the score by a sum of inlinked scores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/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344542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简单使用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需要设置种子</a:t>
            </a:r>
            <a:r>
              <a:rPr lang="en-US" altLang="zh-CN" dirty="0"/>
              <a:t>URL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使用一个</a:t>
            </a:r>
            <a:r>
              <a:rPr lang="en-US" altLang="zh-CN" dirty="0"/>
              <a:t>Filter</a:t>
            </a:r>
            <a:r>
              <a:rPr lang="zh-CN" altLang="en-US" dirty="0"/>
              <a:t>来识别</a:t>
            </a:r>
            <a:r>
              <a:rPr lang="en-US" altLang="zh-CN" dirty="0"/>
              <a:t>URL</a:t>
            </a:r>
            <a:r>
              <a:rPr lang="zh-CN" altLang="en-US" dirty="0"/>
              <a:t>是否需要抓取。</a:t>
            </a:r>
            <a:endParaRPr lang="en-US" altLang="zh-CN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通过对</a:t>
            </a:r>
            <a:r>
              <a:rPr lang="en-US" altLang="zh-CN" dirty="0" err="1"/>
              <a:t>conf</a:t>
            </a:r>
            <a:r>
              <a:rPr lang="en-US" altLang="zh-CN" dirty="0"/>
              <a:t>/crawl-urlfilter.txt</a:t>
            </a:r>
            <a:r>
              <a:rPr lang="zh-CN" altLang="en-US" dirty="0"/>
              <a:t>文件的修改来实现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+^http://([a-z0-9]*\.)*MY.DOMAIN.NAME/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执行下面的命令行来运行</a:t>
            </a:r>
            <a:r>
              <a:rPr lang="en-US" altLang="zh-CN" dirty="0"/>
              <a:t>Crawler</a:t>
            </a:r>
            <a:r>
              <a:rPr lang="zh-CN" altLang="en-US" dirty="0"/>
              <a:t>：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bin/</a:t>
            </a:r>
            <a:r>
              <a:rPr lang="en-US" altLang="zh-CN" dirty="0" err="1"/>
              <a:t>nutch</a:t>
            </a:r>
            <a:r>
              <a:rPr lang="en-US" altLang="zh-CN" dirty="0"/>
              <a:t> crawl </a:t>
            </a:r>
            <a:r>
              <a:rPr lang="en-US" altLang="zh-CN" dirty="0" err="1"/>
              <a:t>urls</a:t>
            </a:r>
            <a:r>
              <a:rPr lang="en-US" altLang="zh-CN" dirty="0"/>
              <a:t> -</a:t>
            </a:r>
            <a:r>
              <a:rPr lang="en-US" altLang="zh-CN" dirty="0" err="1"/>
              <a:t>dir</a:t>
            </a:r>
            <a:r>
              <a:rPr lang="en-US" altLang="zh-CN" dirty="0"/>
              <a:t> crawl-</a:t>
            </a:r>
            <a:r>
              <a:rPr lang="en-US" altLang="zh-CN" dirty="0" err="1"/>
              <a:t>tinysite</a:t>
            </a:r>
            <a:r>
              <a:rPr lang="en-US" altLang="zh-CN" dirty="0"/>
              <a:t> -depth 3 &gt;&amp; crawl.log</a:t>
            </a:r>
            <a:endParaRPr lang="zh-CN" altLang="en-US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设置抓取结果存储于</a:t>
            </a:r>
            <a:r>
              <a:rPr lang="en-US" altLang="zh-CN" dirty="0"/>
              <a:t>crawl-</a:t>
            </a:r>
            <a:r>
              <a:rPr lang="en-US" altLang="zh-CN" dirty="0" err="1"/>
              <a:t>tinysite</a:t>
            </a:r>
            <a:r>
              <a:rPr lang="zh-CN" altLang="en-US" dirty="0"/>
              <a:t>文件夹中</a:t>
            </a:r>
            <a:endParaRPr lang="en-US" altLang="zh-CN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抓取日志为</a:t>
            </a:r>
            <a:r>
              <a:rPr lang="en-US" altLang="zh-CN" dirty="0"/>
              <a:t>crawl.log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限定了抓取深度为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1476375" y="6092825"/>
            <a:ext cx="6696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altLang="zh-CN" dirty="0">
                <a:latin typeface="Calibri" pitchFamily="34" charset="0"/>
              </a:rPr>
              <a:t>http://www.cnblogs.com/kwklover/category/63478.html</a:t>
            </a:r>
            <a:endParaRPr lang="zh-CN" altLang="en-US" dirty="0"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29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73050"/>
            <a:ext cx="7793037" cy="13462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5.2</a:t>
            </a:r>
            <a:r>
              <a:rPr lang="zh-CN" altLang="en-US" b="1" dirty="0"/>
              <a:t>、增量式</a:t>
            </a:r>
            <a:r>
              <a:rPr lang="en-US" altLang="zh-CN" b="1" dirty="0"/>
              <a:t>Web</a:t>
            </a:r>
            <a:r>
              <a:rPr lang="zh-CN" altLang="en-US" b="1" dirty="0"/>
              <a:t>信息采集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在页面刷新时，只需要采集新产生的或者已经发生变化的页面，而对于没有变化的页面不进行采集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预测变化的策略：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基于统计的方法：观察网站的平均变化周期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基于数据建模的方法：通过网页中变化估计模型和参数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极大地减小数据采集量进而极大地减小采集时空开销 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增加了一定的判别开销。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网页相似度比较</a:t>
            </a:r>
            <a:r>
              <a:rPr lang="en-US" altLang="zh-CN" sz="2000" dirty="0"/>
              <a:t>----</a:t>
            </a:r>
            <a:r>
              <a:rPr lang="zh-CN" altLang="en-US" sz="2000" dirty="0"/>
              <a:t>后面详细讲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典型代表： </a:t>
            </a:r>
            <a:r>
              <a:rPr lang="en-US" altLang="zh-CN" sz="2400" dirty="0"/>
              <a:t>Google Crawler, </a:t>
            </a:r>
            <a:r>
              <a:rPr lang="en-US" altLang="zh-CN" sz="2400" dirty="0" err="1"/>
              <a:t>WebFountain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94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73050"/>
            <a:ext cx="7793037" cy="13462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5.3</a:t>
            </a:r>
            <a:r>
              <a:rPr lang="zh-CN" altLang="en-US" b="1" dirty="0"/>
              <a:t>、用户个性化</a:t>
            </a:r>
            <a:r>
              <a:rPr lang="en-US" altLang="zh-CN" b="1" dirty="0"/>
              <a:t>Web</a:t>
            </a:r>
            <a:r>
              <a:rPr lang="zh-CN" altLang="en-US" b="1" dirty="0"/>
              <a:t>信息采集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不同的用户对一个搜索引擎提交同一个检索词，他们期望的返回结果是不同的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通过用户兴趣制导或与用户交互等灵活手段来采集信息 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用户画像</a:t>
            </a:r>
            <a:r>
              <a:rPr lang="en-US" altLang="zh-CN" dirty="0"/>
              <a:t>profile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日志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轻量级的信息采集 ，爬虫</a:t>
            </a:r>
            <a:r>
              <a:rPr lang="en-US" altLang="zh-CN" sz="2400" dirty="0"/>
              <a:t>APP</a:t>
            </a:r>
          </a:p>
          <a:p>
            <a:pPr lvl="2">
              <a:lnSpc>
                <a:spcPct val="80000"/>
              </a:lnSpc>
            </a:pPr>
            <a:r>
              <a:rPr lang="en-US" altLang="zh-CN" sz="2000" b="1" dirty="0"/>
              <a:t>You-Get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/>
              <a:t>八爪鱼采集器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zh-CN" altLang="en-US" sz="2000" b="1" dirty="0"/>
              <a:t>集搜客</a:t>
            </a:r>
            <a:r>
              <a:rPr lang="en-US" sz="2000" b="1" dirty="0" err="1"/>
              <a:t>GooSeeker</a:t>
            </a:r>
            <a:endParaRPr lang="en-US" sz="2000" b="1" dirty="0"/>
          </a:p>
          <a:p>
            <a:pPr lvl="2">
              <a:lnSpc>
                <a:spcPct val="80000"/>
              </a:lnSpc>
            </a:pPr>
            <a:r>
              <a:rPr lang="zh-CN" altLang="en-US" sz="2000" dirty="0"/>
              <a:t>后羿采集器</a:t>
            </a:r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701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You-Get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支持</a:t>
            </a:r>
            <a:r>
              <a:rPr lang="en-US" altLang="zh-CN" b="1" dirty="0"/>
              <a:t> 41+ </a:t>
            </a:r>
            <a:r>
              <a:rPr lang="zh-CN" altLang="zh-CN" b="1" dirty="0"/>
              <a:t>家国内视频</a:t>
            </a:r>
            <a:r>
              <a:rPr lang="en-US" altLang="zh-CN" b="1" dirty="0"/>
              <a:t>/</a:t>
            </a:r>
            <a:r>
              <a:rPr lang="zh-CN" altLang="zh-CN" b="1" dirty="0"/>
              <a:t>音频网站的命令行式下载工具</a:t>
            </a:r>
            <a:endParaRPr lang="zh-CN" altLang="en-US" dirty="0"/>
          </a:p>
          <a:p>
            <a:pPr lvl="1"/>
            <a:r>
              <a:rPr lang="zh-CN" altLang="en-US" dirty="0"/>
              <a:t>命令行形式的工具，不提供软件界面</a:t>
            </a:r>
            <a:endParaRPr lang="en-US" altLang="zh-CN" dirty="0"/>
          </a:p>
          <a:p>
            <a:pPr lvl="2"/>
            <a:r>
              <a:rPr lang="zh-CN" altLang="en-US" dirty="0"/>
              <a:t>基于 </a:t>
            </a:r>
            <a:r>
              <a:rPr lang="en-US" altLang="zh-CN" dirty="0"/>
              <a:t>Python 3 </a:t>
            </a:r>
            <a:r>
              <a:rPr lang="zh-CN" altLang="en-US" dirty="0"/>
              <a:t>的下载工具</a:t>
            </a:r>
          </a:p>
          <a:p>
            <a:pPr lvl="1"/>
            <a:r>
              <a:rPr lang="zh-CN" altLang="en-US" dirty="0"/>
              <a:t>支持多个视频网站和音乐网站，</a:t>
            </a:r>
          </a:p>
          <a:p>
            <a:pPr lvl="2"/>
            <a:r>
              <a:rPr lang="zh-CN" altLang="en-US" dirty="0"/>
              <a:t>视频网站：</a:t>
            </a:r>
            <a:r>
              <a:rPr lang="en-US" altLang="zh-CN" dirty="0" err="1"/>
              <a:t>youtube</a:t>
            </a:r>
            <a:r>
              <a:rPr lang="zh-CN" altLang="en-US" dirty="0"/>
              <a:t>、</a:t>
            </a:r>
            <a:r>
              <a:rPr lang="zh-CN" altLang="en-US" dirty="0">
                <a:hlinkClick r:id="rId2" tooltip="优酷"/>
              </a:rPr>
              <a:t>优酷</a:t>
            </a:r>
            <a:r>
              <a:rPr lang="zh-CN" altLang="en-US" dirty="0"/>
              <a:t>、爱奇艺、</a:t>
            </a:r>
            <a:r>
              <a:rPr lang="en-US" altLang="zh-CN" dirty="0"/>
              <a:t>AB</a:t>
            </a:r>
            <a:r>
              <a:rPr lang="zh-CN" altLang="en-US" dirty="0"/>
              <a:t>站</a:t>
            </a:r>
          </a:p>
          <a:p>
            <a:pPr lvl="2"/>
            <a:r>
              <a:rPr lang="zh-CN" altLang="en-US" dirty="0"/>
              <a:t>音乐网站：网易云音乐</a:t>
            </a:r>
          </a:p>
          <a:p>
            <a:pPr lvl="2"/>
            <a:r>
              <a:rPr lang="zh-CN" altLang="en-US" dirty="0"/>
              <a:t>直播网站：斗鱼、战旗等</a:t>
            </a:r>
          </a:p>
          <a:p>
            <a:pPr lvl="2"/>
            <a:r>
              <a:rPr lang="zh-CN" altLang="en-US" dirty="0"/>
              <a:t>社交网站：前段时间介绍的</a:t>
            </a:r>
            <a:r>
              <a:rPr lang="en-US" altLang="zh-CN" dirty="0"/>
              <a:t>VK</a:t>
            </a:r>
            <a:r>
              <a:rPr lang="zh-CN" altLang="en-US" dirty="0"/>
              <a:t>，</a:t>
            </a:r>
            <a:r>
              <a:rPr lang="en-US" altLang="zh-CN" dirty="0" err="1"/>
              <a:t>tumblr</a:t>
            </a:r>
            <a:r>
              <a:rPr lang="zh-CN" altLang="en-US" dirty="0"/>
              <a:t>等</a:t>
            </a:r>
          </a:p>
          <a:p>
            <a:pPr lvl="1"/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884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八爪鱼采集器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内置上百种主流网站数据源，如京东、天猫、大众点评等热门采集网站，只需参照模板简单设置参数，就可以快速获取网站公开数据。</a:t>
            </a:r>
            <a:endParaRPr lang="en-US" altLang="zh-CN" dirty="0"/>
          </a:p>
          <a:p>
            <a:pPr lvl="1"/>
            <a:r>
              <a:rPr lang="zh-CN" altLang="en-US" dirty="0"/>
              <a:t>自定义配置组合浏览器标识</a:t>
            </a:r>
            <a:r>
              <a:rPr lang="en-US" altLang="zh-CN" dirty="0"/>
              <a:t>(UA)</a:t>
            </a:r>
            <a:r>
              <a:rPr lang="zh-CN" altLang="en-US" dirty="0"/>
              <a:t>，全自动代理</a:t>
            </a:r>
            <a:r>
              <a:rPr lang="en-US" altLang="zh-CN" dirty="0"/>
              <a:t>IP</a:t>
            </a:r>
            <a:r>
              <a:rPr lang="zh-CN" altLang="en-US" dirty="0"/>
              <a:t>，浏览器</a:t>
            </a:r>
            <a:r>
              <a:rPr lang="en-US" altLang="zh-CN" dirty="0"/>
              <a:t>Cookie,</a:t>
            </a:r>
            <a:r>
              <a:rPr lang="zh-CN" altLang="en-US" dirty="0"/>
              <a:t>验证码破解等功能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5000</a:t>
            </a:r>
            <a:r>
              <a:rPr lang="zh-CN" altLang="en-US" dirty="0"/>
              <a:t>多台云服务器支撑的云采集，</a:t>
            </a:r>
            <a:r>
              <a:rPr lang="en-US" altLang="zh-CN" dirty="0"/>
              <a:t>7*24</a:t>
            </a:r>
            <a:r>
              <a:rPr lang="zh-CN" altLang="en-US" dirty="0"/>
              <a:t>小时不间断运行</a:t>
            </a:r>
            <a:endParaRPr lang="en-US" altLang="zh-CN" dirty="0"/>
          </a:p>
          <a:p>
            <a:pPr lvl="1"/>
            <a:r>
              <a:rPr lang="zh-CN" altLang="en-US" dirty="0"/>
              <a:t>付费</a:t>
            </a:r>
          </a:p>
        </p:txBody>
      </p:sp>
    </p:spTree>
    <p:extLst>
      <p:ext uri="{BB962C8B-B14F-4D97-AF65-F5344CB8AC3E}">
        <p14:creationId xmlns:p14="http://schemas.microsoft.com/office/powerpoint/2010/main" val="4261859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集搜客</a:t>
            </a:r>
            <a:r>
              <a:rPr lang="en-US" b="1" dirty="0" err="1"/>
              <a:t>GooSeeker</a:t>
            </a:r>
            <a:endParaRPr lang="en-US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zh-CN" altLang="en-US" dirty="0"/>
              <a:t>付费版本</a:t>
            </a:r>
            <a:endParaRPr lang="en-US" altLang="zh-CN" dirty="0"/>
          </a:p>
          <a:p>
            <a:pPr lvl="1"/>
            <a:r>
              <a:rPr lang="zh-CN" altLang="en-US" dirty="0"/>
              <a:t>免费版本</a:t>
            </a:r>
            <a:endParaRPr lang="en-US" altLang="zh-CN" dirty="0"/>
          </a:p>
          <a:p>
            <a:pPr lvl="2"/>
            <a:r>
              <a:rPr lang="zh-CN" altLang="en-US" dirty="0"/>
              <a:t>微博采集：</a:t>
            </a:r>
            <a:r>
              <a:rPr lang="zh-CN" altLang="en-US" b="1" dirty="0"/>
              <a:t>用积分下载数据</a:t>
            </a:r>
            <a:r>
              <a:rPr lang="zh-CN" altLang="en-US" dirty="0"/>
              <a:t>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9248776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dirty="0"/>
              <a:t>后羿采集器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045696" cy="453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024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/>
              <a:t>自动识别表格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172400" cy="61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9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、</a:t>
            </a:r>
            <a:r>
              <a:rPr lang="en-US" altLang="zh-CN" dirty="0"/>
              <a:t> </a:t>
            </a:r>
            <a:r>
              <a:rPr lang="zh-CN" altLang="en-US" dirty="0"/>
              <a:t>爬虫定义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</a:t>
            </a:r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获取网页内容的程序，</a:t>
            </a:r>
            <a:endParaRPr lang="en-US" altLang="zh-CN" dirty="0"/>
          </a:p>
          <a:p>
            <a:r>
              <a:rPr lang="zh-CN" altLang="en-US" dirty="0"/>
              <a:t>是搜索引擎的重要组成部分</a:t>
            </a:r>
            <a:endParaRPr lang="en-US" altLang="zh-CN" dirty="0"/>
          </a:p>
          <a:p>
            <a:r>
              <a:rPr lang="zh-CN" altLang="en-US" dirty="0"/>
              <a:t>通俗的讲，也就是通过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/>
              <a:t>源码</a:t>
            </a:r>
            <a:r>
              <a:rPr lang="zh-CN" altLang="en-US" dirty="0">
                <a:solidFill>
                  <a:srgbClr val="FF0000"/>
                </a:solidFill>
              </a:rPr>
              <a:t>解析</a:t>
            </a:r>
            <a:r>
              <a:rPr lang="zh-CN" altLang="en-US" dirty="0"/>
              <a:t>来获得想要的内容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328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/>
              <a:t>深入采集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48883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891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03C6-B141-A937-4B4D-F58E2655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D49A3-4AAE-DFDA-78AD-B2CF4C87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A0151BA-556E-F7C0-9A6A-64972E3C8A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703174"/>
              </p:ext>
            </p:extLst>
          </p:nvPr>
        </p:nvGraphicFramePr>
        <p:xfrm>
          <a:off x="827584" y="2204864"/>
          <a:ext cx="7324818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658440" imgH="2333520" progId="PBrush">
                  <p:embed/>
                </p:oleObj>
              </mc:Choice>
              <mc:Fallback>
                <p:oleObj name="Bitmap Image" r:id="rId2" imgW="9658440" imgH="2333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2204864"/>
                        <a:ext cx="7324818" cy="252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634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168C-2DEE-4393-73B7-DB6F0BED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F297C-75FB-2044-8ABA-C14C9A07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0713D4-EAEA-9CC0-3E41-3F8A57426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71190"/>
              </p:ext>
            </p:extLst>
          </p:nvPr>
        </p:nvGraphicFramePr>
        <p:xfrm>
          <a:off x="755576" y="874230"/>
          <a:ext cx="7288961" cy="4643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91640" imgH="5819760" progId="PBrush">
                  <p:embed/>
                </p:oleObj>
              </mc:Choice>
              <mc:Fallback>
                <p:oleObj name="Bitmap Image" r:id="rId2" imgW="9791640" imgH="5819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874230"/>
                        <a:ext cx="7288961" cy="4643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624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C4F4A-358E-0A74-74DF-1102C433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50FCF-BCA0-69FF-3099-E3C93A17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50F3BA1-6B8B-982A-0A5C-1C0F59177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75984"/>
              </p:ext>
            </p:extLst>
          </p:nvPr>
        </p:nvGraphicFramePr>
        <p:xfrm>
          <a:off x="323528" y="908720"/>
          <a:ext cx="8009317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201480" imgH="2657520" progId="PBrush">
                  <p:embed/>
                </p:oleObj>
              </mc:Choice>
              <mc:Fallback>
                <p:oleObj name="Bitmap Image" r:id="rId2" imgW="12201480" imgH="2657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908720"/>
                        <a:ext cx="8009317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6DE50DA-6014-ED80-997C-EC7E304C5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680429"/>
              </p:ext>
            </p:extLst>
          </p:nvPr>
        </p:nvGraphicFramePr>
        <p:xfrm>
          <a:off x="2771800" y="4013200"/>
          <a:ext cx="40862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086360" imgH="2295360" progId="PBrush">
                  <p:embed/>
                </p:oleObj>
              </mc:Choice>
              <mc:Fallback>
                <p:oleObj name="Bitmap Image" r:id="rId4" imgW="4086360" imgH="2295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1800" y="4013200"/>
                        <a:ext cx="4086225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975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73050"/>
            <a:ext cx="7793037" cy="13462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5.4</a:t>
            </a:r>
            <a:r>
              <a:rPr lang="zh-CN" altLang="en-US" b="1" dirty="0"/>
              <a:t>、主题</a:t>
            </a:r>
            <a:r>
              <a:rPr lang="en-US" altLang="zh-CN" b="1" dirty="0"/>
              <a:t>Web</a:t>
            </a:r>
            <a:r>
              <a:rPr lang="zh-CN" altLang="en-US" b="1" dirty="0"/>
              <a:t>信息采集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选择性的搜寻那些与预先定义好的主题集相关页面进行采集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给定特定的种子</a:t>
            </a:r>
            <a:r>
              <a:rPr lang="en-US" altLang="zh-CN" sz="2000" dirty="0"/>
              <a:t>URL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目前是研究热点，垂直搜索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采集页面更加有针对性，采集效率更高。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采集速度较慢，判别相关性带来较大的开销。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典型代表：</a:t>
            </a:r>
            <a:r>
              <a:rPr lang="en-US" altLang="zh-CN" sz="2400" dirty="0"/>
              <a:t>Focused </a:t>
            </a:r>
            <a:r>
              <a:rPr lang="en-US" altLang="zh-CN" sz="2400" dirty="0" err="1"/>
              <a:t>Crwaler</a:t>
            </a:r>
            <a:r>
              <a:rPr lang="en-US" altLang="zh-CN" sz="2400" dirty="0"/>
              <a:t> -- IIT&amp;IBM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采集系统首先保存一个经典的主题分类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每个主题分类都保存若干个内容样本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467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D6813-BE2F-47C9-AC72-72B93606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六、爬虫与法律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9693C-0489-4442-9956-7C1E77F5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爬虫玩得好，牢饭吃得早？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2A896A-B765-4199-95E3-2AD4462A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63311"/>
            <a:ext cx="5562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466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爬虫背后的法律风险</a:t>
            </a:r>
            <a:endParaRPr lang="en-US" altLang="zh-CN" b="1" dirty="0"/>
          </a:p>
          <a:p>
            <a:pPr lvl="1"/>
            <a:r>
              <a:rPr lang="zh-CN" altLang="en-US" b="1" dirty="0"/>
              <a:t>为违法违规组织提供爬虫相关服务（验证码识别服务贩卖、</a:t>
            </a:r>
            <a:r>
              <a:rPr lang="en-US" altLang="zh-CN" b="1" dirty="0"/>
              <a:t>SEO……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个人隐私数据抓取与贩卖</a:t>
            </a:r>
            <a:endParaRPr lang="en-US" altLang="zh-CN" b="1" dirty="0"/>
          </a:p>
          <a:p>
            <a:pPr lvl="1"/>
            <a:r>
              <a:rPr lang="zh-CN" altLang="en-US" b="1" dirty="0"/>
              <a:t>利用无版权的商业数据获利</a:t>
            </a:r>
            <a:endParaRPr lang="en-US" altLang="zh-CN" b="1" dirty="0"/>
          </a:p>
          <a:p>
            <a:pPr lvl="1"/>
            <a:r>
              <a:rPr lang="zh-CN" altLang="en-US" b="1" dirty="0"/>
              <a:t>侵犯著作权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相关法律介绍。</a:t>
            </a:r>
          </a:p>
          <a:p>
            <a:pPr lvl="1"/>
            <a:r>
              <a:rPr lang="zh-CN" altLang="en-US" b="1" dirty="0"/>
              <a:t>非法获取计算机系统数据罪</a:t>
            </a:r>
          </a:p>
          <a:p>
            <a:pPr lvl="2"/>
            <a:r>
              <a:rPr lang="zh-CN" altLang="en-US" b="1" dirty="0"/>
              <a:t>侵入国家事务、国防建设、尖端科学技术领域以外的计算机信息系统或者采用其他技术手段，获取该计算机信息系统中存储、处理或者传输的数据</a:t>
            </a:r>
            <a:endParaRPr lang="en-US" altLang="zh-CN" b="1" dirty="0"/>
          </a:p>
          <a:p>
            <a:pPr lvl="1"/>
            <a:r>
              <a:rPr lang="zh-CN" altLang="en-US" b="1" dirty="0"/>
              <a:t>侵犯商业秘密罪</a:t>
            </a:r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反不正当竞争法</a:t>
            </a:r>
            <a:r>
              <a:rPr lang="en-US" altLang="zh-CN" dirty="0"/>
              <a:t>》</a:t>
            </a:r>
            <a:r>
              <a:rPr lang="zh-CN" altLang="en-US" dirty="0"/>
              <a:t>第九条，</a:t>
            </a:r>
            <a:endParaRPr lang="en-US" altLang="zh-CN" dirty="0"/>
          </a:p>
          <a:p>
            <a:pPr lvl="2"/>
            <a:r>
              <a:rPr lang="zh-CN" altLang="en-US" dirty="0"/>
              <a:t>以不正当手段获取他人商业秘密的行为即已经构成侵犯商业秘密。而后续如果进一步利用，或者公开该等信息，则构成对他人商业秘密的披露和使用，同样构成对权利人的商业秘密的侵犯。</a:t>
            </a:r>
            <a:endParaRPr lang="en-US" altLang="zh-CN" dirty="0"/>
          </a:p>
          <a:p>
            <a:pPr lvl="1"/>
            <a:r>
              <a:rPr lang="zh-CN" altLang="en-US" b="1" dirty="0"/>
              <a:t>网络安全法</a:t>
            </a:r>
          </a:p>
          <a:p>
            <a:pPr lvl="2"/>
            <a:r>
              <a:rPr lang="zh-CN" altLang="en-US" dirty="0"/>
              <a:t>如果爬虫在未经用户同意的情况下大量抓取用户的个人信息，则有可能构成非法收集个人信息的违法行为。</a:t>
            </a:r>
          </a:p>
          <a:p>
            <a:pPr lvl="1"/>
            <a:r>
              <a:rPr lang="zh-CN" altLang="en-US" b="1" dirty="0"/>
              <a:t>侵犯公民个人信息罪</a:t>
            </a:r>
            <a:endParaRPr lang="en-US" altLang="zh-CN" b="1" dirty="0"/>
          </a:p>
          <a:p>
            <a:pPr lvl="2"/>
            <a:r>
              <a:rPr lang="zh-CN" altLang="en-US" dirty="0"/>
              <a:t>非法获取、出售或者提供</a:t>
            </a:r>
            <a:endParaRPr lang="zh-CN" altLang="en-US" b="1" dirty="0"/>
          </a:p>
          <a:p>
            <a:pPr lvl="3"/>
            <a:r>
              <a:rPr lang="zh-CN" altLang="en-US" dirty="0"/>
              <a:t>行踪轨迹信息、通信内容、征信信息、财产信息五十条以上的；（</a:t>
            </a:r>
            <a:endParaRPr lang="en-US" altLang="zh-CN" dirty="0"/>
          </a:p>
          <a:p>
            <a:pPr lvl="3"/>
            <a:r>
              <a:rPr lang="zh-CN" altLang="en-US" dirty="0"/>
              <a:t>住宿信息、通信记录、健康生理信息、交易信息等其他可能影响人身、财产安全的公民个人信息五百条以上的；</a:t>
            </a:r>
            <a:endParaRPr lang="en-US" altLang="zh-CN" dirty="0"/>
          </a:p>
          <a:p>
            <a:pPr lvl="3"/>
            <a:r>
              <a:rPr lang="zh-CN" altLang="en-US" dirty="0"/>
              <a:t>民个人信息五千条以上的便构成“侵犯公民个人信息罪”所要求的“情节严重”。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网络爬虫怎么做比较好</a:t>
            </a:r>
            <a:endParaRPr lang="en-US" altLang="zh-CN" b="1" dirty="0"/>
          </a:p>
          <a:p>
            <a:pPr lvl="1"/>
            <a:r>
              <a:rPr lang="zh-CN" altLang="en-US" b="1" dirty="0"/>
              <a:t>经网站允许</a:t>
            </a:r>
            <a:endParaRPr lang="en-US" altLang="zh-CN" b="1" dirty="0"/>
          </a:p>
          <a:p>
            <a:pPr lvl="2"/>
            <a:r>
              <a:rPr lang="en-US" dirty="0"/>
              <a:t>Robots 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zh-CN" altLang="en-US" dirty="0"/>
              <a:t>反爬策略</a:t>
            </a:r>
            <a:endParaRPr lang="en-US" altLang="zh-CN" dirty="0"/>
          </a:p>
          <a:p>
            <a:pPr lvl="1"/>
            <a:r>
              <a:rPr lang="zh-CN" altLang="en-US" dirty="0"/>
              <a:t>数据用途合法</a:t>
            </a:r>
            <a:endParaRPr lang="en-US" altLang="zh-CN" dirty="0"/>
          </a:p>
          <a:p>
            <a:pPr lvl="1"/>
            <a:r>
              <a:rPr lang="zh-CN" altLang="en-US"/>
              <a:t>保护个人信息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七、使用</a:t>
            </a:r>
            <a:r>
              <a:rPr lang="en-US" altLang="zh-CN" b="1" dirty="0"/>
              <a:t>python </a:t>
            </a:r>
            <a:r>
              <a:rPr lang="zh-CN" altLang="en-US" dirty="0"/>
              <a:t> </a:t>
            </a:r>
            <a:r>
              <a:rPr lang="en-US" b="1" dirty="0"/>
              <a:t>Padas</a:t>
            </a:r>
            <a:r>
              <a:rPr lang="zh-CN" altLang="en-US" b="1" dirty="0"/>
              <a:t>模块 直接读取网页中的表格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7.1  HTML</a:t>
            </a:r>
            <a:r>
              <a:rPr lang="zh-CN" altLang="en-US" b="1" dirty="0"/>
              <a:t>表格</a:t>
            </a:r>
            <a:endParaRPr lang="en-US" altLang="zh-CN" b="1" dirty="0"/>
          </a:p>
          <a:p>
            <a:r>
              <a:rPr lang="en-US" b="1" dirty="0"/>
              <a:t>HTML </a:t>
            </a:r>
            <a:r>
              <a:rPr lang="zh-CN" altLang="en-US" b="1" dirty="0"/>
              <a:t>创建表格</a:t>
            </a:r>
            <a:endParaRPr lang="en-US" altLang="zh-CN" b="1" dirty="0"/>
          </a:p>
          <a:p>
            <a:pPr lvl="1"/>
            <a:r>
              <a:rPr lang="en-US" altLang="zh-CN" dirty="0">
                <a:hlinkClick r:id="rId2"/>
              </a:rPr>
              <a:t>https://www.w3school.com.cn/html/html_tables.asp</a:t>
            </a:r>
            <a:endParaRPr lang="en-US" altLang="zh-CN" dirty="0"/>
          </a:p>
          <a:p>
            <a:pPr lvl="1"/>
            <a:r>
              <a:rPr lang="zh-CN" altLang="en-US" dirty="0"/>
              <a:t>表格可以规则的存放数据</a:t>
            </a:r>
            <a:endParaRPr lang="en-US" altLang="zh-CN" dirty="0"/>
          </a:p>
          <a:p>
            <a:pPr lvl="1"/>
            <a:r>
              <a:rPr lang="zh-CN" altLang="en-US" dirty="0"/>
              <a:t>表格可以帮助网页布局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241" y="1107281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</a:rPr>
              <a:t>Web</a:t>
            </a:r>
            <a:r>
              <a:rPr lang="zh-CN" altLang="en-US" dirty="0">
                <a:latin typeface="黑体" pitchFamily="49" charset="-122"/>
              </a:rPr>
              <a:t>有向图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94330" y="2312194"/>
            <a:ext cx="1071493" cy="125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= 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5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= …&gt;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251722" y="2312194"/>
            <a:ext cx="979184" cy="125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 =…&gt;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5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500" dirty="0">
              <a:latin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87139" y="2655094"/>
            <a:ext cx="979184" cy="125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= 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5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 =…&gt;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877671" y="3683794"/>
            <a:ext cx="1031152" cy="125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 =…&gt;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5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= …&gt;</a:t>
            </a:r>
          </a:p>
        </p:txBody>
      </p:sp>
      <p:cxnSp>
        <p:nvCxnSpPr>
          <p:cNvPr id="16391" name="AutoShape 7"/>
          <p:cNvCxnSpPr>
            <a:cxnSpLocks noChangeShapeType="1"/>
            <a:stCxn id="16387" idx="3"/>
            <a:endCxn id="16390" idx="0"/>
          </p:cNvCxnSpPr>
          <p:nvPr/>
        </p:nvCxnSpPr>
        <p:spPr bwMode="auto">
          <a:xfrm>
            <a:off x="2765822" y="2940844"/>
            <a:ext cx="627425" cy="7429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8"/>
          <p:cNvCxnSpPr>
            <a:cxnSpLocks noChangeShapeType="1"/>
            <a:stCxn id="16390" idx="1"/>
            <a:endCxn id="16387" idx="0"/>
          </p:cNvCxnSpPr>
          <p:nvPr/>
        </p:nvCxnSpPr>
        <p:spPr bwMode="auto">
          <a:xfrm rot="10800000">
            <a:off x="2230078" y="2312194"/>
            <a:ext cx="647594" cy="2000250"/>
          </a:xfrm>
          <a:prstGeom prst="curvedConnector4">
            <a:avLst>
              <a:gd name="adj1" fmla="val 8636"/>
              <a:gd name="adj2" fmla="val 1085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9"/>
          <p:cNvCxnSpPr>
            <a:cxnSpLocks noChangeShapeType="1"/>
            <a:stCxn id="16387" idx="3"/>
            <a:endCxn id="16388" idx="0"/>
          </p:cNvCxnSpPr>
          <p:nvPr/>
        </p:nvCxnSpPr>
        <p:spPr bwMode="auto">
          <a:xfrm flipV="1">
            <a:off x="2765823" y="2312194"/>
            <a:ext cx="1975492" cy="628650"/>
          </a:xfrm>
          <a:prstGeom prst="curvedConnector4">
            <a:avLst>
              <a:gd name="adj1" fmla="val 37608"/>
              <a:gd name="adj2" fmla="val 127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10"/>
          <p:cNvCxnSpPr>
            <a:cxnSpLocks noChangeShapeType="1"/>
            <a:stCxn id="16388" idx="3"/>
            <a:endCxn id="16389" idx="0"/>
          </p:cNvCxnSpPr>
          <p:nvPr/>
        </p:nvCxnSpPr>
        <p:spPr bwMode="auto">
          <a:xfrm flipV="1">
            <a:off x="5230906" y="2655094"/>
            <a:ext cx="1045825" cy="285750"/>
          </a:xfrm>
          <a:prstGeom prst="curvedConnector4">
            <a:avLst>
              <a:gd name="adj1" fmla="val 26593"/>
              <a:gd name="adj2" fmla="val 28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11"/>
          <p:cNvCxnSpPr>
            <a:cxnSpLocks noChangeShapeType="1"/>
            <a:stCxn id="16390" idx="3"/>
            <a:endCxn id="16389" idx="0"/>
          </p:cNvCxnSpPr>
          <p:nvPr/>
        </p:nvCxnSpPr>
        <p:spPr bwMode="auto">
          <a:xfrm flipV="1">
            <a:off x="3908823" y="2655094"/>
            <a:ext cx="2367908" cy="1657350"/>
          </a:xfrm>
          <a:prstGeom prst="curvedConnector4">
            <a:avLst>
              <a:gd name="adj1" fmla="val 39662"/>
              <a:gd name="adj2" fmla="val 11034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12"/>
          <p:cNvCxnSpPr>
            <a:cxnSpLocks noChangeShapeType="1"/>
            <a:stCxn id="16390" idx="3"/>
          </p:cNvCxnSpPr>
          <p:nvPr/>
        </p:nvCxnSpPr>
        <p:spPr bwMode="auto">
          <a:xfrm>
            <a:off x="3908822" y="4312444"/>
            <a:ext cx="1257300" cy="342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13"/>
          <p:cNvCxnSpPr>
            <a:cxnSpLocks noChangeShapeType="1"/>
            <a:stCxn id="16389" idx="3"/>
          </p:cNvCxnSpPr>
          <p:nvPr/>
        </p:nvCxnSpPr>
        <p:spPr bwMode="auto">
          <a:xfrm flipV="1">
            <a:off x="6766322" y="2997994"/>
            <a:ext cx="457200" cy="2857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4"/>
          <p:cNvCxnSpPr>
            <a:cxnSpLocks noChangeShapeType="1"/>
            <a:stCxn id="16389" idx="3"/>
          </p:cNvCxnSpPr>
          <p:nvPr/>
        </p:nvCxnSpPr>
        <p:spPr bwMode="auto">
          <a:xfrm>
            <a:off x="6766322" y="3283744"/>
            <a:ext cx="400050" cy="5143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733926" y="4941095"/>
            <a:ext cx="2685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imes New Roman" pitchFamily="18" charset="0"/>
              </a:rPr>
              <a:t>网页为节点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itchFamily="18" charset="0"/>
              </a:rPr>
              <a:t>HTML</a:t>
            </a:r>
            <a:r>
              <a:rPr lang="zh-CN" altLang="en-US" sz="1800" dirty="0">
                <a:latin typeface="Times New Roman" pitchFamily="18" charset="0"/>
              </a:rPr>
              <a:t>链接引用为有向边</a:t>
            </a:r>
          </a:p>
        </p:txBody>
      </p:sp>
    </p:spTree>
    <p:extLst>
      <p:ext uri="{BB962C8B-B14F-4D97-AF65-F5344CB8AC3E}">
        <p14:creationId xmlns:p14="http://schemas.microsoft.com/office/powerpoint/2010/main" val="23937534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16038"/>
          </a:xfrm>
        </p:spPr>
        <p:txBody>
          <a:bodyPr/>
          <a:lstStyle/>
          <a:p>
            <a:r>
              <a:rPr lang="en-US" altLang="zh-CN"/>
              <a:t> HTML</a:t>
            </a:r>
            <a:r>
              <a:rPr lang="zh-CN" altLang="en-US"/>
              <a:t>表格的基本结构</a:t>
            </a:r>
            <a:endParaRPr lang="zh-CN" altLang="en-US" b="1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&lt;table border=1&gt;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</a:t>
            </a:r>
            <a:r>
              <a:rPr lang="zh-CN" altLang="en-US" sz="1800"/>
              <a:t>学号</a:t>
            </a:r>
            <a:r>
              <a:rPr lang="en-US" altLang="zh-CN" sz="1800"/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</a:t>
            </a:r>
            <a:r>
              <a:rPr lang="zh-CN" altLang="en-US" sz="1800"/>
              <a:t>姓名</a:t>
            </a:r>
            <a:r>
              <a:rPr lang="en-US" altLang="zh-CN" sz="1800"/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</a:t>
            </a:r>
            <a:r>
              <a:rPr lang="zh-CN" altLang="en-US" sz="1800"/>
              <a:t>成绩</a:t>
            </a:r>
            <a:r>
              <a:rPr lang="en-US" altLang="zh-CN" sz="1800"/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&lt;td&gt;001&lt;/td&gt;   &lt;td&gt;</a:t>
            </a:r>
            <a:r>
              <a:rPr lang="zh-CN" altLang="en-US" sz="1800"/>
              <a:t>李明</a:t>
            </a:r>
            <a:r>
              <a:rPr lang="en-US" altLang="zh-CN" sz="1800"/>
              <a:t>&lt;/td&gt;  &lt;td&gt;85&lt;/td&gt;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&lt;td&gt;002&lt;/td&gt;  &lt;td&gt;</a:t>
            </a:r>
            <a:r>
              <a:rPr lang="zh-CN" altLang="en-US" sz="1800"/>
              <a:t>王刚</a:t>
            </a:r>
            <a:r>
              <a:rPr lang="en-US" altLang="zh-CN" sz="1800"/>
              <a:t>&lt;/td&gt;  &lt;td&gt;91&lt;/td&gt;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&lt;td&gt;003&lt;/td&gt;   &lt;td&gt;</a:t>
            </a:r>
            <a:r>
              <a:rPr lang="zh-CN" altLang="en-US" sz="1800"/>
              <a:t>张玲</a:t>
            </a:r>
            <a:r>
              <a:rPr lang="en-US" altLang="zh-CN" sz="1800"/>
              <a:t>&lt;/td&gt;&lt;td&gt;78&lt;/td&gt;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&lt;/table&gt;</a:t>
            </a:r>
          </a:p>
        </p:txBody>
      </p:sp>
      <p:pic>
        <p:nvPicPr>
          <p:cNvPr id="57348" name="Picture 5" descr="图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1557338"/>
            <a:ext cx="32893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&lt;table&gt;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tr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&lt;td&gt;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&gt;</a:t>
            </a:r>
            <a:r>
              <a:rPr lang="zh-CN" altLang="en-US" sz="2400" dirty="0"/>
              <a:t>是表格中最常用的四个标记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&gt;</a:t>
            </a:r>
            <a:r>
              <a:rPr lang="zh-CN" altLang="en-US" sz="2000" dirty="0"/>
              <a:t>标签是用来定义</a:t>
            </a:r>
            <a:r>
              <a:rPr lang="en-US" altLang="zh-CN" sz="2000" dirty="0">
                <a:hlinkClick r:id="rId2" tooltip="【查看含有[html表格]标签的文章】"/>
              </a:rPr>
              <a:t>html</a:t>
            </a:r>
            <a:r>
              <a:rPr lang="zh-CN" altLang="en-US" sz="2000" dirty="0">
                <a:hlinkClick r:id="rId2" tooltip="【查看含有[html表格]标签的文章】"/>
              </a:rPr>
              <a:t>表格</a:t>
            </a:r>
            <a:r>
              <a:rPr lang="zh-CN" altLang="en-US" sz="2000" dirty="0"/>
              <a:t>中的表头单元格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表格大小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&lt;table  width=x1  height=x2&gt;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/>
              <a:t>属性值的</a:t>
            </a:r>
            <a:r>
              <a:rPr lang="en-US" altLang="zh-CN" sz="2000" dirty="0"/>
              <a:t>x1</a:t>
            </a:r>
            <a:r>
              <a:rPr lang="zh-CN" altLang="en-US" sz="2000" dirty="0"/>
              <a:t>和</a:t>
            </a:r>
            <a:r>
              <a:rPr lang="en-US" altLang="zh-CN" sz="2000" dirty="0"/>
              <a:t>x2</a:t>
            </a:r>
            <a:r>
              <a:rPr lang="zh-CN" altLang="en-US" sz="2000" dirty="0"/>
              <a:t>可以是绝对值也可以是相对值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&lt;table  border=1  </a:t>
            </a:r>
            <a:r>
              <a:rPr lang="en-US" altLang="zh-CN" sz="2400" dirty="0" err="1"/>
              <a:t>bgcolor</a:t>
            </a:r>
            <a:r>
              <a:rPr lang="en-US" altLang="zh-CN" sz="2400" dirty="0"/>
              <a:t>="#008080"&gt;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&lt;caption&gt;</a:t>
            </a:r>
            <a:r>
              <a:rPr lang="zh-CN" altLang="en-US" sz="2400" dirty="0"/>
              <a:t>标记来为表格增加标题。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/>
              <a:t>通常情况下，</a:t>
            </a:r>
            <a:r>
              <a:rPr lang="en-US" altLang="zh-CN" sz="2000" dirty="0"/>
              <a:t>&lt;caption&gt;</a:t>
            </a:r>
            <a:r>
              <a:rPr lang="zh-CN" altLang="en-US" sz="2000" dirty="0"/>
              <a:t>标记位于 </a:t>
            </a:r>
            <a:r>
              <a:rPr lang="en-US" altLang="zh-CN" sz="2000" dirty="0"/>
              <a:t>&lt;table&gt;</a:t>
            </a:r>
            <a:r>
              <a:rPr lang="zh-CN" altLang="en-US" sz="2000" dirty="0"/>
              <a:t>标记的后面。</a:t>
            </a:r>
            <a:endParaRPr lang="en-US" altLang="zh-CN" sz="2000" dirty="0"/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&lt;caption&gt; </a:t>
            </a:r>
            <a:r>
              <a:rPr lang="zh-CN" altLang="en-US" sz="2000" dirty="0"/>
              <a:t>学生表</a:t>
            </a:r>
            <a:r>
              <a:rPr lang="en-US" altLang="zh-CN" sz="2000" dirty="0"/>
              <a:t>&lt;/caption&gt;</a:t>
            </a:r>
            <a:endParaRPr lang="zh-CN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tr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&lt;td&gt;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&gt;</a:t>
            </a:r>
            <a:r>
              <a:rPr lang="zh-CN" altLang="en-US" sz="2400" dirty="0"/>
              <a:t>可以对行与单元格的相关属性进行设置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="#008080"&gt;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https://www.maigoo.com/news/463071.html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7.2 Pandas</a:t>
            </a:r>
            <a:r>
              <a:rPr lang="zh-CN" altLang="en-US" b="1" dirty="0"/>
              <a:t>模块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pandas </a:t>
            </a:r>
            <a:r>
              <a:rPr lang="zh-CN" altLang="en-US" dirty="0"/>
              <a:t>是基于</a:t>
            </a:r>
            <a:r>
              <a:rPr lang="en-US" altLang="zh-CN" dirty="0" err="1">
                <a:hlinkClick r:id="rId2"/>
              </a:rPr>
              <a:t>NumPy</a:t>
            </a:r>
            <a:r>
              <a:rPr lang="zh-CN" altLang="en-US" dirty="0"/>
              <a:t> 的一种工具，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r>
              <a:rPr lang="zh-CN" altLang="en-US" dirty="0"/>
              <a:t>（</a:t>
            </a:r>
            <a:r>
              <a:rPr lang="en-US" altLang="zh-CN" dirty="0"/>
              <a:t>Numerical Python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的一种开源的数值计算扩展。</a:t>
            </a:r>
            <a:endParaRPr lang="en-US" altLang="zh-CN" dirty="0"/>
          </a:p>
          <a:p>
            <a:pPr lvl="2"/>
            <a:r>
              <a:rPr lang="zh-CN" altLang="en-US" dirty="0"/>
              <a:t>可用来存储和处理大型矩阵</a:t>
            </a:r>
            <a:endParaRPr lang="en-US" altLang="zh-CN" dirty="0"/>
          </a:p>
          <a:p>
            <a:pPr lvl="2"/>
            <a:r>
              <a:rPr lang="zh-CN" altLang="en-US" dirty="0"/>
              <a:t>支持大量的维度数组与矩阵运算，</a:t>
            </a:r>
            <a:endParaRPr lang="en-US" altLang="zh-CN" dirty="0"/>
          </a:p>
          <a:p>
            <a:pPr lvl="2"/>
            <a:r>
              <a:rPr lang="zh-CN" altLang="en-US" dirty="0"/>
              <a:t>此外也针对数组运算提供大量的数学函数库</a:t>
            </a:r>
            <a:endParaRPr lang="en-US" altLang="zh-CN" dirty="0"/>
          </a:p>
          <a:p>
            <a:r>
              <a:rPr lang="zh-CN" altLang="en-US" dirty="0"/>
              <a:t>为了解决数据分析任务。</a:t>
            </a:r>
            <a:endParaRPr lang="en-US" altLang="zh-CN" dirty="0"/>
          </a:p>
          <a:p>
            <a:r>
              <a:rPr lang="en-US" altLang="zh-CN" dirty="0"/>
              <a:t>Pandas </a:t>
            </a:r>
            <a:r>
              <a:rPr lang="zh-CN" altLang="en-US" dirty="0"/>
              <a:t>纳入了大量库和一些标准的</a:t>
            </a:r>
            <a:r>
              <a:rPr lang="zh-CN" altLang="en-US" dirty="0">
                <a:hlinkClick r:id="rId3"/>
              </a:rPr>
              <a:t>数据模型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提供了高效地操作大型数据集所需的工具</a:t>
            </a: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Pandas</a:t>
            </a:r>
            <a:r>
              <a:rPr lang="zh-CN" altLang="en-US" baseline="30000" dirty="0"/>
              <a:t> </a:t>
            </a:r>
            <a:r>
              <a:rPr lang="zh-CN" altLang="en-US" dirty="0"/>
              <a:t> 是</a:t>
            </a:r>
            <a:r>
              <a:rPr lang="en-US" altLang="zh-CN" dirty="0"/>
              <a:t>python</a:t>
            </a:r>
            <a:r>
              <a:rPr lang="zh-CN" altLang="en-US" dirty="0"/>
              <a:t>的一个数据分析包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的名称来自于面板数据（</a:t>
            </a:r>
            <a:r>
              <a:rPr lang="en-US" altLang="zh-CN" dirty="0"/>
              <a:t>panel data</a:t>
            </a:r>
            <a:r>
              <a:rPr lang="zh-CN" altLang="en-US" dirty="0"/>
              <a:t>）和</a:t>
            </a:r>
            <a:r>
              <a:rPr lang="en-US" altLang="zh-CN" dirty="0"/>
              <a:t>python</a:t>
            </a:r>
            <a:r>
              <a:rPr lang="zh-CN" altLang="en-US" dirty="0"/>
              <a:t>数据分析（</a:t>
            </a:r>
            <a:r>
              <a:rPr lang="en-US" altLang="zh-CN" dirty="0"/>
              <a:t>data analysis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dirty="0"/>
              <a:t>panel data</a:t>
            </a:r>
            <a:r>
              <a:rPr lang="zh-CN" altLang="en-US" dirty="0"/>
              <a:t>是经济学中关于多维数据集的一个术语，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提供了大量能使我们快速便捷地处理数据的函数和方法。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Series：</a:t>
            </a:r>
            <a:r>
              <a:rPr lang="zh-CN" altLang="en-US" dirty="0"/>
              <a:t>一维数组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dirty="0" err="1"/>
              <a:t>Numpy</a:t>
            </a:r>
            <a:r>
              <a:rPr lang="zh-CN" altLang="en-US" dirty="0"/>
              <a:t>中的一维</a:t>
            </a:r>
            <a:r>
              <a:rPr lang="en-US" dirty="0"/>
              <a:t>array</a:t>
            </a:r>
            <a:r>
              <a:rPr lang="zh-CN" altLang="en-US" dirty="0"/>
              <a:t>类似。</a:t>
            </a:r>
            <a:endParaRPr lang="en-US" altLang="zh-CN" dirty="0"/>
          </a:p>
          <a:p>
            <a:pPr lvl="1"/>
            <a:r>
              <a:rPr lang="zh-CN" altLang="en-US" dirty="0"/>
              <a:t>二者与</a:t>
            </a:r>
            <a:r>
              <a:rPr lang="en-US" dirty="0"/>
              <a:t>Python</a:t>
            </a:r>
            <a:r>
              <a:rPr lang="zh-CN" altLang="en-US" dirty="0"/>
              <a:t>基本的数据结构</a:t>
            </a:r>
            <a:r>
              <a:rPr lang="en-US" dirty="0"/>
              <a:t>List</a:t>
            </a:r>
            <a:r>
              <a:rPr lang="zh-CN" altLang="en-US" dirty="0"/>
              <a:t>也很相近。</a:t>
            </a:r>
            <a:endParaRPr lang="en-US" altLang="zh-CN" dirty="0"/>
          </a:p>
          <a:p>
            <a:pPr lvl="1"/>
            <a:r>
              <a:rPr lang="en-US" dirty="0"/>
              <a:t>Series</a:t>
            </a:r>
            <a:r>
              <a:rPr lang="zh-CN" altLang="en-US" dirty="0"/>
              <a:t>如今能保存不同种数据类型，字符串、</a:t>
            </a:r>
            <a:r>
              <a:rPr lang="en-US" dirty="0" err="1"/>
              <a:t>boolean</a:t>
            </a:r>
            <a:r>
              <a:rPr lang="zh-CN" altLang="en-US" dirty="0"/>
              <a:t>值、数字等都能保存在</a:t>
            </a:r>
            <a:r>
              <a:rPr lang="en-US" dirty="0"/>
              <a:t>Series</a:t>
            </a:r>
            <a:r>
              <a:rPr lang="zh-CN" altLang="en-US" dirty="0"/>
              <a:t>中。</a:t>
            </a:r>
          </a:p>
          <a:p>
            <a:r>
              <a:rPr lang="en-US" dirty="0"/>
              <a:t>Time- Series：</a:t>
            </a:r>
            <a:r>
              <a:rPr lang="zh-CN" altLang="en-US" dirty="0"/>
              <a:t>以时间为索引的</a:t>
            </a:r>
            <a:r>
              <a:rPr lang="en-US" dirty="0"/>
              <a:t>Series。</a:t>
            </a:r>
          </a:p>
          <a:p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/>
              <a:t>：</a:t>
            </a:r>
            <a:r>
              <a:rPr lang="zh-CN" altLang="en-US" dirty="0"/>
              <a:t>二维的表格型数据结构。</a:t>
            </a:r>
            <a:endParaRPr lang="en-US" altLang="zh-CN" dirty="0"/>
          </a:p>
          <a:p>
            <a:pPr lvl="1"/>
            <a:r>
              <a:rPr lang="zh-CN" altLang="en-US" dirty="0"/>
              <a:t>可以将</a:t>
            </a:r>
            <a:r>
              <a:rPr lang="en-US" dirty="0" err="1"/>
              <a:t>DataFrame</a:t>
            </a:r>
            <a:r>
              <a:rPr lang="zh-CN" altLang="en-US" dirty="0"/>
              <a:t>理解为</a:t>
            </a:r>
            <a:r>
              <a:rPr lang="en-US" dirty="0"/>
              <a:t>Series</a:t>
            </a:r>
            <a:r>
              <a:rPr lang="zh-CN" altLang="en-US" dirty="0"/>
              <a:t>的容器。</a:t>
            </a:r>
          </a:p>
          <a:p>
            <a:r>
              <a:rPr lang="en-US" dirty="0"/>
              <a:t>Panel ：</a:t>
            </a:r>
            <a:r>
              <a:rPr lang="zh-CN" altLang="en-US" dirty="0"/>
              <a:t>三维的数组，</a:t>
            </a:r>
            <a:endParaRPr lang="en-US" altLang="zh-CN" dirty="0"/>
          </a:p>
          <a:p>
            <a:r>
              <a:rPr lang="en-US" dirty="0"/>
              <a:t>Panel4D：</a:t>
            </a:r>
            <a:r>
              <a:rPr lang="zh-CN" altLang="en-US" dirty="0"/>
              <a:t>是像</a:t>
            </a:r>
            <a:r>
              <a:rPr lang="en-US" dirty="0"/>
              <a:t>Panel</a:t>
            </a:r>
            <a:r>
              <a:rPr lang="zh-CN" altLang="en-US" dirty="0"/>
              <a:t>一样的</a:t>
            </a:r>
            <a:r>
              <a:rPr lang="en-US" altLang="zh-CN" dirty="0"/>
              <a:t>4</a:t>
            </a:r>
            <a:r>
              <a:rPr lang="zh-CN" altLang="en-US" dirty="0"/>
              <a:t>维数据容器。</a:t>
            </a:r>
          </a:p>
          <a:p>
            <a:r>
              <a:rPr lang="en-US" dirty="0" err="1"/>
              <a:t>PanelND</a:t>
            </a:r>
            <a:r>
              <a:rPr lang="en-US" dirty="0"/>
              <a:t>：</a:t>
            </a:r>
            <a:r>
              <a:rPr lang="zh-CN" altLang="en-US" dirty="0"/>
              <a:t>拥有</a:t>
            </a:r>
            <a:r>
              <a:rPr lang="en-US" dirty="0"/>
              <a:t>factory</a:t>
            </a:r>
            <a:r>
              <a:rPr lang="zh-CN" altLang="en-US" dirty="0"/>
              <a:t>集合，可以创建像</a:t>
            </a:r>
            <a:r>
              <a:rPr lang="en-US" dirty="0"/>
              <a:t>Panel4D</a:t>
            </a:r>
            <a:r>
              <a:rPr lang="zh-CN" altLang="en-US" dirty="0"/>
              <a:t>一样</a:t>
            </a:r>
            <a:r>
              <a:rPr lang="en-US" dirty="0"/>
              <a:t>N</a:t>
            </a:r>
            <a:r>
              <a:rPr lang="zh-CN" altLang="en-US" dirty="0"/>
              <a:t>维命名容器的模块。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zh-CN" altLang="en-US" dirty="0"/>
              <a:t>是一种表格型数据结构</a:t>
            </a:r>
            <a:endParaRPr lang="en-US" altLang="zh-CN" dirty="0"/>
          </a:p>
          <a:p>
            <a:r>
              <a:rPr lang="zh-CN" altLang="en-US" dirty="0"/>
              <a:t>提供</a:t>
            </a:r>
            <a:r>
              <a:rPr lang="en-US" altLang="zh-CN" dirty="0"/>
              <a:t>I/O API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79724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</a:t>
            </a:r>
            <a:r>
              <a:rPr lang="zh-CN" altLang="en-US" dirty="0"/>
              <a:t>运行实例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  <a:r>
              <a:rPr lang="zh-CN" altLang="en-US" dirty="0"/>
              <a:t>模块里的</a:t>
            </a:r>
            <a:r>
              <a:rPr lang="en-US" dirty="0" err="1"/>
              <a:t>read_html</a:t>
            </a:r>
            <a:r>
              <a:rPr lang="zh-CN" altLang="en-US" dirty="0"/>
              <a:t>（）函数</a:t>
            </a:r>
            <a:endParaRPr lang="en-US" altLang="zh-CN" dirty="0"/>
          </a:p>
          <a:p>
            <a:r>
              <a:rPr lang="en-US" altLang="zh-CN" dirty="0"/>
              <a:t>Table.py  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import pandas as </a:t>
            </a:r>
            <a:r>
              <a:rPr lang="en-US" altLang="zh-CN" dirty="0" err="1"/>
              <a:t>pda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url</a:t>
            </a:r>
            <a:r>
              <a:rPr lang="en-US" altLang="zh-CN" dirty="0"/>
              <a:t> = "http://www.maigoo.com/news/463071.html"</a:t>
            </a:r>
          </a:p>
          <a:p>
            <a:pPr lvl="1">
              <a:buNone/>
            </a:pPr>
            <a:r>
              <a:rPr lang="en-US" altLang="zh-CN" dirty="0"/>
              <a:t>response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lvl="1">
              <a:buNone/>
            </a:pPr>
            <a:r>
              <a:rPr lang="en-US" altLang="zh-CN" dirty="0"/>
              <a:t>contents = </a:t>
            </a:r>
            <a:r>
              <a:rPr lang="en-US" altLang="zh-CN" dirty="0" err="1"/>
              <a:t>pda.read_html</a:t>
            </a:r>
            <a:r>
              <a:rPr lang="en-US" altLang="zh-CN" dirty="0"/>
              <a:t>(response)</a:t>
            </a:r>
          </a:p>
          <a:p>
            <a:pPr lvl="1">
              <a:buNone/>
            </a:pPr>
            <a:r>
              <a:rPr lang="en-US" altLang="zh-CN" dirty="0"/>
              <a:t>print(contents)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第一次运行错误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err="1"/>
              <a:t>lxml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https://pypi.org/project/lxml/#files</a:t>
            </a:r>
            <a:endParaRPr lang="en-US" altLang="zh-CN" dirty="0"/>
          </a:p>
          <a:p>
            <a:pPr lvl="2"/>
            <a:r>
              <a:rPr lang="zh-CN" altLang="en-US" dirty="0"/>
              <a:t>安装</a:t>
            </a:r>
            <a:r>
              <a:rPr lang="en-US" altLang="zh-CN" dirty="0"/>
              <a:t>  pip install </a:t>
            </a:r>
            <a:r>
              <a:rPr lang="en-US" altLang="zh-CN" dirty="0" err="1"/>
              <a:t>lxml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14554"/>
            <a:ext cx="7867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err="1"/>
              <a:t>lxml</a:t>
            </a:r>
            <a:r>
              <a:rPr lang="zh-CN" altLang="en-US" sz="4400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lxml</a:t>
            </a:r>
            <a:r>
              <a:rPr lang="zh-CN" altLang="en-US" b="1" dirty="0"/>
              <a:t>是一个</a:t>
            </a:r>
            <a:r>
              <a:rPr lang="en-US" altLang="zh-CN" b="1" dirty="0"/>
              <a:t>HTML/XML</a:t>
            </a:r>
            <a:r>
              <a:rPr lang="zh-CN" altLang="en-US" b="1" dirty="0"/>
              <a:t>的解析库，</a:t>
            </a:r>
            <a:endParaRPr lang="en-US" altLang="zh-CN" b="1" dirty="0"/>
          </a:p>
          <a:p>
            <a:r>
              <a:rPr lang="zh-CN" altLang="en-US" b="1" dirty="0"/>
              <a:t>主要功能是如何解析和提取</a:t>
            </a:r>
            <a:r>
              <a:rPr lang="en-US" altLang="zh-CN" b="1" dirty="0"/>
              <a:t>HTML/XML</a:t>
            </a:r>
            <a:r>
              <a:rPr lang="zh-CN" altLang="en-US" b="1" dirty="0"/>
              <a:t>数据</a:t>
            </a:r>
            <a:endParaRPr lang="zh-CN" altLang="en-US" dirty="0"/>
          </a:p>
          <a:p>
            <a:r>
              <a:rPr lang="en-US" altLang="zh-CN" dirty="0" err="1"/>
              <a:t>lxml</a:t>
            </a:r>
            <a:r>
              <a:rPr lang="zh-CN" altLang="en-US" dirty="0"/>
              <a:t>和正则一样，是用</a:t>
            </a:r>
            <a:r>
              <a:rPr lang="en-US" altLang="zh-CN" dirty="0"/>
              <a:t>c</a:t>
            </a:r>
            <a:r>
              <a:rPr lang="zh-CN" altLang="en-US" dirty="0"/>
              <a:t>实现的，我们可以用</a:t>
            </a:r>
            <a:r>
              <a:rPr lang="en-US" altLang="zh-CN" dirty="0" err="1"/>
              <a:t>XPath</a:t>
            </a:r>
            <a:r>
              <a:rPr lang="zh-CN" altLang="en-US" dirty="0"/>
              <a:t>语法，来快速的定位特定元素以及节点信息。</a:t>
            </a:r>
            <a:endParaRPr lang="en-US" altLang="zh-CN" dirty="0"/>
          </a:p>
          <a:p>
            <a:r>
              <a:rPr lang="zh-CN" altLang="en-US" dirty="0"/>
              <a:t>需要用到</a:t>
            </a:r>
            <a:r>
              <a:rPr lang="en-US" altLang="zh-CN" dirty="0"/>
              <a:t>pip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5040560" cy="49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0909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784502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import pandas as </a:t>
            </a:r>
            <a:r>
              <a:rPr lang="en-US" altLang="zh-CN" dirty="0" err="1"/>
              <a:t>pda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"http://www.maigoo.com/news/463071.html"</a:t>
            </a:r>
          </a:p>
          <a:p>
            <a:r>
              <a:rPr lang="en-US" altLang="zh-CN" dirty="0"/>
              <a:t>response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contents = </a:t>
            </a:r>
            <a:r>
              <a:rPr lang="en-US" altLang="zh-CN" dirty="0" err="1"/>
              <a:t>pda.read_html</a:t>
            </a:r>
            <a:r>
              <a:rPr lang="en-US" altLang="zh-CN" dirty="0"/>
              <a:t>(response)</a:t>
            </a:r>
          </a:p>
          <a:p>
            <a:endParaRPr lang="en-US" altLang="zh-CN" dirty="0"/>
          </a:p>
          <a:p>
            <a:r>
              <a:rPr lang="en-US" altLang="zh-CN" dirty="0"/>
              <a:t>#print(contents)</a:t>
            </a:r>
          </a:p>
          <a:p>
            <a:endParaRPr lang="en-US" altLang="zh-CN" dirty="0"/>
          </a:p>
          <a:p>
            <a:r>
              <a:rPr lang="en-US" altLang="zh-CN" dirty="0"/>
              <a:t>x=contents[0]</a:t>
            </a:r>
          </a:p>
          <a:p>
            <a:r>
              <a:rPr lang="en-US" altLang="zh-CN" dirty="0" err="1"/>
              <a:t>x.to_csv</a:t>
            </a:r>
            <a:r>
              <a:rPr lang="en-US" altLang="zh-CN" dirty="0"/>
              <a:t>('3.csv')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66"/>
            <a:ext cx="6991350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stanford</a:t>
            </a:r>
            <a:endParaRPr lang="en-US" altLang="zh-CN" dirty="0"/>
          </a:p>
          <a:p>
            <a:pPr lvl="1"/>
            <a:r>
              <a:rPr lang="en-US" altLang="zh-CN" dirty="0"/>
              <a:t>lecture18-crawling</a:t>
            </a:r>
          </a:p>
          <a:p>
            <a:pPr lvl="2"/>
            <a:r>
              <a:rPr lang="zh-CN" altLang="en-US" dirty="0"/>
              <a:t>分布式爬虫</a:t>
            </a:r>
            <a:endParaRPr lang="en-US" altLang="zh-CN" dirty="0"/>
          </a:p>
          <a:p>
            <a:pPr lvl="2"/>
            <a:r>
              <a:rPr lang="en-US" altLang="en-US" dirty="0"/>
              <a:t>Near duplicate document detection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二、爬取过程</a:t>
            </a:r>
            <a:r>
              <a:rPr lang="en-US" altLang="zh-CN" dirty="0"/>
              <a:t> Crawling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从一个或若干初始网页的</a:t>
            </a:r>
            <a:r>
              <a:rPr lang="en-US" altLang="zh-CN" dirty="0">
                <a:hlinkClick r:id="rId2"/>
              </a:rPr>
              <a:t>URL</a:t>
            </a:r>
            <a:r>
              <a:rPr lang="zh-CN" altLang="en-US" dirty="0"/>
              <a:t>开始，</a:t>
            </a:r>
            <a:endParaRPr lang="en-US" altLang="zh-CN" dirty="0"/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seed</a:t>
            </a:r>
            <a:r>
              <a:rPr lang="ja-JP" altLang="en-US" dirty="0"/>
              <a:t>” </a:t>
            </a:r>
            <a:r>
              <a:rPr lang="en-US" altLang="zh-CN" dirty="0">
                <a:hlinkClick r:id="rId2"/>
              </a:rPr>
              <a:t>URL</a:t>
            </a:r>
            <a:endParaRPr lang="en-US" altLang="ja-JP" dirty="0"/>
          </a:p>
          <a:p>
            <a:r>
              <a:rPr lang="en-US" altLang="en-US" sz="3800" dirty="0"/>
              <a:t>Fetch </a:t>
            </a:r>
          </a:p>
          <a:p>
            <a:pPr lvl="1"/>
            <a:r>
              <a:rPr lang="en-US" altLang="en-US" sz="3400" dirty="0"/>
              <a:t>HTML</a:t>
            </a:r>
            <a:r>
              <a:rPr lang="zh-CN" altLang="en-US" sz="3400" dirty="0"/>
              <a:t>源代码文件</a:t>
            </a:r>
            <a:endParaRPr lang="en-US" altLang="en-US" sz="3400" dirty="0"/>
          </a:p>
          <a:p>
            <a:r>
              <a:rPr lang="en-US" altLang="en-US" sz="3800" dirty="0"/>
              <a:t>and parse them</a:t>
            </a:r>
          </a:p>
          <a:p>
            <a:pPr lvl="2"/>
            <a:r>
              <a:rPr lang="en-US" altLang="en-US" sz="3200" dirty="0"/>
              <a:t>&lt;a </a:t>
            </a:r>
            <a:r>
              <a:rPr lang="en-US" altLang="en-US" sz="3200" dirty="0" err="1"/>
              <a:t>href</a:t>
            </a:r>
            <a:r>
              <a:rPr lang="en-US" altLang="en-US" sz="3200" dirty="0"/>
              <a:t>=…&gt;……&lt;/a&gt;</a:t>
            </a:r>
            <a:endParaRPr lang="en-US" altLang="en-US" sz="3000" dirty="0"/>
          </a:p>
          <a:p>
            <a:pPr lvl="1"/>
            <a:r>
              <a:rPr lang="en-US" altLang="en-US" sz="3600" dirty="0"/>
              <a:t>Extract </a:t>
            </a:r>
            <a:r>
              <a:rPr lang="en-US" altLang="en-US" sz="3600" dirty="0">
                <a:solidFill>
                  <a:srgbClr val="FF0000"/>
                </a:solidFill>
              </a:rPr>
              <a:t>URLs</a:t>
            </a:r>
            <a:r>
              <a:rPr lang="en-US" altLang="en-US" sz="3600" dirty="0"/>
              <a:t> they point to</a:t>
            </a:r>
          </a:p>
          <a:p>
            <a:pPr lvl="1"/>
            <a:r>
              <a:rPr lang="en-US" altLang="en-US" sz="3600" dirty="0"/>
              <a:t>Place the extracted URLs on a queue</a:t>
            </a:r>
          </a:p>
          <a:p>
            <a:r>
              <a:rPr lang="en-US" altLang="en-US" sz="3800" dirty="0"/>
              <a:t>Fetch each URL on the queue and repeat</a:t>
            </a:r>
          </a:p>
          <a:p>
            <a:pPr lvl="1"/>
            <a:r>
              <a:rPr lang="zh-CN" altLang="en-US" dirty="0"/>
              <a:t>直到满足系统的一定停止条件。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44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Crawling picture</a:t>
            </a:r>
          </a:p>
        </p:txBody>
      </p:sp>
      <p:grpSp>
        <p:nvGrpSpPr>
          <p:cNvPr id="19458" name="Group 3"/>
          <p:cNvGrpSpPr>
            <a:grpSpLocks/>
          </p:cNvGrpSpPr>
          <p:nvPr/>
        </p:nvGrpSpPr>
        <p:grpSpPr bwMode="auto">
          <a:xfrm>
            <a:off x="352425" y="1701800"/>
            <a:ext cx="8448675" cy="5067300"/>
            <a:chOff x="222" y="1072"/>
            <a:chExt cx="5322" cy="3192"/>
          </a:xfrm>
        </p:grpSpPr>
        <p:sp>
          <p:nvSpPr>
            <p:cNvPr id="19478" name="Freeform 4"/>
            <p:cNvSpPr>
              <a:spLocks/>
            </p:cNvSpPr>
            <p:nvPr/>
          </p:nvSpPr>
          <p:spPr bwMode="auto">
            <a:xfrm>
              <a:off x="328" y="1072"/>
              <a:ext cx="5216" cy="3192"/>
            </a:xfrm>
            <a:custGeom>
              <a:avLst/>
              <a:gdLst>
                <a:gd name="T0" fmla="*/ 1208 w 5216"/>
                <a:gd name="T1" fmla="*/ 2768 h 3192"/>
                <a:gd name="T2" fmla="*/ 8 w 5216"/>
                <a:gd name="T3" fmla="*/ 1760 h 3192"/>
                <a:gd name="T4" fmla="*/ 1256 w 5216"/>
                <a:gd name="T5" fmla="*/ 224 h 3192"/>
                <a:gd name="T6" fmla="*/ 4472 w 5216"/>
                <a:gd name="T7" fmla="*/ 416 h 3192"/>
                <a:gd name="T8" fmla="*/ 5048 w 5216"/>
                <a:gd name="T9" fmla="*/ 2528 h 3192"/>
                <a:gd name="T10" fmla="*/ 3464 w 5216"/>
                <a:gd name="T11" fmla="*/ 3152 h 3192"/>
                <a:gd name="T12" fmla="*/ 1208 w 5216"/>
                <a:gd name="T13" fmla="*/ 2768 h 3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16"/>
                <a:gd name="T22" fmla="*/ 0 h 3192"/>
                <a:gd name="T23" fmla="*/ 5216 w 5216"/>
                <a:gd name="T24" fmla="*/ 3192 h 3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16" h="3192">
                  <a:moveTo>
                    <a:pt x="1208" y="2768"/>
                  </a:moveTo>
                  <a:cubicBezTo>
                    <a:pt x="632" y="2536"/>
                    <a:pt x="0" y="2184"/>
                    <a:pt x="8" y="1760"/>
                  </a:cubicBezTo>
                  <a:cubicBezTo>
                    <a:pt x="16" y="1336"/>
                    <a:pt x="512" y="448"/>
                    <a:pt x="1256" y="224"/>
                  </a:cubicBezTo>
                  <a:cubicBezTo>
                    <a:pt x="2000" y="0"/>
                    <a:pt x="3840" y="32"/>
                    <a:pt x="4472" y="416"/>
                  </a:cubicBezTo>
                  <a:cubicBezTo>
                    <a:pt x="5104" y="800"/>
                    <a:pt x="5216" y="2072"/>
                    <a:pt x="5048" y="2528"/>
                  </a:cubicBezTo>
                  <a:cubicBezTo>
                    <a:pt x="4880" y="2984"/>
                    <a:pt x="4104" y="3112"/>
                    <a:pt x="3464" y="3152"/>
                  </a:cubicBezTo>
                  <a:cubicBezTo>
                    <a:pt x="2824" y="3192"/>
                    <a:pt x="1784" y="3000"/>
                    <a:pt x="1208" y="276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Text Box 5"/>
            <p:cNvSpPr txBox="1">
              <a:spLocks noChangeArrowheads="1"/>
            </p:cNvSpPr>
            <p:nvPr/>
          </p:nvSpPr>
          <p:spPr bwMode="auto">
            <a:xfrm>
              <a:off x="222" y="3528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Web</a:t>
              </a:r>
            </a:p>
          </p:txBody>
        </p:sp>
      </p:grpSp>
      <p:pic>
        <p:nvPicPr>
          <p:cNvPr id="19459" name="Picture 12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91000"/>
            <a:ext cx="4746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438400" y="1828800"/>
            <a:ext cx="3416300" cy="4800600"/>
            <a:chOff x="1536" y="1152"/>
            <a:chExt cx="2152" cy="3024"/>
          </a:xfrm>
        </p:grpSpPr>
        <p:grpSp>
          <p:nvGrpSpPr>
            <p:cNvPr id="19471" name="Group 15"/>
            <p:cNvGrpSpPr>
              <a:grpSpLocks/>
            </p:cNvGrpSpPr>
            <p:nvPr/>
          </p:nvGrpSpPr>
          <p:grpSpPr bwMode="auto">
            <a:xfrm>
              <a:off x="2064" y="1152"/>
              <a:ext cx="1624" cy="3024"/>
              <a:chOff x="2064" y="1152"/>
              <a:chExt cx="1624" cy="3024"/>
            </a:xfrm>
          </p:grpSpPr>
          <p:sp>
            <p:nvSpPr>
              <p:cNvPr id="19476" name="Freeform 16"/>
              <p:cNvSpPr>
                <a:spLocks/>
              </p:cNvSpPr>
              <p:nvPr/>
            </p:nvSpPr>
            <p:spPr bwMode="auto">
              <a:xfrm>
                <a:off x="2880" y="1152"/>
                <a:ext cx="808" cy="3024"/>
              </a:xfrm>
              <a:custGeom>
                <a:avLst/>
                <a:gdLst>
                  <a:gd name="T0" fmla="*/ 528 w 808"/>
                  <a:gd name="T1" fmla="*/ 0 h 3024"/>
                  <a:gd name="T2" fmla="*/ 0 w 808"/>
                  <a:gd name="T3" fmla="*/ 576 h 3024"/>
                  <a:gd name="T4" fmla="*/ 528 w 808"/>
                  <a:gd name="T5" fmla="*/ 1488 h 3024"/>
                  <a:gd name="T6" fmla="*/ 720 w 808"/>
                  <a:gd name="T7" fmla="*/ 2736 h 3024"/>
                  <a:gd name="T8" fmla="*/ 0 w 808"/>
                  <a:gd name="T9" fmla="*/ 3024 h 30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3024"/>
                  <a:gd name="T17" fmla="*/ 808 w 808"/>
                  <a:gd name="T18" fmla="*/ 3024 h 30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3024">
                    <a:moveTo>
                      <a:pt x="528" y="0"/>
                    </a:moveTo>
                    <a:cubicBezTo>
                      <a:pt x="264" y="164"/>
                      <a:pt x="0" y="328"/>
                      <a:pt x="0" y="576"/>
                    </a:cubicBezTo>
                    <a:cubicBezTo>
                      <a:pt x="0" y="824"/>
                      <a:pt x="408" y="1128"/>
                      <a:pt x="528" y="1488"/>
                    </a:cubicBezTo>
                    <a:cubicBezTo>
                      <a:pt x="648" y="1848"/>
                      <a:pt x="808" y="2480"/>
                      <a:pt x="720" y="2736"/>
                    </a:cubicBezTo>
                    <a:cubicBezTo>
                      <a:pt x="632" y="2992"/>
                      <a:pt x="316" y="3008"/>
                      <a:pt x="0" y="302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04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57E6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>
                    <a:latin typeface="Lucida Sans" pitchFamily="34" charset="0"/>
                  </a:rPr>
                  <a:t>URLs </a:t>
                </a:r>
                <a:r>
                  <a:rPr lang="en-US" altLang="en-US" sz="2400" i="1">
                    <a:latin typeface="Lucida Sans" pitchFamily="34" charset="0"/>
                  </a:rPr>
                  <a:t>frontier</a:t>
                </a:r>
              </a:p>
            </p:txBody>
          </p:sp>
        </p:grpSp>
        <p:sp>
          <p:nvSpPr>
            <p:cNvPr id="19472" name="Line 18"/>
            <p:cNvSpPr>
              <a:spLocks noChangeShapeType="1"/>
            </p:cNvSpPr>
            <p:nvPr/>
          </p:nvSpPr>
          <p:spPr bwMode="auto">
            <a:xfrm flipV="1">
              <a:off x="1536" y="3168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Line 19"/>
            <p:cNvSpPr>
              <a:spLocks noChangeShapeType="1"/>
            </p:cNvSpPr>
            <p:nvPr/>
          </p:nvSpPr>
          <p:spPr bwMode="auto">
            <a:xfrm>
              <a:off x="1536" y="340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20"/>
            <p:cNvSpPr>
              <a:spLocks noChangeShapeType="1"/>
            </p:cNvSpPr>
            <p:nvPr/>
          </p:nvSpPr>
          <p:spPr bwMode="auto">
            <a:xfrm>
              <a:off x="1632" y="2448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21"/>
            <p:cNvSpPr>
              <a:spLocks noChangeShapeType="1"/>
            </p:cNvSpPr>
            <p:nvPr/>
          </p:nvSpPr>
          <p:spPr bwMode="auto">
            <a:xfrm flipV="1">
              <a:off x="1968" y="1824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Text Box 22"/>
          <p:cNvSpPr txBox="1">
            <a:spLocks noChangeArrowheads="1"/>
          </p:cNvSpPr>
          <p:nvPr/>
        </p:nvSpPr>
        <p:spPr bwMode="auto">
          <a:xfrm>
            <a:off x="6019800" y="3773488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itchFamily="34" charset="0"/>
              </a:rPr>
              <a:t>Unseen Web</a:t>
            </a:r>
          </a:p>
        </p:txBody>
      </p:sp>
      <p:sp>
        <p:nvSpPr>
          <p:cNvPr id="19462" name="Oval 23"/>
          <p:cNvSpPr>
            <a:spLocks noChangeArrowheads="1"/>
          </p:cNvSpPr>
          <p:nvPr/>
        </p:nvSpPr>
        <p:spPr bwMode="auto">
          <a:xfrm>
            <a:off x="1257300" y="4564063"/>
            <a:ext cx="1385888" cy="1150937"/>
          </a:xfrm>
          <a:prstGeom prst="ellipse">
            <a:avLst/>
          </a:prstGeom>
          <a:noFill/>
          <a:ln w="25400">
            <a:solidFill>
              <a:srgbClr val="489C6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itchFamily="34" charset="0"/>
              </a:rPr>
              <a:t>Seed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itchFamily="34" charset="0"/>
              </a:rPr>
              <a:t>pages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063625" y="1905000"/>
            <a:ext cx="2657475" cy="4419600"/>
            <a:chOff x="1063625" y="1905000"/>
            <a:chExt cx="2657475" cy="4419600"/>
          </a:xfrm>
        </p:grpSpPr>
        <p:grpSp>
          <p:nvGrpSpPr>
            <p:cNvPr id="19466" name="Group 6"/>
            <p:cNvGrpSpPr>
              <a:grpSpLocks/>
            </p:cNvGrpSpPr>
            <p:nvPr/>
          </p:nvGrpSpPr>
          <p:grpSpPr bwMode="auto">
            <a:xfrm>
              <a:off x="1063625" y="1905000"/>
              <a:ext cx="2657475" cy="4419600"/>
              <a:chOff x="670" y="1200"/>
              <a:chExt cx="1674" cy="2784"/>
            </a:xfrm>
          </p:grpSpPr>
          <p:sp>
            <p:nvSpPr>
              <p:cNvPr id="19469" name="Freeform 7"/>
              <p:cNvSpPr>
                <a:spLocks/>
              </p:cNvSpPr>
              <p:nvPr/>
            </p:nvSpPr>
            <p:spPr bwMode="auto">
              <a:xfrm>
                <a:off x="1680" y="1200"/>
                <a:ext cx="664" cy="2784"/>
              </a:xfrm>
              <a:custGeom>
                <a:avLst/>
                <a:gdLst>
                  <a:gd name="T0" fmla="*/ 288 w 664"/>
                  <a:gd name="T1" fmla="*/ 0 h 2784"/>
                  <a:gd name="T2" fmla="*/ 624 w 664"/>
                  <a:gd name="T3" fmla="*/ 912 h 2784"/>
                  <a:gd name="T4" fmla="*/ 48 w 664"/>
                  <a:gd name="T5" fmla="*/ 1584 h 2784"/>
                  <a:gd name="T6" fmla="*/ 336 w 664"/>
                  <a:gd name="T7" fmla="*/ 2784 h 27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4"/>
                  <a:gd name="T13" fmla="*/ 0 h 2784"/>
                  <a:gd name="T14" fmla="*/ 664 w 664"/>
                  <a:gd name="T15" fmla="*/ 2784 h 27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4" h="2784">
                    <a:moveTo>
                      <a:pt x="288" y="0"/>
                    </a:moveTo>
                    <a:cubicBezTo>
                      <a:pt x="476" y="324"/>
                      <a:pt x="664" y="648"/>
                      <a:pt x="624" y="912"/>
                    </a:cubicBezTo>
                    <a:cubicBezTo>
                      <a:pt x="584" y="1176"/>
                      <a:pt x="96" y="1272"/>
                      <a:pt x="48" y="1584"/>
                    </a:cubicBezTo>
                    <a:cubicBezTo>
                      <a:pt x="0" y="1896"/>
                      <a:pt x="168" y="2340"/>
                      <a:pt x="336" y="27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0" name="Text Box 8"/>
              <p:cNvSpPr txBox="1">
                <a:spLocks noChangeArrowheads="1"/>
              </p:cNvSpPr>
              <p:nvPr/>
            </p:nvSpPr>
            <p:spPr bwMode="auto">
              <a:xfrm>
                <a:off x="670" y="1944"/>
                <a:ext cx="135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57E6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dirty="0">
                    <a:latin typeface="Lucida Sans" pitchFamily="34" charset="0"/>
                  </a:rPr>
                  <a:t>URLs crawled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dirty="0">
                    <a:latin typeface="Lucida Sans" pitchFamily="34" charset="0"/>
                  </a:rPr>
                  <a:t>and 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Lucida Sans" pitchFamily="34" charset="0"/>
                  </a:rPr>
                  <a:t>parsed</a:t>
                </a:r>
              </a:p>
            </p:txBody>
          </p:sp>
        </p:grpSp>
        <p:sp>
          <p:nvSpPr>
            <p:cNvPr id="19467" name="Line 24"/>
            <p:cNvSpPr>
              <a:spLocks noChangeShapeType="1"/>
            </p:cNvSpPr>
            <p:nvPr/>
          </p:nvSpPr>
          <p:spPr bwMode="auto">
            <a:xfrm flipV="1">
              <a:off x="1752600" y="38862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Line 25"/>
            <p:cNvSpPr>
              <a:spLocks noChangeShapeType="1"/>
            </p:cNvSpPr>
            <p:nvPr/>
          </p:nvSpPr>
          <p:spPr bwMode="auto">
            <a:xfrm flipV="1">
              <a:off x="1981200" y="3810000"/>
              <a:ext cx="304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4" name="TextBox 22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itchFamily="34" charset="0"/>
              </a:rPr>
              <a:t>Sec. 20.2</a:t>
            </a:r>
          </a:p>
        </p:txBody>
      </p:sp>
      <p:sp>
        <p:nvSpPr>
          <p:cNvPr id="19465" name="Slide Number Placeholder 2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438F98-2D61-455E-B7F8-34EBE138679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9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4107</Words>
  <Application>Microsoft Office PowerPoint</Application>
  <PresentationFormat>全屏显示(4:3)</PresentationFormat>
  <Paragraphs>532</Paragraphs>
  <Slides>73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-apple-system</vt:lpstr>
      <vt:lpstr>黑体</vt:lpstr>
      <vt:lpstr>Arial</vt:lpstr>
      <vt:lpstr>Calibri</vt:lpstr>
      <vt:lpstr>Lucida Sans</vt:lpstr>
      <vt:lpstr>Times New Roman</vt:lpstr>
      <vt:lpstr>Wingdings</vt:lpstr>
      <vt:lpstr>Office 主题</vt:lpstr>
      <vt:lpstr>Bitmap Image</vt:lpstr>
      <vt:lpstr>第2讲  网络爬虫技术</vt:lpstr>
      <vt:lpstr>Many names</vt:lpstr>
      <vt:lpstr>Motivation for crawlers</vt:lpstr>
      <vt:lpstr>PowerPoint 演示文稿</vt:lpstr>
      <vt:lpstr>一 、 爬虫定义</vt:lpstr>
      <vt:lpstr>Web有向图</vt:lpstr>
      <vt:lpstr>PowerPoint 演示文稿</vt:lpstr>
      <vt:lpstr>二、爬取过程 Crawling process</vt:lpstr>
      <vt:lpstr>Crawling picture</vt:lpstr>
      <vt:lpstr>Processing steps in crawling</vt:lpstr>
      <vt:lpstr>PowerPoint 演示文稿</vt:lpstr>
      <vt:lpstr>例子1：知乎爬虫</vt:lpstr>
      <vt:lpstr>三、爬取框架 Basic crawl architecture</vt:lpstr>
      <vt:lpstr>DNS (Domain Name Server)</vt:lpstr>
      <vt:lpstr>3.1  Parsing: URL normalization</vt:lpstr>
      <vt:lpstr>PowerPoint 演示文稿</vt:lpstr>
      <vt:lpstr>3.2  文档指纹FP</vt:lpstr>
      <vt:lpstr>3.3 URL 判重</vt:lpstr>
      <vt:lpstr>四、  爬虫必须具有的功能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采集器分布化</vt:lpstr>
      <vt:lpstr>Distributing the crawler</vt:lpstr>
      <vt:lpstr>Communication between nodes</vt:lpstr>
      <vt:lpstr>PowerPoint 演示文稿</vt:lpstr>
      <vt:lpstr>有统计资料表明</vt:lpstr>
      <vt:lpstr>PowerPoint 演示文稿</vt:lpstr>
      <vt:lpstr>五、爬虫分类 Taxonomy of crawlers</vt:lpstr>
      <vt:lpstr>5.1、基于整个Web的信息采集</vt:lpstr>
      <vt:lpstr>Large-scale universal crawlers</vt:lpstr>
      <vt:lpstr>开源工具： Nutch</vt:lpstr>
      <vt:lpstr>PowerPoint 演示文稿</vt:lpstr>
      <vt:lpstr>Nutch爬取（一）</vt:lpstr>
      <vt:lpstr>Nutch 爬取（二）</vt:lpstr>
      <vt:lpstr>PowerPoint 演示文稿</vt:lpstr>
      <vt:lpstr>5.2、增量式Web信息采集</vt:lpstr>
      <vt:lpstr>5.3、用户个性化Web信息采集</vt:lpstr>
      <vt:lpstr>You-Get</vt:lpstr>
      <vt:lpstr>八爪鱼采集器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5.4、主题Web信息采集</vt:lpstr>
      <vt:lpstr>六、爬虫与法律</vt:lpstr>
      <vt:lpstr>PowerPoint 演示文稿</vt:lpstr>
      <vt:lpstr>PowerPoint 演示文稿</vt:lpstr>
      <vt:lpstr>PowerPoint 演示文稿</vt:lpstr>
      <vt:lpstr>七、使用python  Padas模块 直接读取网页中的表格</vt:lpstr>
      <vt:lpstr> HTML表格的基本结构</vt:lpstr>
      <vt:lpstr>PowerPoint 演示文稿</vt:lpstr>
      <vt:lpstr>https://www.maigoo.com/news/463071.html</vt:lpstr>
      <vt:lpstr>7.2 Pandas模块</vt:lpstr>
      <vt:lpstr>PowerPoint 演示文稿</vt:lpstr>
      <vt:lpstr>数据结构</vt:lpstr>
      <vt:lpstr>DataFrame</vt:lpstr>
      <vt:lpstr>7.3  运行实例</vt:lpstr>
      <vt:lpstr>运行问题</vt:lpstr>
      <vt:lpstr>lxml模块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WEB爬取</dc:title>
  <dc:creator>lianli</dc:creator>
  <cp:lastModifiedBy>lian li</cp:lastModifiedBy>
  <cp:revision>67</cp:revision>
  <dcterms:created xsi:type="dcterms:W3CDTF">2018-01-31T13:31:05Z</dcterms:created>
  <dcterms:modified xsi:type="dcterms:W3CDTF">2023-02-27T23:37:15Z</dcterms:modified>
</cp:coreProperties>
</file>