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86" r:id="rId8"/>
    <p:sldId id="287" r:id="rId9"/>
    <p:sldId id="288" r:id="rId10"/>
    <p:sldId id="260" r:id="rId11"/>
    <p:sldId id="261" r:id="rId12"/>
    <p:sldId id="271" r:id="rId13"/>
    <p:sldId id="272" r:id="rId14"/>
    <p:sldId id="273" r:id="rId15"/>
    <p:sldId id="274" r:id="rId16"/>
    <p:sldId id="275" r:id="rId17"/>
    <p:sldId id="276" r:id="rId18"/>
    <p:sldId id="277" r:id="rId19"/>
    <p:sldId id="278" r:id="rId20"/>
    <p:sldId id="279" r:id="rId21"/>
    <p:sldId id="280" r:id="rId22"/>
    <p:sldId id="281" r:id="rId23"/>
    <p:sldId id="284" r:id="rId24"/>
    <p:sldId id="283" r:id="rId25"/>
    <p:sldId id="285" r:id="rId26"/>
    <p:sldId id="282" r:id="rId27"/>
    <p:sldId id="270" r:id="rId28"/>
    <p:sldId id="265" r:id="rId29"/>
    <p:sldId id="262" r:id="rId30"/>
    <p:sldId id="289" r:id="rId31"/>
    <p:sldId id="301" r:id="rId32"/>
    <p:sldId id="300" r:id="rId33"/>
    <p:sldId id="299" r:id="rId34"/>
    <p:sldId id="293" r:id="rId35"/>
    <p:sldId id="294" r:id="rId36"/>
    <p:sldId id="292" r:id="rId37"/>
    <p:sldId id="290" r:id="rId38"/>
    <p:sldId id="295" r:id="rId39"/>
    <p:sldId id="297" r:id="rId40"/>
    <p:sldId id="298" r:id="rId41"/>
    <p:sldId id="296" r:id="rId42"/>
    <p:sldId id="291" r:id="rId43"/>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00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0" d="100"/>
          <a:sy n="80" d="100"/>
        </p:scale>
        <p:origin x="-86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a:p>
        </p:txBody>
      </p:sp>
      <p:sp>
        <p:nvSpPr>
          <p:cNvPr id="3075" name="日期占位符 3074"/>
          <p:cNvSpPr>
            <a:spLocks noGrp="1"/>
          </p:cNvSpPr>
          <p:nvPr>
            <p:ph type="dt" idx="1"/>
          </p:nvPr>
        </p:nvSpPr>
        <p:spPr>
          <a:xfrm>
            <a:off x="3884613" y="0"/>
            <a:ext cx="2971800" cy="457200"/>
          </a:xfrm>
          <a:prstGeom prst="rect">
            <a:avLst/>
          </a:prstGeom>
          <a:noFill/>
          <a:ln w="9525">
            <a:noFill/>
            <a:miter/>
          </a:ln>
        </p:spPr>
        <p:txBody>
          <a:bodyPr/>
          <a:p>
            <a:pPr lvl="0" algn="r" fontAlgn="base"/>
            <a:endParaRPr lang="en-US" altLang="zh-CN" sz="1200" strike="noStrike" noProof="1" dirty="0"/>
          </a:p>
        </p:txBody>
      </p:sp>
      <p:sp>
        <p:nvSpPr>
          <p:cNvPr id="3076" name="幻灯片图像占位符 3075"/>
          <p:cNvSpPr>
            <a:spLocks noGrp="1" noRot="1"/>
          </p:cNvSpPr>
          <p:nvPr>
            <p:ph type="sldImg"/>
          </p:nvPr>
        </p:nvSpPr>
        <p:spPr>
          <a:xfrm>
            <a:off x="1143000" y="685800"/>
            <a:ext cx="4572000" cy="3429000"/>
          </a:xfrm>
          <a:prstGeom prst="rect">
            <a:avLst/>
          </a:prstGeom>
          <a:noFill/>
          <a:ln w="9525">
            <a:noFill/>
          </a:ln>
        </p:spPr>
      </p:sp>
      <p:sp>
        <p:nvSpPr>
          <p:cNvPr id="3077" name="文本占位符 3076"/>
          <p:cNvSpPr>
            <a:spLocks noGrp="1" noRot="1"/>
          </p:cNvSpPr>
          <p:nvPr>
            <p:ph type="body" sz="quarter"/>
          </p:nvPr>
        </p:nvSpPr>
        <p:spPr>
          <a:xfrm>
            <a:off x="685800" y="4343400"/>
            <a:ext cx="5486400" cy="4114800"/>
          </a:xfrm>
          <a:prstGeom prst="rect">
            <a:avLst/>
          </a:prstGeom>
          <a:noFill/>
          <a:ln w="9525">
            <a:noFill/>
          </a:ln>
        </p:spPr>
        <p:txBody>
          <a:bodyPr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zh-CN" sz="1200" strike="noStrike" noProof="1" dirty="0"/>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lgn="l"/>
            <a:r>
              <a:rPr lang="en-US" altLang="zh-CN">
                <a:sym typeface="+mn-ea"/>
              </a:rPr>
              <a:t>        </a:t>
            </a:r>
            <a:r>
              <a:rPr lang="zh-CN" altLang="en-US">
                <a:sym typeface="+mn-ea"/>
              </a:rPr>
              <a:t>Apache Spark是一个开源集群运算框架，相对于Hadoop的MapReduce会在运行完工作后将中介数据存放到磁中，Spark使用了存储器内运算技术，能在数据尚未写入硬盘时即在存储器内分析运算。Spark 在存储器内运行程序的运算度能做到比 Hadoop MapReduce的运算速度快上 100 倍，即便是运行程序于硬盘时，Spark 也能快上 10 倍速度。</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推荐采用gzip压缩格式的Parquet文件格式。</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solidFill>
                  <a:srgbClr val="333333"/>
                </a:solidFill>
                <a:ea typeface="宋体" panose="02010600030101010101" pitchFamily="2" charset="-122"/>
                <a:sym typeface="+mn-ea"/>
              </a:rPr>
              <a:t>文件 header 部分中的 Magic Number，它的作用主要是为了做文件校验，验证文件是否是一个Parquet文件。</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以 contacts.phoneNumber 这一列为例， Definition Level 是最大 Definition Level=2。而如果一个 contact 没有 phoneNumber，那么它的 Definition Level 就是 1。如果连 contact 都没有，那么它的 Definition Level 就是 0。</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集群</a:t>
            </a:r>
            <a:endParaRPr lang="zh-CN" altLang="en-US"/>
          </a:p>
          <a:p>
            <a:r>
              <a:rPr lang="zh-CN" altLang="en-US"/>
              <a:t>一组计算机将许多机器的资源集中在一起，使我们能够像使用单台计算机一样使用这些资源。</a:t>
            </a:r>
            <a:endParaRPr lang="zh-CN" altLang="en-US"/>
          </a:p>
          <a:p>
            <a:r>
              <a:rPr lang="zh-CN" altLang="en-US"/>
              <a:t>但是如果一群机器没有协调机制，那么这些机器并不能产生强大的计算能力，你需要一个软件框架来协调它们之间的工作。Spark就是这样一种软件框架，它管理和协调跨多台计算机的计算任务。</a:t>
            </a:r>
            <a:endParaRPr lang="zh-CN" altLang="en-US"/>
          </a:p>
          <a:p>
            <a:r>
              <a:rPr lang="zh-CN" altLang="en-US">
                <a:sym typeface="+mn-ea"/>
              </a:rPr>
              <a:t>那么每一个机器的资源如何分配 比如硬盘空间、内存、线程 需要集群资源管理器，我们公司用的是yarn</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驱动进程位于集群中的一个节点上，它负责三件事：维护Spark应用程序的相关信息，必须与集群管理器交互</a:t>
            </a:r>
            <a:endParaRPr lang="zh-CN" altLang="en-US"/>
          </a:p>
          <a:p>
            <a:r>
              <a:rPr lang="zh-CN" altLang="en-US"/>
              <a:t>才能获得物理资源并启动执行器；回应用户的程序或输入；分</a:t>
            </a:r>
            <a:r>
              <a:rPr lang="zh-CN" altLang="en-US"/>
              <a:t>析任务并分发给若干执行器进行处理。驱动器是必须的，它是Spark应用程序的核心，它在应用程序执行的整个生命周期中维护着所有相关信息。</a:t>
            </a:r>
            <a:endParaRPr lang="zh-CN" altLang="en-US"/>
          </a:p>
          <a:p>
            <a:endParaRPr lang="zh-CN" altLang="en-US"/>
          </a:p>
          <a:p>
            <a:endParaRPr lang="zh-CN" altLang="en-US"/>
          </a:p>
          <a:p>
            <a:r>
              <a:rPr lang="zh-CN" altLang="en-US"/>
              <a:t>执行器负责执行驱动器分配给它的实际计算工作，这意味着每个执行器只负责两件事：执行由驱动器分配给它的</a:t>
            </a:r>
            <a:r>
              <a:rPr lang="zh-CN" altLang="en-US"/>
              <a:t>代码，并将该执行器的计算状态报告给运行驱动器的节点。用户可以配置指定每个节点上运行多少个执行器。</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       </a:t>
            </a:r>
            <a:r>
              <a:rPr lang="zh-CN" altLang="en-US"/>
              <a:t>Spark应用程序时，我们会从集群管理器那里请求资源来运行它。根据应用程序的配置，我们可能获得一个运行Spark驱动器的机器资源，或者可能获得的是我们Spark执行器的计算资源。在Spark应用程序执行过程中，集群管理器将负责管理和运行执行应用程序的底层机器。</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你可以通过名为SparkSession的驱动器来控制Spark应用程序，你需要创建一个SparkSession实例来在群集中执行用户定义的操作，每一个Spark 应用程序都需要一个SparkSession与之对应。</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转换并没有实际输出，这是因为我们仅指定了一个抽象转换。在我们调用一个动作操作之前，Spark不会真的执行转换操作。</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在进行</a:t>
            </a:r>
            <a:r>
              <a:rPr lang="en-US" altLang="zh-CN"/>
              <a:t>shuffle</a:t>
            </a:r>
            <a:r>
              <a:rPr lang="zh-CN" altLang="en-US"/>
              <a:t>之前最好先过滤不必需要的数据，避免增加节点空间的负担</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默认情况下，shuffle操作会输出200个shuffle分区</a:t>
            </a:r>
            <a:endParaRPr lang="zh-CN" altLang="en-US"/>
          </a:p>
          <a:p>
            <a:r>
              <a:rPr lang="zh-CN" altLang="en-US"/>
              <a:t>spark.conf.set("spark.sql.shufflfle.partitions", "5")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itchFamily="18" charset="-120"/>
                <a:cs typeface="+mn-ea"/>
              </a:rPr>
            </a:fld>
            <a:endParaRPr lang="en-US" altLang="zh-CN" strike="noStrike" noProof="1" dirty="0">
              <a:latin typeface="Times New Roman" panose="02020603050405020304" pitchFamily="18" charset="0"/>
              <a:ea typeface="PMingLiU" pitchFamily="18" charset="-120"/>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itchFamily="18" charset="-120"/>
                <a:cs typeface="+mn-ea"/>
              </a:rPr>
            </a:fld>
            <a:endParaRPr lang="zh-CN" altLang="en-US" strike="noStrike" noProof="1"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itchFamily="18" charset="-120"/>
                <a:cs typeface="+mn-ea"/>
              </a:rPr>
            </a:fld>
            <a:endParaRPr lang="zh-CN" altLang="en-US" strike="noStrike" noProof="1"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itchFamily="18" charset="-120"/>
                <a:cs typeface="+mn-ea"/>
              </a:rPr>
            </a:fld>
            <a:endParaRPr lang="zh-CN" altLang="en-US" strike="noStrike" noProof="1"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itchFamily="18" charset="-120"/>
                <a:cs typeface="+mn-ea"/>
              </a:rPr>
            </a:fld>
            <a:endParaRPr lang="zh-CN" altLang="en-US" strike="noStrike" noProof="1"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itchFamily="18" charset="-120"/>
                <a:cs typeface="+mn-ea"/>
              </a:rPr>
            </a:fld>
            <a:endParaRPr lang="zh-CN" altLang="en-US" strike="noStrike" noProof="1"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itchFamily="18" charset="-120"/>
                <a:cs typeface="+mn-ea"/>
              </a:rPr>
            </a:fld>
            <a:endParaRPr lang="zh-CN" altLang="en-US" strike="noStrike" noProof="1"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itchFamily="18" charset="-120"/>
                <a:cs typeface="+mn-ea"/>
              </a:rPr>
            </a:fld>
            <a:endParaRPr lang="zh-CN" altLang="en-US" strike="noStrike" noProof="1"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itchFamily="18" charset="-120"/>
                <a:cs typeface="+mn-ea"/>
              </a:rPr>
            </a:fld>
            <a:endParaRPr lang="zh-CN" altLang="en-US" strike="noStrike" noProof="1"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itchFamily="18" charset="-120"/>
                <a:cs typeface="+mn-ea"/>
              </a:rPr>
            </a:fld>
            <a:endParaRPr lang="zh-CN" altLang="en-US" strike="noStrike" noProof="1"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itchFamily="18" charset="-120"/>
                <a:cs typeface="+mn-ea"/>
              </a:rPr>
            </a:fld>
            <a:endParaRPr lang="zh-CN" altLang="en-US" strike="noStrike" noProof="1"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4097"/>
          <p:cNvSpPr/>
          <p:nvPr>
            <p:ph type="ctrTitle" sz="quarter"/>
          </p:nvPr>
        </p:nvSpPr>
        <p:spPr/>
        <p:txBody>
          <a:bodyPr anchor="ctr"/>
          <a:p>
            <a:pPr defTabSz="914400">
              <a:lnSpc>
                <a:spcPct val="100000"/>
              </a:lnSpc>
              <a:buClrTx/>
              <a:buSzPct val="100000"/>
            </a:pPr>
            <a:r>
              <a:rPr lang="en-US" altLang="zh-CN" kern="1200" baseline="0">
                <a:latin typeface="Arial" panose="020B0604020202020204" pitchFamily="34" charset="0"/>
                <a:ea typeface="楷体_GB2312" pitchFamily="49" charset="-122"/>
                <a:cs typeface="+mj-cs"/>
              </a:rPr>
              <a:t>SPARK Parquet </a:t>
            </a:r>
            <a:r>
              <a:rPr lang="zh-CN" altLang="en-US" kern="1200" baseline="0">
                <a:latin typeface="Arial" panose="020B0604020202020204" pitchFamily="34" charset="0"/>
                <a:ea typeface="楷体_GB2312" pitchFamily="49" charset="-122"/>
                <a:cs typeface="+mj-cs"/>
              </a:rPr>
              <a:t>简谈</a:t>
            </a:r>
            <a:endParaRPr lang="zh-CN" altLang="en-US" kern="1200" baseline="0">
              <a:latin typeface="Arial" panose="020B0604020202020204" pitchFamily="34" charset="0"/>
              <a:ea typeface="楷体_GB2312" pitchFamily="49" charset="-122"/>
              <a:cs typeface="+mj-cs"/>
            </a:endParaRPr>
          </a:p>
        </p:txBody>
      </p:sp>
      <p:sp>
        <p:nvSpPr>
          <p:cNvPr id="2" name="副标题 4098"/>
          <p:cNvSpPr/>
          <p:nvPr>
            <p:ph type="subTitle" sz="quarter" idx="1"/>
          </p:nvPr>
        </p:nvSpPr>
        <p:spPr/>
        <p:txBody>
          <a:bodyPr anchor="ctr"/>
          <a:p>
            <a:pPr defTabSz="914400">
              <a:buSzPct val="110000"/>
            </a:pPr>
            <a:r>
              <a:rPr lang="zh-CN" altLang="en-US" kern="1200" baseline="0">
                <a:latin typeface="Arial" panose="020B0604020202020204" pitchFamily="34" charset="0"/>
                <a:ea typeface="宋体" panose="02010600030101010101" pitchFamily="2" charset="-122"/>
                <a:cs typeface="+mn-cs"/>
              </a:rPr>
              <a:t>                      </a:t>
            </a:r>
            <a:r>
              <a:rPr lang="en-US" altLang="zh-CN" kern="1200" baseline="0">
                <a:latin typeface="Arial" panose="020B0604020202020204" pitchFamily="34" charset="0"/>
                <a:ea typeface="宋体" panose="02010600030101010101" pitchFamily="2" charset="-122"/>
                <a:cs typeface="+mn-cs"/>
              </a:rPr>
              <a:t>——Eloise Wu</a:t>
            </a:r>
            <a:r>
              <a:rPr lang="zh-CN" altLang="en-US" kern="1200" baseline="0">
                <a:latin typeface="Arial" panose="020B0604020202020204" pitchFamily="34" charset="0"/>
                <a:ea typeface="宋体" panose="02010600030101010101" pitchFamily="2" charset="-122"/>
                <a:cs typeface="+mn-cs"/>
              </a:rPr>
              <a:t>  </a:t>
            </a:r>
            <a:endParaRPr lang="zh-CN" altLang="en-US" kern="1200" baseline="0">
              <a:latin typeface="Arial" panose="020B0604020202020204" pitchFamily="34" charset="0"/>
              <a:ea typeface="宋体" panose="02010600030101010101" pitchFamily="2"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53465" y="437515"/>
            <a:ext cx="3795395" cy="768350"/>
          </a:xfrm>
          <a:prstGeom prst="rect">
            <a:avLst/>
          </a:prstGeom>
          <a:noFill/>
        </p:spPr>
        <p:txBody>
          <a:bodyPr wrap="square" rtlCol="0">
            <a:spAutoFit/>
          </a:bodyPr>
          <a:p>
            <a:r>
              <a:rPr lang="en-US" altLang="zh-CN" sz="4400" b="1">
                <a:solidFill>
                  <a:srgbClr val="074888"/>
                </a:solidFill>
                <a:effectLst>
                  <a:outerShdw blurRad="38100" dist="38100" dir="2700000">
                    <a:srgbClr val="C0C0C0"/>
                  </a:outerShdw>
                </a:effectLst>
                <a:ea typeface="楷体_GB2312" pitchFamily="49" charset="-122"/>
                <a:cs typeface="+mj-cs"/>
              </a:rPr>
              <a:t>转换和动作</a:t>
            </a:r>
            <a:endParaRPr lang="zh-CN" altLang="en-US" sz="3200">
              <a:ln w="22225">
                <a:solidFill>
                  <a:schemeClr val="accent2"/>
                </a:solidFill>
                <a:prstDash val="solid"/>
              </a:ln>
              <a:solidFill>
                <a:schemeClr val="accent2">
                  <a:lumMod val="40000"/>
                  <a:lumOff val="60000"/>
                </a:schemeClr>
              </a:solidFill>
            </a:endParaRPr>
          </a:p>
        </p:txBody>
      </p:sp>
      <p:sp>
        <p:nvSpPr>
          <p:cNvPr id="100" name="文本框 99"/>
          <p:cNvSpPr txBox="1"/>
          <p:nvPr/>
        </p:nvSpPr>
        <p:spPr>
          <a:xfrm>
            <a:off x="1263650" y="1442720"/>
            <a:ext cx="7635875" cy="1198880"/>
          </a:xfrm>
          <a:prstGeom prst="rect">
            <a:avLst/>
          </a:prstGeom>
          <a:noFill/>
          <a:ln w="9525">
            <a:noFill/>
          </a:ln>
        </p:spPr>
        <p:txBody>
          <a:bodyPr wrap="square">
            <a:spAutoFit/>
          </a:bodyPr>
          <a:p>
            <a:r>
              <a:rPr lang="zh-CN" b="1">
                <a:solidFill>
                  <a:srgbClr val="231F20"/>
                </a:solidFill>
                <a:ea typeface="宋体" panose="02010600030101010101" pitchFamily="2" charset="-122"/>
              </a:rPr>
              <a:t>转换操作</a:t>
            </a:r>
            <a:r>
              <a:rPr lang="zh-CN">
                <a:solidFill>
                  <a:srgbClr val="231F20"/>
                </a:solidFill>
                <a:ea typeface="宋体" panose="02010600030101010101" pitchFamily="2" charset="-122"/>
              </a:rPr>
              <a:t>是使用</a:t>
            </a:r>
            <a:r>
              <a:rPr lang="en-US">
                <a:solidFill>
                  <a:srgbClr val="231F20"/>
                </a:solidFill>
                <a:latin typeface="Times-Roman" charset="0"/>
                <a:ea typeface="宋体" panose="02010600030101010101" pitchFamily="2" charset="-122"/>
              </a:rPr>
              <a:t>Spark</a:t>
            </a:r>
            <a:r>
              <a:rPr lang="zh-CN">
                <a:solidFill>
                  <a:srgbClr val="231F20"/>
                </a:solidFill>
                <a:ea typeface="宋体" panose="02010600030101010101" pitchFamily="2" charset="-122"/>
              </a:rPr>
              <a:t>表达业务逻辑的核心，有两类转换操作：第一类是指定窄依赖关系的转换操作，第二类是指定宽依赖关系的转换操作。</a:t>
            </a:r>
            <a:endParaRPr lang="zh-CN" altLang="en-US"/>
          </a:p>
        </p:txBody>
      </p:sp>
      <p:pic>
        <p:nvPicPr>
          <p:cNvPr id="4" name="图片 3"/>
          <p:cNvPicPr>
            <a:picLocks noChangeAspect="1"/>
          </p:cNvPicPr>
          <p:nvPr/>
        </p:nvPicPr>
        <p:blipFill>
          <a:blip r:embed="rId1"/>
          <a:stretch>
            <a:fillRect/>
          </a:stretch>
        </p:blipFill>
        <p:spPr>
          <a:xfrm>
            <a:off x="1380490" y="2774315"/>
            <a:ext cx="2893060" cy="3532505"/>
          </a:xfrm>
          <a:prstGeom prst="rect">
            <a:avLst/>
          </a:prstGeom>
          <a:noFill/>
          <a:ln>
            <a:noFill/>
          </a:ln>
        </p:spPr>
      </p:pic>
      <p:pic>
        <p:nvPicPr>
          <p:cNvPr id="5" name="图片 4"/>
          <p:cNvPicPr>
            <a:picLocks noChangeAspect="1"/>
          </p:cNvPicPr>
          <p:nvPr/>
        </p:nvPicPr>
        <p:blipFill>
          <a:blip r:embed="rId2"/>
          <a:stretch>
            <a:fillRect/>
          </a:stretch>
        </p:blipFill>
        <p:spPr>
          <a:xfrm>
            <a:off x="5147945" y="3056255"/>
            <a:ext cx="3060065" cy="3250565"/>
          </a:xfrm>
          <a:prstGeom prst="rect">
            <a:avLst/>
          </a:prstGeom>
          <a:noFill/>
          <a:ln>
            <a:noFill/>
          </a:ln>
        </p:spPr>
      </p:pic>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3"/>
          <p:cNvPicPr>
            <a:picLocks noChangeAspect="1"/>
          </p:cNvPicPr>
          <p:nvPr/>
        </p:nvPicPr>
        <p:blipFill>
          <a:blip r:embed="rId1"/>
          <a:stretch>
            <a:fillRect/>
          </a:stretch>
        </p:blipFill>
        <p:spPr>
          <a:xfrm>
            <a:off x="1087120" y="135255"/>
            <a:ext cx="2341880" cy="2859405"/>
          </a:xfrm>
          <a:prstGeom prst="rect">
            <a:avLst/>
          </a:prstGeom>
          <a:noFill/>
          <a:ln>
            <a:noFill/>
          </a:ln>
        </p:spPr>
      </p:pic>
      <p:sp>
        <p:nvSpPr>
          <p:cNvPr id="100" name="文本框 99"/>
          <p:cNvSpPr txBox="1"/>
          <p:nvPr/>
        </p:nvSpPr>
        <p:spPr>
          <a:xfrm>
            <a:off x="953770" y="3096895"/>
            <a:ext cx="7879080" cy="1568450"/>
          </a:xfrm>
          <a:prstGeom prst="rect">
            <a:avLst/>
          </a:prstGeom>
          <a:noFill/>
          <a:ln w="9525">
            <a:noFill/>
          </a:ln>
        </p:spPr>
        <p:txBody>
          <a:bodyPr wrap="square">
            <a:spAutoFit/>
          </a:bodyPr>
          <a:p>
            <a:pPr algn="l">
              <a:buClrTx/>
              <a:buSzTx/>
            </a:pPr>
            <a:r>
              <a:rPr lang="zh-CN" sz="2400">
                <a:solidFill>
                  <a:srgbClr val="231F20"/>
                </a:solidFill>
                <a:ea typeface="宋体" panose="02010600030101010101" pitchFamily="2" charset="-122"/>
              </a:rPr>
              <a:t>具有</a:t>
            </a:r>
            <a:r>
              <a:rPr lang="zh-CN" sz="2400" b="1">
                <a:solidFill>
                  <a:srgbClr val="231F20"/>
                </a:solidFill>
                <a:ea typeface="宋体" panose="02010600030101010101" pitchFamily="2" charset="-122"/>
              </a:rPr>
              <a:t>窄依赖关系</a:t>
            </a:r>
            <a:r>
              <a:rPr lang="zh-CN" sz="2400">
                <a:solidFill>
                  <a:srgbClr val="231F20"/>
                </a:solidFill>
                <a:ea typeface="宋体" panose="02010600030101010101" pitchFamily="2" charset="-122"/>
              </a:rPr>
              <a:t>（narrow dependency）的转换操作（我们称之为窄转换）是每个输入分区仅决定一个输出分区的转换。例如where语句、filter指定了一个窄依赖关系，其中一个分区最多只会对一个输出分区有影响</a:t>
            </a:r>
            <a:endParaRPr lang="zh-CN" sz="2400">
              <a:solidFill>
                <a:srgbClr val="231F20"/>
              </a:solidFill>
            </a:endParaRPr>
          </a:p>
        </p:txBody>
      </p:sp>
      <p:sp>
        <p:nvSpPr>
          <p:cNvPr id="4" name="文本框 3"/>
          <p:cNvSpPr txBox="1"/>
          <p:nvPr/>
        </p:nvSpPr>
        <p:spPr>
          <a:xfrm>
            <a:off x="1156970" y="4907280"/>
            <a:ext cx="7675880" cy="1198880"/>
          </a:xfrm>
          <a:prstGeom prst="rect">
            <a:avLst/>
          </a:prstGeom>
          <a:noFill/>
        </p:spPr>
        <p:txBody>
          <a:bodyPr wrap="square" rtlCol="0">
            <a:spAutoFit/>
          </a:bodyPr>
          <a:p>
            <a:pPr algn="l"/>
            <a:r>
              <a:rPr lang="zh-CN" altLang="en-US" b="1"/>
              <a:t>特点</a:t>
            </a:r>
            <a:r>
              <a:rPr lang="zh-CN" altLang="en-US"/>
              <a:t>：Spark将自动执行流水线处理，这意味着如果我们在DataFrame上指定了多个过滤操作，它们将全部在</a:t>
            </a:r>
            <a:r>
              <a:rPr lang="zh-CN" altLang="en-US" b="1"/>
              <a:t>内存</a:t>
            </a:r>
            <a:r>
              <a:rPr lang="zh-CN" altLang="en-US"/>
              <a:t>中执行。</a:t>
            </a:r>
            <a:endParaRPr lang="zh-CN" altLang="en-US"/>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4"/>
          <p:cNvPicPr>
            <a:picLocks noChangeAspect="1"/>
          </p:cNvPicPr>
          <p:nvPr/>
        </p:nvPicPr>
        <p:blipFill>
          <a:blip r:embed="rId1"/>
          <a:stretch>
            <a:fillRect/>
          </a:stretch>
        </p:blipFill>
        <p:spPr>
          <a:xfrm>
            <a:off x="1370965" y="400050"/>
            <a:ext cx="3160395" cy="3357245"/>
          </a:xfrm>
          <a:prstGeom prst="rect">
            <a:avLst/>
          </a:prstGeom>
          <a:noFill/>
          <a:ln>
            <a:noFill/>
          </a:ln>
        </p:spPr>
      </p:pic>
      <p:sp>
        <p:nvSpPr>
          <p:cNvPr id="100" name="文本框 99"/>
          <p:cNvSpPr txBox="1"/>
          <p:nvPr/>
        </p:nvSpPr>
        <p:spPr>
          <a:xfrm>
            <a:off x="1036955" y="3757295"/>
            <a:ext cx="7602855" cy="1568450"/>
          </a:xfrm>
          <a:prstGeom prst="rect">
            <a:avLst/>
          </a:prstGeom>
          <a:noFill/>
          <a:ln w="9525">
            <a:noFill/>
          </a:ln>
        </p:spPr>
        <p:txBody>
          <a:bodyPr wrap="square">
            <a:spAutoFit/>
          </a:bodyPr>
          <a:p>
            <a:r>
              <a:rPr lang="zh-CN" b="1">
                <a:solidFill>
                  <a:srgbClr val="231F20"/>
                </a:solidFill>
                <a:ea typeface="宋体" panose="02010600030101010101" pitchFamily="2" charset="-122"/>
              </a:rPr>
              <a:t>宽依赖关系</a:t>
            </a:r>
            <a:r>
              <a:rPr lang="zh-CN">
                <a:solidFill>
                  <a:srgbClr val="231F20"/>
                </a:solidFill>
                <a:ea typeface="宋体" panose="02010600030101010101" pitchFamily="2" charset="-122"/>
              </a:rPr>
              <a:t>（</a:t>
            </a:r>
            <a:r>
              <a:rPr lang="en-US">
                <a:solidFill>
                  <a:srgbClr val="231F20"/>
                </a:solidFill>
                <a:latin typeface="Times-Roman" charset="0"/>
                <a:ea typeface="宋体" panose="02010600030101010101" pitchFamily="2" charset="-122"/>
              </a:rPr>
              <a:t>wide dependency</a:t>
            </a:r>
            <a:r>
              <a:rPr lang="zh-CN">
                <a:solidFill>
                  <a:srgbClr val="231F20"/>
                </a:solidFill>
                <a:ea typeface="宋体" panose="02010600030101010101" pitchFamily="2" charset="-122"/>
              </a:rPr>
              <a:t>）的转换（或宽转换）是每个输入分区决定了多个输出分区。这种宽依赖关系的转换经常被称为洗牌（</a:t>
            </a:r>
            <a:r>
              <a:rPr lang="en-US">
                <a:solidFill>
                  <a:srgbClr val="231F20"/>
                </a:solidFill>
                <a:latin typeface="Times-Roman" charset="0"/>
                <a:ea typeface="宋体" panose="02010600030101010101" pitchFamily="2" charset="-122"/>
              </a:rPr>
              <a:t>shuffle</a:t>
            </a:r>
            <a:r>
              <a:rPr lang="zh-CN">
                <a:solidFill>
                  <a:srgbClr val="231F20"/>
                </a:solidFill>
                <a:ea typeface="宋体" panose="02010600030101010101" pitchFamily="2" charset="-122"/>
              </a:rPr>
              <a:t>）操作，它会在整个集</a:t>
            </a:r>
            <a:r>
              <a:rPr lang="en-US">
                <a:solidFill>
                  <a:srgbClr val="231F20"/>
                </a:solidFill>
                <a:latin typeface="HYa1gj" charset="0"/>
                <a:ea typeface="宋体" panose="02010600030101010101" pitchFamily="2" charset="-122"/>
              </a:rPr>
              <a:t> </a:t>
            </a:r>
            <a:r>
              <a:rPr lang="zh-CN">
                <a:solidFill>
                  <a:srgbClr val="231F20"/>
                </a:solidFill>
                <a:ea typeface="宋体" panose="02010600030101010101" pitchFamily="2" charset="-122"/>
              </a:rPr>
              <a:t>群中执行互相交换分区数据的功能。</a:t>
            </a:r>
            <a:endParaRPr lang="zh-CN" altLang="en-US"/>
          </a:p>
        </p:txBody>
      </p:sp>
      <p:sp>
        <p:nvSpPr>
          <p:cNvPr id="5" name="文本框 4"/>
          <p:cNvSpPr txBox="1"/>
          <p:nvPr/>
        </p:nvSpPr>
        <p:spPr>
          <a:xfrm>
            <a:off x="1136015" y="5534025"/>
            <a:ext cx="7503795" cy="460375"/>
          </a:xfrm>
          <a:prstGeom prst="rect">
            <a:avLst/>
          </a:prstGeom>
          <a:noFill/>
        </p:spPr>
        <p:txBody>
          <a:bodyPr wrap="square" rtlCol="0">
            <a:spAutoFit/>
          </a:bodyPr>
          <a:p>
            <a:pPr algn="l"/>
            <a:r>
              <a:rPr lang="zh-CN" altLang="en-US" b="1"/>
              <a:t>特点</a:t>
            </a:r>
            <a:r>
              <a:rPr lang="zh-CN" altLang="en-US"/>
              <a:t>：Spark将结果写入</a:t>
            </a:r>
            <a:r>
              <a:rPr lang="zh-CN" altLang="en-US" b="1"/>
              <a:t>磁盘</a:t>
            </a:r>
            <a:endParaRPr lang="zh-CN" altLang="en-US" b="1"/>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57250" y="382270"/>
            <a:ext cx="8004810" cy="1938020"/>
          </a:xfrm>
          <a:prstGeom prst="rect">
            <a:avLst/>
          </a:prstGeom>
          <a:noFill/>
        </p:spPr>
        <p:txBody>
          <a:bodyPr wrap="square" rtlCol="0">
            <a:spAutoFit/>
          </a:bodyPr>
          <a:p>
            <a:pPr algn="l"/>
            <a:r>
              <a:rPr lang="zh-CN" altLang="en-US"/>
              <a:t>启动一个Spark作业，首先执行过滤转换（一个窄转换），然后执行一个聚合操作（一个宽转换），再在每个分区上执行计数count操作，然后通过collect操作将所有分区的结果汇集到一起，生成某个语言的一个原生对象。</a:t>
            </a:r>
            <a:endParaRPr lang="zh-CN" altLang="en-US"/>
          </a:p>
          <a:p>
            <a:pPr algn="l"/>
            <a:r>
              <a:rPr lang="zh-CN" altLang="en-US"/>
              <a:t>最后执行count操作是</a:t>
            </a:r>
            <a:r>
              <a:rPr lang="zh-CN" altLang="en-US" b="1"/>
              <a:t>动作操作</a:t>
            </a:r>
            <a:r>
              <a:rPr lang="zh-CN" altLang="en-US"/>
              <a:t>才真正改变dataframe。</a:t>
            </a:r>
            <a:endParaRPr lang="zh-CN" altLang="en-US"/>
          </a:p>
        </p:txBody>
      </p:sp>
      <p:pic>
        <p:nvPicPr>
          <p:cNvPr id="5" name="图片 5"/>
          <p:cNvPicPr>
            <a:picLocks noChangeAspect="1"/>
          </p:cNvPicPr>
          <p:nvPr/>
        </p:nvPicPr>
        <p:blipFill>
          <a:blip r:embed="rId1"/>
          <a:stretch>
            <a:fillRect/>
          </a:stretch>
        </p:blipFill>
        <p:spPr>
          <a:xfrm>
            <a:off x="857250" y="2545715"/>
            <a:ext cx="8180705" cy="1766570"/>
          </a:xfrm>
          <a:prstGeom prst="rect">
            <a:avLst/>
          </a:prstGeom>
          <a:noFill/>
          <a:ln>
            <a:noFill/>
          </a:ln>
        </p:spPr>
      </p:pic>
      <p:pic>
        <p:nvPicPr>
          <p:cNvPr id="4" name="图片 3"/>
          <p:cNvPicPr>
            <a:picLocks noChangeAspect="1"/>
          </p:cNvPicPr>
          <p:nvPr/>
        </p:nvPicPr>
        <p:blipFill>
          <a:blip r:embed="rId2"/>
          <a:stretch>
            <a:fillRect/>
          </a:stretch>
        </p:blipFill>
        <p:spPr>
          <a:xfrm>
            <a:off x="4936490" y="4312285"/>
            <a:ext cx="2311400" cy="1363980"/>
          </a:xfrm>
          <a:prstGeom prst="rect">
            <a:avLst/>
          </a:prstGeom>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70280" y="988695"/>
            <a:ext cx="7665085" cy="2676525"/>
          </a:xfrm>
          <a:prstGeom prst="rect">
            <a:avLst/>
          </a:prstGeom>
          <a:noFill/>
        </p:spPr>
        <p:txBody>
          <a:bodyPr wrap="square" rtlCol="0">
            <a:spAutoFit/>
          </a:bodyPr>
          <a:p>
            <a:r>
              <a:rPr lang="zh-CN" altLang="en-US"/>
              <a:t>Spark包含六大"核心" 数据源</a:t>
            </a:r>
            <a:endParaRPr lang="zh-CN" altLang="en-US"/>
          </a:p>
          <a:p>
            <a:r>
              <a:rPr lang="zh-CN" altLang="en-US"/>
              <a:t>• CSV。 </a:t>
            </a:r>
            <a:endParaRPr lang="zh-CN" altLang="en-US"/>
          </a:p>
          <a:p>
            <a:r>
              <a:rPr lang="zh-CN" altLang="en-US"/>
              <a:t>• JSON。 </a:t>
            </a:r>
            <a:endParaRPr lang="zh-CN" altLang="en-US"/>
          </a:p>
          <a:p>
            <a:r>
              <a:rPr lang="zh-CN" altLang="en-US" b="1"/>
              <a:t>• Parquet。 </a:t>
            </a:r>
            <a:endParaRPr lang="zh-CN" altLang="en-US" b="1"/>
          </a:p>
          <a:p>
            <a:r>
              <a:rPr lang="zh-CN" altLang="en-US"/>
              <a:t>• ORC。 </a:t>
            </a:r>
            <a:endParaRPr lang="zh-CN" altLang="en-US"/>
          </a:p>
          <a:p>
            <a:r>
              <a:rPr lang="zh-CN" altLang="en-US"/>
              <a:t>• JDBC/ODBC连接。 </a:t>
            </a:r>
            <a:endParaRPr lang="zh-CN" altLang="en-US"/>
          </a:p>
          <a:p>
            <a:r>
              <a:rPr lang="zh-CN" altLang="en-US"/>
              <a:t>• 纯文本文件。</a:t>
            </a:r>
            <a:endParaRPr lang="zh-CN" altLang="en-US"/>
          </a:p>
        </p:txBody>
      </p:sp>
      <p:sp>
        <p:nvSpPr>
          <p:cNvPr id="4" name="文本框 3"/>
          <p:cNvSpPr txBox="1"/>
          <p:nvPr/>
        </p:nvSpPr>
        <p:spPr>
          <a:xfrm>
            <a:off x="970280" y="220345"/>
            <a:ext cx="3795395" cy="768350"/>
          </a:xfrm>
          <a:prstGeom prst="rect">
            <a:avLst/>
          </a:prstGeom>
          <a:noFill/>
        </p:spPr>
        <p:txBody>
          <a:bodyPr wrap="square" rtlCol="0">
            <a:spAutoFit/>
          </a:bodyPr>
          <a:p>
            <a:r>
              <a:rPr lang="zh-CN" altLang="en-US" sz="4400" b="1">
                <a:solidFill>
                  <a:srgbClr val="074888"/>
                </a:solidFill>
                <a:effectLst>
                  <a:outerShdw blurRad="38100" dist="38100" dir="2700000">
                    <a:srgbClr val="C0C0C0"/>
                  </a:outerShdw>
                </a:effectLst>
                <a:ea typeface="楷体_GB2312" pitchFamily="49" charset="-122"/>
                <a:cs typeface="+mj-cs"/>
              </a:rPr>
              <a:t>数据源</a:t>
            </a:r>
            <a:endParaRPr lang="zh-CN" altLang="en-US" sz="4400" b="1">
              <a:solidFill>
                <a:srgbClr val="074888"/>
              </a:solidFill>
              <a:effectLst>
                <a:outerShdw blurRad="38100" dist="38100" dir="2700000">
                  <a:srgbClr val="C0C0C0"/>
                </a:outerShdw>
              </a:effectLst>
              <a:ea typeface="楷体_GB2312" pitchFamily="49" charset="-122"/>
              <a:cs typeface="+mj-cs"/>
            </a:endParaRPr>
          </a:p>
        </p:txBody>
      </p:sp>
      <p:sp>
        <p:nvSpPr>
          <p:cNvPr id="100" name="文本框 99"/>
          <p:cNvSpPr txBox="1"/>
          <p:nvPr/>
        </p:nvSpPr>
        <p:spPr>
          <a:xfrm>
            <a:off x="1070610" y="4015740"/>
            <a:ext cx="7966075" cy="2553335"/>
          </a:xfrm>
          <a:prstGeom prst="rect">
            <a:avLst/>
          </a:prstGeom>
          <a:noFill/>
          <a:ln w="9525">
            <a:noFill/>
          </a:ln>
        </p:spPr>
        <p:txBody>
          <a:bodyPr wrap="square">
            <a:spAutoFit/>
          </a:bodyPr>
          <a:p>
            <a:r>
              <a:rPr lang="en-US" sz="2000" b="1">
                <a:solidFill>
                  <a:srgbClr val="231F20"/>
                </a:solidFill>
                <a:latin typeface="Helvetica" charset="0"/>
                <a:ea typeface="宋体" panose="02010600030101010101" pitchFamily="2" charset="-122"/>
              </a:rPr>
              <a:t>Read API </a:t>
            </a:r>
            <a:r>
              <a:rPr lang="zh-CN" sz="2000" b="1">
                <a:solidFill>
                  <a:srgbClr val="231F20"/>
                </a:solidFill>
                <a:ea typeface="宋体" panose="02010600030101010101" pitchFamily="2" charset="-122"/>
              </a:rPr>
              <a:t>结构</a:t>
            </a:r>
            <a:r>
              <a:rPr lang="en-US" sz="2000" b="1">
                <a:solidFill>
                  <a:srgbClr val="231F20"/>
                </a:solidFill>
                <a:latin typeface="HYb1gj" charset="0"/>
                <a:ea typeface="宋体" panose="02010600030101010101" pitchFamily="2" charset="-122"/>
              </a:rPr>
              <a:t> </a:t>
            </a:r>
            <a:r>
              <a:rPr lang="en-US" sz="2000">
                <a:solidFill>
                  <a:srgbClr val="231F20"/>
                </a:solidFill>
                <a:latin typeface="TheSansMonoCondensed-Plain" charset="0"/>
                <a:ea typeface="宋体" panose="02010600030101010101" pitchFamily="2" charset="-122"/>
              </a:rPr>
              <a:t>DataFrameReader.format(...).option("key","value").\</a:t>
            </a:r>
            <a:endParaRPr lang="en-US" sz="2000">
              <a:solidFill>
                <a:srgbClr val="231F20"/>
              </a:solidFill>
              <a:latin typeface="TheSansMonoCondensed-Plain" charset="0"/>
              <a:ea typeface="宋体" panose="02010600030101010101" pitchFamily="2" charset="-122"/>
            </a:endParaRPr>
          </a:p>
          <a:p>
            <a:r>
              <a:rPr lang="en-US" sz="2000">
                <a:solidFill>
                  <a:srgbClr val="231F20"/>
                </a:solidFill>
                <a:latin typeface="TheSansMonoCondensed-Plain" charset="0"/>
                <a:ea typeface="宋体" panose="02010600030101010101" pitchFamily="2" charset="-122"/>
              </a:rPr>
              <a:t>                       .schema(...).load() </a:t>
            </a:r>
            <a:endParaRPr lang="en-US" sz="2000">
              <a:solidFill>
                <a:srgbClr val="231F20"/>
              </a:solidFill>
              <a:latin typeface="TheSansMonoCondensed-Plain" charset="0"/>
              <a:ea typeface="宋体" panose="02010600030101010101" pitchFamily="2" charset="-122"/>
            </a:endParaRPr>
          </a:p>
          <a:p>
            <a:r>
              <a:rPr lang="en-US" sz="2000">
                <a:solidFill>
                  <a:srgbClr val="231F20"/>
                </a:solidFill>
                <a:latin typeface="Helvetica" charset="0"/>
                <a:ea typeface="宋体" panose="02010600030101010101" pitchFamily="2" charset="-122"/>
              </a:rPr>
              <a:t></a:t>
            </a:r>
            <a:r>
              <a:rPr lang="en-US" sz="2000" b="1">
                <a:solidFill>
                  <a:srgbClr val="231F20"/>
                </a:solidFill>
                <a:latin typeface="Helvetica" charset="0"/>
                <a:ea typeface="宋体" panose="02010600030101010101" pitchFamily="2" charset="-122"/>
              </a:rPr>
              <a:t>Write API </a:t>
            </a:r>
            <a:r>
              <a:rPr lang="zh-CN" sz="2000" b="1">
                <a:solidFill>
                  <a:srgbClr val="231F20"/>
                </a:solidFill>
                <a:ea typeface="宋体" panose="02010600030101010101" pitchFamily="2" charset="-122"/>
              </a:rPr>
              <a:t>结构</a:t>
            </a:r>
            <a:r>
              <a:rPr lang="en-US">
                <a:solidFill>
                  <a:srgbClr val="231F20"/>
                </a:solidFill>
                <a:latin typeface="TheSansMonoCondensed-Plain" charset="0"/>
                <a:ea typeface="宋体" panose="02010600030101010101" pitchFamily="2" charset="-122"/>
              </a:rPr>
              <a:t></a:t>
            </a:r>
            <a:r>
              <a:rPr lang="en-US" sz="2000">
                <a:solidFill>
                  <a:srgbClr val="231F20"/>
                </a:solidFill>
                <a:latin typeface="TheSansMonoCondensed-Plain" charset="0"/>
                <a:ea typeface="宋体" panose="02010600030101010101" pitchFamily="2" charset="-122"/>
              </a:rPr>
              <a:t>DataFrameWriter.format(...).option(...).\</a:t>
            </a:r>
            <a:endParaRPr lang="en-US" sz="2000">
              <a:solidFill>
                <a:srgbClr val="231F20"/>
              </a:solidFill>
              <a:latin typeface="TheSansMonoCondensed-Plain" charset="0"/>
              <a:ea typeface="宋体" panose="02010600030101010101" pitchFamily="2" charset="-122"/>
            </a:endParaRPr>
          </a:p>
          <a:p>
            <a:r>
              <a:rPr lang="en-US" sz="2000">
                <a:solidFill>
                  <a:srgbClr val="231F20"/>
                </a:solidFill>
                <a:latin typeface="TheSansMonoCondensed-Plain" charset="0"/>
                <a:ea typeface="宋体" panose="02010600030101010101" pitchFamily="2" charset="-122"/>
              </a:rPr>
              <a:t>                      .partitionBy(...).bucketBy(...).\</a:t>
            </a:r>
            <a:endParaRPr lang="en-US" sz="2000">
              <a:solidFill>
                <a:srgbClr val="231F20"/>
              </a:solidFill>
              <a:latin typeface="TheSansMonoCondensed-Plain" charset="0"/>
              <a:ea typeface="宋体" panose="02010600030101010101" pitchFamily="2" charset="-122"/>
            </a:endParaRPr>
          </a:p>
          <a:p>
            <a:r>
              <a:rPr lang="en-US" sz="2000">
                <a:solidFill>
                  <a:srgbClr val="231F20"/>
                </a:solidFill>
                <a:latin typeface="TheSansMonoCondensed-Plain" charset="0"/>
                <a:ea typeface="宋体" panose="02010600030101010101" pitchFamily="2" charset="-122"/>
              </a:rPr>
              <a:t>                      .sortBy(...).save()</a:t>
            </a:r>
            <a:endParaRPr lang="zh-CN" altLang="en-US" sz="2000"/>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22680" y="399415"/>
            <a:ext cx="2687320" cy="859155"/>
          </a:xfrm>
        </p:spPr>
        <p:txBody>
          <a:bodyPr/>
          <a:p>
            <a:r>
              <a:rPr lang="zh-CN" altLang="en-US"/>
              <a:t>保存模式</a:t>
            </a:r>
            <a:endParaRPr lang="zh-CN" altLang="en-US"/>
          </a:p>
        </p:txBody>
      </p:sp>
      <p:sp>
        <p:nvSpPr>
          <p:cNvPr id="100" name="文本框 99"/>
          <p:cNvSpPr txBox="1"/>
          <p:nvPr/>
        </p:nvSpPr>
        <p:spPr>
          <a:xfrm>
            <a:off x="1122680" y="1412240"/>
            <a:ext cx="7826375" cy="2553335"/>
          </a:xfrm>
          <a:prstGeom prst="rect">
            <a:avLst/>
          </a:prstGeom>
          <a:noFill/>
          <a:ln w="9525">
            <a:noFill/>
          </a:ln>
        </p:spPr>
        <p:txBody>
          <a:bodyPr wrap="square">
            <a:spAutoFit/>
          </a:bodyPr>
          <a:p>
            <a:r>
              <a:rPr lang="en-US" sz="2000">
                <a:solidFill>
                  <a:srgbClr val="231F20"/>
                </a:solidFill>
                <a:latin typeface="TheSansMonoCondensed-Plain" charset="0"/>
                <a:ea typeface="宋体" panose="02010600030101010101" pitchFamily="2" charset="-122"/>
              </a:rPr>
              <a:t>append </a:t>
            </a:r>
            <a:r>
              <a:rPr lang="zh-CN" sz="2000">
                <a:solidFill>
                  <a:srgbClr val="231F20"/>
                </a:solidFill>
                <a:ea typeface="宋体" panose="02010600030101010101" pitchFamily="2" charset="-122"/>
              </a:rPr>
              <a:t>将输出文件追加到目标路径已存在的文件上或目录的文件列表</a:t>
            </a:r>
            <a:r>
              <a:rPr lang="en-US" sz="2000">
                <a:solidFill>
                  <a:srgbClr val="231F20"/>
                </a:solidFill>
                <a:latin typeface="HYa1gj" charset="0"/>
                <a:ea typeface="宋体" panose="02010600030101010101" pitchFamily="2" charset="-122"/>
              </a:rPr>
              <a:t> </a:t>
            </a:r>
            <a:r>
              <a:rPr lang="en-US" sz="2000">
                <a:solidFill>
                  <a:srgbClr val="231F20"/>
                </a:solidFill>
                <a:latin typeface="TheSansMonoCondensed-Plain" charset="0"/>
                <a:ea typeface="宋体" panose="02010600030101010101" pitchFamily="2" charset="-122"/>
              </a:rPr>
              <a:t>overwrite </a:t>
            </a:r>
            <a:r>
              <a:rPr lang="zh-CN" sz="2000">
                <a:solidFill>
                  <a:srgbClr val="231F20"/>
                </a:solidFill>
                <a:ea typeface="宋体" panose="02010600030101010101" pitchFamily="2" charset="-122"/>
              </a:rPr>
              <a:t>将完全覆盖目标路径中已存在的任何数据</a:t>
            </a:r>
            <a:r>
              <a:rPr lang="en-US" sz="2000">
                <a:solidFill>
                  <a:srgbClr val="231F20"/>
                </a:solidFill>
                <a:latin typeface="TheSansMonoCondensed-Plain" charset="0"/>
                <a:ea typeface="宋体" panose="02010600030101010101" pitchFamily="2" charset="-122"/>
              </a:rPr>
              <a:t>errorIfExists </a:t>
            </a:r>
            <a:endParaRPr lang="en-US" sz="2000">
              <a:solidFill>
                <a:srgbClr val="231F20"/>
              </a:solidFill>
              <a:latin typeface="TheSansMonoCondensed-Plain" charset="0"/>
              <a:ea typeface="宋体" panose="02010600030101010101" pitchFamily="2" charset="-122"/>
            </a:endParaRPr>
          </a:p>
          <a:p>
            <a:r>
              <a:rPr lang="zh-CN" sz="2000">
                <a:solidFill>
                  <a:srgbClr val="231F20"/>
                </a:solidFill>
                <a:ea typeface="宋体" panose="02010600030101010101" pitchFamily="2" charset="-122"/>
              </a:rPr>
              <a:t>如果目标路径已存在数据或文件，则抛出错误并返回写入操作失败</a:t>
            </a:r>
            <a:r>
              <a:rPr lang="en-US" sz="2000">
                <a:solidFill>
                  <a:srgbClr val="231F20"/>
                </a:solidFill>
                <a:latin typeface="HYa1gj" charset="0"/>
                <a:ea typeface="宋体" panose="02010600030101010101" pitchFamily="2" charset="-122"/>
              </a:rPr>
              <a:t> </a:t>
            </a:r>
            <a:r>
              <a:rPr lang="en-US" sz="2000">
                <a:solidFill>
                  <a:srgbClr val="231F20"/>
                </a:solidFill>
                <a:latin typeface="TheSansMonoCondensed-Plain" charset="0"/>
                <a:ea typeface="宋体" panose="02010600030101010101" pitchFamily="2" charset="-122"/>
              </a:rPr>
              <a:t>ignore </a:t>
            </a:r>
            <a:r>
              <a:rPr lang="zh-CN" sz="2000">
                <a:solidFill>
                  <a:srgbClr val="231F20"/>
                </a:solidFill>
                <a:ea typeface="宋体" panose="02010600030101010101" pitchFamily="2" charset="-122"/>
              </a:rPr>
              <a:t>如果目标路径已存在数据或文件，则不执行任何操作</a:t>
            </a:r>
            <a:endParaRPr lang="zh-CN" altLang="en-US" sz="2000"/>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21715" y="483235"/>
            <a:ext cx="3756660" cy="1143000"/>
          </a:xfrm>
        </p:spPr>
        <p:txBody>
          <a:bodyPr/>
          <a:p>
            <a:r>
              <a:rPr lang="zh-CN" altLang="en-US"/>
              <a:t>高级I/O概念 </a:t>
            </a:r>
            <a:endParaRPr lang="zh-CN" altLang="en-US"/>
          </a:p>
        </p:txBody>
      </p:sp>
      <p:sp>
        <p:nvSpPr>
          <p:cNvPr id="3" name="文本框 2"/>
          <p:cNvSpPr txBox="1"/>
          <p:nvPr/>
        </p:nvSpPr>
        <p:spPr>
          <a:xfrm>
            <a:off x="1021715" y="1437640"/>
            <a:ext cx="7900670" cy="1198880"/>
          </a:xfrm>
          <a:prstGeom prst="rect">
            <a:avLst/>
          </a:prstGeom>
          <a:noFill/>
        </p:spPr>
        <p:txBody>
          <a:bodyPr wrap="square" rtlCol="0">
            <a:spAutoFit/>
          </a:bodyPr>
          <a:p>
            <a:pPr algn="l"/>
            <a:r>
              <a:rPr lang="zh-CN" altLang="en-US"/>
              <a:t>通过在写入之前控制</a:t>
            </a:r>
            <a:r>
              <a:rPr lang="zh-CN" altLang="en-US" b="1"/>
              <a:t>数据分片</a:t>
            </a:r>
            <a:r>
              <a:rPr lang="zh-CN" altLang="en-US"/>
              <a:t>来控制写入文件的</a:t>
            </a:r>
            <a:r>
              <a:rPr lang="zh-CN" altLang="en-US" b="1"/>
              <a:t>并行度</a:t>
            </a:r>
            <a:r>
              <a:rPr lang="zh-CN" altLang="en-US"/>
              <a:t>，还可以通过控制</a:t>
            </a:r>
            <a:r>
              <a:rPr lang="zh-CN" altLang="en-US" b="1"/>
              <a:t>数据分桶</a:t>
            </a:r>
            <a:r>
              <a:rPr lang="zh-CN" altLang="en-US"/>
              <a:t>（bucketing）和</a:t>
            </a:r>
            <a:r>
              <a:rPr lang="zh-CN" altLang="en-US" b="1"/>
              <a:t>数据划分</a:t>
            </a:r>
            <a:r>
              <a:rPr lang="zh-CN" altLang="en-US"/>
              <a:t>（partitioning）来控制特定的数据布局方式。 </a:t>
            </a:r>
            <a:endParaRPr lang="zh-CN" altLang="en-US"/>
          </a:p>
        </p:txBody>
      </p:sp>
      <p:sp>
        <p:nvSpPr>
          <p:cNvPr id="4" name="文本框 3"/>
          <p:cNvSpPr txBox="1"/>
          <p:nvPr/>
        </p:nvSpPr>
        <p:spPr>
          <a:xfrm>
            <a:off x="1126490" y="3375660"/>
            <a:ext cx="3549650" cy="829945"/>
          </a:xfrm>
          <a:prstGeom prst="rect">
            <a:avLst/>
          </a:prstGeom>
          <a:noFill/>
        </p:spPr>
        <p:txBody>
          <a:bodyPr wrap="none" rtlCol="0">
            <a:spAutoFit/>
          </a:bodyPr>
          <a:p>
            <a:pPr algn="l"/>
            <a:r>
              <a:rPr lang="zh-CN" altLang="en-US" b="1"/>
              <a:t>可分割的文件类型和压缩</a:t>
            </a:r>
            <a:endParaRPr lang="zh-CN" altLang="en-US" b="1"/>
          </a:p>
          <a:p>
            <a:pPr algn="l"/>
            <a:r>
              <a:rPr lang="en-US" altLang="zh-CN" b="1"/>
              <a:t>eg</a:t>
            </a:r>
            <a:endParaRPr lang="en-US" altLang="zh-CN" b="1"/>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07415" y="1120140"/>
            <a:ext cx="7902575" cy="1568450"/>
          </a:xfrm>
          <a:prstGeom prst="rect">
            <a:avLst/>
          </a:prstGeom>
          <a:noFill/>
        </p:spPr>
        <p:txBody>
          <a:bodyPr wrap="square" rtlCol="0">
            <a:spAutoFit/>
          </a:bodyPr>
          <a:p>
            <a:pPr algn="l"/>
            <a:r>
              <a:rPr lang="zh-CN" altLang="en-US"/>
              <a:t>多个执行器不能同时读取同一文件，但可以同时读取不同的文件。通常，这意味着当你从包含多个文件的文件夹中读取时，每个文件都将被视为DataFrame的一个分片， </a:t>
            </a:r>
            <a:endParaRPr lang="zh-CN" altLang="en-US"/>
          </a:p>
          <a:p>
            <a:pPr algn="l"/>
            <a:r>
              <a:rPr lang="zh-CN" altLang="en-US"/>
              <a:t>并由执行器并行读取，多余的文件会进入读取队列等候。</a:t>
            </a:r>
            <a:endParaRPr lang="zh-CN" altLang="en-US"/>
          </a:p>
        </p:txBody>
      </p:sp>
      <p:sp>
        <p:nvSpPr>
          <p:cNvPr id="4" name="文本框 3"/>
          <p:cNvSpPr txBox="1"/>
          <p:nvPr/>
        </p:nvSpPr>
        <p:spPr>
          <a:xfrm>
            <a:off x="907415" y="384175"/>
            <a:ext cx="4312920" cy="953135"/>
          </a:xfrm>
          <a:prstGeom prst="rect">
            <a:avLst/>
          </a:prstGeom>
          <a:noFill/>
        </p:spPr>
        <p:txBody>
          <a:bodyPr wrap="square" rtlCol="0">
            <a:spAutoFit/>
          </a:bodyPr>
          <a:p>
            <a:pPr algn="l"/>
            <a:r>
              <a:rPr lang="zh-CN" altLang="en-US" sz="3200" b="1">
                <a:sym typeface="+mn-ea"/>
              </a:rPr>
              <a:t>并行读数据</a:t>
            </a:r>
            <a:r>
              <a:rPr lang="zh-CN" altLang="en-US" b="1">
                <a:sym typeface="+mn-ea"/>
              </a:rPr>
              <a:t> </a:t>
            </a:r>
            <a:endParaRPr lang="zh-CN" altLang="en-US" b="1"/>
          </a:p>
          <a:p>
            <a:endParaRPr lang="zh-CN" altLang="en-US"/>
          </a:p>
        </p:txBody>
      </p:sp>
      <p:sp>
        <p:nvSpPr>
          <p:cNvPr id="5" name="文本框 4"/>
          <p:cNvSpPr txBox="1"/>
          <p:nvPr/>
        </p:nvSpPr>
        <p:spPr>
          <a:xfrm>
            <a:off x="1054100" y="3183255"/>
            <a:ext cx="521970" cy="460375"/>
          </a:xfrm>
          <a:prstGeom prst="rect">
            <a:avLst/>
          </a:prstGeom>
          <a:noFill/>
        </p:spPr>
        <p:txBody>
          <a:bodyPr wrap="none" rtlCol="0">
            <a:spAutoFit/>
          </a:bodyPr>
          <a:p>
            <a:r>
              <a:rPr lang="en-US" altLang="zh-CN"/>
              <a:t>eg</a:t>
            </a:r>
            <a:endParaRPr lang="en-US" altLang="zh-CN"/>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137285" y="568325"/>
            <a:ext cx="2294255" cy="583565"/>
          </a:xfrm>
          <a:prstGeom prst="rect">
            <a:avLst/>
          </a:prstGeom>
          <a:noFill/>
        </p:spPr>
        <p:txBody>
          <a:bodyPr wrap="square" rtlCol="0">
            <a:spAutoFit/>
          </a:bodyPr>
          <a:p>
            <a:pPr algn="l"/>
            <a:r>
              <a:rPr lang="zh-CN" altLang="en-US" sz="3200" b="1"/>
              <a:t>并行写数据 </a:t>
            </a:r>
            <a:endParaRPr lang="zh-CN" altLang="en-US" sz="3200" b="1"/>
          </a:p>
        </p:txBody>
      </p:sp>
      <p:sp>
        <p:nvSpPr>
          <p:cNvPr id="4" name="文本框 3"/>
          <p:cNvSpPr txBox="1"/>
          <p:nvPr/>
        </p:nvSpPr>
        <p:spPr>
          <a:xfrm>
            <a:off x="876300" y="1361440"/>
            <a:ext cx="7749540" cy="3169285"/>
          </a:xfrm>
          <a:prstGeom prst="rect">
            <a:avLst/>
          </a:prstGeom>
          <a:noFill/>
        </p:spPr>
        <p:txBody>
          <a:bodyPr wrap="square" rtlCol="0">
            <a:spAutoFit/>
          </a:bodyPr>
          <a:p>
            <a:pPr algn="l"/>
            <a:r>
              <a:rPr lang="zh-CN" altLang="en-US" sz="2000"/>
              <a:t>写数据涉及的文件数量取决于DataFrame的分区数</a:t>
            </a:r>
            <a:endParaRPr lang="zh-CN" altLang="en-US" sz="2000"/>
          </a:p>
          <a:p>
            <a:pPr algn="l"/>
            <a:r>
              <a:rPr lang="zh-CN" altLang="en-US" sz="2000"/>
              <a:t>csvFile.</a:t>
            </a:r>
            <a:r>
              <a:rPr lang="zh-CN" altLang="en-US" sz="2000" b="1"/>
              <a:t>repartition(5)</a:t>
            </a:r>
            <a:r>
              <a:rPr lang="zh-CN" altLang="en-US" sz="2000"/>
              <a:t>.write.format("csv").save("/tmp/multiple.csv")</a:t>
            </a:r>
            <a:endParaRPr lang="zh-CN" altLang="en-US" sz="2000"/>
          </a:p>
          <a:p>
            <a:pPr algn="l"/>
            <a:r>
              <a:rPr lang="zh-CN" altLang="en-US" sz="2000"/>
              <a:t> </a:t>
            </a:r>
            <a:endParaRPr lang="zh-CN" altLang="en-US" sz="2000"/>
          </a:p>
          <a:p>
            <a:pPr algn="l"/>
            <a:r>
              <a:rPr lang="zh-CN" altLang="en-US" sz="2000"/>
              <a:t>它会生成包含五个文件的文件夹，调用ls命令就可以查看到： </a:t>
            </a:r>
            <a:endParaRPr lang="zh-CN" altLang="en-US" sz="2000"/>
          </a:p>
          <a:p>
            <a:pPr algn="l"/>
            <a:r>
              <a:rPr lang="zh-CN" altLang="en-US" sz="2000"/>
              <a:t>ls /tmp</a:t>
            </a:r>
            <a:endParaRPr lang="zh-CN" altLang="en-US" sz="2000"/>
          </a:p>
          <a:p>
            <a:pPr algn="l"/>
            <a:r>
              <a:rPr lang="zh-CN" altLang="en-US" sz="2000"/>
              <a:t>/tmp/part-00000-767df509-ec97-4740-8e15-4e173d365a8b.csv </a:t>
            </a:r>
            <a:endParaRPr lang="zh-CN" altLang="en-US" sz="2000"/>
          </a:p>
          <a:p>
            <a:pPr algn="l"/>
            <a:r>
              <a:rPr lang="zh-CN" altLang="en-US" sz="2000"/>
              <a:t>/tmp/part-00001-767df509-ec97-4740-8e15-4e173d365a8b.csv </a:t>
            </a:r>
            <a:endParaRPr lang="zh-CN" altLang="en-US" sz="2000"/>
          </a:p>
          <a:p>
            <a:pPr algn="l"/>
            <a:r>
              <a:rPr lang="zh-CN" altLang="en-US" sz="2000"/>
              <a:t>/tmp/part-00002-767df509-ec97-4740-8e15-4e173d365a8b.csv </a:t>
            </a:r>
            <a:endParaRPr lang="zh-CN" altLang="en-US" sz="2000"/>
          </a:p>
          <a:p>
            <a:pPr algn="l"/>
            <a:r>
              <a:rPr lang="zh-CN" altLang="en-US" sz="2000"/>
              <a:t>/tmp/part-00003-767df509-ec97-4740-8e15-4e173d365a8b.csv </a:t>
            </a:r>
            <a:endParaRPr lang="zh-CN" altLang="en-US" sz="2000"/>
          </a:p>
          <a:p>
            <a:pPr algn="l"/>
            <a:r>
              <a:rPr lang="zh-CN" altLang="en-US" sz="2000"/>
              <a:t>/tmp/part-00004-767df509-ec97-4740-8e15-4e173d365a8b.csv</a:t>
            </a:r>
            <a:endParaRPr lang="zh-CN" altLang="en-US" sz="2000"/>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54100" y="368300"/>
            <a:ext cx="4175760" cy="460375"/>
          </a:xfrm>
          <a:prstGeom prst="rect">
            <a:avLst/>
          </a:prstGeom>
          <a:noFill/>
        </p:spPr>
        <p:txBody>
          <a:bodyPr wrap="square" rtlCol="0">
            <a:spAutoFit/>
          </a:bodyPr>
          <a:p>
            <a:pPr algn="l"/>
            <a:r>
              <a:rPr lang="zh-CN" altLang="en-US" sz="3200" b="1"/>
              <a:t>数据划分</a:t>
            </a:r>
            <a:r>
              <a:rPr lang="zh-CN" altLang="en-US" b="1"/>
              <a:t> </a:t>
            </a:r>
            <a:endParaRPr lang="zh-CN" altLang="en-US" b="1"/>
          </a:p>
        </p:txBody>
      </p:sp>
      <p:sp>
        <p:nvSpPr>
          <p:cNvPr id="4" name="文本框 3"/>
          <p:cNvSpPr txBox="1"/>
          <p:nvPr/>
        </p:nvSpPr>
        <p:spPr>
          <a:xfrm>
            <a:off x="1203960" y="1044575"/>
            <a:ext cx="7717790" cy="1568450"/>
          </a:xfrm>
          <a:prstGeom prst="rect">
            <a:avLst/>
          </a:prstGeom>
          <a:noFill/>
        </p:spPr>
        <p:txBody>
          <a:bodyPr wrap="square" rtlCol="0">
            <a:spAutoFit/>
          </a:bodyPr>
          <a:p>
            <a:pPr algn="l"/>
            <a:r>
              <a:rPr lang="en-US" altLang="zh-CN"/>
              <a:t>       </a:t>
            </a:r>
            <a:r>
              <a:rPr lang="zh-CN" altLang="en-US" b="1"/>
              <a:t>数据划分</a:t>
            </a:r>
            <a:r>
              <a:rPr lang="zh-CN" altLang="en-US"/>
              <a:t>工具支持你在写入数据时控制存储什么数据以及存储数据的位置。将文件写出时，你可以将</a:t>
            </a:r>
            <a:r>
              <a:rPr lang="zh-CN" altLang="en-US" b="1"/>
              <a:t>列编码为文件夹</a:t>
            </a:r>
            <a:r>
              <a:rPr lang="zh-CN" altLang="en-US"/>
              <a:t>，这使得你在之后读取时</a:t>
            </a:r>
            <a:r>
              <a:rPr lang="zh-CN" altLang="en-US" b="1"/>
              <a:t>可跳过大量数据</a:t>
            </a:r>
            <a:r>
              <a:rPr lang="zh-CN" altLang="en-US"/>
              <a:t>，只读入与问题相关的列数据而</a:t>
            </a:r>
            <a:r>
              <a:rPr lang="zh-CN" altLang="en-US" b="1"/>
              <a:t>不必扫描整个数据集</a:t>
            </a:r>
            <a:r>
              <a:rPr lang="zh-CN" altLang="en-US"/>
              <a:t>。</a:t>
            </a:r>
            <a:endParaRPr lang="zh-CN" altLang="en-US"/>
          </a:p>
        </p:txBody>
      </p:sp>
      <p:sp>
        <p:nvSpPr>
          <p:cNvPr id="5" name="文本框 4"/>
          <p:cNvSpPr txBox="1"/>
          <p:nvPr/>
        </p:nvSpPr>
        <p:spPr>
          <a:xfrm>
            <a:off x="1193165" y="3075305"/>
            <a:ext cx="153035" cy="1198880"/>
          </a:xfrm>
          <a:prstGeom prst="rect">
            <a:avLst/>
          </a:prstGeom>
          <a:noFill/>
        </p:spPr>
        <p:txBody>
          <a:bodyPr wrap="square" rtlCol="0">
            <a:spAutoFit/>
          </a:bodyPr>
          <a:p>
            <a:r>
              <a:rPr lang="en-US" altLang="zh-CN"/>
              <a:t>eg</a:t>
            </a:r>
            <a:endParaRPr lang="en-US" altLang="zh-CN"/>
          </a:p>
          <a:p>
            <a:endParaRPr lang="en-US" altLang="zh-CN"/>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
          <p:cNvPicPr>
            <a:picLocks noChangeAspect="1"/>
          </p:cNvPicPr>
          <p:nvPr>
            <p:ph idx="1"/>
            <p:custDataLst>
              <p:tags r:id="rId1"/>
            </p:custDataLst>
          </p:nvPr>
        </p:nvPicPr>
        <p:blipFill>
          <a:blip r:embed="rId2"/>
          <a:stretch>
            <a:fillRect/>
          </a:stretch>
        </p:blipFill>
        <p:spPr>
          <a:xfrm>
            <a:off x="986790" y="151765"/>
            <a:ext cx="2914650" cy="1464945"/>
          </a:xfrm>
          <a:prstGeom prst="rect">
            <a:avLst/>
          </a:prstGeom>
        </p:spPr>
      </p:pic>
      <p:pic>
        <p:nvPicPr>
          <p:cNvPr id="6" name="图片 1"/>
          <p:cNvPicPr>
            <a:picLocks noChangeAspect="1"/>
          </p:cNvPicPr>
          <p:nvPr/>
        </p:nvPicPr>
        <p:blipFill>
          <a:blip r:embed="rId3"/>
          <a:stretch>
            <a:fillRect/>
          </a:stretch>
        </p:blipFill>
        <p:spPr>
          <a:xfrm>
            <a:off x="2454910" y="3574415"/>
            <a:ext cx="4787900" cy="3187065"/>
          </a:xfrm>
          <a:prstGeom prst="rect">
            <a:avLst/>
          </a:prstGeom>
          <a:noFill/>
          <a:ln>
            <a:noFill/>
          </a:ln>
        </p:spPr>
      </p:pic>
      <p:sp>
        <p:nvSpPr>
          <p:cNvPr id="7" name="文本框 6"/>
          <p:cNvSpPr txBox="1"/>
          <p:nvPr/>
        </p:nvSpPr>
        <p:spPr>
          <a:xfrm>
            <a:off x="986790" y="1820545"/>
            <a:ext cx="8031480" cy="1630045"/>
          </a:xfrm>
          <a:prstGeom prst="rect">
            <a:avLst/>
          </a:prstGeom>
          <a:noFill/>
        </p:spPr>
        <p:txBody>
          <a:bodyPr wrap="square" rtlCol="0">
            <a:spAutoFit/>
          </a:bodyPr>
          <a:p>
            <a:pPr algn="l"/>
            <a:r>
              <a:rPr lang="en-US" altLang="zh-CN" sz="2000"/>
              <a:t>        </a:t>
            </a:r>
            <a:r>
              <a:rPr lang="zh-CN" altLang="en-US" sz="2000"/>
              <a:t>Apache Spark是一个在集群上运行的统一计算引擎以及一组并行数据处理软件库。Spark是目前最流行的开源大数据处理引擎。</a:t>
            </a:r>
            <a:endParaRPr lang="zh-CN" altLang="en-US" sz="2000"/>
          </a:p>
          <a:p>
            <a:pPr algn="l"/>
            <a:r>
              <a:rPr lang="zh-CN" altLang="en-US" sz="2000"/>
              <a:t>Spark支持多种常用的编程语言（Python，Java，Scala和R）， </a:t>
            </a:r>
            <a:endParaRPr lang="zh-CN" altLang="en-US" sz="2000"/>
          </a:p>
          <a:p>
            <a:pPr algn="l"/>
            <a:r>
              <a:rPr lang="zh-CN" altLang="en-US" sz="2000"/>
              <a:t>提供支持SQL、流处理、机器学习等多种任务的软件库，它既可以在笔记本计算机上运行，也可以在数千台的服务器组成的集群上运行。</a:t>
            </a:r>
            <a:endParaRPr lang="zh-CN" altLang="en-US" sz="20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54100" y="368300"/>
            <a:ext cx="4175760" cy="583565"/>
          </a:xfrm>
          <a:prstGeom prst="rect">
            <a:avLst/>
          </a:prstGeom>
          <a:noFill/>
        </p:spPr>
        <p:txBody>
          <a:bodyPr wrap="square" rtlCol="0">
            <a:spAutoFit/>
          </a:bodyPr>
          <a:p>
            <a:pPr algn="l"/>
            <a:r>
              <a:rPr lang="zh-CN" altLang="en-US" sz="3200" b="1"/>
              <a:t>数据分桶</a:t>
            </a:r>
            <a:r>
              <a:rPr lang="zh-CN" altLang="en-US" b="1"/>
              <a:t> </a:t>
            </a:r>
            <a:endParaRPr lang="zh-CN" altLang="en-US" b="1"/>
          </a:p>
        </p:txBody>
      </p:sp>
      <p:sp>
        <p:nvSpPr>
          <p:cNvPr id="4" name="文本框 3"/>
          <p:cNvSpPr txBox="1"/>
          <p:nvPr/>
        </p:nvSpPr>
        <p:spPr>
          <a:xfrm>
            <a:off x="869950" y="1119505"/>
            <a:ext cx="8384540" cy="2676525"/>
          </a:xfrm>
          <a:prstGeom prst="rect">
            <a:avLst/>
          </a:prstGeom>
          <a:noFill/>
        </p:spPr>
        <p:txBody>
          <a:bodyPr wrap="square" rtlCol="0">
            <a:spAutoFit/>
          </a:bodyPr>
          <a:p>
            <a:pPr algn="l"/>
            <a:r>
              <a:rPr lang="en-US" altLang="zh-CN" b="1"/>
              <a:t>       </a:t>
            </a:r>
            <a:r>
              <a:rPr lang="zh-CN" altLang="en-US" b="1"/>
              <a:t>数据分桶</a:t>
            </a:r>
            <a:r>
              <a:rPr lang="zh-CN" altLang="en-US"/>
              <a:t>是另一种文件组织方法，你可以使用该方法控制写入每个文件的数据。具有</a:t>
            </a:r>
            <a:r>
              <a:rPr lang="zh-CN" altLang="en-US" b="1"/>
              <a:t>相同桶 ID （哈希分桶的ID）</a:t>
            </a:r>
            <a:r>
              <a:rPr lang="zh-CN" altLang="en-US"/>
              <a:t>的数据将放置到</a:t>
            </a:r>
            <a:r>
              <a:rPr lang="zh-CN" altLang="en-US" b="1"/>
              <a:t>一个物理分区</a:t>
            </a:r>
            <a:r>
              <a:rPr lang="zh-CN" altLang="en-US"/>
              <a:t>中，这样就可以避免在稍后读取数据时进行shuffle（洗牌）。与其根据某列进行数据划分，不如考虑对数据进行分桶，因为某列如果存在很多不同的值，就可能写出一大堆目录。这将创建一定数量的文件，数据也可以按照要求组织起来放置到这些“桶”中：</a:t>
            </a:r>
            <a:endParaRPr lang="zh-CN" altLang="en-US"/>
          </a:p>
        </p:txBody>
      </p:sp>
      <p:sp>
        <p:nvSpPr>
          <p:cNvPr id="6" name="文本框 5"/>
          <p:cNvSpPr txBox="1"/>
          <p:nvPr/>
        </p:nvSpPr>
        <p:spPr>
          <a:xfrm>
            <a:off x="1119505" y="3918585"/>
            <a:ext cx="6129655" cy="3230245"/>
          </a:xfrm>
          <a:prstGeom prst="rect">
            <a:avLst/>
          </a:prstGeom>
          <a:noFill/>
        </p:spPr>
        <p:txBody>
          <a:bodyPr wrap="none" rtlCol="0">
            <a:spAutoFit/>
          </a:bodyPr>
          <a:p>
            <a:pPr algn="l"/>
            <a:r>
              <a:rPr lang="zh-CN" altLang="en-US" sz="2000"/>
              <a:t>val numberBuckets = 10 </a:t>
            </a:r>
            <a:endParaRPr lang="zh-CN" altLang="en-US" sz="2000"/>
          </a:p>
          <a:p>
            <a:pPr algn="l"/>
            <a:r>
              <a:rPr lang="zh-CN" altLang="en-US" sz="2000"/>
              <a:t>val columnToBucketBy = “count" </a:t>
            </a:r>
            <a:endParaRPr lang="zh-CN" altLang="en-US" sz="2000"/>
          </a:p>
          <a:p>
            <a:pPr algn="l"/>
            <a:r>
              <a:rPr lang="zh-CN" altLang="en-US" sz="2000"/>
              <a:t>csvFile.write.format(“parquet").mode(“overwrite") </a:t>
            </a:r>
            <a:r>
              <a:rPr lang="en-US" altLang="zh-CN" sz="2000"/>
              <a:t>\</a:t>
            </a:r>
            <a:endParaRPr lang="zh-CN" altLang="en-US" sz="2000"/>
          </a:p>
          <a:p>
            <a:pPr algn="l"/>
            <a:r>
              <a:rPr lang="zh-CN" altLang="en-US" sz="2000"/>
              <a:t>.bucketBy(numberBuckets, columnToBucketBy)</a:t>
            </a:r>
            <a:r>
              <a:rPr lang="en-US" altLang="zh-CN" sz="2000"/>
              <a:t>\</a:t>
            </a:r>
            <a:endParaRPr lang="en-US" altLang="zh-CN" sz="2000"/>
          </a:p>
          <a:p>
            <a:pPr algn="l"/>
            <a:r>
              <a:rPr lang="en-US" altLang="zh-CN" sz="2000"/>
              <a:t>.</a:t>
            </a:r>
            <a:r>
              <a:rPr lang="zh-CN" altLang="en-US" sz="2000"/>
              <a:t>saveAsTable(“bucketedFiles") </a:t>
            </a:r>
            <a:endParaRPr lang="zh-CN" altLang="en-US" sz="2000"/>
          </a:p>
          <a:p>
            <a:pPr algn="l"/>
            <a:r>
              <a:rPr lang="zh-CN" altLang="en-US" sz="2000"/>
              <a:t>$ ls /user/hive/warehouse/bucketedfifiles/ </a:t>
            </a:r>
            <a:endParaRPr lang="zh-CN" altLang="en-US" sz="2000"/>
          </a:p>
          <a:p>
            <a:pPr algn="l"/>
            <a:r>
              <a:rPr lang="zh-CN" altLang="en-US" sz="2000"/>
              <a:t>part-00000-tid-1020575097626332666-8....parquet </a:t>
            </a:r>
            <a:endParaRPr lang="zh-CN" altLang="en-US" sz="2000"/>
          </a:p>
          <a:p>
            <a:pPr algn="l"/>
            <a:r>
              <a:rPr lang="zh-CN" altLang="en-US" sz="2000"/>
              <a:t>part-00000-tid-1020575097626332666-8....parquet </a:t>
            </a:r>
            <a:endParaRPr lang="zh-CN" altLang="en-US" sz="2000"/>
          </a:p>
          <a:p>
            <a:pPr algn="l"/>
            <a:r>
              <a:rPr lang="zh-CN" altLang="en-US" sz="2000"/>
              <a:t>part-00000-tid-1020575097626332666-8....parquet </a:t>
            </a:r>
            <a:endParaRPr lang="zh-CN" altLang="en-US" sz="2000"/>
          </a:p>
          <a:p>
            <a:pPr algn="l"/>
            <a:r>
              <a:rPr lang="zh-CN" altLang="en-US"/>
              <a:t>... </a:t>
            </a:r>
            <a:endParaRPr lang="zh-CN" altLang="en-US"/>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71270" y="351155"/>
            <a:ext cx="4175760" cy="583565"/>
          </a:xfrm>
          <a:prstGeom prst="rect">
            <a:avLst/>
          </a:prstGeom>
          <a:noFill/>
        </p:spPr>
        <p:txBody>
          <a:bodyPr wrap="square" rtlCol="0">
            <a:spAutoFit/>
          </a:bodyPr>
          <a:p>
            <a:pPr algn="l"/>
            <a:r>
              <a:rPr lang="zh-CN" altLang="en-US" sz="3200" b="1"/>
              <a:t>管理文件大小 </a:t>
            </a:r>
            <a:r>
              <a:rPr lang="zh-CN" altLang="en-US" b="1"/>
              <a:t> </a:t>
            </a:r>
            <a:endParaRPr lang="zh-CN" altLang="en-US" b="1"/>
          </a:p>
        </p:txBody>
      </p:sp>
      <p:sp>
        <p:nvSpPr>
          <p:cNvPr id="4" name="文本框 3"/>
          <p:cNvSpPr txBox="1"/>
          <p:nvPr/>
        </p:nvSpPr>
        <p:spPr>
          <a:xfrm>
            <a:off x="1271270" y="1334135"/>
            <a:ext cx="7715885" cy="2245360"/>
          </a:xfrm>
          <a:prstGeom prst="rect">
            <a:avLst/>
          </a:prstGeom>
          <a:noFill/>
        </p:spPr>
        <p:txBody>
          <a:bodyPr wrap="square" rtlCol="0">
            <a:spAutoFit/>
          </a:bodyPr>
          <a:p>
            <a:pPr algn="l"/>
            <a:r>
              <a:rPr lang="zh-CN" altLang="en-US" sz="2000"/>
              <a:t>管理文件大小对数据读取很重要。</a:t>
            </a:r>
            <a:endParaRPr lang="zh-CN" altLang="en-US" sz="2000"/>
          </a:p>
          <a:p>
            <a:pPr algn="l"/>
            <a:endParaRPr lang="zh-CN" altLang="en-US" sz="2000"/>
          </a:p>
          <a:p>
            <a:pPr algn="l"/>
            <a:r>
              <a:rPr lang="zh-CN" altLang="en-US" sz="2000"/>
              <a:t>文件太小弊端：由于管理所有的这些小文件而产生很大的元数据开销。许多文件系统（如 HDFS）都不能很好地处理大量的小文件。</a:t>
            </a:r>
            <a:endParaRPr lang="zh-CN" altLang="en-US" sz="2000"/>
          </a:p>
          <a:p>
            <a:pPr algn="l"/>
            <a:endParaRPr lang="zh-CN" altLang="en-US" sz="2000"/>
          </a:p>
          <a:p>
            <a:pPr algn="l"/>
            <a:r>
              <a:rPr lang="zh-CN" altLang="en-US" sz="2000"/>
              <a:t>文件太大弊端：</a:t>
            </a:r>
            <a:r>
              <a:rPr lang="zh-CN" altLang="en-US" sz="2000"/>
              <a:t>因为当你只需要其中几行时，必须读取整个数据块就会使效率低下。 </a:t>
            </a:r>
            <a:endParaRPr lang="zh-CN" altLang="en-US" sz="2000"/>
          </a:p>
        </p:txBody>
      </p:sp>
      <p:sp>
        <p:nvSpPr>
          <p:cNvPr id="5" name="文本框 4"/>
          <p:cNvSpPr txBox="1"/>
          <p:nvPr/>
        </p:nvSpPr>
        <p:spPr>
          <a:xfrm>
            <a:off x="1271270" y="3974465"/>
            <a:ext cx="7567295" cy="1322070"/>
          </a:xfrm>
          <a:prstGeom prst="rect">
            <a:avLst/>
          </a:prstGeom>
          <a:noFill/>
        </p:spPr>
        <p:txBody>
          <a:bodyPr wrap="square" rtlCol="0">
            <a:spAutoFit/>
          </a:bodyPr>
          <a:p>
            <a:pPr algn="l"/>
            <a:r>
              <a:rPr lang="zh-CN" altLang="en-US" sz="2000"/>
              <a:t>maxRecordsPerFile 选项来指定每个文件的最大记录数</a:t>
            </a:r>
            <a:endParaRPr lang="zh-CN" altLang="en-US" sz="2000"/>
          </a:p>
          <a:p>
            <a:pPr algn="l"/>
            <a:endParaRPr lang="zh-CN" altLang="en-US" sz="2000"/>
          </a:p>
          <a:p>
            <a:pPr algn="l"/>
            <a:r>
              <a:rPr lang="zh-CN" altLang="en-US" sz="2000"/>
              <a:t>df.write. option(</a:t>
            </a:r>
            <a:r>
              <a:rPr lang="en-US" altLang="zh-CN" sz="2000"/>
              <a:t>“</a:t>
            </a:r>
            <a:r>
              <a:rPr lang="zh-CN" altLang="en-US" sz="2000"/>
              <a:t>maxRecordsPerFile</a:t>
            </a:r>
            <a:r>
              <a:rPr lang="en-US" altLang="zh-CN" sz="2000"/>
              <a:t>”,</a:t>
            </a:r>
            <a:r>
              <a:rPr lang="zh-CN" altLang="en-US" sz="2000"/>
              <a:t>5000）</a:t>
            </a:r>
            <a:endParaRPr lang="zh-CN" altLang="en-US" sz="2000"/>
          </a:p>
          <a:p>
            <a:pPr algn="l"/>
            <a:r>
              <a:rPr lang="zh-CN" altLang="en-US" sz="2000"/>
              <a:t>Spark将确保每个文件最多包含5000条记录</a:t>
            </a:r>
            <a:endParaRPr lang="zh-CN" altLang="en-US" sz="2000"/>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45870" y="615315"/>
            <a:ext cx="7762875" cy="4154170"/>
          </a:xfrm>
          <a:prstGeom prst="rect">
            <a:avLst/>
          </a:prstGeom>
          <a:noFill/>
        </p:spPr>
        <p:txBody>
          <a:bodyPr wrap="square" rtlCol="0">
            <a:spAutoFit/>
          </a:bodyPr>
          <a:p>
            <a:pPr algn="l"/>
            <a:r>
              <a:rPr lang="zh-CN" altLang="en-US"/>
              <a:t>spark.sql.shuffle.partitions 200 </a:t>
            </a:r>
            <a:endParaRPr lang="zh-CN" altLang="en-US"/>
          </a:p>
          <a:p>
            <a:pPr algn="l"/>
            <a:r>
              <a:rPr lang="zh-CN" altLang="en-US"/>
              <a:t>配置在为连接或聚合shuffle数据时要使用的分区数</a:t>
            </a:r>
            <a:endParaRPr lang="zh-CN" altLang="en-US"/>
          </a:p>
          <a:p>
            <a:pPr algn="l"/>
            <a:endParaRPr lang="zh-CN" altLang="en-US"/>
          </a:p>
          <a:p>
            <a:pPr algn="l"/>
            <a:r>
              <a:rPr lang="zh-CN" altLang="en-US"/>
              <a:t>repartition </a:t>
            </a:r>
            <a:endParaRPr lang="zh-CN" altLang="en-US"/>
          </a:p>
          <a:p>
            <a:pPr algn="l"/>
            <a:r>
              <a:rPr lang="zh-CN" altLang="en-US"/>
              <a:t>Repartition操作将对数据进行重新分区，跨节点的分区会执行shuffle操作。对于map和filter操作，增加分区可以提高并行度： </a:t>
            </a:r>
            <a:endParaRPr lang="zh-CN" altLang="en-US"/>
          </a:p>
          <a:p>
            <a:pPr algn="l"/>
            <a:r>
              <a:rPr lang="zh-CN" altLang="en-US"/>
              <a:t>words.repartition(10) // 10个分区 </a:t>
            </a:r>
            <a:endParaRPr lang="zh-CN" altLang="en-US"/>
          </a:p>
          <a:p>
            <a:pPr algn="l"/>
            <a:endParaRPr lang="zh-CN" altLang="en-US"/>
          </a:p>
          <a:p>
            <a:pPr algn="l"/>
            <a:r>
              <a:rPr lang="zh-CN" altLang="en-US"/>
              <a:t>repartitionAndSortWithinPartitions </a:t>
            </a:r>
            <a:endParaRPr lang="zh-CN" altLang="en-US"/>
          </a:p>
          <a:p>
            <a:pPr algn="l"/>
            <a:r>
              <a:rPr lang="zh-CN" altLang="en-US"/>
              <a:t>此操作将对数据重新分区，并指定每个输出分区的顺序。</a:t>
            </a:r>
            <a:endParaRPr lang="zh-CN" altLang="en-US"/>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37565" y="148590"/>
            <a:ext cx="9208770" cy="768350"/>
          </a:xfrm>
          <a:prstGeom prst="rect">
            <a:avLst/>
          </a:prstGeom>
          <a:noFill/>
        </p:spPr>
        <p:txBody>
          <a:bodyPr wrap="square" rtlCol="0">
            <a:spAutoFit/>
          </a:bodyPr>
          <a:p>
            <a:pPr algn="l"/>
            <a:r>
              <a:rPr lang="zh-CN" altLang="en-US" sz="4400" b="1">
                <a:solidFill>
                  <a:srgbClr val="074888"/>
                </a:solidFill>
                <a:latin typeface="+mj-lt"/>
                <a:ea typeface="+mj-ea"/>
                <a:cs typeface="+mj-cs"/>
                <a:sym typeface="+mn-ea"/>
              </a:rPr>
              <a:t>Spark应用程序的生命周期</a:t>
            </a:r>
            <a:endParaRPr lang="zh-CN" altLang="en-US" sz="4400" b="1">
              <a:solidFill>
                <a:srgbClr val="074888"/>
              </a:solidFill>
              <a:latin typeface="+mj-lt"/>
              <a:ea typeface="+mj-ea"/>
              <a:cs typeface="+mj-cs"/>
            </a:endParaRPr>
          </a:p>
        </p:txBody>
      </p:sp>
      <p:sp>
        <p:nvSpPr>
          <p:cNvPr id="5" name="文本框 4"/>
          <p:cNvSpPr txBox="1"/>
          <p:nvPr/>
        </p:nvSpPr>
        <p:spPr>
          <a:xfrm>
            <a:off x="1010285" y="1325880"/>
            <a:ext cx="7830820" cy="3415030"/>
          </a:xfrm>
          <a:prstGeom prst="rect">
            <a:avLst/>
          </a:prstGeom>
          <a:noFill/>
        </p:spPr>
        <p:txBody>
          <a:bodyPr wrap="square" rtlCol="0">
            <a:spAutoFit/>
          </a:bodyPr>
          <a:p>
            <a:pPr algn="l"/>
            <a:r>
              <a:rPr lang="zh-CN" altLang="en-US"/>
              <a:t>一个</a:t>
            </a:r>
            <a:r>
              <a:rPr lang="zh-CN" altLang="en-US" b="1">
                <a:solidFill>
                  <a:srgbClr val="FF0000"/>
                </a:solidFill>
              </a:rPr>
              <a:t>动作</a:t>
            </a:r>
            <a:r>
              <a:rPr lang="zh-CN" altLang="en-US"/>
              <a:t>应该触发一个Spark作业，调用动作总是会返回结果，每个作业被分解成一系列阶段，其数量取决于需要进行多少次shuffle操作。</a:t>
            </a:r>
            <a:endParaRPr lang="zh-CN" altLang="en-US"/>
          </a:p>
          <a:p>
            <a:pPr algn="l"/>
            <a:endParaRPr lang="zh-CN" altLang="en-US"/>
          </a:p>
          <a:p>
            <a:pPr algn="l"/>
            <a:r>
              <a:rPr lang="zh-CN" altLang="en-US"/>
              <a:t>Spark中的</a:t>
            </a:r>
            <a:r>
              <a:rPr lang="zh-CN" altLang="en-US" b="1">
                <a:solidFill>
                  <a:srgbClr val="FF0000"/>
                </a:solidFill>
              </a:rPr>
              <a:t>阶段</a:t>
            </a:r>
            <a:r>
              <a:rPr lang="zh-CN" altLang="en-US"/>
              <a:t>（stage）代表可以一起执行的任务组，用以在多台机器上执行相同的操作。</a:t>
            </a:r>
            <a:endParaRPr lang="zh-CN" altLang="en-US"/>
          </a:p>
          <a:p>
            <a:pPr algn="l"/>
            <a:endParaRPr lang="zh-CN" altLang="en-US"/>
          </a:p>
          <a:p>
            <a:pPr algn="l"/>
            <a:r>
              <a:rPr lang="zh-CN" altLang="en-US"/>
              <a:t>Spark中的阶段由若干</a:t>
            </a:r>
            <a:r>
              <a:rPr lang="zh-CN" altLang="en-US" b="1">
                <a:solidFill>
                  <a:srgbClr val="FF0000"/>
                </a:solidFill>
              </a:rPr>
              <a:t>任务</a:t>
            </a:r>
            <a:r>
              <a:rPr lang="zh-CN" altLang="en-US"/>
              <a:t>（task）组成，每个任务都对应于一组数据和一组将在单个执行器上运行的转换操作。</a:t>
            </a:r>
            <a:endParaRPr lang="zh-CN" altLang="en-US"/>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通过</a:t>
            </a:r>
            <a:r>
              <a:rPr lang="en-US" altLang="zh-CN"/>
              <a:t>SPARK</a:t>
            </a:r>
            <a:r>
              <a:rPr lang="en-US" altLang="zh-CN"/>
              <a:t> UI</a:t>
            </a:r>
            <a:r>
              <a:rPr lang="zh-CN" altLang="en-US"/>
              <a:t>进行监控和调试</a:t>
            </a:r>
            <a:endParaRPr lang="zh-CN" altLang="en-US"/>
          </a:p>
        </p:txBody>
      </p:sp>
      <p:pic>
        <p:nvPicPr>
          <p:cNvPr id="25" name="图片 25"/>
          <p:cNvPicPr>
            <a:picLocks noChangeAspect="1"/>
          </p:cNvPicPr>
          <p:nvPr/>
        </p:nvPicPr>
        <p:blipFill>
          <a:blip r:embed="rId1"/>
          <a:stretch>
            <a:fillRect/>
          </a:stretch>
        </p:blipFill>
        <p:spPr>
          <a:xfrm>
            <a:off x="1598295" y="845820"/>
            <a:ext cx="6480810" cy="4544060"/>
          </a:xfrm>
          <a:prstGeom prst="rect">
            <a:avLst/>
          </a:prstGeom>
          <a:noFill/>
          <a:ln>
            <a:noFill/>
          </a:ln>
        </p:spPr>
      </p:pic>
      <p:sp>
        <p:nvSpPr>
          <p:cNvPr id="3" name="文本框 2"/>
          <p:cNvSpPr txBox="1"/>
          <p:nvPr/>
        </p:nvSpPr>
        <p:spPr>
          <a:xfrm>
            <a:off x="1210945" y="5473065"/>
            <a:ext cx="7628255" cy="706755"/>
          </a:xfrm>
          <a:prstGeom prst="rect">
            <a:avLst/>
          </a:prstGeom>
          <a:noFill/>
        </p:spPr>
        <p:txBody>
          <a:bodyPr wrap="square" rtlCol="0">
            <a:spAutoFit/>
          </a:bodyPr>
          <a:p>
            <a:pPr algn="l"/>
            <a:r>
              <a:rPr lang="zh-CN" altLang="en-US" sz="2000"/>
              <a:t>运行应用程序的进程信息（CPU使用率，内存使用率等，网络，</a:t>
            </a:r>
            <a:r>
              <a:rPr lang="en-US" altLang="zh-CN" sz="2000"/>
              <a:t>I/O</a:t>
            </a:r>
            <a:r>
              <a:rPr lang="zh-CN" altLang="en-US" sz="2000"/>
              <a:t>）以及查询执行过程（作业和任务）。</a:t>
            </a:r>
            <a:endParaRPr lang="zh-CN" altLang="en-US" sz="2000"/>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63295" y="789305"/>
            <a:ext cx="6939280" cy="3046095"/>
          </a:xfrm>
          <a:prstGeom prst="rect">
            <a:avLst/>
          </a:prstGeom>
          <a:noFill/>
        </p:spPr>
        <p:txBody>
          <a:bodyPr wrap="square" rtlCol="0">
            <a:spAutoFit/>
          </a:bodyPr>
          <a:p>
            <a:pPr algn="l"/>
            <a:endParaRPr lang="zh-CN" altLang="en-US"/>
          </a:p>
          <a:p>
            <a:pPr algn="l"/>
            <a:endParaRPr lang="zh-CN" altLang="en-US"/>
          </a:p>
          <a:p>
            <a:pPr algn="l"/>
            <a:r>
              <a:rPr lang="en-US" altLang="zh-CN"/>
              <a:t>fwcdr</a:t>
            </a:r>
            <a:endParaRPr lang="en-US" altLang="zh-CN"/>
          </a:p>
          <a:p>
            <a:pPr algn="l"/>
            <a:endParaRPr lang="en-US" altLang="zh-CN"/>
          </a:p>
          <a:p>
            <a:pPr algn="l"/>
            <a:endParaRPr lang="zh-CN" altLang="en-US"/>
          </a:p>
          <a:p>
            <a:pPr algn="l"/>
            <a:endParaRPr lang="zh-CN" altLang="en-US"/>
          </a:p>
          <a:p>
            <a:pPr algn="l"/>
            <a:endParaRPr lang="zh-CN" altLang="en-US"/>
          </a:p>
          <a:p>
            <a:pPr algn="l"/>
            <a:endParaRPr lang="zh-CN" altLang="en-US"/>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06830" y="388620"/>
            <a:ext cx="4726305" cy="1198880"/>
          </a:xfrm>
          <a:prstGeom prst="rect">
            <a:avLst/>
          </a:prstGeom>
          <a:noFill/>
        </p:spPr>
        <p:txBody>
          <a:bodyPr wrap="square" rtlCol="0">
            <a:spAutoFit/>
          </a:bodyPr>
          <a:p>
            <a:r>
              <a:rPr lang="zh-CN" altLang="en-US"/>
              <a:t>一个案例</a:t>
            </a:r>
            <a:endParaRPr lang="zh-CN" altLang="en-US"/>
          </a:p>
          <a:p>
            <a:r>
              <a:rPr lang="en-US" altLang="zh-CN"/>
              <a:t>fwcdr</a:t>
            </a:r>
            <a:endParaRPr lang="en-US" altLang="zh-CN"/>
          </a:p>
          <a:p>
            <a:r>
              <a:rPr lang="en-US" altLang="zh-CN"/>
              <a:t>web ui</a:t>
            </a:r>
            <a:endParaRPr lang="en-US"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Parquet</a:t>
            </a:r>
            <a:r>
              <a:rPr lang="zh-CN" altLang="en-US"/>
              <a:t>介绍</a:t>
            </a:r>
            <a:endParaRPr lang="zh-CN" altLang="en-US"/>
          </a:p>
        </p:txBody>
      </p:sp>
      <p:sp>
        <p:nvSpPr>
          <p:cNvPr id="4" name="文本框 3"/>
          <p:cNvSpPr txBox="1"/>
          <p:nvPr/>
        </p:nvSpPr>
        <p:spPr>
          <a:xfrm>
            <a:off x="970280" y="1002030"/>
            <a:ext cx="7868920" cy="3815080"/>
          </a:xfrm>
          <a:prstGeom prst="rect">
            <a:avLst/>
          </a:prstGeom>
          <a:noFill/>
        </p:spPr>
        <p:txBody>
          <a:bodyPr wrap="square" rtlCol="0">
            <a:spAutoFit/>
          </a:bodyPr>
          <a:p>
            <a:pPr algn="l"/>
            <a:r>
              <a:rPr lang="zh-CN" altLang="en-US">
                <a:sym typeface="+mn-ea"/>
              </a:rPr>
              <a:t>apache parquet是一种</a:t>
            </a:r>
            <a:r>
              <a:rPr lang="zh-CN" altLang="en-US" b="1">
                <a:sym typeface="+mn-ea"/>
              </a:rPr>
              <a:t>列式数据存储格式</a:t>
            </a:r>
            <a:r>
              <a:rPr lang="zh-CN" altLang="en-US">
                <a:sym typeface="+mn-ea"/>
              </a:rPr>
              <a:t>，它提供了一种按列存储表格数据的方法。Parquet也是Spark SQL 的默认数据源，可通过参数spark.sql.sources.default 进行配置。</a:t>
            </a:r>
            <a:endParaRPr lang="zh-CN" altLang="en-US">
              <a:sym typeface="+mn-ea"/>
            </a:endParaRPr>
          </a:p>
          <a:p>
            <a:pPr algn="l"/>
            <a:r>
              <a:rPr lang="zh-CN" altLang="en-US" sz="2000"/>
              <a:t>优点：</a:t>
            </a:r>
            <a:endParaRPr lang="zh-CN" altLang="en-US" sz="2000"/>
          </a:p>
          <a:p>
            <a:pPr algn="l"/>
            <a:r>
              <a:rPr lang="en-US" altLang="zh-CN" sz="1800"/>
              <a:t>1.</a:t>
            </a:r>
            <a:r>
              <a:rPr lang="zh-CN" altLang="en-US" sz="1800"/>
              <a:t>由于同一列的数据类型是一样的，可以使用更高效的压缩编码，提供列压缩从而可以节省空间。</a:t>
            </a:r>
            <a:endParaRPr lang="zh-CN" altLang="en-US" sz="1800"/>
          </a:p>
          <a:p>
            <a:pPr algn="l"/>
            <a:r>
              <a:rPr lang="en-US" altLang="zh-CN" sz="1800"/>
              <a:t>2.</a:t>
            </a:r>
            <a:r>
              <a:rPr lang="zh-CN" altLang="en-US" sz="1800"/>
              <a:t>支持按列读取而非整个文件地读取，加速查询，取得列越少，速度越快，节省磁盘</a:t>
            </a:r>
            <a:r>
              <a:rPr lang="en-US" altLang="zh-CN" sz="1800"/>
              <a:t>IO</a:t>
            </a:r>
            <a:endParaRPr lang="zh-CN" altLang="en-US" sz="1800"/>
          </a:p>
          <a:p>
            <a:pPr algn="l"/>
            <a:r>
              <a:rPr lang="en-US" altLang="zh-CN" sz="1800"/>
              <a:t>3.</a:t>
            </a:r>
            <a:r>
              <a:rPr lang="zh-CN" altLang="en-US" sz="1800"/>
              <a:t>支持复杂类型，</a:t>
            </a:r>
            <a:r>
              <a:rPr lang="en-US" altLang="zh-CN" sz="1800"/>
              <a:t>List</a:t>
            </a:r>
            <a:r>
              <a:rPr lang="zh-CN" altLang="en-US" sz="1800"/>
              <a:t>、map映射</a:t>
            </a:r>
            <a:endParaRPr lang="zh-CN" altLang="en-US" sz="1800"/>
          </a:p>
          <a:p>
            <a:pPr algn="l"/>
            <a:r>
              <a:rPr lang="en-US" altLang="zh-CN" sz="1800"/>
              <a:t>4.Spark </a:t>
            </a:r>
            <a:r>
              <a:rPr lang="zh-CN" altLang="en-US" sz="1800"/>
              <a:t>默认支持格式，</a:t>
            </a:r>
            <a:r>
              <a:rPr lang="en-US" altLang="zh-CN" sz="1800"/>
              <a:t>hive</a:t>
            </a:r>
            <a:r>
              <a:rPr lang="zh-CN" altLang="en-US" sz="1800"/>
              <a:t>兼容，</a:t>
            </a:r>
            <a:r>
              <a:rPr lang="en-US" altLang="zh-CN" sz="1800"/>
              <a:t>drill</a:t>
            </a:r>
            <a:r>
              <a:rPr lang="zh-CN" altLang="en-US" sz="1800"/>
              <a:t>可读取元数据信息</a:t>
            </a:r>
            <a:endParaRPr lang="zh-CN" altLang="en-US" sz="1800"/>
          </a:p>
          <a:p>
            <a:pPr algn="l"/>
            <a:r>
              <a:rPr lang="en-US" altLang="zh-CN" sz="1800"/>
              <a:t>5.</a:t>
            </a:r>
            <a:r>
              <a:rPr lang="zh-CN" altLang="en-US" sz="1800"/>
              <a:t>分区过滤，spark的partitionBy 可以实现分区，文件夹形式，节省磁盘</a:t>
            </a:r>
            <a:r>
              <a:rPr lang="en-US" altLang="zh-CN" sz="1800"/>
              <a:t>IO</a:t>
            </a:r>
            <a:endParaRPr lang="en-US" altLang="zh-CN" sz="1800"/>
          </a:p>
        </p:txBody>
      </p:sp>
      <p:pic>
        <p:nvPicPr>
          <p:cNvPr id="5" name="图片 4"/>
          <p:cNvPicPr>
            <a:picLocks noChangeAspect="1"/>
          </p:cNvPicPr>
          <p:nvPr/>
        </p:nvPicPr>
        <p:blipFill>
          <a:blip r:embed="rId1"/>
          <a:stretch>
            <a:fillRect/>
          </a:stretch>
        </p:blipFill>
        <p:spPr>
          <a:xfrm>
            <a:off x="6092825" y="4756150"/>
            <a:ext cx="2619375" cy="1343025"/>
          </a:xfrm>
          <a:prstGeom prst="rect">
            <a:avLst/>
          </a:prstGeom>
        </p:spPr>
      </p:pic>
      <p:pic>
        <p:nvPicPr>
          <p:cNvPr id="6" name="图片 5"/>
          <p:cNvPicPr>
            <a:picLocks noChangeAspect="1"/>
          </p:cNvPicPr>
          <p:nvPr/>
        </p:nvPicPr>
        <p:blipFill>
          <a:blip r:embed="rId2"/>
          <a:stretch>
            <a:fillRect/>
          </a:stretch>
        </p:blipFill>
        <p:spPr>
          <a:xfrm>
            <a:off x="1168400" y="6099175"/>
            <a:ext cx="4924425" cy="638175"/>
          </a:xfrm>
          <a:prstGeom prst="rect">
            <a:avLst/>
          </a:prstGeom>
        </p:spPr>
      </p:pic>
      <p:sp>
        <p:nvSpPr>
          <p:cNvPr id="7" name="文本框 6"/>
          <p:cNvSpPr txBox="1"/>
          <p:nvPr/>
        </p:nvSpPr>
        <p:spPr>
          <a:xfrm>
            <a:off x="1168400" y="5375275"/>
            <a:ext cx="2249805" cy="460375"/>
          </a:xfrm>
          <a:prstGeom prst="rect">
            <a:avLst/>
          </a:prstGeom>
          <a:noFill/>
        </p:spPr>
        <p:txBody>
          <a:bodyPr wrap="none" rtlCol="0">
            <a:spAutoFit/>
          </a:bodyPr>
          <a:p>
            <a:r>
              <a:rPr lang="zh-CN" altLang="en-US"/>
              <a:t>读写</a:t>
            </a:r>
            <a:r>
              <a:rPr lang="en-US" altLang="zh-CN"/>
              <a:t>parquet eg</a:t>
            </a:r>
            <a:endParaRPr lang="en-US" altLang="zh-CN"/>
          </a:p>
        </p:txBody>
      </p:sp>
      <p:sp>
        <p:nvSpPr>
          <p:cNvPr id="8" name="文本框 7"/>
          <p:cNvSpPr txBox="1"/>
          <p:nvPr/>
        </p:nvSpPr>
        <p:spPr>
          <a:xfrm>
            <a:off x="970280" y="4809490"/>
            <a:ext cx="3620135" cy="460375"/>
          </a:xfrm>
          <a:prstGeom prst="rect">
            <a:avLst/>
          </a:prstGeom>
          <a:noFill/>
        </p:spPr>
        <p:txBody>
          <a:bodyPr wrap="none" rtlCol="0">
            <a:spAutoFit/>
          </a:bodyPr>
          <a:p>
            <a:r>
              <a:rPr lang="zh-CN" altLang="en-US"/>
              <a:t>演示 查询性能和存储性能</a:t>
            </a:r>
            <a:endParaRPr lang="zh-CN" altLang="en-US"/>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 name="文本框 128"/>
          <p:cNvSpPr txBox="1"/>
          <p:nvPr/>
        </p:nvSpPr>
        <p:spPr>
          <a:xfrm>
            <a:off x="1456690" y="1037590"/>
            <a:ext cx="6131560" cy="1268095"/>
          </a:xfrm>
          <a:prstGeom prst="rect">
            <a:avLst/>
          </a:prstGeom>
          <a:noFill/>
          <a:ln w="9525">
            <a:noFill/>
          </a:ln>
        </p:spPr>
        <p:txBody>
          <a:bodyPr wrap="square">
            <a:spAutoFit/>
          </a:bodyPr>
          <a:p>
            <a:r>
              <a:rPr lang="zh-CN" sz="1650" b="1">
                <a:solidFill>
                  <a:srgbClr val="353535"/>
                </a:solidFill>
                <a:cs typeface="Verdana" panose="020B0604030504040204" charset="0"/>
              </a:rPr>
              <a:t>Parquet 适配多种计算框架</a:t>
            </a:r>
            <a:r>
              <a:rPr lang="zh-CN" sz="1200">
                <a:solidFill>
                  <a:srgbClr val="4A4A4A"/>
                </a:solidFill>
                <a:ea typeface="宋体" panose="02010600030101010101" pitchFamily="2" charset="-122"/>
              </a:rPr>
              <a:t>Parquet 是语言无关的，而且不与任何一种数据处理框架绑定在一起，适配多种语言和组件，能够与 Parquet 配合的组件有：查询引擎</a:t>
            </a:r>
            <a:r>
              <a:rPr lang="en-US" sz="1200">
                <a:solidFill>
                  <a:srgbClr val="4A4A4A"/>
                </a:solidFill>
                <a:latin typeface="Tahoma" panose="020B0604030504040204" charset="0"/>
                <a:ea typeface="宋体" panose="02010600030101010101" pitchFamily="2" charset="-122"/>
              </a:rPr>
              <a:t>: Hive, Impala, Pig, Presto, Drill, Tajo, HAWQ, IBM Big SQL</a:t>
            </a:r>
            <a:r>
              <a:rPr lang="zh-CN" sz="1200">
                <a:solidFill>
                  <a:srgbClr val="4A4A4A"/>
                </a:solidFill>
                <a:ea typeface="宋体" panose="02010600030101010101" pitchFamily="2" charset="-122"/>
              </a:rPr>
              <a:t>计算框架</a:t>
            </a:r>
            <a:r>
              <a:rPr lang="en-US" sz="1200">
                <a:solidFill>
                  <a:srgbClr val="4A4A4A"/>
                </a:solidFill>
                <a:latin typeface="Tahoma" panose="020B0604030504040204" charset="0"/>
                <a:ea typeface="宋体" panose="02010600030101010101" pitchFamily="2" charset="-122"/>
              </a:rPr>
              <a:t>: MapReduce, Spark, Cascading, Crunch, Scalding, Kite</a:t>
            </a:r>
            <a:r>
              <a:rPr lang="zh-CN" sz="1200">
                <a:solidFill>
                  <a:srgbClr val="4A4A4A"/>
                </a:solidFill>
                <a:ea typeface="宋体" panose="02010600030101010101" pitchFamily="2" charset="-122"/>
              </a:rPr>
              <a:t>数据模型</a:t>
            </a:r>
            <a:r>
              <a:rPr lang="en-US" sz="1200">
                <a:solidFill>
                  <a:srgbClr val="4A4A4A"/>
                </a:solidFill>
                <a:latin typeface="Tahoma" panose="020B0604030504040204" charset="0"/>
                <a:ea typeface="宋体" panose="02010600030101010101" pitchFamily="2" charset="-122"/>
              </a:rPr>
              <a:t>: Avro, Thrift, Protocol Buffers, POJOs</a:t>
            </a:r>
            <a:endParaRPr lang="zh-CN" altLang="en-US"/>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76655" y="1488440"/>
            <a:ext cx="7284085" cy="2676525"/>
          </a:xfrm>
          <a:prstGeom prst="rect">
            <a:avLst/>
          </a:prstGeom>
          <a:noFill/>
        </p:spPr>
        <p:txBody>
          <a:bodyPr wrap="square" rtlCol="0">
            <a:spAutoFit/>
          </a:bodyPr>
          <a:p>
            <a:pPr algn="l"/>
            <a:endParaRPr lang="zh-CN" altLang="en-US"/>
          </a:p>
          <a:p>
            <a:pPr algn="l"/>
            <a:r>
              <a:rPr lang="zh-CN" altLang="en-US"/>
              <a:t>Spark 需要搭配集群管理员和分布式存储系统。</a:t>
            </a:r>
            <a:endParaRPr lang="zh-CN" altLang="en-US"/>
          </a:p>
          <a:p>
            <a:pPr algn="l"/>
            <a:endParaRPr lang="zh-CN" altLang="en-US"/>
          </a:p>
          <a:p>
            <a:pPr algn="l"/>
            <a:endParaRPr lang="zh-CN" altLang="en-US"/>
          </a:p>
          <a:p>
            <a:pPr algn="l"/>
            <a:endParaRPr lang="zh-CN" altLang="en-US"/>
          </a:p>
          <a:p>
            <a:pPr algn="l"/>
            <a:r>
              <a:rPr lang="zh-CN" altLang="en-US"/>
              <a:t>启动Python控制台</a:t>
            </a:r>
            <a:endParaRPr lang="zh-CN" altLang="en-US"/>
          </a:p>
          <a:p>
            <a:pPr algn="l"/>
            <a:r>
              <a:rPr lang="zh-CN" altLang="en-US"/>
              <a:t>./bin/pyspark</a:t>
            </a:r>
            <a:endParaRPr lang="zh-CN" altLang="en-US"/>
          </a:p>
        </p:txBody>
      </p:sp>
      <p:sp>
        <p:nvSpPr>
          <p:cNvPr id="6" name="文本框 5"/>
          <p:cNvSpPr txBox="1"/>
          <p:nvPr/>
        </p:nvSpPr>
        <p:spPr>
          <a:xfrm>
            <a:off x="920115" y="200660"/>
            <a:ext cx="4496435" cy="768350"/>
          </a:xfrm>
          <a:prstGeom prst="rect">
            <a:avLst/>
          </a:prstGeom>
          <a:noFill/>
        </p:spPr>
        <p:txBody>
          <a:bodyPr wrap="square" rtlCol="0">
            <a:spAutoFit/>
          </a:bodyPr>
          <a:p>
            <a:r>
              <a:rPr lang="en-US" altLang="zh-CN" sz="4400" b="1">
                <a:solidFill>
                  <a:srgbClr val="074888"/>
                </a:solidFill>
                <a:effectLst>
                  <a:outerShdw blurRad="38100" dist="38100" dir="2700000">
                    <a:srgbClr val="C0C0C0"/>
                  </a:outerShdw>
                </a:effectLst>
                <a:ea typeface="楷体_GB2312" pitchFamily="49" charset="-122"/>
                <a:cs typeface="+mj-cs"/>
              </a:rPr>
              <a:t>spark </a:t>
            </a:r>
            <a:r>
              <a:rPr lang="zh-CN" altLang="en-US" sz="4400" b="1">
                <a:solidFill>
                  <a:srgbClr val="074888"/>
                </a:solidFill>
                <a:effectLst>
                  <a:outerShdw blurRad="38100" dist="38100" dir="2700000">
                    <a:srgbClr val="C0C0C0"/>
                  </a:outerShdw>
                </a:effectLst>
                <a:ea typeface="楷体_GB2312" pitchFamily="49" charset="-122"/>
                <a:cs typeface="+mj-cs"/>
              </a:rPr>
              <a:t>案例</a:t>
            </a:r>
            <a:endParaRPr lang="zh-CN" altLang="en-US" sz="4400" b="1">
              <a:solidFill>
                <a:srgbClr val="074888"/>
              </a:solidFill>
              <a:effectLst>
                <a:outerShdw blurRad="38100" dist="38100" dir="2700000">
                  <a:srgbClr val="C0C0C0"/>
                </a:outerShdw>
              </a:effectLst>
              <a:ea typeface="楷体_GB2312" pitchFamily="49" charset="-122"/>
              <a:cs typeface="+mj-cs"/>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38200" y="-317"/>
            <a:ext cx="8001000" cy="1143000"/>
          </a:xfrm>
        </p:spPr>
        <p:txBody>
          <a:bodyPr/>
          <a:p>
            <a:r>
              <a:rPr lang="en-US" altLang="zh-CN"/>
              <a:t>Parquet </a:t>
            </a:r>
            <a:r>
              <a:rPr lang="zh-CN" altLang="en-US"/>
              <a:t>文件内部结构</a:t>
            </a:r>
            <a:endParaRPr lang="zh-CN" altLang="en-US"/>
          </a:p>
        </p:txBody>
      </p:sp>
      <p:sp>
        <p:nvSpPr>
          <p:cNvPr id="129" name="文本框 128"/>
          <p:cNvSpPr txBox="1"/>
          <p:nvPr/>
        </p:nvSpPr>
        <p:spPr>
          <a:xfrm>
            <a:off x="1045210" y="3206115"/>
            <a:ext cx="7586980" cy="3169285"/>
          </a:xfrm>
          <a:prstGeom prst="rect">
            <a:avLst/>
          </a:prstGeom>
          <a:noFill/>
          <a:ln w="9525">
            <a:noFill/>
          </a:ln>
        </p:spPr>
        <p:txBody>
          <a:bodyPr wrap="square">
            <a:spAutoFit/>
          </a:bodyPr>
          <a:p>
            <a:r>
              <a:rPr lang="en-US" sz="2000">
                <a:latin typeface="Calibri" panose="020F0502020204030204" charset="0"/>
                <a:ea typeface="宋体" panose="02010600030101010101" pitchFamily="2" charset="-122"/>
                <a:cs typeface="Times New Roman" panose="02020603050405020304" pitchFamily="18" charset="0"/>
              </a:rPr>
              <a:t>Block</a:t>
            </a:r>
            <a:r>
              <a:rPr lang="zh-CN" sz="2000">
                <a:ea typeface="宋体" panose="02010600030101010101" pitchFamily="2" charset="-122"/>
              </a:rPr>
              <a:t>（</a:t>
            </a:r>
            <a:r>
              <a:rPr lang="en-US" sz="2000">
                <a:latin typeface="Calibri" panose="020F0502020204030204" charset="0"/>
                <a:ea typeface="宋体" panose="02010600030101010101" pitchFamily="2" charset="-122"/>
              </a:rPr>
              <a:t>hdfs Block</a:t>
            </a:r>
            <a:r>
              <a:rPr lang="zh-CN" sz="2000">
                <a:ea typeface="宋体" panose="02010600030101010101" pitchFamily="2" charset="-122"/>
              </a:rPr>
              <a:t>）：这意味着</a:t>
            </a:r>
            <a:r>
              <a:rPr lang="en-US" sz="2000">
                <a:latin typeface="Calibri" panose="020F0502020204030204" charset="0"/>
                <a:ea typeface="宋体" panose="02010600030101010101" pitchFamily="2" charset="-122"/>
              </a:rPr>
              <a:t>hdfs</a:t>
            </a:r>
            <a:r>
              <a:rPr lang="zh-CN" sz="2000">
                <a:ea typeface="宋体" panose="02010600030101010101" pitchFamily="2" charset="-122"/>
              </a:rPr>
              <a:t>中的一个块。</a:t>
            </a:r>
            <a:r>
              <a:rPr lang="en-US" altLang="zh-CN" sz="2000">
                <a:ea typeface="宋体" panose="02010600030101010101" pitchFamily="2" charset="-122"/>
              </a:rPr>
              <a:t>(</a:t>
            </a:r>
            <a:r>
              <a:rPr lang="zh-CN" altLang="en-US" sz="2000">
                <a:latin typeface="Calibri" panose="020F0502020204030204" charset="0"/>
                <a:cs typeface="Times New Roman" panose="02020603050405020304" pitchFamily="18" charset="0"/>
                <a:sym typeface="+mn-ea"/>
              </a:rPr>
              <a:t>配置</a:t>
            </a:r>
            <a:r>
              <a:rPr lang="en-US" altLang="zh-CN" sz="2000">
                <a:ea typeface="宋体" panose="02010600030101010101" pitchFamily="2" charset="-122"/>
              </a:rPr>
              <a:t>)</a:t>
            </a:r>
            <a:r>
              <a:rPr lang="en-US" sz="2000">
                <a:latin typeface="Calibri" panose="020F0502020204030204" charset="0"/>
                <a:ea typeface="宋体" panose="02010600030101010101" pitchFamily="2" charset="-122"/>
                <a:cs typeface="Times New Roman" panose="02020603050405020304" pitchFamily="18" charset="0"/>
              </a:rPr>
              <a:t>file</a:t>
            </a:r>
            <a:r>
              <a:rPr lang="zh-CN" sz="2000">
                <a:ea typeface="宋体" panose="02010600030101010101" pitchFamily="2" charset="-122"/>
              </a:rPr>
              <a:t>：必须包含文件元数据的</a:t>
            </a:r>
            <a:r>
              <a:rPr lang="en-US" sz="2000">
                <a:latin typeface="Calibri" panose="020F0502020204030204" charset="0"/>
                <a:ea typeface="宋体" panose="02010600030101010101" pitchFamily="2" charset="-122"/>
                <a:cs typeface="Times New Roman" panose="02020603050405020304" pitchFamily="18" charset="0"/>
              </a:rPr>
              <a:t>hdfs</a:t>
            </a:r>
            <a:r>
              <a:rPr lang="zh-CN" sz="2000">
                <a:ea typeface="宋体" panose="02010600030101010101" pitchFamily="2" charset="-122"/>
              </a:rPr>
              <a:t>文件。它不需要实际包含数据。</a:t>
            </a:r>
            <a:r>
              <a:rPr lang="en-US" sz="2000">
                <a:latin typeface="Calibri" panose="020F0502020204030204" charset="0"/>
                <a:ea typeface="宋体" panose="02010600030101010101" pitchFamily="2" charset="-122"/>
                <a:cs typeface="Times New Roman" panose="02020603050405020304" pitchFamily="18" charset="0"/>
              </a:rPr>
              <a:t>Row group</a:t>
            </a:r>
            <a:r>
              <a:rPr lang="zh-CN" sz="2000">
                <a:ea typeface="宋体" panose="02010600030101010101" pitchFamily="2" charset="-122"/>
              </a:rPr>
              <a:t>：将数据分为行的逻辑水平分区。行组由数据集中每个列的列块组成。</a:t>
            </a:r>
            <a:r>
              <a:rPr lang="en-US" sz="2000">
                <a:latin typeface="Calibri" panose="020F0502020204030204" charset="0"/>
                <a:ea typeface="宋体" panose="02010600030101010101" pitchFamily="2" charset="-122"/>
                <a:cs typeface="Times New Roman" panose="02020603050405020304" pitchFamily="18" charset="0"/>
              </a:rPr>
              <a:t> Column chunk</a:t>
            </a:r>
            <a:r>
              <a:rPr lang="zh-CN" sz="2000">
                <a:ea typeface="宋体" panose="02010600030101010101" pitchFamily="2" charset="-122"/>
              </a:rPr>
              <a:t>：特定列的数据块。它们位于特定的行组中，并保证在文件中是连续的。</a:t>
            </a:r>
            <a:r>
              <a:rPr lang="en-US" sz="2000">
                <a:latin typeface="Calibri" panose="020F0502020204030204" charset="0"/>
                <a:ea typeface="宋体" panose="02010600030101010101" pitchFamily="2" charset="-122"/>
                <a:cs typeface="Times New Roman" panose="02020603050405020304" pitchFamily="18" charset="0"/>
              </a:rPr>
              <a:t>page</a:t>
            </a:r>
            <a:r>
              <a:rPr lang="zh-CN" sz="2000">
                <a:ea typeface="宋体" panose="02010600030101010101" pitchFamily="2" charset="-122"/>
              </a:rPr>
              <a:t>：列块被分成多个</a:t>
            </a:r>
            <a:r>
              <a:rPr lang="en-US" altLang="zh-CN" sz="2000">
                <a:ea typeface="宋体" panose="02010600030101010101" pitchFamily="2" charset="-122"/>
              </a:rPr>
              <a:t>page</a:t>
            </a:r>
            <a:r>
              <a:rPr lang="zh-CN" sz="2000">
                <a:ea typeface="宋体" panose="02010600030101010101" pitchFamily="2" charset="-122"/>
              </a:rPr>
              <a:t>。</a:t>
            </a:r>
            <a:r>
              <a:rPr lang="en-US" altLang="zh-CN" sz="2000">
                <a:ea typeface="宋体" panose="02010600030101010101" pitchFamily="2" charset="-122"/>
              </a:rPr>
              <a:t>page</a:t>
            </a:r>
            <a:r>
              <a:rPr lang="zh-CN" sz="2000">
                <a:ea typeface="宋体" panose="02010600030101010101" pitchFamily="2" charset="-122"/>
              </a:rPr>
              <a:t>在概念上是一个不可分割的单元（就压缩和编码而言）。在层次结构上，文件由一个或多个行组组成。一个行组每列只包含一个列块。列块包含一个或多个页面。</a:t>
            </a:r>
            <a:endParaRPr lang="zh-CN" altLang="en-US" sz="2000"/>
          </a:p>
        </p:txBody>
      </p:sp>
      <p:pic>
        <p:nvPicPr>
          <p:cNvPr id="11" name="图片 11"/>
          <p:cNvPicPr>
            <a:picLocks noChangeAspect="1"/>
          </p:cNvPicPr>
          <p:nvPr/>
        </p:nvPicPr>
        <p:blipFill>
          <a:blip r:embed="rId1"/>
          <a:srcRect b="12340"/>
          <a:stretch>
            <a:fillRect/>
          </a:stretch>
        </p:blipFill>
        <p:spPr>
          <a:xfrm>
            <a:off x="1045210" y="748030"/>
            <a:ext cx="7310120" cy="2458085"/>
          </a:xfrm>
          <a:prstGeom prst="rect">
            <a:avLst/>
          </a:prstGeom>
          <a:noFill/>
          <a:ln>
            <a:noFill/>
          </a:ln>
        </p:spPr>
      </p:pic>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1"/>
          <p:cNvPicPr>
            <a:picLocks noChangeAspect="1"/>
          </p:cNvPicPr>
          <p:nvPr/>
        </p:nvPicPr>
        <p:blipFill>
          <a:blip r:embed="rId1"/>
          <a:stretch>
            <a:fillRect/>
          </a:stretch>
        </p:blipFill>
        <p:spPr>
          <a:xfrm>
            <a:off x="1592580" y="1929448"/>
            <a:ext cx="5274310" cy="4022725"/>
          </a:xfrm>
          <a:prstGeom prst="rect">
            <a:avLst/>
          </a:prstGeom>
          <a:noFill/>
          <a:ln>
            <a:noFill/>
          </a:ln>
        </p:spPr>
      </p:pic>
      <p:sp>
        <p:nvSpPr>
          <p:cNvPr id="5" name="文本框 4"/>
          <p:cNvSpPr txBox="1"/>
          <p:nvPr/>
        </p:nvSpPr>
        <p:spPr>
          <a:xfrm>
            <a:off x="1162050" y="1267460"/>
            <a:ext cx="5348605" cy="829945"/>
          </a:xfrm>
          <a:prstGeom prst="rect">
            <a:avLst/>
          </a:prstGeom>
          <a:noFill/>
        </p:spPr>
        <p:txBody>
          <a:bodyPr wrap="none" rtlCol="0">
            <a:spAutoFit/>
          </a:bodyPr>
          <a:p>
            <a:r>
              <a:rPr lang="en-US" altLang="zh-CN"/>
              <a:t>jar meta  jar dump -n  jar  head  jar cat</a:t>
            </a:r>
            <a:endParaRPr lang="en-US" altLang="zh-CN"/>
          </a:p>
          <a:p>
            <a:endParaRPr lang="en-US" altLang="zh-CN"/>
          </a:p>
        </p:txBody>
      </p:sp>
      <p:sp>
        <p:nvSpPr>
          <p:cNvPr id="6" name="标题 5"/>
          <p:cNvSpPr>
            <a:spLocks noGrp="1"/>
          </p:cNvSpPr>
          <p:nvPr>
            <p:ph type="title"/>
          </p:nvPr>
        </p:nvSpPr>
        <p:spPr/>
        <p:txBody>
          <a:bodyPr/>
          <a:p>
            <a:r>
              <a:rPr lang="zh-CN" altLang="en-US"/>
              <a:t>读</a:t>
            </a:r>
            <a:r>
              <a:rPr lang="en-US" altLang="zh-CN"/>
              <a:t>Parquet </a:t>
            </a:r>
            <a:r>
              <a:rPr lang="zh-CN" altLang="en-US"/>
              <a:t>文件</a:t>
            </a:r>
            <a:endParaRPr lang="zh-CN" altLang="en-US"/>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Parquet 内部的数据类型、存储格式</a:t>
            </a:r>
            <a:endParaRPr lang="zh-CN" altLang="en-US" sz="3600"/>
          </a:p>
        </p:txBody>
      </p:sp>
      <p:pic>
        <p:nvPicPr>
          <p:cNvPr id="27" name="图片 26"/>
          <p:cNvPicPr>
            <a:picLocks noChangeAspect="1"/>
          </p:cNvPicPr>
          <p:nvPr/>
        </p:nvPicPr>
        <p:blipFill>
          <a:blip r:embed="rId1"/>
          <a:stretch>
            <a:fillRect/>
          </a:stretch>
        </p:blipFill>
        <p:spPr>
          <a:xfrm>
            <a:off x="777240" y="907415"/>
            <a:ext cx="8366760" cy="2141855"/>
          </a:xfrm>
          <a:prstGeom prst="rect">
            <a:avLst/>
          </a:prstGeom>
        </p:spPr>
      </p:pic>
      <p:pic>
        <p:nvPicPr>
          <p:cNvPr id="29" name="图片 10"/>
          <p:cNvPicPr>
            <a:picLocks noChangeAspect="1"/>
          </p:cNvPicPr>
          <p:nvPr/>
        </p:nvPicPr>
        <p:blipFill>
          <a:blip r:embed="rId2"/>
          <a:srcRect t="11010"/>
          <a:stretch>
            <a:fillRect/>
          </a:stretch>
        </p:blipFill>
        <p:spPr>
          <a:xfrm>
            <a:off x="1260475" y="3346450"/>
            <a:ext cx="6981190" cy="2668905"/>
          </a:xfrm>
          <a:prstGeom prst="rect">
            <a:avLst/>
          </a:prstGeom>
          <a:noFill/>
          <a:ln>
            <a:noFill/>
          </a:ln>
        </p:spPr>
      </p:pic>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 name="图片 19"/>
          <p:cNvPicPr>
            <a:picLocks noChangeAspect="1"/>
          </p:cNvPicPr>
          <p:nvPr/>
        </p:nvPicPr>
        <p:blipFill>
          <a:blip r:embed="rId1"/>
          <a:stretch>
            <a:fillRect/>
          </a:stretch>
        </p:blipFill>
        <p:spPr>
          <a:xfrm>
            <a:off x="1934845" y="646430"/>
            <a:ext cx="5274310" cy="4028440"/>
          </a:xfrm>
          <a:prstGeom prst="rect">
            <a:avLst/>
          </a:prstGeom>
          <a:noFill/>
          <a:ln>
            <a:noFill/>
          </a:ln>
        </p:spPr>
      </p:pic>
      <p:sp>
        <p:nvSpPr>
          <p:cNvPr id="129" name="文本框 128"/>
          <p:cNvSpPr txBox="1"/>
          <p:nvPr/>
        </p:nvSpPr>
        <p:spPr>
          <a:xfrm>
            <a:off x="1252855" y="5045075"/>
            <a:ext cx="7620000" cy="1214755"/>
          </a:xfrm>
          <a:prstGeom prst="rect">
            <a:avLst/>
          </a:prstGeom>
          <a:noFill/>
          <a:ln w="9525">
            <a:noFill/>
          </a:ln>
        </p:spPr>
        <p:txBody>
          <a:bodyPr wrap="square">
            <a:spAutoFit/>
          </a:bodyPr>
          <a:p>
            <a:r>
              <a:rPr lang="en-US" sz="2250" b="1">
                <a:solidFill>
                  <a:srgbClr val="333333"/>
                </a:solidFill>
                <a:latin typeface="Helvetica" charset="0"/>
              </a:rPr>
              <a:t>Metadata</a:t>
            </a:r>
            <a:r>
              <a:rPr lang="en-US" sz="1050">
                <a:latin typeface="Calibri" panose="020F0502020204030204" charset="0"/>
                <a:ea typeface="宋体" panose="02010600030101010101" pitchFamily="2" charset="-122"/>
                <a:cs typeface="Times New Roman" panose="02020603050405020304" pitchFamily="18" charset="0"/>
              </a:rPr>
              <a:t> </a:t>
            </a:r>
            <a:r>
              <a:rPr lang="zh-CN" sz="1050">
                <a:latin typeface="Calibri" panose="020F0502020204030204" charset="0"/>
                <a:ea typeface="宋体" panose="02010600030101010101" pitchFamily="2" charset="-122"/>
              </a:rPr>
              <a:t></a:t>
            </a:r>
            <a:r>
              <a:rPr lang="zh-CN" sz="2000">
                <a:latin typeface="Calibri" panose="020F0502020204030204" charset="0"/>
                <a:ea typeface="宋体" panose="02010600030101010101" pitchFamily="2" charset="-122"/>
              </a:rPr>
              <a:t>元数据有三种类型：</a:t>
            </a:r>
            <a:r>
              <a:rPr lang="en-US" sz="2000">
                <a:latin typeface="Calibri" panose="020F0502020204030204" charset="0"/>
                <a:ea typeface="宋体" panose="02010600030101010101" pitchFamily="2" charset="-122"/>
                <a:cs typeface="Times New Roman" panose="02020603050405020304" pitchFamily="18" charset="0"/>
              </a:rPr>
              <a:t> file metadata, column (chunk) metadata and page header metadata</a:t>
            </a:r>
            <a:r>
              <a:rPr lang="zh-CN" sz="2000">
                <a:latin typeface="Calibri" panose="020F0502020204030204" charset="0"/>
                <a:ea typeface="宋体" panose="02010600030101010101" pitchFamily="2" charset="-122"/>
              </a:rPr>
              <a:t>。所有协议都使用</a:t>
            </a:r>
            <a:r>
              <a:rPr lang="en-US" sz="2000">
                <a:latin typeface="Calibri" panose="020F0502020204030204" charset="0"/>
                <a:ea typeface="宋体" panose="02010600030101010101" pitchFamily="2" charset="-122"/>
              </a:rPr>
              <a:t>TCompactProtocol</a:t>
            </a:r>
            <a:r>
              <a:rPr lang="zh-CN" sz="2000">
                <a:latin typeface="Calibri" panose="020F0502020204030204" charset="0"/>
                <a:ea typeface="宋体" panose="02010600030101010101" pitchFamily="2" charset="-122"/>
              </a:rPr>
              <a:t>序列化。</a:t>
            </a:r>
            <a:endParaRPr lang="zh-CN" altLang="en-US" sz="2000"/>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838200" y="198755"/>
            <a:ext cx="8001000" cy="825500"/>
          </a:xfrm>
        </p:spPr>
        <p:txBody>
          <a:bodyPr/>
          <a:p>
            <a:r>
              <a:rPr lang="en-US" altLang="zh-CN" sz="3600"/>
              <a:t>Striping/Assembly 算法</a:t>
            </a:r>
            <a:br>
              <a:rPr lang="en-US" altLang="zh-CN" sz="3600"/>
            </a:br>
            <a:r>
              <a:rPr lang="en-US" altLang="zh-CN" sz="3600"/>
              <a:t>嵌套类型数据</a:t>
            </a:r>
            <a:endParaRPr lang="en-US" altLang="zh-CN" sz="3600"/>
          </a:p>
        </p:txBody>
      </p:sp>
      <p:pic>
        <p:nvPicPr>
          <p:cNvPr id="7" name="图片 6"/>
          <p:cNvPicPr>
            <a:picLocks noChangeAspect="1"/>
          </p:cNvPicPr>
          <p:nvPr/>
        </p:nvPicPr>
        <p:blipFill>
          <a:blip r:embed="rId1"/>
          <a:stretch>
            <a:fillRect/>
          </a:stretch>
        </p:blipFill>
        <p:spPr>
          <a:xfrm>
            <a:off x="1200150" y="1444625"/>
            <a:ext cx="3387090" cy="1911350"/>
          </a:xfrm>
          <a:prstGeom prst="rect">
            <a:avLst/>
          </a:prstGeom>
        </p:spPr>
      </p:pic>
      <p:sp>
        <p:nvSpPr>
          <p:cNvPr id="8" name="文本框 7"/>
          <p:cNvSpPr txBox="1"/>
          <p:nvPr/>
        </p:nvSpPr>
        <p:spPr>
          <a:xfrm>
            <a:off x="1200150" y="3355975"/>
            <a:ext cx="7071360" cy="1198880"/>
          </a:xfrm>
          <a:prstGeom prst="rect">
            <a:avLst/>
          </a:prstGeom>
          <a:noFill/>
        </p:spPr>
        <p:txBody>
          <a:bodyPr wrap="square" rtlCol="0" anchor="t">
            <a:spAutoFit/>
          </a:bodyPr>
          <a:p>
            <a:r>
              <a:rPr lang="zh-CN" altLang="en-US"/>
              <a:t>一个 column chunk 负责存储某一列的数据，这些数据是这一列的 Repetition levels</a:t>
            </a:r>
            <a:r>
              <a:rPr lang="en-US" altLang="zh-CN"/>
              <a:t>(R)</a:t>
            </a:r>
            <a:r>
              <a:rPr lang="zh-CN" altLang="en-US"/>
              <a:t>, Definition levels</a:t>
            </a:r>
            <a:r>
              <a:rPr lang="en-US" altLang="zh-CN"/>
              <a:t>(D)</a:t>
            </a:r>
            <a:r>
              <a:rPr lang="zh-CN" altLang="en-US"/>
              <a:t>和 values</a:t>
            </a:r>
            <a:endParaRPr lang="zh-CN" altLang="en-US"/>
          </a:p>
        </p:txBody>
      </p:sp>
      <p:pic>
        <p:nvPicPr>
          <p:cNvPr id="9" name="图片 8"/>
          <p:cNvPicPr>
            <a:picLocks noChangeAspect="1"/>
          </p:cNvPicPr>
          <p:nvPr/>
        </p:nvPicPr>
        <p:blipFill>
          <a:blip r:embed="rId2"/>
          <a:stretch>
            <a:fillRect/>
          </a:stretch>
        </p:blipFill>
        <p:spPr>
          <a:xfrm>
            <a:off x="1200150" y="4767580"/>
            <a:ext cx="5932170" cy="1589405"/>
          </a:xfrm>
          <a:prstGeom prst="rect">
            <a:avLst/>
          </a:prstGeom>
        </p:spPr>
      </p:pic>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1605915" y="474980"/>
            <a:ext cx="5932170" cy="1589405"/>
          </a:xfrm>
          <a:prstGeom prst="rect">
            <a:avLst/>
          </a:prstGeom>
        </p:spPr>
      </p:pic>
      <p:sp>
        <p:nvSpPr>
          <p:cNvPr id="5" name="文本框 4"/>
          <p:cNvSpPr txBox="1"/>
          <p:nvPr/>
        </p:nvSpPr>
        <p:spPr>
          <a:xfrm>
            <a:off x="1631315" y="2681605"/>
            <a:ext cx="7314565" cy="2306955"/>
          </a:xfrm>
          <a:prstGeom prst="rect">
            <a:avLst/>
          </a:prstGeom>
          <a:noFill/>
        </p:spPr>
        <p:txBody>
          <a:bodyPr wrap="square" rtlCol="0">
            <a:spAutoFit/>
          </a:bodyPr>
          <a:p>
            <a:pPr algn="l"/>
            <a:r>
              <a:rPr lang="zh-CN" altLang="en-US" b="1">
                <a:sym typeface="+mn-ea"/>
              </a:rPr>
              <a:t>Repetition Level</a:t>
            </a:r>
            <a:endParaRPr lang="zh-CN" altLang="en-US" b="1"/>
          </a:p>
          <a:p>
            <a:pPr algn="l"/>
            <a:r>
              <a:rPr lang="zh-CN" altLang="en-US"/>
              <a:t>在关系型数据中，repetion level 总是 0。</a:t>
            </a:r>
            <a:endParaRPr lang="zh-CN" altLang="en-US"/>
          </a:p>
          <a:p>
            <a:pPr algn="l"/>
            <a:endParaRPr lang="zh-CN" altLang="en-US"/>
          </a:p>
          <a:p>
            <a:pPr algn="l"/>
            <a:r>
              <a:rPr lang="zh-CN" altLang="en-US" b="1">
                <a:sym typeface="+mn-ea"/>
              </a:rPr>
              <a:t>Definition Level</a:t>
            </a:r>
            <a:endParaRPr lang="zh-CN" altLang="en-US" b="1"/>
          </a:p>
          <a:p>
            <a:pPr algn="l"/>
            <a:r>
              <a:rPr lang="zh-CN" altLang="en-US"/>
              <a:t>在关系型数据中，optional 类型的 field 被编码成 0 表示空和 1 表示非空（或者反之）</a:t>
            </a:r>
            <a:endParaRPr lang="zh-CN" altLang="en-US"/>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3" name="图片 122"/>
          <p:cNvPicPr/>
          <p:nvPr/>
        </p:nvPicPr>
        <p:blipFill>
          <a:blip r:embed="rId1"/>
          <a:stretch>
            <a:fillRect/>
          </a:stretch>
        </p:blipFill>
        <p:spPr>
          <a:xfrm>
            <a:off x="1933575" y="-3484880"/>
            <a:ext cx="5276850" cy="2209800"/>
          </a:xfrm>
          <a:prstGeom prst="rect">
            <a:avLst/>
          </a:prstGeom>
          <a:noFill/>
          <a:ln w="9525">
            <a:noFill/>
          </a:ln>
        </p:spPr>
      </p:pic>
      <p:sp>
        <p:nvSpPr>
          <p:cNvPr id="124" name="文本框 123"/>
          <p:cNvSpPr txBox="1"/>
          <p:nvPr/>
        </p:nvSpPr>
        <p:spPr>
          <a:xfrm>
            <a:off x="1933575" y="-1275080"/>
            <a:ext cx="5080000" cy="252730"/>
          </a:xfrm>
          <a:prstGeom prst="rect">
            <a:avLst/>
          </a:prstGeom>
          <a:noFill/>
          <a:ln w="9525">
            <a:noFill/>
          </a:ln>
        </p:spPr>
        <p:txBody>
          <a:bodyPr>
            <a:spAutoFit/>
          </a:bodyPr>
          <a:p>
            <a:r>
              <a:rPr lang="en-US" sz="1050">
                <a:latin typeface="Calibri" panose="020F0502020204030204" charset="0"/>
                <a:ea typeface="宋体" panose="02010600030101010101" pitchFamily="2" charset="-122"/>
                <a:cs typeface="Times New Roman" panose="02020603050405020304" pitchFamily="18" charset="0"/>
              </a:rPr>
              <a:t> </a:t>
            </a:r>
            <a:endParaRPr lang="zh-CN" altLang="en-US"/>
          </a:p>
        </p:txBody>
      </p:sp>
      <p:pic>
        <p:nvPicPr>
          <p:cNvPr id="4" name="图片 3"/>
          <p:cNvPicPr/>
          <p:nvPr/>
        </p:nvPicPr>
        <p:blipFill>
          <a:blip r:embed="rId2"/>
          <a:stretch>
            <a:fillRect/>
          </a:stretch>
        </p:blipFill>
        <p:spPr>
          <a:xfrm>
            <a:off x="1933575" y="-1022350"/>
            <a:ext cx="5276850" cy="1838325"/>
          </a:xfrm>
          <a:prstGeom prst="rect">
            <a:avLst/>
          </a:prstGeom>
          <a:noFill/>
          <a:ln w="9525">
            <a:noFill/>
          </a:ln>
        </p:spPr>
      </p:pic>
      <p:sp>
        <p:nvSpPr>
          <p:cNvPr id="125" name="文本框 124"/>
          <p:cNvSpPr txBox="1"/>
          <p:nvPr/>
        </p:nvSpPr>
        <p:spPr>
          <a:xfrm>
            <a:off x="1933575" y="815975"/>
            <a:ext cx="5080000" cy="414020"/>
          </a:xfrm>
          <a:prstGeom prst="rect">
            <a:avLst/>
          </a:prstGeom>
          <a:noFill/>
          <a:ln w="9525">
            <a:noFill/>
          </a:ln>
        </p:spPr>
        <p:txBody>
          <a:bodyPr>
            <a:spAutoFit/>
          </a:bodyPr>
          <a:p>
            <a:r>
              <a:rPr lang="en-US" sz="1050">
                <a:latin typeface="Calibri" panose="020F0502020204030204" charset="0"/>
                <a:ea typeface="宋体" panose="02010600030101010101" pitchFamily="2" charset="-122"/>
                <a:cs typeface="Times New Roman" panose="02020603050405020304" pitchFamily="18" charset="0"/>
              </a:rPr>
              <a:t> </a:t>
            </a:r>
            <a:endParaRPr lang="zh-CN" altLang="en-US"/>
          </a:p>
        </p:txBody>
      </p:sp>
      <p:pic>
        <p:nvPicPr>
          <p:cNvPr id="5" name="图片 4"/>
          <p:cNvPicPr/>
          <p:nvPr/>
        </p:nvPicPr>
        <p:blipFill>
          <a:blip r:embed="rId3"/>
          <a:stretch>
            <a:fillRect/>
          </a:stretch>
        </p:blipFill>
        <p:spPr>
          <a:xfrm>
            <a:off x="1933575" y="1229995"/>
            <a:ext cx="5276850" cy="1609725"/>
          </a:xfrm>
          <a:prstGeom prst="rect">
            <a:avLst/>
          </a:prstGeom>
          <a:noFill/>
          <a:ln w="9525">
            <a:noFill/>
          </a:ln>
        </p:spPr>
      </p:pic>
      <p:sp>
        <p:nvSpPr>
          <p:cNvPr id="126" name="文本框 125"/>
          <p:cNvSpPr txBox="1"/>
          <p:nvPr/>
        </p:nvSpPr>
        <p:spPr>
          <a:xfrm>
            <a:off x="1933575" y="2839720"/>
            <a:ext cx="5080000" cy="760730"/>
          </a:xfrm>
          <a:prstGeom prst="rect">
            <a:avLst/>
          </a:prstGeom>
          <a:noFill/>
          <a:ln w="9525">
            <a:noFill/>
          </a:ln>
        </p:spPr>
        <p:txBody>
          <a:bodyPr>
            <a:spAutoFit/>
          </a:bodyPr>
          <a:p>
            <a:r>
              <a:rPr lang="en-US" sz="1050">
                <a:latin typeface="Calibri" panose="020F0502020204030204" charset="0"/>
                <a:ea typeface="宋体" panose="02010600030101010101" pitchFamily="2" charset="-122"/>
                <a:cs typeface="Times New Roman" panose="02020603050405020304" pitchFamily="18" charset="0"/>
              </a:rPr>
              <a:t>  </a:t>
            </a:r>
            <a:r>
              <a:rPr lang="zh-CN" sz="1200">
                <a:solidFill>
                  <a:srgbClr val="4A4A4A"/>
                </a:solidFill>
                <a:ea typeface="宋体" panose="02010600030101010101" pitchFamily="2" charset="-122"/>
              </a:rPr>
              <a:t>Parquet 内部的数据类型、存储格式</a:t>
            </a:r>
            <a:endParaRPr lang="zh-CN" altLang="en-US"/>
          </a:p>
        </p:txBody>
      </p:sp>
      <p:pic>
        <p:nvPicPr>
          <p:cNvPr id="6" name="图片 5"/>
          <p:cNvPicPr/>
          <p:nvPr/>
        </p:nvPicPr>
        <p:blipFill>
          <a:blip r:embed="rId4"/>
          <a:stretch>
            <a:fillRect/>
          </a:stretch>
        </p:blipFill>
        <p:spPr>
          <a:xfrm>
            <a:off x="1933575" y="3600450"/>
            <a:ext cx="5267325" cy="771525"/>
          </a:xfrm>
          <a:prstGeom prst="rect">
            <a:avLst/>
          </a:prstGeom>
          <a:noFill/>
          <a:ln w="9525">
            <a:noFill/>
          </a:ln>
        </p:spPr>
      </p:pic>
      <p:pic>
        <p:nvPicPr>
          <p:cNvPr id="127" name="图片 126"/>
          <p:cNvPicPr/>
          <p:nvPr/>
        </p:nvPicPr>
        <p:blipFill>
          <a:blip r:embed="rId5"/>
          <a:stretch>
            <a:fillRect/>
          </a:stretch>
        </p:blipFill>
        <p:spPr>
          <a:xfrm>
            <a:off x="1933575" y="4371975"/>
            <a:ext cx="5276850" cy="2571750"/>
          </a:xfrm>
          <a:prstGeom prst="rect">
            <a:avLst/>
          </a:prstGeom>
          <a:noFill/>
          <a:ln w="9525">
            <a:noFill/>
          </a:ln>
        </p:spPr>
      </p:pic>
      <p:sp>
        <p:nvSpPr>
          <p:cNvPr id="128" name="文本框 127"/>
          <p:cNvSpPr txBox="1"/>
          <p:nvPr/>
        </p:nvSpPr>
        <p:spPr>
          <a:xfrm>
            <a:off x="1933575" y="6943725"/>
            <a:ext cx="5080000" cy="414020"/>
          </a:xfrm>
          <a:prstGeom prst="rect">
            <a:avLst/>
          </a:prstGeom>
          <a:noFill/>
          <a:ln w="9525">
            <a:noFill/>
          </a:ln>
        </p:spPr>
        <p:txBody>
          <a:bodyPr>
            <a:spAutoFit/>
          </a:bodyPr>
          <a:p>
            <a:r>
              <a:rPr lang="en-US" sz="1050">
                <a:latin typeface="Calibri" panose="020F0502020204030204" charset="0"/>
                <a:ea typeface="宋体" panose="02010600030101010101" pitchFamily="2" charset="-122"/>
                <a:cs typeface="Times New Roman" panose="02020603050405020304" pitchFamily="18" charset="0"/>
              </a:rPr>
              <a:t> </a:t>
            </a:r>
            <a:endParaRPr lang="zh-CN" altLang="en-US"/>
          </a:p>
        </p:txBody>
      </p:sp>
      <p:pic>
        <p:nvPicPr>
          <p:cNvPr id="7" name="图片 6"/>
          <p:cNvPicPr/>
          <p:nvPr/>
        </p:nvPicPr>
        <p:blipFill>
          <a:blip r:embed="rId6"/>
          <a:stretch>
            <a:fillRect/>
          </a:stretch>
        </p:blipFill>
        <p:spPr>
          <a:xfrm>
            <a:off x="1933575" y="7357745"/>
            <a:ext cx="5267325" cy="2247900"/>
          </a:xfrm>
          <a:prstGeom prst="rect">
            <a:avLst/>
          </a:prstGeom>
          <a:noFill/>
          <a:ln w="9525">
            <a:noFill/>
          </a:ln>
        </p:spPr>
      </p:pic>
      <p:sp>
        <p:nvSpPr>
          <p:cNvPr id="129" name="文本框 128"/>
          <p:cNvSpPr txBox="1"/>
          <p:nvPr/>
        </p:nvSpPr>
        <p:spPr>
          <a:xfrm>
            <a:off x="1933575" y="9605645"/>
            <a:ext cx="5080000" cy="737235"/>
          </a:xfrm>
          <a:prstGeom prst="rect">
            <a:avLst/>
          </a:prstGeom>
          <a:noFill/>
          <a:ln w="9525">
            <a:noFill/>
          </a:ln>
        </p:spPr>
        <p:txBody>
          <a:bodyPr>
            <a:spAutoFit/>
          </a:bodyPr>
          <a:p>
            <a:r>
              <a:rPr lang="en-US" sz="1050">
                <a:latin typeface="Calibri" panose="020F0502020204030204" charset="0"/>
                <a:ea typeface="宋体" panose="02010600030101010101" pitchFamily="2" charset="-122"/>
                <a:cs typeface="Times New Roman" panose="02020603050405020304" pitchFamily="18" charset="0"/>
              </a:rPr>
              <a:t>   </a:t>
            </a:r>
            <a:endParaRPr lang="zh-CN" altLang="en-US"/>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71855" y="248285"/>
            <a:ext cx="8131175" cy="2306955"/>
          </a:xfrm>
          <a:prstGeom prst="rect">
            <a:avLst/>
          </a:prstGeom>
          <a:noFill/>
        </p:spPr>
        <p:txBody>
          <a:bodyPr wrap="square" rtlCol="0">
            <a:spAutoFit/>
          </a:bodyPr>
          <a:p>
            <a:pPr algn="l"/>
            <a:r>
              <a:rPr lang="zh-CN" altLang="en-US" sz="1800"/>
              <a:t>每个 schema 的结构是这样的：</a:t>
            </a:r>
            <a:endParaRPr lang="zh-CN" altLang="en-US" sz="1800"/>
          </a:p>
          <a:p>
            <a:pPr algn="l"/>
            <a:r>
              <a:rPr lang="zh-CN" altLang="en-US" sz="1800"/>
              <a:t>根叫做 message，message 包含多个 fields。</a:t>
            </a:r>
            <a:endParaRPr lang="zh-CN" altLang="en-US" sz="1800"/>
          </a:p>
          <a:p>
            <a:pPr algn="l"/>
            <a:r>
              <a:rPr lang="zh-CN" altLang="en-US" sz="1800"/>
              <a:t>每个 field 包含三个属性：repetition, type, name。</a:t>
            </a:r>
            <a:endParaRPr lang="zh-CN" altLang="en-US" sz="1800"/>
          </a:p>
          <a:p>
            <a:pPr algn="l"/>
            <a:r>
              <a:rPr lang="zh-CN" altLang="en-US" sz="1800"/>
              <a:t>repetition 可以是以下三种：</a:t>
            </a:r>
            <a:endParaRPr lang="zh-CN" altLang="en-US" sz="1800"/>
          </a:p>
          <a:p>
            <a:pPr algn="l"/>
            <a:r>
              <a:rPr lang="zh-CN" altLang="en-US" sz="1800"/>
              <a:t>required（出现 1 次）</a:t>
            </a:r>
            <a:endParaRPr lang="zh-CN" altLang="en-US" sz="1800"/>
          </a:p>
          <a:p>
            <a:pPr algn="l"/>
            <a:r>
              <a:rPr lang="zh-CN" altLang="en-US" sz="1800"/>
              <a:t>optional（出现 0 次或者 1 次）</a:t>
            </a:r>
            <a:endParaRPr lang="zh-CN" altLang="en-US" sz="1800"/>
          </a:p>
          <a:p>
            <a:pPr algn="l"/>
            <a:r>
              <a:rPr lang="zh-CN" altLang="en-US" sz="1800"/>
              <a:t>repeated（出现 0 次或者多次）。</a:t>
            </a:r>
            <a:endParaRPr lang="zh-CN" altLang="en-US" sz="1800"/>
          </a:p>
          <a:p>
            <a:pPr algn="l"/>
            <a:r>
              <a:rPr lang="zh-CN" altLang="en-US" sz="1800"/>
              <a:t>type 可以是一个 group 或者一个 primitive 类型。</a:t>
            </a:r>
            <a:endParaRPr lang="zh-CN" altLang="en-US" sz="1800"/>
          </a:p>
        </p:txBody>
      </p:sp>
      <p:pic>
        <p:nvPicPr>
          <p:cNvPr id="5" name="图片 4"/>
          <p:cNvPicPr>
            <a:picLocks noChangeAspect="1"/>
          </p:cNvPicPr>
          <p:nvPr/>
        </p:nvPicPr>
        <p:blipFill>
          <a:blip r:embed="rId1"/>
          <a:stretch>
            <a:fillRect/>
          </a:stretch>
        </p:blipFill>
        <p:spPr>
          <a:xfrm>
            <a:off x="3469005" y="3860165"/>
            <a:ext cx="5534025" cy="2613025"/>
          </a:xfrm>
          <a:prstGeom prst="rect">
            <a:avLst/>
          </a:prstGeom>
        </p:spPr>
      </p:pic>
      <p:sp>
        <p:nvSpPr>
          <p:cNvPr id="6" name="文本框 5"/>
          <p:cNvSpPr txBox="1"/>
          <p:nvPr/>
        </p:nvSpPr>
        <p:spPr>
          <a:xfrm>
            <a:off x="1016000" y="2839720"/>
            <a:ext cx="4436745" cy="2306955"/>
          </a:xfrm>
          <a:prstGeom prst="rect">
            <a:avLst/>
          </a:prstGeom>
          <a:noFill/>
        </p:spPr>
        <p:txBody>
          <a:bodyPr wrap="square" rtlCol="0">
            <a:spAutoFit/>
          </a:bodyPr>
          <a:p>
            <a:pPr algn="l"/>
            <a:r>
              <a:rPr lang="zh-CN" altLang="en-US" sz="1800"/>
              <a:t>message AddressBook {</a:t>
            </a:r>
            <a:endParaRPr lang="zh-CN" altLang="en-US" sz="1800"/>
          </a:p>
          <a:p>
            <a:pPr algn="l"/>
            <a:r>
              <a:rPr lang="zh-CN" altLang="en-US" sz="1800"/>
              <a:t>required string owner;</a:t>
            </a:r>
            <a:endParaRPr lang="zh-CN" altLang="en-US" sz="1800"/>
          </a:p>
          <a:p>
            <a:pPr algn="l"/>
            <a:r>
              <a:rPr lang="zh-CN" altLang="en-US" sz="1800"/>
              <a:t>repeated string ownerPhoneNumbers;</a:t>
            </a:r>
            <a:endParaRPr lang="zh-CN" altLang="en-US" sz="1800"/>
          </a:p>
          <a:p>
            <a:pPr algn="l"/>
            <a:r>
              <a:rPr lang="zh-CN" altLang="en-US" sz="1800"/>
              <a:t>repeated group contacts {</a:t>
            </a:r>
            <a:endParaRPr lang="zh-CN" altLang="en-US" sz="1800"/>
          </a:p>
          <a:p>
            <a:pPr algn="l"/>
            <a:r>
              <a:rPr lang="zh-CN" altLang="en-US" sz="1800"/>
              <a:t>  required string name;</a:t>
            </a:r>
            <a:endParaRPr lang="zh-CN" altLang="en-US" sz="1800"/>
          </a:p>
          <a:p>
            <a:pPr algn="l"/>
            <a:r>
              <a:rPr lang="zh-CN" altLang="en-US" sz="1800"/>
              <a:t>  optional string phoneNumber;</a:t>
            </a:r>
            <a:endParaRPr lang="zh-CN" altLang="en-US" sz="1800"/>
          </a:p>
          <a:p>
            <a:pPr algn="l"/>
            <a:r>
              <a:rPr lang="zh-CN" altLang="en-US" sz="1800"/>
              <a:t>}</a:t>
            </a:r>
            <a:endParaRPr lang="zh-CN" altLang="en-US" sz="1800"/>
          </a:p>
          <a:p>
            <a:pPr algn="l"/>
            <a:r>
              <a:rPr lang="zh-CN" altLang="en-US" sz="1800"/>
              <a:t>}</a:t>
            </a:r>
            <a:endParaRPr lang="zh-CN" altLang="en-US" sz="1800"/>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067560" y="2171065"/>
            <a:ext cx="5365115" cy="3068320"/>
          </a:xfrm>
          <a:prstGeom prst="rect">
            <a:avLst/>
          </a:prstGeom>
        </p:spPr>
      </p:pic>
      <p:sp>
        <p:nvSpPr>
          <p:cNvPr id="7" name="文本框 6"/>
          <p:cNvSpPr txBox="1"/>
          <p:nvPr/>
        </p:nvSpPr>
        <p:spPr>
          <a:xfrm>
            <a:off x="1271905" y="1038860"/>
            <a:ext cx="5535295" cy="645160"/>
          </a:xfrm>
          <a:prstGeom prst="rect">
            <a:avLst/>
          </a:prstGeom>
          <a:noFill/>
        </p:spPr>
        <p:txBody>
          <a:bodyPr wrap="square" rtlCol="0" anchor="t">
            <a:spAutoFit/>
          </a:bodyPr>
          <a:p>
            <a:r>
              <a:rPr lang="zh-CN" altLang="en-US" sz="1800"/>
              <a:t>一个 schema 的树结构有几个叶子节点，实际的存储中就会有多少 column</a:t>
            </a:r>
            <a:endParaRPr lang="zh-CN" altLang="en-US" sz="1800"/>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320800" y="589280"/>
            <a:ext cx="6503035" cy="3138170"/>
          </a:xfrm>
          <a:prstGeom prst="rect">
            <a:avLst/>
          </a:prstGeom>
          <a:noFill/>
        </p:spPr>
        <p:txBody>
          <a:bodyPr wrap="square" rtlCol="0">
            <a:spAutoFit/>
          </a:bodyPr>
          <a:p>
            <a:pPr algn="l"/>
            <a:r>
              <a:rPr lang="zh-CN" altLang="en-US" b="1"/>
              <a:t>Definition Level</a:t>
            </a:r>
            <a:endParaRPr lang="zh-CN" altLang="en-US" b="1"/>
          </a:p>
          <a:p>
            <a:pPr algn="l"/>
            <a:r>
              <a:rPr lang="zh-CN" altLang="en-US" sz="1800"/>
              <a:t>从根节点开始遍历，当某一个 field 的路径上的节点开始是空的时候我们记录下当前的深度作为这个 field 的 Definition Level。如果一个 field 的 Definition Level 等于这个 field 的最大 Definition Level 就说明这个 field 是有数据的。</a:t>
            </a:r>
            <a:endParaRPr lang="zh-CN" altLang="en-US" sz="1800"/>
          </a:p>
          <a:p>
            <a:pPr algn="l"/>
            <a:r>
              <a:rPr lang="zh-CN" altLang="en-US" sz="1800"/>
              <a:t>对于 required 类型的 field 必须是有定义的，所以这个 Definition Level 是不需要的。</a:t>
            </a:r>
            <a:endParaRPr lang="zh-CN" altLang="en-US" sz="1800"/>
          </a:p>
          <a:p>
            <a:pPr algn="l"/>
            <a:endParaRPr lang="zh-CN" altLang="en-US"/>
          </a:p>
          <a:p>
            <a:pPr algn="l"/>
            <a:endParaRPr lang="zh-CN" altLang="en-US"/>
          </a:p>
          <a:p>
            <a:pPr algn="l"/>
            <a:endParaRPr lang="zh-CN" altLang="en-US" sz="1800"/>
          </a:p>
        </p:txBody>
      </p:sp>
      <p:pic>
        <p:nvPicPr>
          <p:cNvPr id="6" name="图片 5"/>
          <p:cNvPicPr>
            <a:picLocks noChangeAspect="1"/>
          </p:cNvPicPr>
          <p:nvPr/>
        </p:nvPicPr>
        <p:blipFill>
          <a:blip r:embed="rId1"/>
          <a:stretch>
            <a:fillRect/>
          </a:stretch>
        </p:blipFill>
        <p:spPr>
          <a:xfrm>
            <a:off x="2169795" y="2818765"/>
            <a:ext cx="5163185" cy="2336800"/>
          </a:xfrm>
          <a:prstGeom prst="rect">
            <a:avLst/>
          </a:prstGeom>
        </p:spPr>
      </p:pic>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2"/>
          <p:cNvPicPr>
            <a:picLocks noChangeAspect="1"/>
          </p:cNvPicPr>
          <p:nvPr/>
        </p:nvPicPr>
        <p:blipFill>
          <a:blip r:embed="rId1"/>
          <a:stretch>
            <a:fillRect/>
          </a:stretch>
        </p:blipFill>
        <p:spPr>
          <a:xfrm>
            <a:off x="2416810" y="1286510"/>
            <a:ext cx="4310380" cy="3071495"/>
          </a:xfrm>
          <a:prstGeom prst="rect">
            <a:avLst/>
          </a:prstGeom>
          <a:noFill/>
          <a:ln>
            <a:noFill/>
          </a:ln>
        </p:spPr>
      </p:pic>
      <p:sp>
        <p:nvSpPr>
          <p:cNvPr id="5" name="文本框 4"/>
          <p:cNvSpPr txBox="1"/>
          <p:nvPr/>
        </p:nvSpPr>
        <p:spPr>
          <a:xfrm>
            <a:off x="1619885" y="5013325"/>
            <a:ext cx="6113780" cy="460375"/>
          </a:xfrm>
          <a:prstGeom prst="rect">
            <a:avLst/>
          </a:prstGeom>
          <a:noFill/>
        </p:spPr>
        <p:txBody>
          <a:bodyPr wrap="none" rtlCol="0">
            <a:spAutoFit/>
          </a:bodyPr>
          <a:p>
            <a:pPr algn="l"/>
            <a:r>
              <a:rPr lang="zh-CN" altLang="en-US" sz="1800"/>
              <a:t>Spark应用程序由一个驱动器进程和一组执行器进程组成</a:t>
            </a:r>
            <a:r>
              <a:rPr lang="zh-CN" altLang="en-US"/>
              <a:t>。</a:t>
            </a:r>
            <a:endParaRPr lang="zh-CN" altLang="en-US"/>
          </a:p>
        </p:txBody>
      </p:sp>
      <p:sp>
        <p:nvSpPr>
          <p:cNvPr id="6" name="文本框 5"/>
          <p:cNvSpPr txBox="1"/>
          <p:nvPr/>
        </p:nvSpPr>
        <p:spPr>
          <a:xfrm>
            <a:off x="920115" y="200660"/>
            <a:ext cx="4496435" cy="1445260"/>
          </a:xfrm>
          <a:prstGeom prst="rect">
            <a:avLst/>
          </a:prstGeom>
          <a:noFill/>
        </p:spPr>
        <p:txBody>
          <a:bodyPr wrap="square" rtlCol="0">
            <a:spAutoFit/>
          </a:bodyPr>
          <a:p>
            <a:r>
              <a:rPr lang="zh-CN" altLang="en-US" sz="4400" b="1">
                <a:solidFill>
                  <a:srgbClr val="074888"/>
                </a:solidFill>
                <a:effectLst>
                  <a:outerShdw blurRad="38100" dist="38100" dir="2700000">
                    <a:srgbClr val="C0C0C0"/>
                  </a:outerShdw>
                </a:effectLst>
                <a:ea typeface="楷体_GB2312" pitchFamily="49" charset="-122"/>
                <a:cs typeface="+mj-cs"/>
              </a:rPr>
              <a:t>驱动器和执行器</a:t>
            </a:r>
            <a:endParaRPr lang="zh-CN" altLang="en-US" sz="4400" b="1">
              <a:solidFill>
                <a:srgbClr val="074888"/>
              </a:solidFill>
              <a:effectLst>
                <a:outerShdw blurRad="38100" dist="38100" dir="2700000">
                  <a:srgbClr val="C0C0C0"/>
                </a:outerShdw>
              </a:effectLst>
              <a:ea typeface="楷体_GB2312" pitchFamily="49" charset="-122"/>
              <a:cs typeface="+mj-cs"/>
            </a:endParaRPr>
          </a:p>
          <a:p>
            <a:endParaRPr lang="zh-CN" altLang="en-US" sz="4400" b="1">
              <a:solidFill>
                <a:srgbClr val="074888"/>
              </a:solidFill>
              <a:effectLst>
                <a:outerShdw blurRad="38100" dist="38100" dir="2700000">
                  <a:srgbClr val="C0C0C0"/>
                </a:outerShdw>
              </a:effectLst>
              <a:ea typeface="楷体_GB2312" pitchFamily="49" charset="-122"/>
              <a:cs typeface="+mj-cs"/>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327785" y="247650"/>
            <a:ext cx="6045200" cy="1014730"/>
          </a:xfrm>
          <a:prstGeom prst="rect">
            <a:avLst/>
          </a:prstGeom>
          <a:noFill/>
        </p:spPr>
        <p:txBody>
          <a:bodyPr wrap="square" rtlCol="0" anchor="t">
            <a:spAutoFit/>
          </a:bodyPr>
          <a:p>
            <a:pPr algn="l"/>
            <a:r>
              <a:rPr lang="zh-CN" altLang="en-US" b="1">
                <a:sym typeface="+mn-ea"/>
              </a:rPr>
              <a:t>Repetition Level</a:t>
            </a:r>
            <a:endParaRPr lang="zh-CN" altLang="en-US" b="1"/>
          </a:p>
          <a:p>
            <a:pPr algn="l"/>
            <a:r>
              <a:rPr lang="zh-CN" altLang="en-US" sz="1800">
                <a:sym typeface="+mn-ea"/>
              </a:rPr>
              <a:t>记录该 field 的值是在哪一个深度上重复的</a:t>
            </a:r>
            <a:endParaRPr lang="zh-CN" altLang="en-US" sz="1800"/>
          </a:p>
          <a:p>
            <a:pPr algn="l"/>
            <a:r>
              <a:rPr lang="zh-CN" altLang="en-US" sz="1800">
                <a:sym typeface="+mn-ea"/>
              </a:rPr>
              <a:t>Repetition Level = 0 表示开始一个新的 record。</a:t>
            </a:r>
            <a:endParaRPr lang="zh-CN" altLang="en-US" sz="1800"/>
          </a:p>
        </p:txBody>
      </p:sp>
      <p:pic>
        <p:nvPicPr>
          <p:cNvPr id="6" name="图片 5"/>
          <p:cNvPicPr>
            <a:picLocks noChangeAspect="1"/>
          </p:cNvPicPr>
          <p:nvPr/>
        </p:nvPicPr>
        <p:blipFill>
          <a:blip r:embed="rId1"/>
          <a:stretch>
            <a:fillRect/>
          </a:stretch>
        </p:blipFill>
        <p:spPr>
          <a:xfrm>
            <a:off x="1755140" y="1621790"/>
            <a:ext cx="6102350" cy="5126355"/>
          </a:xfrm>
          <a:prstGeom prst="rect">
            <a:avLst/>
          </a:prstGeom>
        </p:spPr>
      </p:pic>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集群管理器</a:t>
            </a:r>
            <a:endParaRPr lang="zh-CN" altLang="en-US"/>
          </a:p>
        </p:txBody>
      </p:sp>
      <p:pic>
        <p:nvPicPr>
          <p:cNvPr id="4" name="图片 3"/>
          <p:cNvPicPr>
            <a:picLocks noChangeAspect="1"/>
          </p:cNvPicPr>
          <p:nvPr/>
        </p:nvPicPr>
        <p:blipFill>
          <a:blip r:embed="rId1"/>
          <a:stretch>
            <a:fillRect/>
          </a:stretch>
        </p:blipFill>
        <p:spPr>
          <a:xfrm>
            <a:off x="1671955" y="1034415"/>
            <a:ext cx="6379210" cy="2949575"/>
          </a:xfrm>
          <a:prstGeom prst="rect">
            <a:avLst/>
          </a:prstGeom>
        </p:spPr>
      </p:pic>
      <p:sp>
        <p:nvSpPr>
          <p:cNvPr id="5" name="文本框 4"/>
          <p:cNvSpPr txBox="1"/>
          <p:nvPr/>
        </p:nvSpPr>
        <p:spPr>
          <a:xfrm>
            <a:off x="1135380" y="4378325"/>
            <a:ext cx="7851140" cy="1014730"/>
          </a:xfrm>
          <a:prstGeom prst="rect">
            <a:avLst/>
          </a:prstGeom>
          <a:noFill/>
        </p:spPr>
        <p:txBody>
          <a:bodyPr wrap="square" rtlCol="0">
            <a:spAutoFit/>
          </a:bodyPr>
          <a:p>
            <a:r>
              <a:rPr lang="zh-CN" altLang="en-US" sz="2000" b="1"/>
              <a:t>集群管理器</a:t>
            </a:r>
            <a:r>
              <a:rPr lang="zh-CN" altLang="en-US" sz="2000"/>
              <a:t>负责维护一组运行Spark应用程序的机器。集群管理器也拥有自己的“驱动器”（即master）和worker的抽象，核心区别在于集群管理器管理的是物理机器，而不是进程。</a:t>
            </a:r>
            <a:endParaRPr lang="zh-CN" altLang="en-US" sz="2000"/>
          </a:p>
        </p:txBody>
      </p:sp>
      <p:sp>
        <p:nvSpPr>
          <p:cNvPr id="100" name="文本框 99"/>
          <p:cNvSpPr txBox="1"/>
          <p:nvPr/>
        </p:nvSpPr>
        <p:spPr>
          <a:xfrm>
            <a:off x="1263650" y="5487670"/>
            <a:ext cx="7575550" cy="706755"/>
          </a:xfrm>
          <a:prstGeom prst="rect">
            <a:avLst/>
          </a:prstGeom>
          <a:noFill/>
          <a:ln w="9525">
            <a:noFill/>
          </a:ln>
        </p:spPr>
        <p:txBody>
          <a:bodyPr wrap="square">
            <a:spAutoFit/>
          </a:bodyPr>
          <a:p>
            <a:r>
              <a:rPr lang="en-US" sz="2000">
                <a:solidFill>
                  <a:srgbClr val="231F20"/>
                </a:solidFill>
                <a:latin typeface="Times-Roman" charset="0"/>
                <a:ea typeface="宋体" panose="02010600030101010101" pitchFamily="2" charset="-122"/>
              </a:rPr>
              <a:t>Spark</a:t>
            </a:r>
            <a:r>
              <a:rPr lang="zh-CN" sz="2000">
                <a:solidFill>
                  <a:srgbClr val="231F20"/>
                </a:solidFill>
                <a:ea typeface="宋体" panose="02010600030101010101" pitchFamily="2" charset="-122"/>
              </a:rPr>
              <a:t>目前支持三个集群管理器：一个简单的内置独立集群管理器，</a:t>
            </a:r>
            <a:r>
              <a:rPr lang="en-US" sz="2000">
                <a:solidFill>
                  <a:srgbClr val="231F20"/>
                </a:solidFill>
                <a:latin typeface="Times-Roman" charset="0"/>
                <a:ea typeface="宋体" panose="02010600030101010101" pitchFamily="2" charset="-122"/>
              </a:rPr>
              <a:t>Apache Mesos</a:t>
            </a:r>
            <a:r>
              <a:rPr lang="zh-CN" sz="2000">
                <a:solidFill>
                  <a:srgbClr val="231F20"/>
                </a:solidFill>
                <a:ea typeface="宋体" panose="02010600030101010101" pitchFamily="2" charset="-122"/>
              </a:rPr>
              <a:t>和 </a:t>
            </a:r>
            <a:r>
              <a:rPr lang="en-US" sz="2000">
                <a:solidFill>
                  <a:srgbClr val="231F20"/>
                </a:solidFill>
                <a:latin typeface="Times-Roman" charset="0"/>
                <a:ea typeface="宋体" panose="02010600030101010101" pitchFamily="2" charset="-122"/>
              </a:rPr>
              <a:t>Hadoop YARN</a:t>
            </a:r>
            <a:r>
              <a:rPr lang="zh-CN" sz="2000">
                <a:solidFill>
                  <a:srgbClr val="231F20"/>
                </a:solidFill>
                <a:ea typeface="宋体" panose="02010600030101010101" pitchFamily="2" charset="-122"/>
              </a:rPr>
              <a:t>。</a:t>
            </a:r>
            <a:endParaRPr lang="zh-CN" altLang="en-US" sz="2000"/>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666115"/>
            <a:ext cx="4124960" cy="524510"/>
          </a:xfrm>
        </p:spPr>
        <p:txBody>
          <a:bodyPr/>
          <a:p>
            <a:r>
              <a:rPr lang="zh-CN" altLang="en-US"/>
              <a:t>执行模式 </a:t>
            </a:r>
            <a:endParaRPr lang="zh-CN" altLang="en-US"/>
          </a:p>
        </p:txBody>
      </p:sp>
      <p:sp>
        <p:nvSpPr>
          <p:cNvPr id="100" name="文本框 99"/>
          <p:cNvSpPr txBox="1"/>
          <p:nvPr/>
        </p:nvSpPr>
        <p:spPr>
          <a:xfrm>
            <a:off x="1012825" y="1190625"/>
            <a:ext cx="5080000" cy="1014730"/>
          </a:xfrm>
          <a:prstGeom prst="rect">
            <a:avLst/>
          </a:prstGeom>
          <a:noFill/>
          <a:ln w="9525">
            <a:noFill/>
          </a:ln>
        </p:spPr>
        <p:txBody>
          <a:bodyPr>
            <a:spAutoFit/>
          </a:bodyPr>
          <a:p>
            <a:r>
              <a:rPr lang="en-US" sz="2000">
                <a:solidFill>
                  <a:srgbClr val="231F20"/>
                </a:solidFill>
                <a:latin typeface="Times-Roman" charset="0"/>
                <a:ea typeface="宋体" panose="02010600030101010101" pitchFamily="2" charset="-122"/>
              </a:rPr>
              <a:t>• </a:t>
            </a:r>
            <a:r>
              <a:rPr lang="zh-CN" sz="2000">
                <a:solidFill>
                  <a:srgbClr val="231F20"/>
                </a:solidFill>
                <a:ea typeface="宋体" panose="02010600030101010101" pitchFamily="2" charset="-122"/>
              </a:rPr>
              <a:t>集群模式。</a:t>
            </a:r>
            <a:r>
              <a:rPr lang="en-US" sz="2000">
                <a:solidFill>
                  <a:srgbClr val="231F20"/>
                </a:solidFill>
                <a:latin typeface="HYa1gj" charset="0"/>
                <a:ea typeface="宋体" panose="02010600030101010101" pitchFamily="2" charset="-122"/>
              </a:rPr>
              <a:t> </a:t>
            </a:r>
            <a:r>
              <a:rPr lang="en-US" sz="2000">
                <a:solidFill>
                  <a:srgbClr val="231F20"/>
                </a:solidFill>
                <a:latin typeface="Times-Roman" charset="0"/>
                <a:ea typeface="宋体" panose="02010600030101010101" pitchFamily="2" charset="-122"/>
              </a:rPr>
              <a:t>• </a:t>
            </a:r>
            <a:r>
              <a:rPr lang="zh-CN" sz="2000">
                <a:solidFill>
                  <a:srgbClr val="231F20"/>
                </a:solidFill>
                <a:ea typeface="宋体" panose="02010600030101010101" pitchFamily="2" charset="-122"/>
              </a:rPr>
              <a:t>客户端模式。</a:t>
            </a:r>
            <a:r>
              <a:rPr lang="en-US" sz="2000">
                <a:solidFill>
                  <a:srgbClr val="231F20"/>
                </a:solidFill>
                <a:latin typeface="HYa1gj" charset="0"/>
                <a:ea typeface="宋体" panose="02010600030101010101" pitchFamily="2" charset="-122"/>
              </a:rPr>
              <a:t> </a:t>
            </a:r>
            <a:r>
              <a:rPr lang="en-US" sz="2000">
                <a:solidFill>
                  <a:srgbClr val="231F20"/>
                </a:solidFill>
                <a:latin typeface="Times-Roman" charset="0"/>
                <a:ea typeface="宋体" panose="02010600030101010101" pitchFamily="2" charset="-122"/>
              </a:rPr>
              <a:t>• </a:t>
            </a:r>
            <a:r>
              <a:rPr lang="zh-CN" sz="2000">
                <a:solidFill>
                  <a:srgbClr val="231F20"/>
                </a:solidFill>
                <a:ea typeface="宋体" panose="02010600030101010101" pitchFamily="2" charset="-122"/>
              </a:rPr>
              <a:t>本地模式。</a:t>
            </a:r>
            <a:r>
              <a:rPr lang="en-US" sz="2000">
                <a:solidFill>
                  <a:srgbClr val="231F20"/>
                </a:solidFill>
                <a:latin typeface="HYa1gj" charset="0"/>
                <a:ea typeface="宋体" panose="02010600030101010101" pitchFamily="2" charset="-122"/>
              </a:rPr>
              <a:t> </a:t>
            </a:r>
            <a:endParaRPr lang="zh-CN" altLang="en-US" sz="2000"/>
          </a:p>
        </p:txBody>
      </p:sp>
      <p:pic>
        <p:nvPicPr>
          <p:cNvPr id="4" name="图片 3"/>
          <p:cNvPicPr>
            <a:picLocks noChangeAspect="1"/>
          </p:cNvPicPr>
          <p:nvPr/>
        </p:nvPicPr>
        <p:blipFill>
          <a:blip r:embed="rId1"/>
          <a:stretch>
            <a:fillRect/>
          </a:stretch>
        </p:blipFill>
        <p:spPr>
          <a:xfrm>
            <a:off x="2843530" y="2614930"/>
            <a:ext cx="2286000" cy="1828800"/>
          </a:xfrm>
          <a:prstGeom prst="rect">
            <a:avLst/>
          </a:prstGeom>
        </p:spPr>
      </p:pic>
      <p:sp>
        <p:nvSpPr>
          <p:cNvPr id="5" name="文本框 4"/>
          <p:cNvSpPr txBox="1"/>
          <p:nvPr/>
        </p:nvSpPr>
        <p:spPr>
          <a:xfrm>
            <a:off x="1012825" y="4644390"/>
            <a:ext cx="7949565" cy="1014730"/>
          </a:xfrm>
          <a:prstGeom prst="rect">
            <a:avLst/>
          </a:prstGeom>
          <a:noFill/>
        </p:spPr>
        <p:txBody>
          <a:bodyPr wrap="square" rtlCol="0" anchor="t">
            <a:spAutoFit/>
          </a:bodyPr>
          <a:p>
            <a:r>
              <a:rPr lang="zh-CN" altLang="en-US" sz="2000">
                <a:sym typeface="+mn-ea"/>
              </a:rPr>
              <a:t>在</a:t>
            </a:r>
            <a:r>
              <a:rPr lang="zh-CN" altLang="en-US" sz="2000" b="1">
                <a:sym typeface="+mn-ea"/>
              </a:rPr>
              <a:t>集群模式</a:t>
            </a:r>
            <a:r>
              <a:rPr lang="zh-CN" altLang="en-US" sz="2000">
                <a:sym typeface="+mn-ea"/>
              </a:rPr>
              <a:t>下，用户将预编译的JAR包，Python脚本或R语言脚本提交给集群管理器。除</a:t>
            </a:r>
            <a:r>
              <a:rPr lang="zh-CN" altLang="en-US" sz="2000" b="1">
                <a:sym typeface="+mn-ea"/>
              </a:rPr>
              <a:t>执行器进程</a:t>
            </a:r>
            <a:r>
              <a:rPr lang="zh-CN" altLang="en-US" sz="2000">
                <a:sym typeface="+mn-ea"/>
              </a:rPr>
              <a:t>外，集群管理器还会在集群内的某个工作节点上启动</a:t>
            </a:r>
            <a:r>
              <a:rPr lang="zh-CN" altLang="en-US" sz="2000">
                <a:solidFill>
                  <a:srgbClr val="FF0000"/>
                </a:solidFill>
                <a:sym typeface="+mn-ea"/>
              </a:rPr>
              <a:t>驱动器进程</a:t>
            </a:r>
            <a:r>
              <a:rPr lang="zh-CN" altLang="en-US" sz="2000">
                <a:sym typeface="+mn-ea"/>
              </a:rPr>
              <a:t>。</a:t>
            </a:r>
            <a:endParaRPr lang="zh-CN" altLang="en-US" sz="2000"/>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834640" y="426085"/>
            <a:ext cx="3033395" cy="2780030"/>
          </a:xfrm>
          <a:prstGeom prst="rect">
            <a:avLst/>
          </a:prstGeom>
        </p:spPr>
      </p:pic>
      <p:sp>
        <p:nvSpPr>
          <p:cNvPr id="5" name="文本框 4"/>
          <p:cNvSpPr txBox="1"/>
          <p:nvPr/>
        </p:nvSpPr>
        <p:spPr>
          <a:xfrm>
            <a:off x="1003935" y="3908425"/>
            <a:ext cx="7956550" cy="1198880"/>
          </a:xfrm>
          <a:prstGeom prst="rect">
            <a:avLst/>
          </a:prstGeom>
          <a:noFill/>
        </p:spPr>
        <p:txBody>
          <a:bodyPr wrap="square" rtlCol="0">
            <a:spAutoFit/>
          </a:bodyPr>
          <a:p>
            <a:pPr algn="l"/>
            <a:r>
              <a:rPr lang="zh-CN" altLang="en-US">
                <a:sym typeface="+mn-ea"/>
              </a:rPr>
              <a:t>在</a:t>
            </a:r>
            <a:r>
              <a:rPr lang="zh-CN" altLang="en-US" b="1">
                <a:sym typeface="+mn-ea"/>
              </a:rPr>
              <a:t>客户端模式</a:t>
            </a:r>
            <a:r>
              <a:rPr lang="zh-CN" altLang="en-US">
                <a:sym typeface="+mn-ea"/>
              </a:rPr>
              <a:t>下，</a:t>
            </a:r>
            <a:r>
              <a:rPr lang="zh-CN" altLang="en-US">
                <a:sym typeface="+mn-ea"/>
              </a:rPr>
              <a:t>使用一台集群外的机器上运行Spark应用程序，</a:t>
            </a:r>
            <a:r>
              <a:rPr lang="zh-CN" altLang="en-US"/>
              <a:t>客户端机器负责维护Spark驱动器进程，并且集群管理器维护执行器进程。</a:t>
            </a:r>
            <a:endParaRPr lang="zh-CN" altLang="en-US"/>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958215" y="938530"/>
            <a:ext cx="7505065" cy="1198880"/>
          </a:xfrm>
          <a:prstGeom prst="rect">
            <a:avLst/>
          </a:prstGeom>
          <a:noFill/>
        </p:spPr>
        <p:txBody>
          <a:bodyPr wrap="square" rtlCol="0">
            <a:spAutoFit/>
          </a:bodyPr>
          <a:p>
            <a:pPr algn="l"/>
            <a:r>
              <a:rPr lang="zh-CN" altLang="en-US"/>
              <a:t>在</a:t>
            </a:r>
            <a:r>
              <a:rPr lang="zh-CN" altLang="en-US" b="1"/>
              <a:t>本地模式</a:t>
            </a:r>
            <a:r>
              <a:rPr lang="zh-CN" altLang="en-US"/>
              <a:t>下，在一台机器上运行整个Spark应用程序，驱动器和执行器在个人计算机上运行（作为线程）而不是在集群上。</a:t>
            </a:r>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55675" y="1444625"/>
            <a:ext cx="8188325" cy="3169285"/>
          </a:xfrm>
          <a:prstGeom prst="rect">
            <a:avLst/>
          </a:prstGeom>
          <a:noFill/>
        </p:spPr>
        <p:txBody>
          <a:bodyPr wrap="square" rtlCol="0">
            <a:spAutoFit/>
          </a:bodyPr>
          <a:p>
            <a:pPr algn="l"/>
            <a:r>
              <a:rPr lang="zh-CN" altLang="en-US" sz="2000" b="1"/>
              <a:t>DataFrame</a:t>
            </a:r>
            <a:r>
              <a:rPr lang="zh-CN" altLang="en-US" sz="2000"/>
              <a:t>是最常见的结构化API，简单来说它是包含行和列的数据表。</a:t>
            </a:r>
            <a:endParaRPr lang="zh-CN" altLang="en-US" sz="2000"/>
          </a:p>
          <a:p>
            <a:pPr algn="l"/>
            <a:endParaRPr lang="zh-CN" altLang="en-US" sz="2000"/>
          </a:p>
          <a:p>
            <a:pPr algn="l"/>
            <a:r>
              <a:rPr lang="zh-CN" altLang="en-US" sz="2000"/>
              <a:t>说明这些列和列类型的一些规则被称为</a:t>
            </a:r>
            <a:r>
              <a:rPr lang="zh-CN" altLang="en-US" sz="2000" b="1"/>
              <a:t>模式</a:t>
            </a:r>
            <a:r>
              <a:rPr lang="zh-CN" altLang="en-US" sz="2000"/>
              <a:t>（schema）。</a:t>
            </a:r>
            <a:endParaRPr lang="zh-CN" altLang="en-US" sz="2000"/>
          </a:p>
          <a:p>
            <a:pPr algn="l"/>
            <a:endParaRPr lang="zh-CN" altLang="en-US" sz="2000"/>
          </a:p>
          <a:p>
            <a:pPr algn="l"/>
            <a:r>
              <a:rPr lang="zh-CN" altLang="en-US" sz="2000"/>
              <a:t>Spark有几个核心抽象：Dataset，DataFrame，SQL表和弹性分布式数据集 （Resilient Distributed Datasets，RDD）。</a:t>
            </a:r>
            <a:endParaRPr lang="zh-CN" altLang="en-US" sz="2000"/>
          </a:p>
          <a:p>
            <a:pPr algn="l"/>
            <a:endParaRPr lang="zh-CN" altLang="en-US" sz="2000"/>
          </a:p>
          <a:p>
            <a:pPr algn="l"/>
            <a:r>
              <a:rPr lang="zh-CN" altLang="en-US" sz="2000"/>
              <a:t>为了让多个执行器并行地工作，Spark将数据分解成多个数据块，每个数据块叫做一个</a:t>
            </a:r>
            <a:r>
              <a:rPr lang="zh-CN" altLang="en-US" sz="2000" b="1"/>
              <a:t>分区</a:t>
            </a:r>
            <a:r>
              <a:rPr lang="zh-CN" altLang="en-US" sz="2000"/>
              <a:t>。分区是位于集群中的一台物理机上的多行数据的集合。</a:t>
            </a:r>
            <a:endParaRPr lang="zh-CN" altLang="en-US" sz="2000"/>
          </a:p>
        </p:txBody>
      </p:sp>
      <p:sp>
        <p:nvSpPr>
          <p:cNvPr id="5" name="文本框 4"/>
          <p:cNvSpPr txBox="1"/>
          <p:nvPr/>
        </p:nvSpPr>
        <p:spPr>
          <a:xfrm>
            <a:off x="955675" y="387350"/>
            <a:ext cx="3795395" cy="768350"/>
          </a:xfrm>
          <a:prstGeom prst="rect">
            <a:avLst/>
          </a:prstGeom>
          <a:noFill/>
        </p:spPr>
        <p:txBody>
          <a:bodyPr wrap="square" rtlCol="0">
            <a:spAutoFit/>
          </a:bodyPr>
          <a:p>
            <a:r>
              <a:rPr lang="zh-CN" altLang="en-US" sz="4400" b="1">
                <a:solidFill>
                  <a:srgbClr val="074888"/>
                </a:solidFill>
                <a:effectLst>
                  <a:outerShdw blurRad="38100" dist="38100" dir="2700000">
                    <a:srgbClr val="C0C0C0"/>
                  </a:outerShdw>
                </a:effectLst>
                <a:ea typeface="楷体_GB2312" pitchFamily="49" charset="-122"/>
                <a:cs typeface="+mj-cs"/>
              </a:rPr>
              <a:t>概念</a:t>
            </a:r>
            <a:endParaRPr lang="zh-CN" altLang="en-US" sz="4400" b="1">
              <a:solidFill>
                <a:srgbClr val="074888"/>
              </a:solidFill>
              <a:effectLst>
                <a:outerShdw blurRad="38100" dist="38100" dir="2700000">
                  <a:srgbClr val="C0C0C0"/>
                </a:outerShdw>
              </a:effectLst>
              <a:ea typeface="楷体_GB2312" pitchFamily="49" charset="-122"/>
              <a:cs typeface="+mj-cs"/>
            </a:endParaRPr>
          </a:p>
        </p:txBody>
      </p:sp>
    </p:spTree>
  </p:cSld>
  <p:clrMapOvr>
    <a:masterClrMapping/>
  </p:clrMapOvr>
  <p:transition/>
</p:sld>
</file>

<file path=ppt/tags/tag1.xml><?xml version="1.0" encoding="utf-8"?>
<p:tagLst xmlns:p="http://schemas.openxmlformats.org/presentationml/2006/main">
  <p:tag name="KSO_WM_UNIT_PLACING_PICTURE_USER_VIEWPORT" val="{&quot;height&quot;:2877,&quot;width&quot;:5725}"/>
</p:tagLst>
</file>

<file path=ppt/theme/theme1.xml><?xml version="1.0" encoding="utf-8"?>
<a:theme xmlns:a="http://schemas.openxmlformats.org/drawingml/2006/main" name="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5866</Words>
  <Application>WPS 演示</Application>
  <PresentationFormat>在屏幕上显示</PresentationFormat>
  <Paragraphs>288</Paragraphs>
  <Slides>40</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40</vt:i4>
      </vt:variant>
    </vt:vector>
  </HeadingPairs>
  <TitlesOfParts>
    <vt:vector size="66" baseType="lpstr">
      <vt:lpstr>Arial</vt:lpstr>
      <vt:lpstr>宋体</vt:lpstr>
      <vt:lpstr>Wingdings</vt:lpstr>
      <vt:lpstr>Times New Roman</vt:lpstr>
      <vt:lpstr>PMingLiU</vt:lpstr>
      <vt:lpstr>MingLiU-ExtB</vt:lpstr>
      <vt:lpstr>楷体_GB2312</vt:lpstr>
      <vt:lpstr>新宋体</vt:lpstr>
      <vt:lpstr>微软雅黑</vt:lpstr>
      <vt:lpstr>Arial Unicode MS</vt:lpstr>
      <vt:lpstr>Calibri</vt:lpstr>
      <vt:lpstr>HYa1gj</vt:lpstr>
      <vt:lpstr>Times-Roman</vt:lpstr>
      <vt:lpstr>Segoe Print</vt:lpstr>
      <vt:lpstr>Helvetica</vt:lpstr>
      <vt:lpstr>HYb1gj</vt:lpstr>
      <vt:lpstr>TheSansMonoCondensed-Plain</vt:lpstr>
      <vt:lpstr>TheSansMonoCondensed-Italic</vt:lpstr>
      <vt:lpstr>HYe3gj</vt:lpstr>
      <vt:lpstr>MyriadPro-Regular</vt:lpstr>
      <vt:lpstr>HYg2gj</vt:lpstr>
      <vt:lpstr>Tahoma</vt:lpstr>
      <vt:lpstr>Verdana</vt:lpstr>
      <vt:lpstr>Consolas</vt:lpstr>
      <vt:lpstr>Symbol</vt:lpstr>
      <vt:lpstr>通用_汇报</vt:lpstr>
      <vt:lpstr>SPARK Parquet 简谈</vt:lpstr>
      <vt:lpstr>介绍</vt:lpstr>
      <vt:lpstr>课程大纲</vt:lpstr>
      <vt:lpstr>前言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Parquet</vt:lpstr>
      <vt:lpstr>Parquet</vt:lpstr>
      <vt:lpstr>PowerPoint 演示文稿</vt:lpstr>
      <vt:lpstr>PowerPoint 演示文稿</vt:lpstr>
      <vt:lpstr>Parquet 内部的数据类型、存储格式</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培训主题内容</dc:title>
  <dc:creator>Administrator</dc:creator>
  <cp:lastModifiedBy></cp:lastModifiedBy>
  <cp:revision>13</cp:revision>
  <dcterms:created xsi:type="dcterms:W3CDTF">2009-03-03T10:06:00Z</dcterms:created>
  <dcterms:modified xsi:type="dcterms:W3CDTF">2020-08-23T15:10:33Z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