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86" r:id="rId8"/>
    <p:sldId id="287" r:id="rId9"/>
    <p:sldId id="288" r:id="rId10"/>
    <p:sldId id="260" r:id="rId11"/>
    <p:sldId id="261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3" r:id="rId25"/>
    <p:sldId id="285" r:id="rId26"/>
    <p:sldId id="282" r:id="rId27"/>
    <p:sldId id="289" r:id="rId28"/>
    <p:sldId id="301" r:id="rId29"/>
    <p:sldId id="300" r:id="rId30"/>
    <p:sldId id="299" r:id="rId31"/>
    <p:sldId id="293" r:id="rId32"/>
    <p:sldId id="294" r:id="rId33"/>
    <p:sldId id="292" r:id="rId34"/>
    <p:sldId id="290" r:id="rId35"/>
    <p:sldId id="295" r:id="rId36"/>
    <p:sldId id="297" r:id="rId37"/>
    <p:sldId id="298" r:id="rId38"/>
    <p:sldId id="296" r:id="rId39"/>
    <p:sldId id="291" r:id="rId40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endParaRPr lang="en-US" altLang="zh-CN" sz="1200" strike="noStrike" noProof="1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200" strike="noStrike" noProof="1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Apache Spark是一个开源集群运算框架，相对于Hadoop的MapReduce会在运行完工作后将中介数据存放到磁中，Spark使用了存储器内运算技术，能在数据尚未写入硬盘时即在存储器内分析运算。Spark 在存储器内运行程序的运算度能做到比 Hadoop MapReduce的运算速度快上 100 倍，即便是运行程序于硬盘时，Spark 也能快上 10 倍速度。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推荐采用gzip压缩格式的Parquet文件格式。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>
                <a:solidFill>
                  <a:srgbClr val="333333"/>
                </a:solidFill>
                <a:ea typeface="宋体" panose="02010600030101010101" pitchFamily="2" charset="-122"/>
                <a:sym typeface="+mn-ea"/>
              </a:rPr>
              <a:t>文件 header 部分中的 Magic Number，它的作用主要是为了做文件校验，验证文件是否是一个Parquet文件。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以 contacts.phoneNumber 这一列为例， Definition Level 是最大 Definition Level=2。而如果一个 contact 没有 phoneNumber，那么它的 Definition Level 就是 1。如果连 contact 都没有，那么它的 Definition Level 就是 0。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集群</a:t>
            </a:r>
            <a:endParaRPr lang="zh-CN" altLang="en-US"/>
          </a:p>
          <a:p>
            <a:r>
              <a:rPr lang="zh-CN" altLang="en-US"/>
              <a:t>一组计算机将许多机器的资源集中在一起，使我们能够像使用单台计算机一样使用这些资源。</a:t>
            </a:r>
            <a:endParaRPr lang="zh-CN" altLang="en-US"/>
          </a:p>
          <a:p>
            <a:r>
              <a:rPr lang="zh-CN" altLang="en-US"/>
              <a:t>但是如果一群机器没有协调机制，那么这些机器并不能产生强大的计算能力，你需要一个软件框架来协调它们之间的工作。Spark就是这样一种软件框架，它管理和协调跨多台计算机的计算任务。</a:t>
            </a:r>
            <a:endParaRPr lang="zh-CN" altLang="en-US"/>
          </a:p>
          <a:p>
            <a:r>
              <a:rPr lang="zh-CN" altLang="en-US">
                <a:sym typeface="+mn-ea"/>
              </a:rPr>
              <a:t>那么每一个机器的资源如何分配 比如硬盘空间、内存、线程 需要集群资源管理器，我们公司用的是yarn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驱动进程位于集群中的一个节点上，它负责三件事：维护Spark应用程序的相关信息，必须与集群管理器交互才能获得物理资源并启动执行器；回应用户的程序或输入；分</a:t>
            </a:r>
            <a:r>
              <a:rPr lang="zh-CN" altLang="en-US"/>
              <a:t>析任务并分发给若干执行器进行处理。驱动器是必须的，它是Spark应用程序的核心，它在应用程序执行的整个生命周期中维护着所有相关信息。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执行器负责执行驱动器分配给它的实际计算工作，这意味着每个执行器只负责两件事：执行由驱动器分配给它的</a:t>
            </a:r>
            <a:r>
              <a:rPr lang="zh-CN" altLang="en-US"/>
              <a:t>代码，并将该执行器的计算状态报告给运行驱动器的节点。用户可以配置指定每个节点上运行多少个执行器。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en-US" altLang="zh-CN"/>
              <a:t>       </a:t>
            </a:r>
            <a:r>
              <a:rPr lang="zh-CN" altLang="en-US"/>
              <a:t>Spark应用程序时，我们会从集群管理器那里请求资源来运行它。根据应用程序的配置，我们可能获得一个运行Spark驱动器的机器资源，或者可能获得的是我们Spark执行器的计算资源。在Spark应用程序执行过程中，集群管理器将负责管理和运行执行应用程序的底层机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你可以通过名为SparkSession的驱动器来控制Spark应用程序，你需要创建一个SparkSession实例来在群集中执行用户定义的操作，每一个Spark 应用程序都需要一个SparkSession与之对应。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转换并没有实际输出，这是因为我们仅指定了一个抽象转换。在我们调用一个动作操作之前，Spark不会真的执行转换操作。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在进行</a:t>
            </a:r>
            <a:r>
              <a:rPr lang="en-US" altLang="zh-CN"/>
              <a:t>shuffle</a:t>
            </a:r>
            <a:r>
              <a:rPr lang="zh-CN" altLang="en-US"/>
              <a:t>之前最好先过滤不必需要的数据，避免增加节点的负担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默认情况下，shuffle操作会输出200个shuffle分区</a:t>
            </a:r>
            <a:endParaRPr lang="zh-CN" altLang="en-US"/>
          </a:p>
          <a:p>
            <a:r>
              <a:rPr lang="zh-CN" altLang="en-US"/>
              <a:t>spark.conf.set("spark.sql.shufflfle.partitions", "5") 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 sz="quarter"/>
          </p:nvPr>
        </p:nvSpPr>
        <p:spPr/>
        <p:txBody>
          <a:bodyPr anchor="ctr"/>
          <a:p>
            <a:pPr defTabSz="914400">
              <a:lnSpc>
                <a:spcPct val="100000"/>
              </a:lnSpc>
              <a:buClrTx/>
              <a:buSzPct val="100000"/>
            </a:pPr>
            <a:r>
              <a:rPr lang="en-US" altLang="zh-CN" kern="1200" baseline="0">
                <a:latin typeface="Arial" panose="020B0604020202020204" pitchFamily="34" charset="0"/>
                <a:ea typeface="楷体_GB2312" pitchFamily="49" charset="-122"/>
                <a:cs typeface="+mj-cs"/>
              </a:rPr>
              <a:t>SPARK Parquet </a:t>
            </a: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  <a:cs typeface="+mj-cs"/>
              </a:rPr>
              <a:t>简谈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  <a:cs typeface="+mj-cs"/>
            </a:endParaRPr>
          </a:p>
        </p:txBody>
      </p:sp>
      <p:sp>
        <p:nvSpPr>
          <p:cNvPr id="2" name="副标题 4098"/>
          <p:cNvSpPr/>
          <p:nvPr>
            <p:ph type="subTitle" sz="quarter" idx="1"/>
          </p:nvPr>
        </p:nvSpPr>
        <p:spPr/>
        <p:txBody>
          <a:bodyPr anchor="ctr"/>
          <a:p>
            <a:pPr defTabSz="914400">
              <a:buSzPct val="110000"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——Eloise Wu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53465" y="437515"/>
            <a:ext cx="3795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转换和动作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63650" y="1442720"/>
            <a:ext cx="76358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solidFill>
                  <a:srgbClr val="231F20"/>
                </a:solidFill>
                <a:ea typeface="宋体" panose="02010600030101010101" pitchFamily="2" charset="-122"/>
              </a:rPr>
              <a:t>转换操作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是使用</a:t>
            </a:r>
            <a:r>
              <a:rPr lang="en-US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Spark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表达业务逻辑的核心，有两类转换操作：第一类是指定窄依赖关系的转换操作，第二类是指定宽依赖关系的转换操作。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0490" y="2774315"/>
            <a:ext cx="2893060" cy="353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3056255"/>
            <a:ext cx="3060065" cy="325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35255"/>
            <a:ext cx="2341880" cy="285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953770" y="3096895"/>
            <a:ext cx="78790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</a:pPr>
            <a:r>
              <a:rPr lang="zh-CN" sz="2400">
                <a:solidFill>
                  <a:srgbClr val="231F20"/>
                </a:solidFill>
                <a:ea typeface="宋体" panose="02010600030101010101" pitchFamily="2" charset="-122"/>
              </a:rPr>
              <a:t>具有</a:t>
            </a:r>
            <a:r>
              <a:rPr lang="zh-CN" sz="2400" b="1">
                <a:solidFill>
                  <a:srgbClr val="231F20"/>
                </a:solidFill>
                <a:ea typeface="宋体" panose="02010600030101010101" pitchFamily="2" charset="-122"/>
              </a:rPr>
              <a:t>窄依赖关系</a:t>
            </a:r>
            <a:r>
              <a:rPr lang="zh-CN" sz="2400">
                <a:solidFill>
                  <a:srgbClr val="231F20"/>
                </a:solidFill>
                <a:ea typeface="宋体" panose="02010600030101010101" pitchFamily="2" charset="-122"/>
              </a:rPr>
              <a:t>（narrow dependency）的转换操作（我们称之为窄转换）是每个输入分区仅决定一个输出分区的转换。例如where语句、filter指定了一个窄依赖关系，其中一个分区最多只会对一个输出分区有影响</a:t>
            </a:r>
            <a:endParaRPr lang="zh-CN" sz="2400">
              <a:solidFill>
                <a:srgbClr val="231F2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6970" y="4907280"/>
            <a:ext cx="7675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特点</a:t>
            </a:r>
            <a:r>
              <a:rPr lang="zh-CN" altLang="en-US"/>
              <a:t>：Spark将自动执行流水线处理，这意味着如果我们在DataFrame上指定了多个过滤操作，它们将全部在</a:t>
            </a:r>
            <a:r>
              <a:rPr lang="zh-CN" altLang="en-US" b="1"/>
              <a:t>内存</a:t>
            </a:r>
            <a:r>
              <a:rPr lang="zh-CN" altLang="en-US"/>
              <a:t>中执行。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965" y="400050"/>
            <a:ext cx="3160395" cy="3357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36955" y="3757295"/>
            <a:ext cx="76028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solidFill>
                  <a:srgbClr val="231F20"/>
                </a:solidFill>
                <a:ea typeface="宋体" panose="02010600030101010101" pitchFamily="2" charset="-122"/>
              </a:rPr>
              <a:t>宽依赖关系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（</a:t>
            </a:r>
            <a:r>
              <a:rPr lang="en-US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wide dependency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）的转换（或宽转换）是每个输入分区决定了多个输出分区。这种宽依赖关系的转换经常被称为洗牌（</a:t>
            </a:r>
            <a:r>
              <a:rPr lang="en-US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shuffle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）操作，它会在整个集</a:t>
            </a:r>
            <a:r>
              <a:rPr lang="en-US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zh-CN">
                <a:solidFill>
                  <a:srgbClr val="231F20"/>
                </a:solidFill>
                <a:ea typeface="宋体" panose="02010600030101010101" pitchFamily="2" charset="-122"/>
              </a:rPr>
              <a:t>群中执行互相交换分区数据的功能。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6015" y="5534025"/>
            <a:ext cx="750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特点</a:t>
            </a:r>
            <a:r>
              <a:rPr lang="zh-CN" altLang="en-US"/>
              <a:t>：Spark将结果写入</a:t>
            </a:r>
            <a:r>
              <a:rPr lang="zh-CN" altLang="en-US" b="1"/>
              <a:t>磁盘</a:t>
            </a:r>
            <a:endParaRPr lang="zh-CN" altLang="en-US" b="1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7250" y="382270"/>
            <a:ext cx="80048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启动一个Spark作业，首先执行过滤转换（一个窄转换），然后执行一个聚合操作（一个宽转换），再在每个分区上执行计数count操作，然后通过collect操作将所有分区的结果汇集到一起，生成某个语言的一个原生对象。</a:t>
            </a:r>
            <a:endParaRPr lang="zh-CN" altLang="en-US"/>
          </a:p>
          <a:p>
            <a:pPr algn="l"/>
            <a:r>
              <a:rPr lang="zh-CN" altLang="en-US"/>
              <a:t>最后执行count操作是</a:t>
            </a:r>
            <a:r>
              <a:rPr lang="zh-CN" altLang="en-US" b="1"/>
              <a:t>动作操作</a:t>
            </a:r>
            <a:r>
              <a:rPr lang="zh-CN" altLang="en-US"/>
              <a:t>才真正改变dataframe。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2545715"/>
            <a:ext cx="8180705" cy="176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4312285"/>
            <a:ext cx="2311400" cy="13639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70280" y="988695"/>
            <a:ext cx="76650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Spark包含六大"核心" 数据源</a:t>
            </a:r>
            <a:endParaRPr lang="zh-CN" altLang="en-US"/>
          </a:p>
          <a:p>
            <a:r>
              <a:rPr lang="zh-CN" altLang="en-US"/>
              <a:t>• CSV。 </a:t>
            </a:r>
            <a:endParaRPr lang="zh-CN" altLang="en-US"/>
          </a:p>
          <a:p>
            <a:r>
              <a:rPr lang="zh-CN" altLang="en-US"/>
              <a:t>• JSON。 </a:t>
            </a:r>
            <a:endParaRPr lang="zh-CN" altLang="en-US"/>
          </a:p>
          <a:p>
            <a:r>
              <a:rPr lang="zh-CN" altLang="en-US" b="1"/>
              <a:t>• Parquet。 </a:t>
            </a:r>
            <a:endParaRPr lang="zh-CN" altLang="en-US" b="1"/>
          </a:p>
          <a:p>
            <a:r>
              <a:rPr lang="zh-CN" altLang="en-US"/>
              <a:t>• ORC。 </a:t>
            </a:r>
            <a:endParaRPr lang="zh-CN" altLang="en-US"/>
          </a:p>
          <a:p>
            <a:r>
              <a:rPr lang="zh-CN" altLang="en-US"/>
              <a:t>• JDBC/ODBC连接。 </a:t>
            </a:r>
            <a:endParaRPr lang="zh-CN" altLang="en-US"/>
          </a:p>
          <a:p>
            <a:r>
              <a:rPr lang="zh-CN" altLang="en-US"/>
              <a:t>• 纯文本文件。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0280" y="220345"/>
            <a:ext cx="3795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数据源</a:t>
            </a:r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0610" y="4015740"/>
            <a:ext cx="79660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 b="1">
                <a:solidFill>
                  <a:srgbClr val="231F20"/>
                </a:solidFill>
                <a:latin typeface="Helvetica" charset="0"/>
                <a:ea typeface="宋体" panose="02010600030101010101" pitchFamily="2" charset="-122"/>
              </a:rPr>
              <a:t>Read API </a:t>
            </a:r>
            <a:r>
              <a:rPr lang="zh-CN" sz="2000" b="1">
                <a:solidFill>
                  <a:srgbClr val="231F20"/>
                </a:solidFill>
                <a:ea typeface="宋体" panose="02010600030101010101" pitchFamily="2" charset="-122"/>
              </a:rPr>
              <a:t>结构</a:t>
            </a:r>
            <a:r>
              <a:rPr lang="en-US" sz="2000" b="1">
                <a:solidFill>
                  <a:srgbClr val="231F20"/>
                </a:solidFill>
                <a:latin typeface="HYb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DataFrameReader.format(...).option("key","value").\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                       .schema(...).load() 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en-US" sz="2000">
                <a:solidFill>
                  <a:srgbClr val="231F20"/>
                </a:solidFill>
                <a:latin typeface="Helvetica" charset="0"/>
                <a:ea typeface="宋体" panose="02010600030101010101" pitchFamily="2" charset="-122"/>
              </a:rPr>
              <a:t></a:t>
            </a:r>
            <a:r>
              <a:rPr lang="en-US" sz="2000" b="1">
                <a:solidFill>
                  <a:srgbClr val="231F20"/>
                </a:solidFill>
                <a:latin typeface="Helvetica" charset="0"/>
                <a:ea typeface="宋体" panose="02010600030101010101" pitchFamily="2" charset="-122"/>
              </a:rPr>
              <a:t>Write API </a:t>
            </a:r>
            <a:r>
              <a:rPr lang="zh-CN" sz="2000" b="1">
                <a:solidFill>
                  <a:srgbClr val="231F20"/>
                </a:solidFill>
                <a:ea typeface="宋体" panose="02010600030101010101" pitchFamily="2" charset="-122"/>
              </a:rPr>
              <a:t>结构</a:t>
            </a:r>
            <a:r>
              <a:rPr lang="en-US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DataFrameWriter.format(...).option(...).\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                      .partitionBy(...).bucketBy(...).\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                      .sortBy(...).save()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2680" y="399415"/>
            <a:ext cx="2687320" cy="859155"/>
          </a:xfrm>
        </p:spPr>
        <p:txBody>
          <a:bodyPr/>
          <a:p>
            <a:r>
              <a:rPr lang="zh-CN" altLang="en-US"/>
              <a:t>保存模式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22680" y="1412240"/>
            <a:ext cx="78263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append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将输出文件追加到目标路径已存在的文件上或目录的文件列表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overwrite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将完全覆盖目标路径中已存在的任何数据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errorIfExists </a:t>
            </a:r>
            <a:endParaRPr lang="en-US" sz="2000">
              <a:solidFill>
                <a:srgbClr val="231F20"/>
              </a:solidFill>
              <a:latin typeface="TheSansMonoCondensed-Plain" charset="0"/>
              <a:ea typeface="宋体" panose="02010600030101010101" pitchFamily="2" charset="-122"/>
            </a:endParaRPr>
          </a:p>
          <a:p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如果目标路径已存在数据或文件，则抛出错误并返回写入操作失败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heSansMonoCondensed-Plain" charset="0"/>
                <a:ea typeface="宋体" panose="02010600030101010101" pitchFamily="2" charset="-122"/>
              </a:rPr>
              <a:t>ignore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如果目标路径已存在数据或文件，则不执行任何操作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715" y="483235"/>
            <a:ext cx="3756660" cy="1143000"/>
          </a:xfrm>
        </p:spPr>
        <p:txBody>
          <a:bodyPr/>
          <a:p>
            <a:r>
              <a:rPr lang="zh-CN" altLang="en-US"/>
              <a:t>高级I/O概念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1715" y="1437640"/>
            <a:ext cx="7900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通过在读写文件之前控制</a:t>
            </a:r>
            <a:r>
              <a:rPr lang="zh-CN" altLang="en-US" b="1"/>
              <a:t>数据分片</a:t>
            </a:r>
            <a:r>
              <a:rPr lang="zh-CN" altLang="en-US"/>
              <a:t>来控制读写</a:t>
            </a:r>
            <a:r>
              <a:rPr lang="zh-CN" altLang="en-US"/>
              <a:t>文件的</a:t>
            </a:r>
            <a:r>
              <a:rPr lang="zh-CN" altLang="en-US" b="1"/>
              <a:t>并行度</a:t>
            </a:r>
            <a:r>
              <a:rPr lang="zh-CN" altLang="en-US"/>
              <a:t>，还可以通过控制</a:t>
            </a:r>
            <a:r>
              <a:rPr lang="zh-CN" altLang="en-US" b="1"/>
              <a:t>数据分桶</a:t>
            </a:r>
            <a:r>
              <a:rPr lang="zh-CN" altLang="en-US"/>
              <a:t>（bucketing）和</a:t>
            </a:r>
            <a:r>
              <a:rPr lang="zh-CN" altLang="en-US" b="1"/>
              <a:t>数据划分</a:t>
            </a:r>
            <a:r>
              <a:rPr lang="zh-CN" altLang="en-US"/>
              <a:t>（partitioning）来控制特定的数据布局方式。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9035" y="3326765"/>
            <a:ext cx="6324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231F20"/>
                </a:solidFill>
                <a:latin typeface="TheSansMonoCondensed-Plain" charset="0"/>
                <a:sym typeface="+mn-ea"/>
              </a:rPr>
              <a:t>bucketBy(...)</a:t>
            </a:r>
            <a:endParaRPr lang="en-US" altLang="zh-CN" b="1"/>
          </a:p>
          <a:p>
            <a:pPr algn="l"/>
            <a:endParaRPr lang="en-US">
              <a:solidFill>
                <a:srgbClr val="231F20"/>
              </a:solidFill>
              <a:latin typeface="TheSansMonoCondensed-Plain" charset="0"/>
              <a:sym typeface="+mn-ea"/>
            </a:endParaRPr>
          </a:p>
          <a:p>
            <a:pPr algn="l"/>
            <a:r>
              <a:rPr lang="en-US">
                <a:solidFill>
                  <a:srgbClr val="231F20"/>
                </a:solidFill>
                <a:latin typeface="TheSansMonoCondensed-Plain" charset="0"/>
                <a:sym typeface="+mn-ea"/>
              </a:rPr>
              <a:t>partitionBy(...)</a:t>
            </a:r>
            <a:endParaRPr lang="en-US">
              <a:solidFill>
                <a:srgbClr val="231F20"/>
              </a:solidFill>
              <a:latin typeface="TheSansMonoCondensed-Plain" charset="0"/>
              <a:sym typeface="+mn-ea"/>
            </a:endParaRPr>
          </a:p>
          <a:p>
            <a:pPr algn="l"/>
            <a:endParaRPr lang="en-US" altLang="zh-CN" b="1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7415" y="1120140"/>
            <a:ext cx="79025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多个执行器不能同时读取同一文件，但可以同时读取不同的文件。通常，这意味着当你从包含多个文件的文件夹中读取时，每个文件都将被视为DataFrame的一个分片， </a:t>
            </a:r>
            <a:endParaRPr lang="zh-CN" altLang="en-US"/>
          </a:p>
          <a:p>
            <a:pPr algn="l"/>
            <a:r>
              <a:rPr lang="zh-CN" altLang="en-US"/>
              <a:t>并由执行器并行读取，多余的文件会进入读取队列等候。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7415" y="384175"/>
            <a:ext cx="43129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并行读数据</a:t>
            </a:r>
            <a:r>
              <a:rPr lang="zh-CN" altLang="en-US" b="1">
                <a:sym typeface="+mn-ea"/>
              </a:rPr>
              <a:t> 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4100" y="3183255"/>
            <a:ext cx="52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37285" y="568325"/>
            <a:ext cx="2294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并行写数据 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876300" y="1361440"/>
            <a:ext cx="774954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写数据涉及的文件数量取决于DataFrame的分区数</a:t>
            </a:r>
            <a:endParaRPr lang="zh-CN" altLang="en-US" sz="2000"/>
          </a:p>
          <a:p>
            <a:pPr algn="l"/>
            <a:r>
              <a:rPr lang="zh-CN" altLang="en-US" sz="2000"/>
              <a:t>csvFile.</a:t>
            </a:r>
            <a:r>
              <a:rPr lang="zh-CN" altLang="en-US" sz="2000" b="1"/>
              <a:t>repartition(5)</a:t>
            </a:r>
            <a:r>
              <a:rPr lang="zh-CN" altLang="en-US" sz="2000"/>
              <a:t>.write.format("csv").save("/tmp")</a:t>
            </a:r>
            <a:endParaRPr lang="zh-CN" altLang="en-US" sz="2000"/>
          </a:p>
          <a:p>
            <a:pPr algn="l"/>
            <a:r>
              <a:rPr lang="zh-CN" altLang="en-US" sz="2000"/>
              <a:t> </a:t>
            </a:r>
            <a:endParaRPr lang="zh-CN" altLang="en-US" sz="2000"/>
          </a:p>
          <a:p>
            <a:pPr algn="l"/>
            <a:r>
              <a:rPr lang="zh-CN" altLang="en-US" sz="2000"/>
              <a:t>它会生成包含五个文件的文件夹，调用ls命令就可以查看到： </a:t>
            </a:r>
            <a:endParaRPr lang="zh-CN" altLang="en-US" sz="2000"/>
          </a:p>
          <a:p>
            <a:pPr algn="l"/>
            <a:r>
              <a:rPr lang="zh-CN" altLang="en-US" sz="2000"/>
              <a:t>ls /tmp</a:t>
            </a:r>
            <a:endParaRPr lang="zh-CN" altLang="en-US" sz="2000"/>
          </a:p>
          <a:p>
            <a:pPr algn="l"/>
            <a:r>
              <a:rPr lang="zh-CN" altLang="en-US" sz="2000"/>
              <a:t>/tmp/part-00000-767df509-ec97-4740-8e15-4e173d365a8b.csv </a:t>
            </a:r>
            <a:endParaRPr lang="zh-CN" altLang="en-US" sz="2000"/>
          </a:p>
          <a:p>
            <a:pPr algn="l"/>
            <a:r>
              <a:rPr lang="zh-CN" altLang="en-US" sz="2000"/>
              <a:t>/tmp/part-00001-767df509-ec97-4740-8e15-4e173d365a8b.csv </a:t>
            </a:r>
            <a:endParaRPr lang="zh-CN" altLang="en-US" sz="2000"/>
          </a:p>
          <a:p>
            <a:pPr algn="l"/>
            <a:r>
              <a:rPr lang="zh-CN" altLang="en-US" sz="2000"/>
              <a:t>/tmp/part-00002-767df509-ec97-4740-8e15-4e173d365a8b.csv </a:t>
            </a:r>
            <a:endParaRPr lang="zh-CN" altLang="en-US" sz="2000"/>
          </a:p>
          <a:p>
            <a:pPr algn="l"/>
            <a:r>
              <a:rPr lang="zh-CN" altLang="en-US" sz="2000"/>
              <a:t>/tmp/part-00003-767df509-ec97-4740-8e15-4e173d365a8b.csv </a:t>
            </a:r>
            <a:endParaRPr lang="zh-CN" altLang="en-US" sz="2000"/>
          </a:p>
          <a:p>
            <a:pPr algn="l"/>
            <a:r>
              <a:rPr lang="zh-CN" altLang="en-US" sz="2000"/>
              <a:t>/tmp/part-00004-767df509-ec97-4740-8e15-4e173d365a8b.csv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54100" y="368300"/>
            <a:ext cx="4175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数据划分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203960" y="1044575"/>
            <a:ext cx="77177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</a:t>
            </a:r>
            <a:r>
              <a:rPr lang="zh-CN" altLang="en-US" b="1"/>
              <a:t>数据划分</a:t>
            </a:r>
            <a:r>
              <a:rPr lang="zh-CN" altLang="en-US"/>
              <a:t>工具支持你在写入数据时控制存储什么数据以及存储数据的位置。将文件写出时，你可以将</a:t>
            </a:r>
            <a:r>
              <a:rPr lang="zh-CN" altLang="en-US" b="1"/>
              <a:t>列编码为文件夹</a:t>
            </a:r>
            <a:r>
              <a:rPr lang="zh-CN" altLang="en-US"/>
              <a:t>，这使得你在之后读取时</a:t>
            </a:r>
            <a:r>
              <a:rPr lang="zh-CN" altLang="en-US" b="1"/>
              <a:t>可跳过大量数据</a:t>
            </a:r>
            <a:r>
              <a:rPr lang="zh-CN" altLang="en-US"/>
              <a:t>，只读入与问题相关的列数据而</a:t>
            </a:r>
            <a:r>
              <a:rPr lang="zh-CN" altLang="en-US" b="1"/>
              <a:t>不必扫描整个数据集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3165" y="3075305"/>
            <a:ext cx="4751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  </a:t>
            </a:r>
            <a:r>
              <a:rPr lang="en-US">
                <a:solidFill>
                  <a:srgbClr val="231F20"/>
                </a:solidFill>
                <a:latin typeface="TheSansMonoCondensed-Plain" charset="0"/>
                <a:sym typeface="+mn-ea"/>
              </a:rPr>
              <a:t>partitionBy(...)</a:t>
            </a:r>
            <a:endParaRPr lang="en-US">
              <a:solidFill>
                <a:srgbClr val="231F20"/>
              </a:solidFill>
              <a:latin typeface="TheSansMonoCondensed-Plain" charset="0"/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6790" y="151765"/>
            <a:ext cx="2914650" cy="1464945"/>
          </a:xfrm>
          <a:prstGeom prst="rect">
            <a:avLst/>
          </a:prstGeom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10" y="3574415"/>
            <a:ext cx="4787900" cy="31870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86790" y="1820545"/>
            <a:ext cx="80314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        </a:t>
            </a:r>
            <a:r>
              <a:rPr lang="zh-CN" altLang="en-US" sz="2000"/>
              <a:t>Apache Spark是一个在集群上运行的统一计算引擎以及一组并行数据处理软件库。Spark是目前最流行的开源大数据处理引擎。</a:t>
            </a:r>
            <a:endParaRPr lang="zh-CN" altLang="en-US" sz="2000"/>
          </a:p>
          <a:p>
            <a:pPr algn="l"/>
            <a:r>
              <a:rPr lang="zh-CN" altLang="en-US" sz="2000"/>
              <a:t>Spark支持多种常用的编程语言（Python，Java，Scala和R）， </a:t>
            </a:r>
            <a:endParaRPr lang="zh-CN" altLang="en-US" sz="2000"/>
          </a:p>
          <a:p>
            <a:pPr algn="l"/>
            <a:r>
              <a:rPr lang="zh-CN" altLang="en-US" sz="2000"/>
              <a:t>提供支持SQL、流处理、机器学习等多种任务的软件库，它既可以在笔记本计算机上运行，也可以在数千台的服务器组成的集群上运行。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04570" y="253365"/>
            <a:ext cx="417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数据分桶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869950" y="836930"/>
            <a:ext cx="83845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       </a:t>
            </a:r>
            <a:r>
              <a:rPr lang="zh-CN" altLang="en-US" b="1"/>
              <a:t>数据分桶</a:t>
            </a:r>
            <a:r>
              <a:rPr lang="zh-CN" altLang="en-US"/>
              <a:t>是另一种文件组织方法，你可以使用该方法控制写入每个文件的数据。具有</a:t>
            </a:r>
            <a:r>
              <a:rPr lang="zh-CN" altLang="en-US" b="1"/>
              <a:t>相同桶 ID （哈希分桶的ID）</a:t>
            </a:r>
            <a:r>
              <a:rPr lang="zh-CN" altLang="en-US"/>
              <a:t>的数据将放置到</a:t>
            </a:r>
            <a:r>
              <a:rPr lang="zh-CN" altLang="en-US" b="1"/>
              <a:t>一个物理分区</a:t>
            </a:r>
            <a:r>
              <a:rPr lang="zh-CN" altLang="en-US"/>
              <a:t>中，这样就可以避免在稍后读取数据时进行shuffle（洗牌）。与其根据某列进行数据划分，不如考虑对数据进行分桶，因为某列如果存在很多不同的值，就可能写出一大堆目录。这将创建一定数量的文件，数据也可以按照要求组织起来放置到这些“桶”中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4570" y="3513455"/>
            <a:ext cx="6056630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val numberBuckets = 10 </a:t>
            </a:r>
            <a:endParaRPr lang="zh-CN" altLang="en-US" sz="2000"/>
          </a:p>
          <a:p>
            <a:pPr algn="l"/>
            <a:r>
              <a:rPr lang="zh-CN" altLang="en-US" sz="2000"/>
              <a:t>val columnToBucketBy = </a:t>
            </a:r>
            <a:r>
              <a:rPr lang="en-US" altLang="zh-CN" sz="2000"/>
              <a:t>“</a:t>
            </a:r>
            <a:r>
              <a:rPr lang="zh-CN" altLang="en-US" sz="2000"/>
              <a:t>count" </a:t>
            </a:r>
            <a:endParaRPr lang="zh-CN" altLang="en-US" sz="2000"/>
          </a:p>
          <a:p>
            <a:pPr algn="l"/>
            <a:r>
              <a:rPr lang="zh-CN" altLang="en-US" sz="2000"/>
              <a:t>csvFile.write.format(</a:t>
            </a:r>
            <a:r>
              <a:rPr lang="en-US" altLang="zh-CN" sz="2000"/>
              <a:t>”</a:t>
            </a:r>
            <a:r>
              <a:rPr lang="zh-CN" altLang="en-US" sz="2000"/>
              <a:t>parquet").mode(</a:t>
            </a:r>
            <a:r>
              <a:rPr lang="en-US" altLang="zh-CN" sz="2000"/>
              <a:t>“</a:t>
            </a:r>
            <a:r>
              <a:rPr lang="zh-CN" altLang="en-US" sz="2000"/>
              <a:t>overwrite") </a:t>
            </a:r>
            <a:r>
              <a:rPr lang="en-US" altLang="zh-CN" sz="2000"/>
              <a:t>\</a:t>
            </a:r>
            <a:endParaRPr lang="zh-CN" altLang="en-US" sz="2000"/>
          </a:p>
          <a:p>
            <a:pPr algn="l"/>
            <a:r>
              <a:rPr lang="zh-CN" altLang="en-US" sz="2000"/>
              <a:t>.</a:t>
            </a:r>
            <a:r>
              <a:rPr lang="zh-CN" altLang="en-US" sz="2000" b="1"/>
              <a:t>bucketBy(numberBuckets, columnToBucketBy)</a:t>
            </a:r>
            <a:r>
              <a:rPr lang="en-US" altLang="zh-CN" sz="2000"/>
              <a:t>\</a:t>
            </a:r>
            <a:endParaRPr lang="en-US" altLang="zh-CN" sz="2000"/>
          </a:p>
          <a:p>
            <a:pPr algn="l"/>
            <a:r>
              <a:rPr lang="en-US" altLang="zh-CN" sz="2000"/>
              <a:t>.</a:t>
            </a:r>
            <a:r>
              <a:rPr lang="zh-CN" altLang="en-US" sz="2000"/>
              <a:t>saveAsTable(</a:t>
            </a:r>
            <a:r>
              <a:rPr lang="en-US" altLang="zh-CN" sz="2000"/>
              <a:t>”</a:t>
            </a:r>
            <a:r>
              <a:rPr lang="zh-CN" altLang="en-US" sz="2000"/>
              <a:t>bucketedFiles") </a:t>
            </a:r>
            <a:endParaRPr lang="zh-CN" altLang="en-US" sz="2000"/>
          </a:p>
          <a:p>
            <a:pPr algn="l"/>
            <a:r>
              <a:rPr lang="zh-CN" altLang="en-US" sz="2000"/>
              <a:t>$ ls /</a:t>
            </a:r>
            <a:r>
              <a:rPr lang="en-US" altLang="zh-CN" sz="2000"/>
              <a:t>tmp</a:t>
            </a:r>
            <a:r>
              <a:rPr lang="zh-CN" altLang="en-US" sz="2000"/>
              <a:t>/bucketedfifiles/ </a:t>
            </a:r>
            <a:endParaRPr lang="zh-CN" altLang="en-US" sz="2000"/>
          </a:p>
          <a:p>
            <a:pPr algn="l"/>
            <a:r>
              <a:rPr lang="zh-CN" altLang="en-US" sz="2000"/>
              <a:t>part-00000-tid-1020575097626332666-8....parquet </a:t>
            </a:r>
            <a:endParaRPr lang="zh-CN" altLang="en-US" sz="2000"/>
          </a:p>
          <a:p>
            <a:pPr algn="l"/>
            <a:r>
              <a:rPr lang="zh-CN" altLang="en-US" sz="2000"/>
              <a:t>part-00000-tid-1020575097626332666-8....parquet </a:t>
            </a:r>
            <a:endParaRPr lang="zh-CN" altLang="en-US" sz="2000"/>
          </a:p>
          <a:p>
            <a:pPr algn="l"/>
            <a:r>
              <a:rPr lang="zh-CN" altLang="en-US" sz="2000"/>
              <a:t>part-00000-tid-1020575097626332666-8....parquet </a:t>
            </a:r>
            <a:endParaRPr lang="zh-CN" altLang="en-US" sz="2000"/>
          </a:p>
          <a:p>
            <a:pPr algn="l"/>
            <a:r>
              <a:rPr lang="zh-CN" altLang="en-US"/>
              <a:t>... 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1270" y="351155"/>
            <a:ext cx="417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/>
              <a:t>管理文件大小 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271270" y="1334135"/>
            <a:ext cx="77158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管理文件大小对数据读取很重要。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文件太小弊端：由于管理所有的这些小文件而产生很大的元数据开销。许多文件系统（如 HDFS）都不能很好地处理大量的小文件。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文件太大弊端：</a:t>
            </a:r>
            <a:r>
              <a:rPr lang="zh-CN" altLang="en-US" sz="2000"/>
              <a:t>因为当你只需要其中几行时，必须读取整个数据块就会使效率低下。 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71270" y="3974465"/>
            <a:ext cx="75672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maxRecordsPerFile 选项来指定每个文件的最大记录数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df.write. option(</a:t>
            </a:r>
            <a:r>
              <a:rPr lang="en-US" altLang="zh-CN" sz="2000"/>
              <a:t>“</a:t>
            </a:r>
            <a:r>
              <a:rPr lang="zh-CN" altLang="en-US" sz="2000"/>
              <a:t>maxRecordsPerFile</a:t>
            </a:r>
            <a:r>
              <a:rPr lang="en-US" altLang="zh-CN" sz="2000"/>
              <a:t>”,</a:t>
            </a:r>
            <a:r>
              <a:rPr lang="zh-CN" altLang="en-US" sz="2000"/>
              <a:t>5000）</a:t>
            </a:r>
            <a:endParaRPr lang="zh-CN" altLang="en-US" sz="2000"/>
          </a:p>
          <a:p>
            <a:pPr algn="l"/>
            <a:r>
              <a:rPr lang="zh-CN" altLang="en-US" sz="2000"/>
              <a:t>Spark将确保每个文件最多包含5000条记录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30935" y="533400"/>
            <a:ext cx="776287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spark.sql.shuffle.partitions 200 </a:t>
            </a:r>
            <a:endParaRPr lang="zh-CN" altLang="en-US"/>
          </a:p>
          <a:p>
            <a:pPr algn="l"/>
            <a:r>
              <a:rPr lang="zh-CN" altLang="en-US"/>
              <a:t>配置在为连接或聚合shuffle数据时要使用的分区数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repartition </a:t>
            </a:r>
            <a:endParaRPr lang="zh-CN" altLang="en-US"/>
          </a:p>
          <a:p>
            <a:pPr algn="l"/>
            <a:r>
              <a:rPr lang="zh-CN" altLang="en-US"/>
              <a:t>Repartition操作将对数据进行重新分区，跨节点的分区会执行shuffle操作。对于map和filter操作，增加分区可以提高并行度： </a:t>
            </a:r>
            <a:endParaRPr lang="zh-CN" altLang="en-US"/>
          </a:p>
          <a:p>
            <a:pPr algn="l"/>
            <a:r>
              <a:rPr lang="zh-CN" altLang="en-US"/>
              <a:t>words.repartition(10) // 10个分区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repartitionAndSortWithinPartitions </a:t>
            </a:r>
            <a:endParaRPr lang="zh-CN" altLang="en-US"/>
          </a:p>
          <a:p>
            <a:pPr algn="l"/>
            <a:r>
              <a:rPr lang="zh-CN" altLang="en-US"/>
              <a:t>此操作将对数据重新分区，并指定每个输出分区的顺序。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7565" y="148590"/>
            <a:ext cx="9208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>
                <a:solidFill>
                  <a:srgbClr val="074888"/>
                </a:solidFill>
                <a:latin typeface="+mj-lt"/>
                <a:ea typeface="+mj-ea"/>
                <a:cs typeface="+mj-cs"/>
                <a:sym typeface="+mn-ea"/>
              </a:rPr>
              <a:t>Spark应用程序的生命周期</a:t>
            </a:r>
            <a:endParaRPr lang="zh-CN" altLang="en-US" sz="4400" b="1">
              <a:solidFill>
                <a:srgbClr val="07488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0285" y="1325880"/>
            <a:ext cx="78308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一个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zh-CN" altLang="en-US"/>
              <a:t>应该触发一个Spark作业，调用动作总是会返回结果，每个作业被分解成一系列阶段。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Spark中的</a:t>
            </a:r>
            <a:r>
              <a:rPr lang="zh-CN" altLang="en-US" b="1">
                <a:solidFill>
                  <a:srgbClr val="FF0000"/>
                </a:solidFill>
              </a:rPr>
              <a:t>阶段</a:t>
            </a:r>
            <a:r>
              <a:rPr lang="zh-CN" altLang="en-US"/>
              <a:t>（stage）代表可以一起执行的任务组，用以在多台机器上执行相同的操作。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Spark中的阶段由若干</a:t>
            </a:r>
            <a:r>
              <a:rPr lang="zh-CN" altLang="en-US" b="1">
                <a:solidFill>
                  <a:srgbClr val="FF0000"/>
                </a:solidFill>
              </a:rPr>
              <a:t>任务</a:t>
            </a:r>
            <a:r>
              <a:rPr lang="zh-CN" altLang="en-US"/>
              <a:t>（task）组成，每个任务都对应于一组数据和一组将在单个执行器上运行的操作。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SPARK</a:t>
            </a:r>
            <a:r>
              <a:rPr lang="en-US" altLang="zh-CN"/>
              <a:t> UI</a:t>
            </a:r>
            <a:r>
              <a:rPr lang="zh-CN" altLang="en-US"/>
              <a:t>进行监控和调试</a:t>
            </a:r>
            <a:endParaRPr lang="zh-CN" altLang="en-US"/>
          </a:p>
        </p:txBody>
      </p:sp>
      <p:pic>
        <p:nvPicPr>
          <p:cNvPr id="25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295" y="845820"/>
            <a:ext cx="6480810" cy="45440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10945" y="5473065"/>
            <a:ext cx="7628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运行应用程序的进程信息（CPU使用率，内存使用率等，网络，</a:t>
            </a:r>
            <a:r>
              <a:rPr lang="en-US" altLang="zh-CN" sz="2000"/>
              <a:t>I/O</a:t>
            </a:r>
            <a:r>
              <a:rPr lang="zh-CN" altLang="en-US" sz="2000"/>
              <a:t>）以及查询执行过程（作业和任务）。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6523"/>
            <a:ext cx="8001000" cy="1143000"/>
          </a:xfrm>
        </p:spPr>
        <p:txBody>
          <a:bodyPr/>
          <a:p>
            <a:r>
              <a:rPr lang="en-US" altLang="zh-CN"/>
              <a:t>Parquet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0280" y="870585"/>
            <a:ext cx="78689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apache parquet是一种</a:t>
            </a:r>
            <a:r>
              <a:rPr lang="zh-CN" altLang="en-US" b="1">
                <a:sym typeface="+mn-ea"/>
              </a:rPr>
              <a:t>列式数据存储格式</a:t>
            </a:r>
            <a:r>
              <a:rPr lang="zh-CN" altLang="en-US">
                <a:sym typeface="+mn-ea"/>
              </a:rPr>
              <a:t>，它提供了一种按列存储表格数据的方法。Parquet也是Spark SQL 的默认数据源，可通过参数spark.sql.sources.default 进行配置。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 sz="1800"/>
              <a:t>优点：</a:t>
            </a:r>
            <a:endParaRPr lang="zh-CN" altLang="en-US" sz="1800"/>
          </a:p>
          <a:p>
            <a:pPr algn="l"/>
            <a:r>
              <a:rPr lang="zh-CN" altLang="en-US" sz="1800"/>
              <a:t>1.由于同一列的数据类型是一样的，可以使用更高效的压缩编码，提供列压缩从而可以节省空间。</a:t>
            </a:r>
            <a:endParaRPr lang="zh-CN" altLang="en-US" sz="1800"/>
          </a:p>
          <a:p>
            <a:pPr algn="l"/>
            <a:r>
              <a:rPr lang="zh-CN" altLang="en-US" sz="1800"/>
              <a:t>2.支持按列读取而非整个文件地读取，加速查询，取得列越少，速度越快，节省磁盘IO</a:t>
            </a:r>
            <a:endParaRPr lang="zh-CN" altLang="en-US" sz="1800"/>
          </a:p>
          <a:p>
            <a:pPr algn="l"/>
            <a:r>
              <a:rPr lang="zh-CN" altLang="en-US" sz="1800"/>
              <a:t>3.支持复杂类型，List、map映射</a:t>
            </a:r>
            <a:endParaRPr lang="zh-CN" altLang="en-US" sz="1800"/>
          </a:p>
          <a:p>
            <a:pPr algn="l"/>
            <a:r>
              <a:rPr lang="zh-CN" altLang="en-US" sz="1800"/>
              <a:t>4.Spark 默认支持格式，hive兼容，drill可读取元数据信息</a:t>
            </a:r>
            <a:endParaRPr lang="zh-CN" altLang="en-US" sz="1800"/>
          </a:p>
          <a:p>
            <a:pPr algn="l"/>
            <a:r>
              <a:rPr lang="zh-CN" altLang="en-US" sz="1800"/>
              <a:t>5.分区过滤，spark的partitionBy 可以实现分区，文件夹形式，节省磁盘IO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4655185"/>
            <a:ext cx="2619375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0" y="5998210"/>
            <a:ext cx="4924425" cy="6381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" name="文本框 128"/>
          <p:cNvSpPr txBox="1"/>
          <p:nvPr/>
        </p:nvSpPr>
        <p:spPr>
          <a:xfrm>
            <a:off x="1227455" y="1037590"/>
            <a:ext cx="668972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solidFill>
                  <a:srgbClr val="353535"/>
                </a:solidFill>
                <a:cs typeface="Verdana" panose="020B0604030504040204" charset="0"/>
              </a:rPr>
              <a:t>Parquet 适配多种计算框架</a:t>
            </a:r>
            <a:r>
              <a:rPr lang="zh-CN">
                <a:solidFill>
                  <a:srgbClr val="4A4A4A"/>
                </a:solidFill>
                <a:ea typeface="宋体" panose="02010600030101010101" pitchFamily="2" charset="-122"/>
              </a:rPr>
              <a:t></a:t>
            </a:r>
            <a:r>
              <a:rPr lang="zh-CN" sz="1800">
                <a:solidFill>
                  <a:srgbClr val="4A4A4A"/>
                </a:solidFill>
                <a:ea typeface="宋体" panose="02010600030101010101" pitchFamily="2" charset="-122"/>
              </a:rPr>
              <a:t>Parquet 是语言无关的，而且不与任何一种数据处理框架绑定在一起，适配多种语言和组件，能够与 Parquet 配合的组件有：查询引擎</a:t>
            </a:r>
            <a:r>
              <a:rPr lang="en-US" sz="1800">
                <a:solidFill>
                  <a:srgbClr val="4A4A4A"/>
                </a:solidFill>
                <a:latin typeface="Tahoma" panose="020B0604030504040204" charset="0"/>
                <a:ea typeface="宋体" panose="02010600030101010101" pitchFamily="2" charset="-122"/>
              </a:rPr>
              <a:t>: Hive, Impala, Pig, Presto, Drill, Tajo, HAWQ, IBM Big SQL</a:t>
            </a:r>
            <a:r>
              <a:rPr lang="zh-CN" sz="1800">
                <a:solidFill>
                  <a:srgbClr val="4A4A4A"/>
                </a:solidFill>
                <a:ea typeface="宋体" panose="02010600030101010101" pitchFamily="2" charset="-122"/>
              </a:rPr>
              <a:t>计算框架</a:t>
            </a:r>
            <a:r>
              <a:rPr lang="en-US" sz="1800">
                <a:solidFill>
                  <a:srgbClr val="4A4A4A"/>
                </a:solidFill>
                <a:latin typeface="Tahoma" panose="020B0604030504040204" charset="0"/>
                <a:ea typeface="宋体" panose="02010600030101010101" pitchFamily="2" charset="-122"/>
              </a:rPr>
              <a:t>: MapReduce, Spark, Cascading, Crunch, Scalding, Kite</a:t>
            </a:r>
            <a:r>
              <a:rPr lang="zh-CN" sz="1800">
                <a:solidFill>
                  <a:srgbClr val="4A4A4A"/>
                </a:solidFill>
                <a:ea typeface="宋体" panose="02010600030101010101" pitchFamily="2" charset="-122"/>
              </a:rPr>
              <a:t>数据模型</a:t>
            </a:r>
            <a:r>
              <a:rPr lang="en-US" sz="1800">
                <a:solidFill>
                  <a:srgbClr val="4A4A4A"/>
                </a:solidFill>
                <a:latin typeface="Tahoma" panose="020B0604030504040204" charset="0"/>
                <a:ea typeface="宋体" panose="02010600030101010101" pitchFamily="2" charset="-122"/>
              </a:rPr>
              <a:t>: Avro, Thrift, Protocol Buffers, POJOs</a:t>
            </a:r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227455" y="4543425"/>
            <a:ext cx="5670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读写都是</a:t>
            </a:r>
            <a:r>
              <a:rPr lang="en-US" altLang="zh-CN"/>
              <a:t>spark</a:t>
            </a:r>
            <a:r>
              <a:rPr lang="zh-CN" altLang="en-US"/>
              <a:t>的默认格式，不需要指定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-317"/>
            <a:ext cx="8001000" cy="1143000"/>
          </a:xfrm>
        </p:spPr>
        <p:txBody>
          <a:bodyPr/>
          <a:p>
            <a:r>
              <a:rPr lang="en-US" altLang="zh-CN"/>
              <a:t>Parquet </a:t>
            </a:r>
            <a:r>
              <a:rPr lang="zh-CN" altLang="en-US"/>
              <a:t>文件内部结构</a:t>
            </a:r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45210" y="3206115"/>
            <a:ext cx="758698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sz="2000">
                <a:ea typeface="宋体" panose="02010600030101010101" pitchFamily="2" charset="-122"/>
              </a:rPr>
              <a:t>（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hdfs Block</a:t>
            </a:r>
            <a:r>
              <a:rPr lang="zh-CN" sz="2000">
                <a:ea typeface="宋体" panose="02010600030101010101" pitchFamily="2" charset="-122"/>
              </a:rPr>
              <a:t>）：这意味着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hdfs</a:t>
            </a:r>
            <a:r>
              <a:rPr lang="zh-CN" sz="2000">
                <a:ea typeface="宋体" panose="02010600030101010101" pitchFamily="2" charset="-122"/>
              </a:rPr>
              <a:t>中的一个块。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Calibri" panose="020F0502020204030204" charset="0"/>
                <a:cs typeface="Times New Roman" panose="02020603050405020304" pitchFamily="18" charset="0"/>
                <a:sym typeface="+mn-ea"/>
              </a:rPr>
              <a:t>配置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file</a:t>
            </a:r>
            <a:r>
              <a:rPr lang="zh-CN" sz="2000">
                <a:ea typeface="宋体" panose="02010600030101010101" pitchFamily="2" charset="-122"/>
              </a:rPr>
              <a:t>：必须包含文件元数据的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hdfs</a:t>
            </a:r>
            <a:r>
              <a:rPr lang="zh-CN" sz="2000">
                <a:ea typeface="宋体" panose="02010600030101010101" pitchFamily="2" charset="-122"/>
              </a:rPr>
              <a:t>文件。它不需要实际包含数据。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Row group</a:t>
            </a:r>
            <a:r>
              <a:rPr lang="zh-CN" sz="2000">
                <a:ea typeface="宋体" panose="02010600030101010101" pitchFamily="2" charset="-122"/>
              </a:rPr>
              <a:t>：将数据分为行的逻辑水平分区。行组由数据集中每个列的列块组成。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Column chunk</a:t>
            </a:r>
            <a:r>
              <a:rPr lang="zh-CN" sz="2000">
                <a:ea typeface="宋体" panose="02010600030101010101" pitchFamily="2" charset="-122"/>
              </a:rPr>
              <a:t>：特定列的数据块。它们位于特定的行组中，并保证在文件中是连续的。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page</a:t>
            </a:r>
            <a:r>
              <a:rPr lang="zh-CN" sz="2000">
                <a:ea typeface="宋体" panose="02010600030101010101" pitchFamily="2" charset="-122"/>
              </a:rPr>
              <a:t>：列块被分成多个</a:t>
            </a:r>
            <a:r>
              <a:rPr lang="en-US" altLang="zh-CN" sz="2000">
                <a:ea typeface="宋体" panose="02010600030101010101" pitchFamily="2" charset="-122"/>
              </a:rPr>
              <a:t>page</a:t>
            </a:r>
            <a:r>
              <a:rPr lang="zh-CN" sz="2000">
                <a:ea typeface="宋体" panose="02010600030101010101" pitchFamily="2" charset="-122"/>
              </a:rPr>
              <a:t>。</a:t>
            </a:r>
            <a:r>
              <a:rPr lang="en-US" altLang="zh-CN" sz="2000">
                <a:ea typeface="宋体" panose="02010600030101010101" pitchFamily="2" charset="-122"/>
              </a:rPr>
              <a:t>page</a:t>
            </a:r>
            <a:r>
              <a:rPr lang="zh-CN" sz="2000">
                <a:ea typeface="宋体" panose="02010600030101010101" pitchFamily="2" charset="-122"/>
              </a:rPr>
              <a:t>在概念上是一个不可分割的单元（就压缩和编码而言）。在层次结构上，文件由一个或多个行组组成。一个行组每列只包含一个列块。列块包含一个或多个</a:t>
            </a:r>
            <a:r>
              <a:rPr lang="en-US" altLang="zh-CN" sz="2000">
                <a:ea typeface="宋体" panose="02010600030101010101" pitchFamily="2" charset="-122"/>
              </a:rPr>
              <a:t>page</a:t>
            </a:r>
            <a:r>
              <a:rPr lang="zh-CN" sz="2000">
                <a:ea typeface="宋体" panose="02010600030101010101" pitchFamily="2" charset="-122"/>
              </a:rPr>
              <a:t>。</a:t>
            </a:r>
            <a:endParaRPr lang="zh-CN" altLang="en-US" sz="2000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1"/>
          <a:srcRect b="12340"/>
          <a:stretch>
            <a:fillRect/>
          </a:stretch>
        </p:blipFill>
        <p:spPr>
          <a:xfrm>
            <a:off x="1045210" y="748030"/>
            <a:ext cx="7310120" cy="245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1341438"/>
            <a:ext cx="5274310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</a:t>
            </a:r>
            <a:r>
              <a:rPr lang="en-US" altLang="zh-CN"/>
              <a:t>Parquet </a:t>
            </a:r>
            <a:r>
              <a:rPr lang="zh-CN" altLang="en-US"/>
              <a:t>文件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Parquet 内部的数据类型、存储格式</a:t>
            </a:r>
            <a:endParaRPr lang="zh-CN" altLang="en-US" sz="36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907415"/>
            <a:ext cx="8366760" cy="2141855"/>
          </a:xfrm>
          <a:prstGeom prst="rect">
            <a:avLst/>
          </a:prstGeom>
        </p:spPr>
      </p:pic>
      <p:pic>
        <p:nvPicPr>
          <p:cNvPr id="29" name="图片 10"/>
          <p:cNvPicPr>
            <a:picLocks noChangeAspect="1"/>
          </p:cNvPicPr>
          <p:nvPr/>
        </p:nvPicPr>
        <p:blipFill>
          <a:blip r:embed="rId2"/>
          <a:srcRect t="11010"/>
          <a:stretch>
            <a:fillRect/>
          </a:stretch>
        </p:blipFill>
        <p:spPr>
          <a:xfrm>
            <a:off x="1260475" y="3346450"/>
            <a:ext cx="6981190" cy="2668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3165" y="1504950"/>
            <a:ext cx="72840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zh-CN" altLang="en-US"/>
              <a:t>Spark 需要搭配集群管理员和分布式存储系统。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启动Python控制台</a:t>
            </a:r>
            <a:endParaRPr lang="zh-CN" altLang="en-US"/>
          </a:p>
          <a:p>
            <a:pPr algn="l"/>
            <a:r>
              <a:rPr lang="zh-CN" altLang="en-US"/>
              <a:t>./bin/pyspark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0115" y="200660"/>
            <a:ext cx="44964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spark </a:t>
            </a:r>
            <a:r>
              <a:rPr lang="zh-CN" altLang="en-US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案例</a:t>
            </a:r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845" y="646430"/>
            <a:ext cx="5274310" cy="402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文本框 128"/>
          <p:cNvSpPr txBox="1"/>
          <p:nvPr/>
        </p:nvSpPr>
        <p:spPr>
          <a:xfrm>
            <a:off x="1252855" y="5045075"/>
            <a:ext cx="7620000" cy="1214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250" b="1">
                <a:solidFill>
                  <a:srgbClr val="333333"/>
                </a:solidFill>
                <a:latin typeface="Helvetica" charset="0"/>
              </a:rPr>
              <a:t>Metadata</a:t>
            </a:r>
            <a:r>
              <a:rPr lang="en-US" sz="105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r>
              <a:rPr lang="zh-CN" sz="1050">
                <a:latin typeface="Calibri" panose="020F0502020204030204" charset="0"/>
                <a:ea typeface="宋体" panose="02010600030101010101" pitchFamily="2" charset="-122"/>
              </a:rPr>
              <a:t>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元数据有三种类型：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file metadata, column (chunk) metadata and page header metadata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。所有协议都使用</a:t>
            </a:r>
            <a:r>
              <a:rPr lang="en-US" sz="2000">
                <a:latin typeface="Calibri" panose="020F0502020204030204" charset="0"/>
                <a:ea typeface="宋体" panose="02010600030101010101" pitchFamily="2" charset="-122"/>
              </a:rPr>
              <a:t>TCompactProtocol</a:t>
            </a:r>
            <a:r>
              <a:rPr lang="zh-CN" sz="2000">
                <a:latin typeface="Calibri" panose="020F0502020204030204" charset="0"/>
                <a:ea typeface="宋体" panose="02010600030101010101" pitchFamily="2" charset="-122"/>
              </a:rPr>
              <a:t>序列化。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198755"/>
            <a:ext cx="8001000" cy="825500"/>
          </a:xfrm>
        </p:spPr>
        <p:txBody>
          <a:bodyPr/>
          <a:p>
            <a:r>
              <a:rPr lang="en-US" altLang="zh-CN" sz="3600"/>
              <a:t>Striping/Assembly 算法</a:t>
            </a:r>
            <a:br>
              <a:rPr lang="en-US" altLang="zh-CN" sz="3600"/>
            </a:br>
            <a:r>
              <a:rPr lang="en-US" altLang="zh-CN" sz="3600"/>
              <a:t>嵌套类型数据</a:t>
            </a:r>
            <a:endParaRPr lang="en-US" altLang="zh-CN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444625"/>
            <a:ext cx="3387090" cy="1911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0150" y="3355975"/>
            <a:ext cx="7071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 column chunk 负责存储某一列的数据，这些数据是这一列的 Repetition levels</a:t>
            </a:r>
            <a:r>
              <a:rPr lang="en-US" altLang="zh-CN"/>
              <a:t>(R)</a:t>
            </a:r>
            <a:r>
              <a:rPr lang="zh-CN" altLang="en-US"/>
              <a:t>, Definition levels</a:t>
            </a:r>
            <a:r>
              <a:rPr lang="en-US" altLang="zh-CN"/>
              <a:t>(D)</a:t>
            </a:r>
            <a:r>
              <a:rPr lang="zh-CN" altLang="en-US"/>
              <a:t>和 values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767580"/>
            <a:ext cx="5932170" cy="15894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474980"/>
            <a:ext cx="5932170" cy="1589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315" y="2681605"/>
            <a:ext cx="73145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ym typeface="+mn-ea"/>
              </a:rPr>
              <a:t>Repetition Level</a:t>
            </a:r>
            <a:endParaRPr lang="zh-CN" altLang="en-US" b="1"/>
          </a:p>
          <a:p>
            <a:pPr algn="l"/>
            <a:r>
              <a:rPr lang="zh-CN" altLang="en-US"/>
              <a:t>在关系型数据中，repetion level 总是 0。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>
                <a:sym typeface="+mn-ea"/>
              </a:rPr>
              <a:t>Definition Level</a:t>
            </a:r>
            <a:endParaRPr lang="zh-CN" altLang="en-US" b="1"/>
          </a:p>
          <a:p>
            <a:pPr algn="l"/>
            <a:r>
              <a:rPr lang="zh-CN" altLang="en-US"/>
              <a:t>在关系型数据中，optional 类型的 field 被编码成 0 表示空和 1 表示非空（或者反之）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3" name="图片 122"/>
          <p:cNvPicPr/>
          <p:nvPr/>
        </p:nvPicPr>
        <p:blipFill>
          <a:blip r:embed="rId1"/>
          <a:stretch>
            <a:fillRect/>
          </a:stretch>
        </p:blipFill>
        <p:spPr>
          <a:xfrm>
            <a:off x="1933575" y="-3484880"/>
            <a:ext cx="527685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4" name="文本框 123"/>
          <p:cNvSpPr txBox="1"/>
          <p:nvPr/>
        </p:nvSpPr>
        <p:spPr>
          <a:xfrm>
            <a:off x="1933575" y="-127508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3575" y="-1022350"/>
            <a:ext cx="5276850" cy="1838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5" name="文本框 124"/>
          <p:cNvSpPr txBox="1"/>
          <p:nvPr/>
        </p:nvSpPr>
        <p:spPr>
          <a:xfrm>
            <a:off x="1933575" y="81597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575" y="1229995"/>
            <a:ext cx="5276850" cy="160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6" name="文本框 125"/>
          <p:cNvSpPr txBox="1"/>
          <p:nvPr/>
        </p:nvSpPr>
        <p:spPr>
          <a:xfrm>
            <a:off x="1933575" y="2839720"/>
            <a:ext cx="5080000" cy="760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 </a:t>
            </a:r>
            <a:r>
              <a:rPr lang="zh-CN" sz="1200">
                <a:solidFill>
                  <a:srgbClr val="4A4A4A"/>
                </a:solidFill>
                <a:ea typeface="宋体" panose="02010600030101010101" pitchFamily="2" charset="-122"/>
              </a:rPr>
              <a:t>Parquet 内部的数据类型、存储格式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933575" y="3600450"/>
            <a:ext cx="5267325" cy="77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7" name="图片 126"/>
          <p:cNvPicPr/>
          <p:nvPr/>
        </p:nvPicPr>
        <p:blipFill>
          <a:blip r:embed="rId5"/>
          <a:stretch>
            <a:fillRect/>
          </a:stretch>
        </p:blipFill>
        <p:spPr>
          <a:xfrm>
            <a:off x="1933575" y="4371975"/>
            <a:ext cx="5276850" cy="257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8" name="文本框 127"/>
          <p:cNvSpPr txBox="1"/>
          <p:nvPr/>
        </p:nvSpPr>
        <p:spPr>
          <a:xfrm>
            <a:off x="1933575" y="694372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1933575" y="7357745"/>
            <a:ext cx="5267325" cy="224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9" name="文本框 128"/>
          <p:cNvSpPr txBox="1"/>
          <p:nvPr/>
        </p:nvSpPr>
        <p:spPr>
          <a:xfrm>
            <a:off x="1933575" y="9605645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   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1855" y="248285"/>
            <a:ext cx="81311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/>
              <a:t>每个 schema 的结构是这样的：</a:t>
            </a:r>
            <a:endParaRPr lang="zh-CN" altLang="en-US" sz="1800"/>
          </a:p>
          <a:p>
            <a:pPr algn="l"/>
            <a:r>
              <a:rPr lang="zh-CN" altLang="en-US" sz="1800"/>
              <a:t>根叫做 message，message 包含多个 fields。</a:t>
            </a:r>
            <a:endParaRPr lang="zh-CN" altLang="en-US" sz="1800"/>
          </a:p>
          <a:p>
            <a:pPr algn="l"/>
            <a:r>
              <a:rPr lang="zh-CN" altLang="en-US" sz="1800"/>
              <a:t>每个 field 包含三个属性：repetition, type, name。</a:t>
            </a:r>
            <a:endParaRPr lang="zh-CN" altLang="en-US" sz="1800"/>
          </a:p>
          <a:p>
            <a:pPr algn="l"/>
            <a:r>
              <a:rPr lang="zh-CN" altLang="en-US" sz="1800"/>
              <a:t>repetition 可以是以下三种：</a:t>
            </a:r>
            <a:endParaRPr lang="zh-CN" altLang="en-US" sz="1800"/>
          </a:p>
          <a:p>
            <a:pPr algn="l"/>
            <a:r>
              <a:rPr lang="zh-CN" altLang="en-US" sz="1800"/>
              <a:t>required（出现 1 次）</a:t>
            </a:r>
            <a:endParaRPr lang="zh-CN" altLang="en-US" sz="1800"/>
          </a:p>
          <a:p>
            <a:pPr algn="l"/>
            <a:r>
              <a:rPr lang="zh-CN" altLang="en-US" sz="1800"/>
              <a:t>optional（出现 0 次或者 1 次）</a:t>
            </a:r>
            <a:endParaRPr lang="zh-CN" altLang="en-US" sz="1800"/>
          </a:p>
          <a:p>
            <a:pPr algn="l"/>
            <a:r>
              <a:rPr lang="zh-CN" altLang="en-US" sz="1800"/>
              <a:t>repeated（出现 0 次或者多次）。</a:t>
            </a:r>
            <a:endParaRPr lang="zh-CN" altLang="en-US" sz="1800"/>
          </a:p>
          <a:p>
            <a:pPr algn="l"/>
            <a:r>
              <a:rPr lang="zh-CN" altLang="en-US" sz="1800"/>
              <a:t>type 可以是一个 group 或者一个 primitive 类型。</a:t>
            </a: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3860165"/>
            <a:ext cx="5534025" cy="2613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6000" y="2839720"/>
            <a:ext cx="4436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/>
              <a:t>message AddressBook {</a:t>
            </a:r>
            <a:endParaRPr lang="zh-CN" altLang="en-US" sz="1800"/>
          </a:p>
          <a:p>
            <a:pPr algn="l"/>
            <a:r>
              <a:rPr lang="zh-CN" altLang="en-US" sz="1800"/>
              <a:t>required string owner;</a:t>
            </a:r>
            <a:endParaRPr lang="zh-CN" altLang="en-US" sz="1800"/>
          </a:p>
          <a:p>
            <a:pPr algn="l"/>
            <a:r>
              <a:rPr lang="zh-CN" altLang="en-US" sz="1800"/>
              <a:t>repeated string ownerPhoneNumbers;</a:t>
            </a:r>
            <a:endParaRPr lang="zh-CN" altLang="en-US" sz="1800"/>
          </a:p>
          <a:p>
            <a:pPr algn="l"/>
            <a:r>
              <a:rPr lang="zh-CN" altLang="en-US" sz="1800"/>
              <a:t>repeated group contacts {</a:t>
            </a:r>
            <a:endParaRPr lang="zh-CN" altLang="en-US" sz="1800"/>
          </a:p>
          <a:p>
            <a:pPr algn="l"/>
            <a:r>
              <a:rPr lang="zh-CN" altLang="en-US" sz="1800"/>
              <a:t>  required string name;</a:t>
            </a:r>
            <a:endParaRPr lang="zh-CN" altLang="en-US" sz="1800"/>
          </a:p>
          <a:p>
            <a:pPr algn="l"/>
            <a:r>
              <a:rPr lang="zh-CN" altLang="en-US" sz="1800"/>
              <a:t>  optional string phoneNumber;</a:t>
            </a:r>
            <a:endParaRPr lang="zh-CN" altLang="en-US" sz="1800"/>
          </a:p>
          <a:p>
            <a:pPr algn="l"/>
            <a:r>
              <a:rPr lang="zh-CN" altLang="en-US" sz="1800"/>
              <a:t>}</a:t>
            </a:r>
            <a:endParaRPr lang="zh-CN" altLang="en-US" sz="1800"/>
          </a:p>
          <a:p>
            <a:pPr algn="l"/>
            <a:r>
              <a:rPr lang="zh-CN" altLang="en-US" sz="1800"/>
              <a:t>}</a:t>
            </a: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7560" y="2171065"/>
            <a:ext cx="5365115" cy="3068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1905" y="1038860"/>
            <a:ext cx="5535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一个 schema 的树结构有几个叶子节点，实际的存储中就会有多少 column</a:t>
            </a: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20800" y="589280"/>
            <a:ext cx="65030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Definition Level</a:t>
            </a:r>
            <a:endParaRPr lang="zh-CN" altLang="en-US" b="1"/>
          </a:p>
          <a:p>
            <a:pPr algn="l"/>
            <a:r>
              <a:rPr lang="zh-CN" altLang="en-US" sz="1800"/>
              <a:t>从根节点开始遍历，当某一个 field 的路径上的节点开始是空的时候我们记录下当前的深度作为这个 field 的 Definition Level。如果一个 field 的 Definition Level 等于这个 field 的最大 Definition Level 就说明这个 field 是有数据的。</a:t>
            </a:r>
            <a:endParaRPr lang="zh-CN" altLang="en-US" sz="1800"/>
          </a:p>
          <a:p>
            <a:pPr algn="l"/>
            <a:r>
              <a:rPr lang="zh-CN" altLang="en-US" sz="1800"/>
              <a:t>对于 required 类型的 field 必须是有定义的，所以这个 Definition Level 是不需要的。</a:t>
            </a:r>
            <a:endParaRPr lang="zh-CN" altLang="en-US" sz="18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795" y="2818765"/>
            <a:ext cx="5163185" cy="2336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27785" y="247650"/>
            <a:ext cx="60452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ym typeface="+mn-ea"/>
              </a:rPr>
              <a:t>Repetition Level</a:t>
            </a:r>
            <a:endParaRPr lang="zh-CN" altLang="en-US" b="1"/>
          </a:p>
          <a:p>
            <a:pPr algn="l"/>
            <a:r>
              <a:rPr lang="zh-CN" altLang="en-US" sz="1800">
                <a:sym typeface="+mn-ea"/>
              </a:rPr>
              <a:t>记录该 field 的值是在哪一个深度上重复的</a:t>
            </a:r>
            <a:endParaRPr lang="zh-CN" altLang="en-US" sz="1800"/>
          </a:p>
          <a:p>
            <a:pPr algn="l"/>
            <a:r>
              <a:rPr lang="zh-CN" altLang="en-US" sz="1800">
                <a:sym typeface="+mn-ea"/>
              </a:rPr>
              <a:t>Repetition Level = 0 表示开始一个新的 record。</a:t>
            </a:r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1621790"/>
            <a:ext cx="6102350" cy="51263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810" y="1270000"/>
            <a:ext cx="4310380" cy="30714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619885" y="5013325"/>
            <a:ext cx="6113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/>
              <a:t>Spark应用程序由一个驱动器进程和一组执行器进程组成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0115" y="200660"/>
            <a:ext cx="44964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驱动器和执行器</a:t>
            </a:r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  <a:p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集群管理器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095" y="1133475"/>
            <a:ext cx="6379210" cy="2949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5380" y="4378325"/>
            <a:ext cx="7851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集群管理器</a:t>
            </a:r>
            <a:r>
              <a:rPr lang="zh-CN" altLang="en-US" sz="2000"/>
              <a:t>负责维护一组运行Spark应用程序的机器。集群管理器也拥有自己的“驱动器”（即master）和worker的抽象，核心区别在于集群管理器管理的是物理机器，而不是进程。</a:t>
            </a:r>
            <a:endParaRPr lang="zh-CN" altLang="en-US" sz="2000"/>
          </a:p>
        </p:txBody>
      </p:sp>
      <p:sp>
        <p:nvSpPr>
          <p:cNvPr id="100" name="文本框 99"/>
          <p:cNvSpPr txBox="1"/>
          <p:nvPr/>
        </p:nvSpPr>
        <p:spPr>
          <a:xfrm>
            <a:off x="1263650" y="5487670"/>
            <a:ext cx="75755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Spark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目前支持三个集群管理器：内置独立集群管理器，</a:t>
            </a:r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Apache Mesos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和 </a:t>
            </a:r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Hadoop YARN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6115"/>
            <a:ext cx="4124960" cy="524510"/>
          </a:xfrm>
        </p:spPr>
        <p:txBody>
          <a:bodyPr/>
          <a:p>
            <a:r>
              <a:rPr lang="zh-CN" altLang="en-US"/>
              <a:t>执行模式 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12825" y="1190625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•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集群模式。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•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客户端模式。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r>
              <a:rPr lang="en-US" sz="2000">
                <a:solidFill>
                  <a:srgbClr val="231F20"/>
                </a:solidFill>
                <a:latin typeface="Times-Roman" charset="0"/>
                <a:ea typeface="宋体" panose="02010600030101010101" pitchFamily="2" charset="-122"/>
              </a:rPr>
              <a:t>• </a:t>
            </a:r>
            <a:r>
              <a:rPr lang="zh-CN" sz="2000">
                <a:solidFill>
                  <a:srgbClr val="231F20"/>
                </a:solidFill>
                <a:ea typeface="宋体" panose="02010600030101010101" pitchFamily="2" charset="-122"/>
              </a:rPr>
              <a:t>本地模式。</a:t>
            </a:r>
            <a:r>
              <a:rPr lang="en-US" sz="2000">
                <a:solidFill>
                  <a:srgbClr val="231F20"/>
                </a:solidFill>
                <a:latin typeface="HYa1gj" charset="0"/>
                <a:ea typeface="宋体" panose="02010600030101010101" pitchFamily="2" charset="-122"/>
              </a:rPr>
              <a:t> 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2614930"/>
            <a:ext cx="2286000" cy="1828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2825" y="4644390"/>
            <a:ext cx="79495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在</a:t>
            </a:r>
            <a:r>
              <a:rPr lang="zh-CN" altLang="en-US" sz="2000" b="1">
                <a:sym typeface="+mn-ea"/>
              </a:rPr>
              <a:t>集群模式</a:t>
            </a:r>
            <a:r>
              <a:rPr lang="zh-CN" altLang="en-US" sz="2000">
                <a:sym typeface="+mn-ea"/>
              </a:rPr>
              <a:t>下，用户将预编译的JAR包，Python脚本或R语言脚本提交给集群管理器。除</a:t>
            </a:r>
            <a:r>
              <a:rPr lang="zh-CN" altLang="en-US" sz="2000" b="1">
                <a:sym typeface="+mn-ea"/>
              </a:rPr>
              <a:t>执行器进程</a:t>
            </a:r>
            <a:r>
              <a:rPr lang="zh-CN" altLang="en-US" sz="2000">
                <a:sym typeface="+mn-ea"/>
              </a:rPr>
              <a:t>外，集群管理器还会在集群内的某个工作节点上启动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驱动器进程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640" y="426085"/>
            <a:ext cx="3033395" cy="2780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3935" y="3908425"/>
            <a:ext cx="79565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在</a:t>
            </a:r>
            <a:r>
              <a:rPr lang="zh-CN" altLang="en-US" b="1">
                <a:sym typeface="+mn-ea"/>
              </a:rPr>
              <a:t>客户端模式</a:t>
            </a:r>
            <a:r>
              <a:rPr lang="zh-CN" altLang="en-US">
                <a:sym typeface="+mn-ea"/>
              </a:rPr>
              <a:t>下，</a:t>
            </a:r>
            <a:r>
              <a:rPr lang="zh-CN" altLang="en-US">
                <a:sym typeface="+mn-ea"/>
              </a:rPr>
              <a:t>使用一台集群外的机器上运行Spark应用程序，</a:t>
            </a:r>
            <a:r>
              <a:rPr lang="zh-CN" altLang="en-US"/>
              <a:t>客户端机器负责维护Spark驱动器进程，并且集群管理器维护执行器进程。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58215" y="938530"/>
            <a:ext cx="7505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</a:t>
            </a:r>
            <a:r>
              <a:rPr lang="zh-CN" altLang="en-US" b="1"/>
              <a:t>本地模式</a:t>
            </a:r>
            <a:r>
              <a:rPr lang="zh-CN" altLang="en-US"/>
              <a:t>下，在一台机器上运行整个Spark应用程序，驱动器和执行器在个人计算机上运行（作为线程）而不是在集群上。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55675" y="1493520"/>
            <a:ext cx="818832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ym typeface="+mn-ea"/>
              </a:rPr>
              <a:t>Spark数据集：Dataset，DataFrame，SQL表和弹性分布式数据集 （Resilient Distributed Datasets，RDD）。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 b="1"/>
              <a:t>DataFrame</a:t>
            </a:r>
            <a:r>
              <a:rPr lang="zh-CN" altLang="en-US" sz="2000"/>
              <a:t>是最常见的结构化API，简单来说它是包含行和列的数据表。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说明这些列和列类型的一些规则被称为</a:t>
            </a:r>
            <a:r>
              <a:rPr lang="zh-CN" altLang="en-US" sz="2000" b="1"/>
              <a:t>模式</a:t>
            </a:r>
            <a:r>
              <a:rPr lang="zh-CN" altLang="en-US" sz="2000"/>
              <a:t>（schema）。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为了让多个执行器并行地工作，Spark将数据分解成多个数据块，每个数据块叫做一个</a:t>
            </a:r>
            <a:r>
              <a:rPr lang="zh-CN" altLang="en-US" sz="2000" b="1"/>
              <a:t>分区</a:t>
            </a:r>
            <a:r>
              <a:rPr lang="zh-CN" altLang="en-US" sz="2000"/>
              <a:t>。分区是位于集群中的一台物理机上的多行数据的集合。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955675" y="387350"/>
            <a:ext cx="3795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074888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_GB2312" pitchFamily="49" charset="-122"/>
                <a:cs typeface="+mj-cs"/>
              </a:rPr>
              <a:t>概念</a:t>
            </a:r>
            <a:endParaRPr lang="zh-CN" altLang="en-US" sz="4400" b="1">
              <a:solidFill>
                <a:srgbClr val="074888"/>
              </a:solidFill>
              <a:effectLst>
                <a:outerShdw blurRad="38100" dist="38100" dir="2700000">
                  <a:srgbClr val="C0C0C0"/>
                </a:outerShdw>
              </a:effectLst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2877,&quot;width&quot;:5725}"/>
</p:tagLst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5775</Words>
  <Application>WPS 演示</Application>
  <PresentationFormat>在屏幕上显示</PresentationFormat>
  <Paragraphs>275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PMingLiU</vt:lpstr>
      <vt:lpstr>MingLiU-ExtB</vt:lpstr>
      <vt:lpstr>楷体_GB2312</vt:lpstr>
      <vt:lpstr>新宋体</vt:lpstr>
      <vt:lpstr>微软雅黑</vt:lpstr>
      <vt:lpstr>Arial Unicode MS</vt:lpstr>
      <vt:lpstr>Calibri</vt:lpstr>
      <vt:lpstr>HYa1gj</vt:lpstr>
      <vt:lpstr>Times-Roman</vt:lpstr>
      <vt:lpstr>Segoe Print</vt:lpstr>
      <vt:lpstr>Helvetica</vt:lpstr>
      <vt:lpstr>HYb1gj</vt:lpstr>
      <vt:lpstr>TheSansMonoCondensed-Plain</vt:lpstr>
      <vt:lpstr>TheSansMonoCondensed-Italic</vt:lpstr>
      <vt:lpstr>HYe3gj</vt:lpstr>
      <vt:lpstr>MyriadPro-Regular</vt:lpstr>
      <vt:lpstr>HYg2gj</vt:lpstr>
      <vt:lpstr>Tahoma</vt:lpstr>
      <vt:lpstr>Verdana</vt:lpstr>
      <vt:lpstr>Consolas</vt:lpstr>
      <vt:lpstr>Symbol</vt:lpstr>
      <vt:lpstr>通用_汇报</vt:lpstr>
      <vt:lpstr>SPARK Parquet 简谈</vt:lpstr>
      <vt:lpstr>介绍</vt:lpstr>
      <vt:lpstr>课程大纲</vt:lpstr>
      <vt:lpstr>前言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Parquet</vt:lpstr>
      <vt:lpstr>Parquet</vt:lpstr>
      <vt:lpstr>PowerPoint 演示文稿</vt:lpstr>
      <vt:lpstr>PowerPoint 演示文稿</vt:lpstr>
      <vt:lpstr>Parquet 内部的数据类型、存储格式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</cp:lastModifiedBy>
  <cp:revision>15</cp:revision>
  <dcterms:created xsi:type="dcterms:W3CDTF">2009-03-03T10:06:00Z</dcterms:created>
  <dcterms:modified xsi:type="dcterms:W3CDTF">2020-08-25T15:07:25Z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