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3">
  <p:sldMasterIdLst>
    <p:sldMasterId id="2147483648" r:id="rId1"/>
  </p:sldMasterIdLst>
  <p:notesMasterIdLst>
    <p:notesMasterId r:id="rId36"/>
  </p:notesMasterIdLst>
  <p:sldIdLst>
    <p:sldId id="256" r:id="rId2"/>
    <p:sldId id="288" r:id="rId3"/>
    <p:sldId id="289" r:id="rId4"/>
    <p:sldId id="259" r:id="rId5"/>
    <p:sldId id="261" r:id="rId6"/>
    <p:sldId id="260" r:id="rId7"/>
    <p:sldId id="264" r:id="rId8"/>
    <p:sldId id="265" r:id="rId9"/>
    <p:sldId id="293" r:id="rId10"/>
    <p:sldId id="262" r:id="rId11"/>
    <p:sldId id="267" r:id="rId12"/>
    <p:sldId id="292" r:id="rId13"/>
    <p:sldId id="270" r:id="rId14"/>
    <p:sldId id="271" r:id="rId15"/>
    <p:sldId id="272" r:id="rId16"/>
    <p:sldId id="273" r:id="rId17"/>
    <p:sldId id="276" r:id="rId18"/>
    <p:sldId id="266" r:id="rId19"/>
    <p:sldId id="294" r:id="rId20"/>
    <p:sldId id="295" r:id="rId21"/>
    <p:sldId id="296" r:id="rId22"/>
    <p:sldId id="297" r:id="rId23"/>
    <p:sldId id="298" r:id="rId24"/>
    <p:sldId id="277" r:id="rId25"/>
    <p:sldId id="278" r:id="rId26"/>
    <p:sldId id="280" r:id="rId27"/>
    <p:sldId id="281" r:id="rId28"/>
    <p:sldId id="282" r:id="rId29"/>
    <p:sldId id="279" r:id="rId30"/>
    <p:sldId id="291" r:id="rId31"/>
    <p:sldId id="283" r:id="rId32"/>
    <p:sldId id="284" r:id="rId33"/>
    <p:sldId id="287" r:id="rId34"/>
    <p:sldId id="290" r:id="rId3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50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182" y="82"/>
      </p:cViewPr>
      <p:guideLst>
        <p:guide orient="horz" pos="16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8EDA0-C036-4068-AB12-32949D613456}" type="datetimeFigureOut">
              <a:rPr lang="zh-CN" altLang="en-US" smtClean="0"/>
              <a:pPr/>
              <a:t>2020/12/24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5E0B9-02CF-442B-8984-91966416CC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993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5E0B9-02CF-442B-8984-91966416CCE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319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5E0B9-02CF-442B-8984-91966416CCE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394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5E0B9-02CF-442B-8984-91966416CCE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589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5E0B9-02CF-442B-8984-91966416CCE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426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5E0B9-02CF-442B-8984-91966416CCE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806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5E0B9-02CF-442B-8984-91966416CCE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480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5E0B9-02CF-442B-8984-91966416CCE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941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5E0B9-02CF-442B-8984-91966416CCE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613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5E0B9-02CF-442B-8984-91966416CCE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203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5E0B9-02CF-442B-8984-91966416CCE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7980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5E0B9-02CF-442B-8984-91966416CCE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937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5E0B9-02CF-442B-8984-91966416CCE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876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5E0B9-02CF-442B-8984-91966416CCE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5514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5E0B9-02CF-442B-8984-91966416CCE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169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5E0B9-02CF-442B-8984-91966416CCE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0381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5E0B9-02CF-442B-8984-91966416CCE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1534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5E0B9-02CF-442B-8984-91966416CCE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2328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5E0B9-02CF-442B-8984-91966416CCEF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1162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5E0B9-02CF-442B-8984-91966416CCEF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8766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5E0B9-02CF-442B-8984-91966416CCEF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8743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5E0B9-02CF-442B-8984-91966416CCEF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4520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5E0B9-02CF-442B-8984-91966416CCEF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246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5E0B9-02CF-442B-8984-91966416CCE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658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5E0B9-02CF-442B-8984-91966416CCEF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7600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5E0B9-02CF-442B-8984-91966416CCEF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9619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5E0B9-02CF-442B-8984-91966416CCEF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0268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5E0B9-02CF-442B-8984-91966416CCEF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0385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pp</a:t>
            </a:r>
            <a:r>
              <a:rPr lang="zh-CN" altLang="en-US"/>
              <a:t>琦素材站</a:t>
            </a:r>
            <a:r>
              <a:rPr lang="en-US" altLang="zh-CN"/>
              <a:t>https://shop152350920.taobao.com/</a:t>
            </a:r>
            <a:endParaRPr lang="en-US" altLang="zh-CN" dirty="0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5E0B9-02CF-442B-8984-91966416CCEF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5E0B9-02CF-442B-8984-91966416CCE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66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5E0B9-02CF-442B-8984-91966416CCE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752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5E0B9-02CF-442B-8984-91966416CCE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023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5E0B9-02CF-442B-8984-91966416CCE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219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5E0B9-02CF-442B-8984-91966416CCE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604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5E0B9-02CF-442B-8984-91966416CCE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44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4A8F-61A0-48D2-956E-14FBF6EE2463}" type="datetimeFigureOut">
              <a:rPr lang="zh-CN" altLang="en-US" smtClean="0"/>
              <a:pPr/>
              <a:t>2020/12/24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F22C-2CA1-435A-938A-9D12BB7863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4A8F-61A0-48D2-956E-14FBF6EE2463}" type="datetimeFigureOut">
              <a:rPr lang="zh-CN" altLang="en-US" smtClean="0"/>
              <a:pPr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F22C-2CA1-435A-938A-9D12BB7863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4A8F-61A0-48D2-956E-14FBF6EE2463}" type="datetimeFigureOut">
              <a:rPr lang="zh-CN" altLang="en-US" smtClean="0"/>
              <a:pPr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F22C-2CA1-435A-938A-9D12BB7863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4A8F-61A0-48D2-956E-14FBF6EE2463}" type="datetimeFigureOut">
              <a:rPr lang="zh-CN" altLang="en-US" smtClean="0"/>
              <a:pPr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F22C-2CA1-435A-938A-9D12BB7863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B4A8F-61A0-48D2-956E-14FBF6EE2463}" type="datetimeFigureOut">
              <a:rPr lang="zh-CN" altLang="en-US" smtClean="0"/>
              <a:pPr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EF22C-2CA1-435A-938A-9D12BB7863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AE%A2%E6%88%B7%E5%85%B3%E7%B3%BB%E7%AE%A1%E7%90%86%28CRM%29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aike.baidu.com/item/%E6%97%A7%E9%87%91%E5%B1%B1/29211" TargetMode="External"/><Relationship Id="rId4" Type="http://schemas.openxmlformats.org/officeDocument/2006/relationships/hyperlink" Target="https://baike.baidu.com/item/%E8%BD%AF%E4%BB%B6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3768" y="771550"/>
            <a:ext cx="4243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zh-CN" sz="3200" b="1" dirty="0">
                <a:ln w="9525">
                  <a:solidFill>
                    <a:schemeClr val="bg1"/>
                  </a:solidFill>
                </a:ln>
                <a:pattFill prst="wd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微软雅黑" pitchFamily="34" charset="-122"/>
                <a:ea typeface="微软雅黑" pitchFamily="34" charset="-122"/>
              </a:rPr>
              <a:t>简易企业</a:t>
            </a:r>
            <a:r>
              <a:rPr lang="en-US" altLang="zh-CN" sz="3200" b="1" dirty="0">
                <a:ln w="9525">
                  <a:solidFill>
                    <a:schemeClr val="bg1"/>
                  </a:solidFill>
                </a:ln>
                <a:pattFill prst="wd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zh-CN" sz="3200" b="1" dirty="0">
                <a:ln w="9525">
                  <a:solidFill>
                    <a:schemeClr val="bg1"/>
                  </a:solidFill>
                </a:ln>
                <a:pattFill prst="wd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微软雅黑" pitchFamily="34" charset="-122"/>
                <a:ea typeface="微软雅黑" pitchFamily="34" charset="-122"/>
              </a:rPr>
              <a:t>系统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787237" y="2965119"/>
            <a:ext cx="124148" cy="141126"/>
            <a:chOff x="860980" y="3583740"/>
            <a:chExt cx="100336" cy="114086"/>
          </a:xfrm>
        </p:grpSpPr>
        <p:sp>
          <p:nvSpPr>
            <p:cNvPr id="9" name="Freeform 12"/>
            <p:cNvSpPr>
              <a:spLocks noEditPoints="1"/>
            </p:cNvSpPr>
            <p:nvPr/>
          </p:nvSpPr>
          <p:spPr bwMode="auto">
            <a:xfrm>
              <a:off x="884050" y="3583740"/>
              <a:ext cx="53831" cy="53740"/>
            </a:xfrm>
            <a:custGeom>
              <a:avLst/>
              <a:gdLst>
                <a:gd name="T0" fmla="*/ 31 w 62"/>
                <a:gd name="T1" fmla="*/ 62 h 62"/>
                <a:gd name="T2" fmla="*/ 0 w 62"/>
                <a:gd name="T3" fmla="*/ 31 h 62"/>
                <a:gd name="T4" fmla="*/ 31 w 62"/>
                <a:gd name="T5" fmla="*/ 0 h 62"/>
                <a:gd name="T6" fmla="*/ 62 w 62"/>
                <a:gd name="T7" fmla="*/ 31 h 62"/>
                <a:gd name="T8" fmla="*/ 31 w 62"/>
                <a:gd name="T9" fmla="*/ 62 h 62"/>
                <a:gd name="T10" fmla="*/ 31 w 62"/>
                <a:gd name="T11" fmla="*/ 11 h 62"/>
                <a:gd name="T12" fmla="*/ 11 w 62"/>
                <a:gd name="T13" fmla="*/ 31 h 62"/>
                <a:gd name="T14" fmla="*/ 31 w 62"/>
                <a:gd name="T15" fmla="*/ 51 h 62"/>
                <a:gd name="T16" fmla="*/ 51 w 62"/>
                <a:gd name="T17" fmla="*/ 31 h 62"/>
                <a:gd name="T18" fmla="*/ 31 w 62"/>
                <a:gd name="T19" fmla="*/ 1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31" y="11"/>
                  </a:moveTo>
                  <a:cubicBezTo>
                    <a:pt x="20" y="11"/>
                    <a:pt x="11" y="20"/>
                    <a:pt x="11" y="31"/>
                  </a:cubicBezTo>
                  <a:cubicBezTo>
                    <a:pt x="11" y="42"/>
                    <a:pt x="20" y="51"/>
                    <a:pt x="31" y="51"/>
                  </a:cubicBezTo>
                  <a:cubicBezTo>
                    <a:pt x="42" y="51"/>
                    <a:pt x="51" y="42"/>
                    <a:pt x="51" y="31"/>
                  </a:cubicBezTo>
                  <a:cubicBezTo>
                    <a:pt x="51" y="20"/>
                    <a:pt x="42" y="11"/>
                    <a:pt x="31" y="1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Freeform 13"/>
            <p:cNvSpPr/>
            <p:nvPr/>
          </p:nvSpPr>
          <p:spPr bwMode="auto">
            <a:xfrm>
              <a:off x="860980" y="3643356"/>
              <a:ext cx="100336" cy="54470"/>
            </a:xfrm>
            <a:custGeom>
              <a:avLst/>
              <a:gdLst>
                <a:gd name="T0" fmla="*/ 111 w 116"/>
                <a:gd name="T1" fmla="*/ 63 h 63"/>
                <a:gd name="T2" fmla="*/ 105 w 116"/>
                <a:gd name="T3" fmla="*/ 58 h 63"/>
                <a:gd name="T4" fmla="*/ 58 w 116"/>
                <a:gd name="T5" fmla="*/ 11 h 63"/>
                <a:gd name="T6" fmla="*/ 11 w 116"/>
                <a:gd name="T7" fmla="*/ 58 h 63"/>
                <a:gd name="T8" fmla="*/ 6 w 116"/>
                <a:gd name="T9" fmla="*/ 63 h 63"/>
                <a:gd name="T10" fmla="*/ 0 w 116"/>
                <a:gd name="T11" fmla="*/ 58 h 63"/>
                <a:gd name="T12" fmla="*/ 58 w 116"/>
                <a:gd name="T13" fmla="*/ 0 h 63"/>
                <a:gd name="T14" fmla="*/ 116 w 116"/>
                <a:gd name="T15" fmla="*/ 58 h 63"/>
                <a:gd name="T16" fmla="*/ 111 w 116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63">
                  <a:moveTo>
                    <a:pt x="111" y="63"/>
                  </a:moveTo>
                  <a:cubicBezTo>
                    <a:pt x="108" y="63"/>
                    <a:pt x="105" y="61"/>
                    <a:pt x="105" y="58"/>
                  </a:cubicBezTo>
                  <a:cubicBezTo>
                    <a:pt x="105" y="32"/>
                    <a:pt x="84" y="11"/>
                    <a:pt x="58" y="11"/>
                  </a:cubicBezTo>
                  <a:cubicBezTo>
                    <a:pt x="32" y="11"/>
                    <a:pt x="11" y="32"/>
                    <a:pt x="11" y="58"/>
                  </a:cubicBezTo>
                  <a:cubicBezTo>
                    <a:pt x="11" y="61"/>
                    <a:pt x="9" y="63"/>
                    <a:pt x="6" y="63"/>
                  </a:cubicBezTo>
                  <a:cubicBezTo>
                    <a:pt x="3" y="63"/>
                    <a:pt x="0" y="61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90" y="0"/>
                    <a:pt x="116" y="26"/>
                    <a:pt x="116" y="58"/>
                  </a:cubicBezTo>
                  <a:cubicBezTo>
                    <a:pt x="116" y="61"/>
                    <a:pt x="114" y="63"/>
                    <a:pt x="111" y="6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Group 16"/>
          <p:cNvGrpSpPr/>
          <p:nvPr/>
        </p:nvGrpSpPr>
        <p:grpSpPr bwMode="auto">
          <a:xfrm>
            <a:off x="4545503" y="2959263"/>
            <a:ext cx="97252" cy="156314"/>
            <a:chOff x="4441" y="3144"/>
            <a:chExt cx="215" cy="345"/>
          </a:xfrm>
        </p:grpSpPr>
        <p:sp>
          <p:nvSpPr>
            <p:cNvPr id="14" name="Freeform 17"/>
            <p:cNvSpPr>
              <a:spLocks noEditPoints="1"/>
            </p:cNvSpPr>
            <p:nvPr/>
          </p:nvSpPr>
          <p:spPr bwMode="auto">
            <a:xfrm>
              <a:off x="4474" y="3144"/>
              <a:ext cx="149" cy="253"/>
            </a:xfrm>
            <a:custGeom>
              <a:avLst/>
              <a:gdLst>
                <a:gd name="T0" fmla="*/ 31 w 63"/>
                <a:gd name="T1" fmla="*/ 107 h 107"/>
                <a:gd name="T2" fmla="*/ 63 w 63"/>
                <a:gd name="T3" fmla="*/ 78 h 107"/>
                <a:gd name="T4" fmla="*/ 63 w 63"/>
                <a:gd name="T5" fmla="*/ 29 h 107"/>
                <a:gd name="T6" fmla="*/ 31 w 63"/>
                <a:gd name="T7" fmla="*/ 0 h 107"/>
                <a:gd name="T8" fmla="*/ 0 w 63"/>
                <a:gd name="T9" fmla="*/ 29 h 107"/>
                <a:gd name="T10" fmla="*/ 0 w 63"/>
                <a:gd name="T11" fmla="*/ 78 h 107"/>
                <a:gd name="T12" fmla="*/ 31 w 63"/>
                <a:gd name="T13" fmla="*/ 107 h 107"/>
                <a:gd name="T14" fmla="*/ 10 w 63"/>
                <a:gd name="T15" fmla="*/ 29 h 107"/>
                <a:gd name="T16" fmla="*/ 31 w 63"/>
                <a:gd name="T17" fmla="*/ 10 h 107"/>
                <a:gd name="T18" fmla="*/ 53 w 63"/>
                <a:gd name="T19" fmla="*/ 29 h 107"/>
                <a:gd name="T20" fmla="*/ 53 w 63"/>
                <a:gd name="T21" fmla="*/ 78 h 107"/>
                <a:gd name="T22" fmla="*/ 31 w 63"/>
                <a:gd name="T23" fmla="*/ 97 h 107"/>
                <a:gd name="T24" fmla="*/ 10 w 63"/>
                <a:gd name="T25" fmla="*/ 78 h 107"/>
                <a:gd name="T26" fmla="*/ 10 w 63"/>
                <a:gd name="T27" fmla="*/ 2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" h="107">
                  <a:moveTo>
                    <a:pt x="31" y="107"/>
                  </a:moveTo>
                  <a:cubicBezTo>
                    <a:pt x="49" y="107"/>
                    <a:pt x="63" y="94"/>
                    <a:pt x="63" y="78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3" y="13"/>
                    <a:pt x="49" y="0"/>
                    <a:pt x="31" y="0"/>
                  </a:cubicBezTo>
                  <a:cubicBezTo>
                    <a:pt x="14" y="0"/>
                    <a:pt x="0" y="13"/>
                    <a:pt x="0" y="2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4"/>
                    <a:pt x="14" y="107"/>
                    <a:pt x="31" y="107"/>
                  </a:cubicBezTo>
                  <a:close/>
                  <a:moveTo>
                    <a:pt x="10" y="29"/>
                  </a:moveTo>
                  <a:cubicBezTo>
                    <a:pt x="10" y="18"/>
                    <a:pt x="19" y="10"/>
                    <a:pt x="31" y="10"/>
                  </a:cubicBezTo>
                  <a:cubicBezTo>
                    <a:pt x="43" y="10"/>
                    <a:pt x="53" y="18"/>
                    <a:pt x="53" y="29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3" y="88"/>
                    <a:pt x="43" y="97"/>
                    <a:pt x="31" y="97"/>
                  </a:cubicBezTo>
                  <a:cubicBezTo>
                    <a:pt x="19" y="97"/>
                    <a:pt x="10" y="88"/>
                    <a:pt x="10" y="78"/>
                  </a:cubicBezTo>
                  <a:lnTo>
                    <a:pt x="10" y="29"/>
                  </a:lnTo>
                  <a:close/>
                </a:path>
              </a:pathLst>
            </a:cu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4441" y="3267"/>
              <a:ext cx="215" cy="222"/>
            </a:xfrm>
            <a:custGeom>
              <a:avLst/>
              <a:gdLst>
                <a:gd name="T0" fmla="*/ 86 w 91"/>
                <a:gd name="T1" fmla="*/ 0 h 94"/>
                <a:gd name="T2" fmla="*/ 81 w 91"/>
                <a:gd name="T3" fmla="*/ 5 h 94"/>
                <a:gd name="T4" fmla="*/ 81 w 91"/>
                <a:gd name="T5" fmla="*/ 28 h 94"/>
                <a:gd name="T6" fmla="*/ 45 w 91"/>
                <a:gd name="T7" fmla="*/ 59 h 94"/>
                <a:gd name="T8" fmla="*/ 10 w 91"/>
                <a:gd name="T9" fmla="*/ 28 h 94"/>
                <a:gd name="T10" fmla="*/ 10 w 91"/>
                <a:gd name="T11" fmla="*/ 5 h 94"/>
                <a:gd name="T12" fmla="*/ 5 w 91"/>
                <a:gd name="T13" fmla="*/ 0 h 94"/>
                <a:gd name="T14" fmla="*/ 0 w 91"/>
                <a:gd name="T15" fmla="*/ 5 h 94"/>
                <a:gd name="T16" fmla="*/ 0 w 91"/>
                <a:gd name="T17" fmla="*/ 28 h 94"/>
                <a:gd name="T18" fmla="*/ 40 w 91"/>
                <a:gd name="T19" fmla="*/ 69 h 94"/>
                <a:gd name="T20" fmla="*/ 40 w 91"/>
                <a:gd name="T21" fmla="*/ 84 h 94"/>
                <a:gd name="T22" fmla="*/ 20 w 91"/>
                <a:gd name="T23" fmla="*/ 84 h 94"/>
                <a:gd name="T24" fmla="*/ 15 w 91"/>
                <a:gd name="T25" fmla="*/ 89 h 94"/>
                <a:gd name="T26" fmla="*/ 20 w 91"/>
                <a:gd name="T27" fmla="*/ 94 h 94"/>
                <a:gd name="T28" fmla="*/ 70 w 91"/>
                <a:gd name="T29" fmla="*/ 94 h 94"/>
                <a:gd name="T30" fmla="*/ 75 w 91"/>
                <a:gd name="T31" fmla="*/ 89 h 94"/>
                <a:gd name="T32" fmla="*/ 70 w 91"/>
                <a:gd name="T33" fmla="*/ 84 h 94"/>
                <a:gd name="T34" fmla="*/ 50 w 91"/>
                <a:gd name="T35" fmla="*/ 84 h 94"/>
                <a:gd name="T36" fmla="*/ 50 w 91"/>
                <a:gd name="T37" fmla="*/ 69 h 94"/>
                <a:gd name="T38" fmla="*/ 91 w 91"/>
                <a:gd name="T39" fmla="*/ 28 h 94"/>
                <a:gd name="T40" fmla="*/ 91 w 91"/>
                <a:gd name="T41" fmla="*/ 5 h 94"/>
                <a:gd name="T42" fmla="*/ 86 w 91"/>
                <a:gd name="T4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" h="94">
                  <a:moveTo>
                    <a:pt x="86" y="0"/>
                  </a:moveTo>
                  <a:cubicBezTo>
                    <a:pt x="83" y="0"/>
                    <a:pt x="81" y="3"/>
                    <a:pt x="81" y="5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1" y="45"/>
                    <a:pt x="65" y="59"/>
                    <a:pt x="45" y="59"/>
                  </a:cubicBezTo>
                  <a:cubicBezTo>
                    <a:pt x="26" y="59"/>
                    <a:pt x="10" y="45"/>
                    <a:pt x="10" y="28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9"/>
                    <a:pt x="18" y="67"/>
                    <a:pt x="40" y="69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18" y="84"/>
                    <a:pt x="15" y="86"/>
                    <a:pt x="15" y="89"/>
                  </a:cubicBezTo>
                  <a:cubicBezTo>
                    <a:pt x="15" y="92"/>
                    <a:pt x="18" y="94"/>
                    <a:pt x="20" y="94"/>
                  </a:cubicBezTo>
                  <a:cubicBezTo>
                    <a:pt x="70" y="94"/>
                    <a:pt x="70" y="94"/>
                    <a:pt x="70" y="94"/>
                  </a:cubicBezTo>
                  <a:cubicBezTo>
                    <a:pt x="73" y="94"/>
                    <a:pt x="75" y="92"/>
                    <a:pt x="75" y="89"/>
                  </a:cubicBezTo>
                  <a:cubicBezTo>
                    <a:pt x="75" y="86"/>
                    <a:pt x="73" y="84"/>
                    <a:pt x="70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73" y="67"/>
                    <a:pt x="91" y="49"/>
                    <a:pt x="91" y="28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3"/>
                    <a:pt x="88" y="0"/>
                    <a:pt x="86" y="0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2949312" y="2913659"/>
            <a:ext cx="126188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指导老师：赵一丁</a:t>
            </a:r>
            <a:endParaRPr lang="en-US" altLang="zh-CN" sz="10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4709999" y="2913659"/>
            <a:ext cx="157126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答辩人：韩守港 谢文超</a:t>
            </a:r>
            <a:endParaRPr lang="en-US" altLang="zh-CN" sz="10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33897034-7C94-4737-9973-FF143CC77E74}"/>
              </a:ext>
            </a:extLst>
          </p:cNvPr>
          <p:cNvSpPr txBox="1"/>
          <p:nvPr/>
        </p:nvSpPr>
        <p:spPr>
          <a:xfrm>
            <a:off x="2483768" y="1683526"/>
            <a:ext cx="4243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>
                <a:ln w="9525">
                  <a:solidFill>
                    <a:schemeClr val="bg1"/>
                  </a:solidFill>
                </a:ln>
                <a:pattFill prst="wd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微软雅黑" pitchFamily="34" charset="-122"/>
                <a:ea typeface="微软雅黑" pitchFamily="34" charset="-122"/>
              </a:rPr>
              <a:t>开题报告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BA12D84-B9BE-4A38-9722-1B73DBA56420}"/>
              </a:ext>
            </a:extLst>
          </p:cNvPr>
          <p:cNvCxnSpPr/>
          <p:nvPr/>
        </p:nvCxnSpPr>
        <p:spPr>
          <a:xfrm>
            <a:off x="1685663" y="2419276"/>
            <a:ext cx="6048672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/>
          <p:nvPr/>
        </p:nvSpPr>
        <p:spPr bwMode="auto">
          <a:xfrm>
            <a:off x="3575845" y="1640229"/>
            <a:ext cx="974725" cy="973438"/>
          </a:xfrm>
          <a:custGeom>
            <a:avLst/>
            <a:gdLst>
              <a:gd name="T0" fmla="*/ 282 w 565"/>
              <a:gd name="T1" fmla="*/ 0 h 565"/>
              <a:gd name="T2" fmla="*/ 0 w 565"/>
              <a:gd name="T3" fmla="*/ 0 h 565"/>
              <a:gd name="T4" fmla="*/ 0 w 565"/>
              <a:gd name="T5" fmla="*/ 283 h 565"/>
              <a:gd name="T6" fmla="*/ 282 w 565"/>
              <a:gd name="T7" fmla="*/ 565 h 565"/>
              <a:gd name="T8" fmla="*/ 565 w 565"/>
              <a:gd name="T9" fmla="*/ 565 h 565"/>
              <a:gd name="T10" fmla="*/ 565 w 565"/>
              <a:gd name="T11" fmla="*/ 283 h 565"/>
              <a:gd name="T12" fmla="*/ 282 w 565"/>
              <a:gd name="T13" fmla="*/ 0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439"/>
                  <a:pt x="126" y="565"/>
                  <a:pt x="282" y="565"/>
                </a:cubicBezTo>
                <a:cubicBezTo>
                  <a:pt x="565" y="565"/>
                  <a:pt x="565" y="565"/>
                  <a:pt x="565" y="565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127"/>
                  <a:pt x="438" y="0"/>
                  <a:pt x="2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22"/>
          <p:cNvSpPr/>
          <p:nvPr/>
        </p:nvSpPr>
        <p:spPr bwMode="auto">
          <a:xfrm>
            <a:off x="4588670" y="1640229"/>
            <a:ext cx="973137" cy="973438"/>
          </a:xfrm>
          <a:custGeom>
            <a:avLst/>
            <a:gdLst>
              <a:gd name="T0" fmla="*/ 283 w 565"/>
              <a:gd name="T1" fmla="*/ 0 h 565"/>
              <a:gd name="T2" fmla="*/ 565 w 565"/>
              <a:gd name="T3" fmla="*/ 0 h 565"/>
              <a:gd name="T4" fmla="*/ 565 w 565"/>
              <a:gd name="T5" fmla="*/ 283 h 565"/>
              <a:gd name="T6" fmla="*/ 283 w 565"/>
              <a:gd name="T7" fmla="*/ 565 h 565"/>
              <a:gd name="T8" fmla="*/ 0 w 565"/>
              <a:gd name="T9" fmla="*/ 565 h 565"/>
              <a:gd name="T10" fmla="*/ 0 w 565"/>
              <a:gd name="T11" fmla="*/ 283 h 565"/>
              <a:gd name="T12" fmla="*/ 283 w 565"/>
              <a:gd name="T13" fmla="*/ 0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3" y="0"/>
                </a:moveTo>
                <a:cubicBezTo>
                  <a:pt x="565" y="0"/>
                  <a:pt x="565" y="0"/>
                  <a:pt x="565" y="0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439"/>
                  <a:pt x="439" y="565"/>
                  <a:pt x="283" y="565"/>
                </a:cubicBezTo>
                <a:cubicBezTo>
                  <a:pt x="0" y="565"/>
                  <a:pt x="0" y="565"/>
                  <a:pt x="0" y="565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127"/>
                  <a:pt x="127" y="0"/>
                  <a:pt x="28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23"/>
          <p:cNvSpPr/>
          <p:nvPr/>
        </p:nvSpPr>
        <p:spPr bwMode="auto">
          <a:xfrm>
            <a:off x="3575845" y="2653367"/>
            <a:ext cx="974725" cy="973438"/>
          </a:xfrm>
          <a:custGeom>
            <a:avLst/>
            <a:gdLst>
              <a:gd name="T0" fmla="*/ 282 w 565"/>
              <a:gd name="T1" fmla="*/ 565 h 565"/>
              <a:gd name="T2" fmla="*/ 0 w 565"/>
              <a:gd name="T3" fmla="*/ 565 h 565"/>
              <a:gd name="T4" fmla="*/ 0 w 565"/>
              <a:gd name="T5" fmla="*/ 283 h 565"/>
              <a:gd name="T6" fmla="*/ 282 w 565"/>
              <a:gd name="T7" fmla="*/ 0 h 565"/>
              <a:gd name="T8" fmla="*/ 565 w 565"/>
              <a:gd name="T9" fmla="*/ 0 h 565"/>
              <a:gd name="T10" fmla="*/ 565 w 565"/>
              <a:gd name="T11" fmla="*/ 283 h 565"/>
              <a:gd name="T12" fmla="*/ 282 w 565"/>
              <a:gd name="T13" fmla="*/ 565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2" y="565"/>
                </a:moveTo>
                <a:cubicBezTo>
                  <a:pt x="0" y="565"/>
                  <a:pt x="0" y="565"/>
                  <a:pt x="0" y="565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127"/>
                  <a:pt x="126" y="0"/>
                  <a:pt x="282" y="0"/>
                </a:cubicBezTo>
                <a:cubicBezTo>
                  <a:pt x="565" y="0"/>
                  <a:pt x="565" y="0"/>
                  <a:pt x="565" y="0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439"/>
                  <a:pt x="438" y="565"/>
                  <a:pt x="282" y="5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24"/>
          <p:cNvSpPr/>
          <p:nvPr/>
        </p:nvSpPr>
        <p:spPr bwMode="auto">
          <a:xfrm>
            <a:off x="4588670" y="2653367"/>
            <a:ext cx="973137" cy="973438"/>
          </a:xfrm>
          <a:custGeom>
            <a:avLst/>
            <a:gdLst>
              <a:gd name="T0" fmla="*/ 283 w 565"/>
              <a:gd name="T1" fmla="*/ 565 h 565"/>
              <a:gd name="T2" fmla="*/ 565 w 565"/>
              <a:gd name="T3" fmla="*/ 565 h 565"/>
              <a:gd name="T4" fmla="*/ 565 w 565"/>
              <a:gd name="T5" fmla="*/ 283 h 565"/>
              <a:gd name="T6" fmla="*/ 283 w 565"/>
              <a:gd name="T7" fmla="*/ 0 h 565"/>
              <a:gd name="T8" fmla="*/ 0 w 565"/>
              <a:gd name="T9" fmla="*/ 0 h 565"/>
              <a:gd name="T10" fmla="*/ 0 w 565"/>
              <a:gd name="T11" fmla="*/ 283 h 565"/>
              <a:gd name="T12" fmla="*/ 283 w 565"/>
              <a:gd name="T13" fmla="*/ 565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3" y="565"/>
                </a:moveTo>
                <a:cubicBezTo>
                  <a:pt x="565" y="565"/>
                  <a:pt x="565" y="565"/>
                  <a:pt x="565" y="565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127"/>
                  <a:pt x="439" y="0"/>
                  <a:pt x="28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439"/>
                  <a:pt x="127" y="565"/>
                  <a:pt x="283" y="56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3954116" y="1808557"/>
            <a:ext cx="235642" cy="61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zh-CN" sz="4000" dirty="0">
                <a:solidFill>
                  <a:srgbClr val="FFFFFF"/>
                </a:solidFill>
                <a:latin typeface="+mj-lt"/>
              </a:rPr>
              <a:t>S</a:t>
            </a:r>
            <a:endParaRPr lang="zh-CN" altLang="zh-CN" sz="4000" dirty="0">
              <a:latin typeface="+mj-lt"/>
            </a:endParaRP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4806328" y="1808557"/>
            <a:ext cx="456856" cy="61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zh-CN" sz="4000" dirty="0">
                <a:solidFill>
                  <a:srgbClr val="FFFFFF"/>
                </a:solidFill>
                <a:latin typeface="+mj-lt"/>
              </a:rPr>
              <a:t>W</a:t>
            </a:r>
            <a:endParaRPr lang="zh-CN" altLang="zh-CN" sz="4000" dirty="0">
              <a:latin typeface="+mj-lt"/>
            </a:endParaRPr>
          </a:p>
        </p:txBody>
      </p:sp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3927420" y="2761350"/>
            <a:ext cx="339837" cy="61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zh-CN" sz="4000" dirty="0">
                <a:solidFill>
                  <a:srgbClr val="FFFFFF"/>
                </a:solidFill>
                <a:latin typeface="+mj-lt"/>
              </a:rPr>
              <a:t>O</a:t>
            </a:r>
            <a:endParaRPr lang="zh-CN" altLang="zh-CN" sz="4000" dirty="0">
              <a:latin typeface="+mj-lt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4929567" y="2761350"/>
            <a:ext cx="250069" cy="61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zh-CN" sz="4000" dirty="0">
                <a:solidFill>
                  <a:srgbClr val="FFFFFF"/>
                </a:solidFill>
                <a:latin typeface="+mj-lt"/>
              </a:rPr>
              <a:t>T</a:t>
            </a:r>
            <a:endParaRPr lang="zh-CN" altLang="zh-CN" sz="4000" dirty="0">
              <a:latin typeface="+mj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320209" y="2384229"/>
            <a:ext cx="503582" cy="503737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4440358" y="2535259"/>
            <a:ext cx="263284" cy="201676"/>
          </a:xfrm>
          <a:custGeom>
            <a:avLst/>
            <a:gdLst>
              <a:gd name="T0" fmla="*/ 218 w 235"/>
              <a:gd name="T1" fmla="*/ 76 h 180"/>
              <a:gd name="T2" fmla="*/ 230 w 235"/>
              <a:gd name="T3" fmla="*/ 106 h 180"/>
              <a:gd name="T4" fmla="*/ 206 w 235"/>
              <a:gd name="T5" fmla="*/ 107 h 180"/>
              <a:gd name="T6" fmla="*/ 117 w 235"/>
              <a:gd name="T7" fmla="*/ 180 h 180"/>
              <a:gd name="T8" fmla="*/ 54 w 235"/>
              <a:gd name="T9" fmla="*/ 154 h 180"/>
              <a:gd name="T10" fmla="*/ 66 w 235"/>
              <a:gd name="T11" fmla="*/ 141 h 180"/>
              <a:gd name="T12" fmla="*/ 117 w 235"/>
              <a:gd name="T13" fmla="*/ 162 h 180"/>
              <a:gd name="T14" fmla="*/ 187 w 235"/>
              <a:gd name="T15" fmla="*/ 107 h 180"/>
              <a:gd name="T16" fmla="*/ 162 w 235"/>
              <a:gd name="T17" fmla="*/ 99 h 180"/>
              <a:gd name="T18" fmla="*/ 178 w 235"/>
              <a:gd name="T19" fmla="*/ 76 h 180"/>
              <a:gd name="T20" fmla="*/ 203 w 235"/>
              <a:gd name="T21" fmla="*/ 58 h 180"/>
              <a:gd name="T22" fmla="*/ 204 w 235"/>
              <a:gd name="T23" fmla="*/ 87 h 180"/>
              <a:gd name="T24" fmla="*/ 198 w 235"/>
              <a:gd name="T25" fmla="*/ 79 h 180"/>
              <a:gd name="T26" fmla="*/ 190 w 235"/>
              <a:gd name="T27" fmla="*/ 90 h 180"/>
              <a:gd name="T28" fmla="*/ 199 w 235"/>
              <a:gd name="T29" fmla="*/ 90 h 180"/>
              <a:gd name="T30" fmla="*/ 204 w 235"/>
              <a:gd name="T31" fmla="*/ 87 h 180"/>
              <a:gd name="T32" fmla="*/ 30 w 235"/>
              <a:gd name="T33" fmla="*/ 120 h 180"/>
              <a:gd name="T34" fmla="*/ 44 w 235"/>
              <a:gd name="T35" fmla="*/ 120 h 180"/>
              <a:gd name="T36" fmla="*/ 71 w 235"/>
              <a:gd name="T37" fmla="*/ 87 h 180"/>
              <a:gd name="T38" fmla="*/ 73 w 235"/>
              <a:gd name="T39" fmla="*/ 81 h 180"/>
              <a:gd name="T40" fmla="*/ 47 w 235"/>
              <a:gd name="T41" fmla="*/ 72 h 180"/>
              <a:gd name="T42" fmla="*/ 117 w 235"/>
              <a:gd name="T43" fmla="*/ 18 h 180"/>
              <a:gd name="T44" fmla="*/ 168 w 235"/>
              <a:gd name="T45" fmla="*/ 39 h 180"/>
              <a:gd name="T46" fmla="*/ 180 w 235"/>
              <a:gd name="T47" fmla="*/ 26 h 180"/>
              <a:gd name="T48" fmla="*/ 117 w 235"/>
              <a:gd name="T49" fmla="*/ 0 h 180"/>
              <a:gd name="T50" fmla="*/ 29 w 235"/>
              <a:gd name="T51" fmla="*/ 72 h 180"/>
              <a:gd name="T52" fmla="*/ 4 w 235"/>
              <a:gd name="T53" fmla="*/ 74 h 180"/>
              <a:gd name="T54" fmla="*/ 16 w 235"/>
              <a:gd name="T55" fmla="*/ 104 h 180"/>
              <a:gd name="T56" fmla="*/ 30 w 235"/>
              <a:gd name="T57" fmla="*/ 93 h 180"/>
              <a:gd name="T58" fmla="*/ 29 w 235"/>
              <a:gd name="T59" fmla="*/ 90 h 180"/>
              <a:gd name="T60" fmla="*/ 37 w 235"/>
              <a:gd name="T61" fmla="*/ 90 h 180"/>
              <a:gd name="T62" fmla="*/ 43 w 235"/>
              <a:gd name="T63" fmla="*/ 93 h 180"/>
              <a:gd name="T64" fmla="*/ 30 w 235"/>
              <a:gd name="T65" fmla="*/ 93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5" h="180">
                <a:moveTo>
                  <a:pt x="205" y="60"/>
                </a:moveTo>
                <a:cubicBezTo>
                  <a:pt x="218" y="76"/>
                  <a:pt x="218" y="76"/>
                  <a:pt x="218" y="76"/>
                </a:cubicBezTo>
                <a:cubicBezTo>
                  <a:pt x="232" y="93"/>
                  <a:pt x="232" y="93"/>
                  <a:pt x="232" y="93"/>
                </a:cubicBezTo>
                <a:cubicBezTo>
                  <a:pt x="235" y="97"/>
                  <a:pt x="234" y="103"/>
                  <a:pt x="230" y="106"/>
                </a:cubicBezTo>
                <a:cubicBezTo>
                  <a:pt x="228" y="107"/>
                  <a:pt x="226" y="108"/>
                  <a:pt x="224" y="107"/>
                </a:cubicBezTo>
                <a:cubicBezTo>
                  <a:pt x="206" y="107"/>
                  <a:pt x="206" y="107"/>
                  <a:pt x="206" y="107"/>
                </a:cubicBezTo>
                <a:cubicBezTo>
                  <a:pt x="202" y="127"/>
                  <a:pt x="192" y="144"/>
                  <a:pt x="177" y="157"/>
                </a:cubicBezTo>
                <a:cubicBezTo>
                  <a:pt x="162" y="171"/>
                  <a:pt x="140" y="180"/>
                  <a:pt x="117" y="180"/>
                </a:cubicBezTo>
                <a:cubicBezTo>
                  <a:pt x="105" y="180"/>
                  <a:pt x="94" y="177"/>
                  <a:pt x="83" y="173"/>
                </a:cubicBezTo>
                <a:cubicBezTo>
                  <a:pt x="72" y="168"/>
                  <a:pt x="62" y="162"/>
                  <a:pt x="54" y="154"/>
                </a:cubicBezTo>
                <a:cubicBezTo>
                  <a:pt x="50" y="150"/>
                  <a:pt x="50" y="144"/>
                  <a:pt x="54" y="141"/>
                </a:cubicBezTo>
                <a:cubicBezTo>
                  <a:pt x="57" y="137"/>
                  <a:pt x="63" y="137"/>
                  <a:pt x="66" y="141"/>
                </a:cubicBezTo>
                <a:cubicBezTo>
                  <a:pt x="73" y="148"/>
                  <a:pt x="81" y="153"/>
                  <a:pt x="90" y="157"/>
                </a:cubicBezTo>
                <a:cubicBezTo>
                  <a:pt x="98" y="160"/>
                  <a:pt x="108" y="162"/>
                  <a:pt x="117" y="162"/>
                </a:cubicBezTo>
                <a:cubicBezTo>
                  <a:pt x="136" y="162"/>
                  <a:pt x="153" y="155"/>
                  <a:pt x="166" y="144"/>
                </a:cubicBezTo>
                <a:cubicBezTo>
                  <a:pt x="176" y="134"/>
                  <a:pt x="184" y="122"/>
                  <a:pt x="187" y="107"/>
                </a:cubicBezTo>
                <a:cubicBezTo>
                  <a:pt x="171" y="107"/>
                  <a:pt x="171" y="107"/>
                  <a:pt x="171" y="107"/>
                </a:cubicBezTo>
                <a:cubicBezTo>
                  <a:pt x="166" y="107"/>
                  <a:pt x="162" y="104"/>
                  <a:pt x="162" y="99"/>
                </a:cubicBezTo>
                <a:cubicBezTo>
                  <a:pt x="162" y="96"/>
                  <a:pt x="163" y="95"/>
                  <a:pt x="164" y="93"/>
                </a:cubicBezTo>
                <a:cubicBezTo>
                  <a:pt x="178" y="76"/>
                  <a:pt x="178" y="76"/>
                  <a:pt x="178" y="76"/>
                </a:cubicBezTo>
                <a:cubicBezTo>
                  <a:pt x="191" y="59"/>
                  <a:pt x="191" y="59"/>
                  <a:pt x="191" y="59"/>
                </a:cubicBezTo>
                <a:cubicBezTo>
                  <a:pt x="194" y="56"/>
                  <a:pt x="200" y="55"/>
                  <a:pt x="203" y="58"/>
                </a:cubicBezTo>
                <a:cubicBezTo>
                  <a:pt x="204" y="58"/>
                  <a:pt x="205" y="59"/>
                  <a:pt x="205" y="60"/>
                </a:cubicBezTo>
                <a:close/>
                <a:moveTo>
                  <a:pt x="204" y="87"/>
                </a:moveTo>
                <a:cubicBezTo>
                  <a:pt x="204" y="87"/>
                  <a:pt x="204" y="87"/>
                  <a:pt x="204" y="87"/>
                </a:cubicBezTo>
                <a:cubicBezTo>
                  <a:pt x="198" y="79"/>
                  <a:pt x="198" y="79"/>
                  <a:pt x="198" y="79"/>
                </a:cubicBezTo>
                <a:cubicBezTo>
                  <a:pt x="192" y="87"/>
                  <a:pt x="192" y="87"/>
                  <a:pt x="192" y="87"/>
                </a:cubicBezTo>
                <a:cubicBezTo>
                  <a:pt x="190" y="90"/>
                  <a:pt x="190" y="90"/>
                  <a:pt x="190" y="90"/>
                </a:cubicBezTo>
                <a:cubicBezTo>
                  <a:pt x="198" y="90"/>
                  <a:pt x="198" y="90"/>
                  <a:pt x="198" y="90"/>
                </a:cubicBezTo>
                <a:cubicBezTo>
                  <a:pt x="198" y="90"/>
                  <a:pt x="198" y="90"/>
                  <a:pt x="199" y="90"/>
                </a:cubicBezTo>
                <a:cubicBezTo>
                  <a:pt x="206" y="90"/>
                  <a:pt x="206" y="90"/>
                  <a:pt x="206" y="90"/>
                </a:cubicBezTo>
                <a:cubicBezTo>
                  <a:pt x="204" y="87"/>
                  <a:pt x="204" y="87"/>
                  <a:pt x="204" y="87"/>
                </a:cubicBezTo>
                <a:close/>
                <a:moveTo>
                  <a:pt x="30" y="120"/>
                </a:moveTo>
                <a:cubicBezTo>
                  <a:pt x="30" y="120"/>
                  <a:pt x="30" y="120"/>
                  <a:pt x="30" y="120"/>
                </a:cubicBezTo>
                <a:cubicBezTo>
                  <a:pt x="30" y="121"/>
                  <a:pt x="31" y="121"/>
                  <a:pt x="31" y="122"/>
                </a:cubicBezTo>
                <a:cubicBezTo>
                  <a:pt x="35" y="125"/>
                  <a:pt x="41" y="124"/>
                  <a:pt x="44" y="120"/>
                </a:cubicBezTo>
                <a:cubicBezTo>
                  <a:pt x="57" y="104"/>
                  <a:pt x="57" y="104"/>
                  <a:pt x="57" y="104"/>
                </a:cubicBezTo>
                <a:cubicBezTo>
                  <a:pt x="71" y="87"/>
                  <a:pt x="71" y="87"/>
                  <a:pt x="71" y="87"/>
                </a:cubicBezTo>
                <a:cubicBezTo>
                  <a:pt x="71" y="87"/>
                  <a:pt x="71" y="87"/>
                  <a:pt x="71" y="87"/>
                </a:cubicBezTo>
                <a:cubicBezTo>
                  <a:pt x="72" y="85"/>
                  <a:pt x="73" y="83"/>
                  <a:pt x="73" y="81"/>
                </a:cubicBezTo>
                <a:cubicBezTo>
                  <a:pt x="73" y="76"/>
                  <a:pt x="68" y="72"/>
                  <a:pt x="64" y="72"/>
                </a:cubicBezTo>
                <a:cubicBezTo>
                  <a:pt x="47" y="72"/>
                  <a:pt x="47" y="72"/>
                  <a:pt x="47" y="72"/>
                </a:cubicBezTo>
                <a:cubicBezTo>
                  <a:pt x="51" y="58"/>
                  <a:pt x="58" y="45"/>
                  <a:pt x="69" y="36"/>
                </a:cubicBezTo>
                <a:cubicBezTo>
                  <a:pt x="82" y="25"/>
                  <a:pt x="98" y="18"/>
                  <a:pt x="117" y="18"/>
                </a:cubicBezTo>
                <a:cubicBezTo>
                  <a:pt x="127" y="18"/>
                  <a:pt x="136" y="20"/>
                  <a:pt x="144" y="23"/>
                </a:cubicBezTo>
                <a:cubicBezTo>
                  <a:pt x="153" y="27"/>
                  <a:pt x="161" y="32"/>
                  <a:pt x="168" y="39"/>
                </a:cubicBezTo>
                <a:cubicBezTo>
                  <a:pt x="171" y="42"/>
                  <a:pt x="177" y="42"/>
                  <a:pt x="180" y="39"/>
                </a:cubicBezTo>
                <a:cubicBezTo>
                  <a:pt x="184" y="35"/>
                  <a:pt x="184" y="30"/>
                  <a:pt x="180" y="26"/>
                </a:cubicBezTo>
                <a:cubicBezTo>
                  <a:pt x="172" y="18"/>
                  <a:pt x="162" y="11"/>
                  <a:pt x="151" y="7"/>
                </a:cubicBezTo>
                <a:cubicBezTo>
                  <a:pt x="141" y="2"/>
                  <a:pt x="129" y="0"/>
                  <a:pt x="117" y="0"/>
                </a:cubicBezTo>
                <a:cubicBezTo>
                  <a:pt x="94" y="0"/>
                  <a:pt x="73" y="9"/>
                  <a:pt x="57" y="23"/>
                </a:cubicBezTo>
                <a:cubicBezTo>
                  <a:pt x="43" y="35"/>
                  <a:pt x="33" y="53"/>
                  <a:pt x="29" y="72"/>
                </a:cubicBezTo>
                <a:cubicBezTo>
                  <a:pt x="11" y="72"/>
                  <a:pt x="11" y="72"/>
                  <a:pt x="11" y="72"/>
                </a:cubicBezTo>
                <a:cubicBezTo>
                  <a:pt x="9" y="72"/>
                  <a:pt x="6" y="73"/>
                  <a:pt x="4" y="74"/>
                </a:cubicBezTo>
                <a:cubicBezTo>
                  <a:pt x="1" y="77"/>
                  <a:pt x="0" y="83"/>
                  <a:pt x="3" y="87"/>
                </a:cubicBezTo>
                <a:cubicBezTo>
                  <a:pt x="16" y="104"/>
                  <a:pt x="16" y="104"/>
                  <a:pt x="16" y="104"/>
                </a:cubicBezTo>
                <a:cubicBezTo>
                  <a:pt x="30" y="120"/>
                  <a:pt x="30" y="120"/>
                  <a:pt x="30" y="120"/>
                </a:cubicBezTo>
                <a:close/>
                <a:moveTo>
                  <a:pt x="30" y="93"/>
                </a:moveTo>
                <a:cubicBezTo>
                  <a:pt x="30" y="93"/>
                  <a:pt x="30" y="93"/>
                  <a:pt x="30" y="93"/>
                </a:cubicBezTo>
                <a:cubicBezTo>
                  <a:pt x="29" y="90"/>
                  <a:pt x="29" y="90"/>
                  <a:pt x="29" y="90"/>
                </a:cubicBezTo>
                <a:cubicBezTo>
                  <a:pt x="36" y="90"/>
                  <a:pt x="36" y="90"/>
                  <a:pt x="36" y="90"/>
                </a:cubicBezTo>
                <a:cubicBezTo>
                  <a:pt x="37" y="90"/>
                  <a:pt x="37" y="90"/>
                  <a:pt x="37" y="90"/>
                </a:cubicBezTo>
                <a:cubicBezTo>
                  <a:pt x="45" y="90"/>
                  <a:pt x="45" y="90"/>
                  <a:pt x="45" y="90"/>
                </a:cubicBezTo>
                <a:cubicBezTo>
                  <a:pt x="43" y="93"/>
                  <a:pt x="43" y="93"/>
                  <a:pt x="43" y="93"/>
                </a:cubicBezTo>
                <a:cubicBezTo>
                  <a:pt x="37" y="100"/>
                  <a:pt x="37" y="100"/>
                  <a:pt x="37" y="100"/>
                </a:cubicBezTo>
                <a:cubicBezTo>
                  <a:pt x="30" y="93"/>
                  <a:pt x="30" y="93"/>
                  <a:pt x="30" y="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Rectangle 37"/>
          <p:cNvSpPr>
            <a:spLocks noChangeArrowheads="1"/>
          </p:cNvSpPr>
          <p:nvPr/>
        </p:nvSpPr>
        <p:spPr bwMode="auto">
          <a:xfrm>
            <a:off x="1406030" y="1881675"/>
            <a:ext cx="1870075" cy="469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平台化</a:t>
            </a:r>
          </a:p>
          <a:p>
            <a:pPr algn="r">
              <a:spcBef>
                <a:spcPts val="3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1406030" y="2995698"/>
            <a:ext cx="1870075" cy="469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网络化</a:t>
            </a:r>
          </a:p>
          <a:p>
            <a:pPr algn="r">
              <a:spcBef>
                <a:spcPts val="3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1" name="Rectangle 39"/>
          <p:cNvSpPr>
            <a:spLocks noChangeArrowheads="1"/>
          </p:cNvSpPr>
          <p:nvPr/>
        </p:nvSpPr>
        <p:spPr bwMode="auto">
          <a:xfrm>
            <a:off x="5942534" y="1881675"/>
            <a:ext cx="1870075" cy="469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智能化</a:t>
            </a:r>
          </a:p>
          <a:p>
            <a:pPr>
              <a:spcBef>
                <a:spcPts val="3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2" name="Rectangle 40"/>
          <p:cNvSpPr>
            <a:spLocks noChangeArrowheads="1"/>
          </p:cNvSpPr>
          <p:nvPr/>
        </p:nvSpPr>
        <p:spPr bwMode="auto">
          <a:xfrm>
            <a:off x="5942534" y="2995698"/>
            <a:ext cx="1870075" cy="469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人性化</a:t>
            </a:r>
          </a:p>
          <a:p>
            <a:pPr>
              <a:spcBef>
                <a:spcPts val="3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509589" y="453617"/>
            <a:ext cx="21605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的趋势</a:t>
            </a:r>
            <a:endParaRPr lang="en-US" altLang="zh-CN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4"/>
          <p:cNvSpPr>
            <a:spLocks noChangeArrowheads="1"/>
          </p:cNvSpPr>
          <p:nvPr/>
        </p:nvSpPr>
        <p:spPr bwMode="auto">
          <a:xfrm>
            <a:off x="827584" y="915566"/>
            <a:ext cx="698477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zh-CN" altLang="en-US" sz="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办公自动化于</a:t>
            </a:r>
            <a:r>
              <a:rPr lang="en-US" altLang="zh-CN" sz="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50</a:t>
            </a:r>
            <a:r>
              <a:rPr lang="zh-CN" altLang="en-US" sz="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年代在美国和日本首先兴起</a:t>
            </a:r>
            <a:r>
              <a:rPr lang="en-US" altLang="zh-CN" sz="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zh-CN" altLang="en-US" sz="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最初只是具有电子数据处理 </a:t>
            </a:r>
            <a:r>
              <a:rPr lang="en-US" altLang="zh-CN" sz="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(EDP) </a:t>
            </a:r>
            <a:r>
              <a:rPr lang="zh-CN" altLang="en-US" sz="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的簿记功能</a:t>
            </a:r>
            <a:r>
              <a:rPr lang="en-US" altLang="zh-CN" sz="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60</a:t>
            </a:r>
            <a:r>
              <a:rPr lang="zh-CN" altLang="en-US" sz="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年代被管理信息系统 </a:t>
            </a:r>
            <a:r>
              <a:rPr lang="en-US" altLang="zh-CN" sz="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(MIS) </a:t>
            </a:r>
            <a:r>
              <a:rPr lang="zh-CN" altLang="en-US" sz="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取代</a:t>
            </a:r>
            <a:r>
              <a:rPr lang="en-US" altLang="zh-CN" sz="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zh-CN" altLang="en-US" sz="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直到</a:t>
            </a:r>
            <a:r>
              <a:rPr lang="en-US" altLang="zh-CN" sz="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70</a:t>
            </a:r>
            <a:r>
              <a:rPr lang="zh-CN" altLang="en-US" sz="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年代后期才形成涉及多种技术的新型综合学科</a:t>
            </a:r>
            <a:r>
              <a:rPr lang="en-US" altLang="zh-CN" sz="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--</a:t>
            </a:r>
            <a:r>
              <a:rPr lang="zh-CN" altLang="en-US" sz="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办公自动化</a:t>
            </a:r>
            <a:r>
              <a:rPr lang="en-US" altLang="zh-CN" sz="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OA</a:t>
            </a:r>
          </a:p>
          <a:p>
            <a:pPr algn="l"/>
            <a:r>
              <a:rPr lang="en-US" altLang="zh-CN" sz="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80</a:t>
            </a:r>
            <a:r>
              <a:rPr lang="zh-CN" altLang="en-US" sz="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年代</a:t>
            </a:r>
            <a:r>
              <a:rPr lang="en-US" altLang="zh-CN" sz="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zh-CN" altLang="en-US" sz="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国外办公自动化得到了飞速发展</a:t>
            </a:r>
            <a:r>
              <a:rPr lang="en-US" altLang="zh-CN" sz="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zh-CN" altLang="en-US" sz="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许多著名的计算机软硬件公司都跻身于这一巨大的市场。进入</a:t>
            </a:r>
            <a:r>
              <a:rPr lang="en-US" altLang="zh-CN" sz="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90</a:t>
            </a:r>
            <a:r>
              <a:rPr lang="zh-CN" altLang="en-US" sz="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年代以来</a:t>
            </a:r>
            <a:r>
              <a:rPr lang="en-US" altLang="zh-CN" sz="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zh-CN" altLang="en-US" sz="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办公自动化在世界主要发达国家得到蓬勃发展。</a:t>
            </a:r>
            <a:endParaRPr lang="en-US" altLang="zh-CN" sz="8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509589" y="453617"/>
            <a:ext cx="21605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国外研究现状</a:t>
            </a:r>
            <a:endParaRPr lang="en-US" altLang="zh-CN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683568" y="915566"/>
            <a:ext cx="7128792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我国办公自动化是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80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年代中期才发展起来的。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1985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年全国召开了第一次办公自动化规划会议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对我国办公自动化建设进行了规划。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1986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月在国务院电子振兴领导小组办公自动化专家组第一次专家会议上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定义了办公自动化系统功能层次和结构模式。随后国务院率先开发了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中南海办公自动化系统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000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10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我国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OA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的应用和发展历程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可以分为以下三个阶段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第一代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OA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系统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是从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世纪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80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年代中期到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90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年代中期以个人电脑、办公套件为主要标志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实现了数据统计和文档写作电子化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即将办公信息载体从原始纸介质方式转向比特方式。</a:t>
            </a:r>
            <a:endParaRPr lang="en-US" altLang="zh-CN" sz="1000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1000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第二代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OA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系统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是从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90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年代中期开始的以网络技术和协同工作技术为主要特征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实现了工作流程自动化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即将收发文从传统的手工方式转向工作流自动化方式。</a:t>
            </a:r>
            <a:endParaRPr lang="en-US" altLang="zh-CN" sz="1000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zh-CN" altLang="en-US" sz="1000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1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第三代</a:t>
            </a:r>
            <a:r>
              <a:rPr lang="en-US" altLang="zh-CN" sz="1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OA</a:t>
            </a:r>
            <a:r>
              <a:rPr lang="zh-CN" altLang="en-US" sz="1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</a:t>
            </a:r>
            <a:r>
              <a:rPr lang="en-US" altLang="zh-CN" sz="1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sz="1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是融信息处理、业务流程和知识管理于一体的应用系统。</a:t>
            </a:r>
            <a:endParaRPr lang="en-US" altLang="zh-CN" sz="10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Rectangle 39"/>
          <p:cNvSpPr>
            <a:spLocks noChangeArrowheads="1"/>
          </p:cNvSpPr>
          <p:nvPr/>
        </p:nvSpPr>
        <p:spPr bwMode="auto">
          <a:xfrm>
            <a:off x="509589" y="453617"/>
            <a:ext cx="21605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国内研究现状</a:t>
            </a:r>
            <a:endParaRPr lang="en-US" altLang="zh-CN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7942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211960" y="1863583"/>
            <a:ext cx="870751" cy="7568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研究目标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成功形式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应用前景</a:t>
            </a:r>
          </a:p>
        </p:txBody>
      </p:sp>
      <p:sp>
        <p:nvSpPr>
          <p:cNvPr id="17" name="矩形 16"/>
          <p:cNvSpPr/>
          <p:nvPr/>
        </p:nvSpPr>
        <p:spPr>
          <a:xfrm>
            <a:off x="4079052" y="1401802"/>
            <a:ext cx="13930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研究内容</a:t>
            </a:r>
          </a:p>
        </p:txBody>
      </p:sp>
      <p:sp>
        <p:nvSpPr>
          <p:cNvPr id="18" name="矩形 17"/>
          <p:cNvSpPr/>
          <p:nvPr/>
        </p:nvSpPr>
        <p:spPr>
          <a:xfrm>
            <a:off x="2699792" y="1601857"/>
            <a:ext cx="10498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000" dirty="0">
                <a:ln w="9525">
                  <a:solidFill>
                    <a:schemeClr val="bg1"/>
                  </a:solidFill>
                </a:ln>
                <a:pattFill prst="wd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Impact" pitchFamily="34" charset="0"/>
                <a:ea typeface="微软雅黑" pitchFamily="34" charset="-122"/>
              </a:rPr>
              <a:t>03</a:t>
            </a:r>
          </a:p>
        </p:txBody>
      </p:sp>
      <p:sp>
        <p:nvSpPr>
          <p:cNvPr id="19" name="矩形 18"/>
          <p:cNvSpPr/>
          <p:nvPr/>
        </p:nvSpPr>
        <p:spPr>
          <a:xfrm>
            <a:off x="2597508" y="2233196"/>
            <a:ext cx="12544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bg1"/>
                </a:solidFill>
                <a:ea typeface="微软雅黑" pitchFamily="34" charset="-122"/>
              </a:rPr>
              <a:t>PART THREE</a:t>
            </a: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3992066" y="1371600"/>
            <a:ext cx="0" cy="154114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9"/>
          <p:cNvSpPr>
            <a:spLocks noChangeArrowheads="1"/>
          </p:cNvSpPr>
          <p:nvPr/>
        </p:nvSpPr>
        <p:spPr bwMode="auto">
          <a:xfrm>
            <a:off x="509589" y="453617"/>
            <a:ext cx="21605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研究目标</a:t>
            </a:r>
            <a:endParaRPr lang="en-US" altLang="zh-CN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24">
            <a:extLst>
              <a:ext uri="{FF2B5EF4-FFF2-40B4-BE49-F238E27FC236}">
                <a16:creationId xmlns:a16="http://schemas.microsoft.com/office/drawing/2014/main" id="{6AF9A613-DF31-4084-8000-F366E152C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1131590"/>
            <a:ext cx="523066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zh-CN" alt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经过大量查阅相关文章，我们得到一些关键词，</a:t>
            </a:r>
            <a:endParaRPr lang="en-US" altLang="zh-CN" sz="12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algn="l"/>
            <a:r>
              <a:rPr lang="zh-CN" altLang="en-US" sz="12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流程管理</a:t>
            </a:r>
            <a:r>
              <a:rPr lang="zh-CN" altLang="en-US" sz="1200" b="1" dirty="0">
                <a:solidFill>
                  <a:srgbClr val="333333"/>
                </a:solidFill>
                <a:latin typeface="arial" panose="020B0604020202020204" pitchFamily="34" charset="0"/>
              </a:rPr>
              <a:t>、界面设计、知识管理、避免信息孤岛，协同</a:t>
            </a:r>
            <a:endParaRPr lang="en-US" altLang="zh-CN" sz="12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algn="l"/>
            <a:r>
              <a:rPr lang="zh-CN" altLang="en-US" sz="1200" b="1" dirty="0">
                <a:solidFill>
                  <a:srgbClr val="333333"/>
                </a:solidFill>
                <a:latin typeface="arial" panose="020B0604020202020204" pitchFamily="34" charset="0"/>
              </a:rPr>
              <a:t>本次报告将围绕这些关键词来分析如果实现一个好的</a:t>
            </a:r>
            <a:r>
              <a:rPr lang="en-US" altLang="zh-CN" sz="1200" b="1" dirty="0">
                <a:solidFill>
                  <a:srgbClr val="333333"/>
                </a:solidFill>
                <a:latin typeface="arial" panose="020B0604020202020204" pitchFamily="34" charset="0"/>
              </a:rPr>
              <a:t>OA</a:t>
            </a:r>
            <a:r>
              <a:rPr lang="zh-CN" altLang="en-US" sz="1200" b="1" dirty="0">
                <a:solidFill>
                  <a:srgbClr val="333333"/>
                </a:solidFill>
                <a:latin typeface="arial" panose="020B0604020202020204" pitchFamily="34" charset="0"/>
              </a:rPr>
              <a:t>系统。</a:t>
            </a:r>
            <a:endParaRPr lang="en-US" altLang="zh-CN" sz="12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algn="l"/>
            <a:endParaRPr lang="zh-CN" altLang="en-US" sz="1200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9"/>
          <p:cNvSpPr>
            <a:spLocks noChangeArrowheads="1"/>
          </p:cNvSpPr>
          <p:nvPr/>
        </p:nvSpPr>
        <p:spPr bwMode="auto">
          <a:xfrm>
            <a:off x="509589" y="453617"/>
            <a:ext cx="21605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成功形式</a:t>
            </a:r>
            <a:endParaRPr lang="en-US" altLang="zh-CN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24">
            <a:extLst>
              <a:ext uri="{FF2B5EF4-FFF2-40B4-BE49-F238E27FC236}">
                <a16:creationId xmlns:a16="http://schemas.microsoft.com/office/drawing/2014/main" id="{D6346179-F8C9-4265-AEBD-348F4563D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1059582"/>
            <a:ext cx="6984776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200" dirty="0">
                <a:solidFill>
                  <a:srgbClr val="333333"/>
                </a:solidFill>
                <a:latin typeface="arial" panose="020B0604020202020204" pitchFamily="34" charset="0"/>
              </a:rPr>
              <a:t>Salesforce</a:t>
            </a:r>
            <a:r>
              <a:rPr lang="zh-CN" alt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是创建于</a:t>
            </a:r>
            <a:r>
              <a:rPr lang="en-US" altLang="zh-CN" sz="1200" dirty="0">
                <a:solidFill>
                  <a:srgbClr val="333333"/>
                </a:solidFill>
                <a:latin typeface="arial" panose="020B0604020202020204" pitchFamily="34" charset="0"/>
              </a:rPr>
              <a:t>1999</a:t>
            </a:r>
            <a:r>
              <a:rPr lang="zh-CN" alt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年</a:t>
            </a:r>
            <a:r>
              <a:rPr lang="en-US" altLang="zh-CN" sz="1200" dirty="0">
                <a:solidFill>
                  <a:srgbClr val="333333"/>
                </a:solidFill>
                <a:latin typeface="arial" panose="020B0604020202020204" pitchFamily="34" charset="0"/>
              </a:rPr>
              <a:t>3</a:t>
            </a:r>
            <a:r>
              <a:rPr lang="zh-CN" alt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月的一家</a:t>
            </a:r>
            <a:r>
              <a:rPr lang="zh-CN" altLang="en-US" sz="1200" dirty="0">
                <a:solidFill>
                  <a:srgbClr val="333333"/>
                </a:solidFill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客户关系管理</a:t>
            </a:r>
            <a:r>
              <a:rPr lang="en-US" altLang="zh-CN" sz="1200" dirty="0">
                <a:solidFill>
                  <a:srgbClr val="333333"/>
                </a:solidFill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(CRM)</a:t>
            </a:r>
            <a:r>
              <a:rPr lang="zh-CN" alt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zh-CN" altLang="en-US" sz="1200" dirty="0">
                <a:solidFill>
                  <a:srgbClr val="333333"/>
                </a:solidFill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软件</a:t>
            </a:r>
            <a:r>
              <a:rPr lang="zh-CN" alt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服务提供商，总部设于美国</a:t>
            </a:r>
            <a:r>
              <a:rPr lang="zh-CN" altLang="en-US" sz="1200" dirty="0">
                <a:solidFill>
                  <a:srgbClr val="333333"/>
                </a:solidFill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旧金山</a:t>
            </a:r>
            <a:r>
              <a:rPr lang="zh-CN" alt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，可提供随需应用的客户关系管理平台。</a:t>
            </a:r>
            <a:r>
              <a:rPr lang="en-US" altLang="zh-CN" sz="1200" dirty="0">
                <a:solidFill>
                  <a:srgbClr val="333333"/>
                </a:solidFill>
                <a:latin typeface="arial" panose="020B0604020202020204" pitchFamily="34" charset="0"/>
              </a:rPr>
              <a:t>Marc Benioff</a:t>
            </a:r>
            <a:r>
              <a:rPr lang="zh-CN" alt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是现任董事会主席兼</a:t>
            </a:r>
            <a:r>
              <a:rPr lang="en-US" altLang="zh-CN" sz="1200" dirty="0">
                <a:solidFill>
                  <a:srgbClr val="333333"/>
                </a:solidFill>
                <a:latin typeface="arial" panose="020B0604020202020204" pitchFamily="34" charset="0"/>
              </a:rPr>
              <a:t>CEO</a:t>
            </a:r>
            <a:r>
              <a:rPr lang="zh-CN" alt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。</a:t>
            </a:r>
            <a:r>
              <a:rPr lang="en-US" altLang="zh-CN" sz="1200" dirty="0">
                <a:solidFill>
                  <a:srgbClr val="333333"/>
                </a:solidFill>
                <a:latin typeface="arial" panose="020B0604020202020204" pitchFamily="34" charset="0"/>
              </a:rPr>
              <a:t>2019《</a:t>
            </a:r>
            <a:r>
              <a:rPr lang="zh-CN" alt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财富</a:t>
            </a:r>
            <a:r>
              <a:rPr lang="en-US" altLang="zh-CN" sz="1200" dirty="0">
                <a:solidFill>
                  <a:srgbClr val="333333"/>
                </a:solidFill>
                <a:latin typeface="arial" panose="020B0604020202020204" pitchFamily="34" charset="0"/>
              </a:rPr>
              <a:t>》500</a:t>
            </a:r>
            <a:r>
              <a:rPr lang="zh-CN" alt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强榜单中总排名</a:t>
            </a:r>
            <a:r>
              <a:rPr lang="en-US" altLang="zh-CN" sz="1200" dirty="0">
                <a:solidFill>
                  <a:srgbClr val="333333"/>
                </a:solidFill>
                <a:latin typeface="arial" panose="020B0604020202020204" pitchFamily="34" charset="0"/>
              </a:rPr>
              <a:t>240</a:t>
            </a:r>
            <a:r>
              <a:rPr lang="zh-CN" alt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，软件行业中位列第三，仅次于微软及甲骨文。 </a:t>
            </a:r>
          </a:p>
          <a:p>
            <a:pPr algn="l"/>
            <a:r>
              <a:rPr lang="en-US" altLang="zh-CN" sz="1200" dirty="0">
                <a:solidFill>
                  <a:srgbClr val="333333"/>
                </a:solidFill>
                <a:latin typeface="arial" panose="020B0604020202020204" pitchFamily="34" charset="0"/>
              </a:rPr>
              <a:t>2004</a:t>
            </a:r>
            <a:r>
              <a:rPr lang="zh-CN" alt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年</a:t>
            </a:r>
            <a:r>
              <a:rPr lang="en-US" altLang="zh-CN" sz="1200" dirty="0">
                <a:solidFill>
                  <a:srgbClr val="333333"/>
                </a:solidFill>
                <a:latin typeface="arial" panose="020B0604020202020204" pitchFamily="34" charset="0"/>
              </a:rPr>
              <a:t>6</a:t>
            </a:r>
            <a:r>
              <a:rPr lang="zh-CN" alt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月，该公司在纽约证券交易所成功上市，股票代号</a:t>
            </a:r>
            <a:r>
              <a:rPr lang="en-US" altLang="zh-CN" sz="1200" dirty="0">
                <a:solidFill>
                  <a:srgbClr val="333333"/>
                </a:solidFill>
                <a:latin typeface="arial" panose="020B0604020202020204" pitchFamily="34" charset="0"/>
              </a:rPr>
              <a:t>CRM</a:t>
            </a:r>
            <a:r>
              <a:rPr lang="zh-CN" alt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，筹资</a:t>
            </a:r>
            <a:r>
              <a:rPr lang="en-US" altLang="zh-CN" sz="1200" dirty="0">
                <a:solidFill>
                  <a:srgbClr val="333333"/>
                </a:solidFill>
                <a:latin typeface="arial" panose="020B0604020202020204" pitchFamily="34" charset="0"/>
              </a:rPr>
              <a:t>1.1</a:t>
            </a:r>
            <a:r>
              <a:rPr lang="zh-CN" alt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亿美元。在</a:t>
            </a:r>
            <a:r>
              <a:rPr lang="en-US" altLang="zh-CN" sz="1200" dirty="0">
                <a:solidFill>
                  <a:srgbClr val="333333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福布斯</a:t>
            </a:r>
            <a:r>
              <a:rPr lang="en-US" altLang="zh-CN" sz="1200" dirty="0">
                <a:solidFill>
                  <a:srgbClr val="333333"/>
                </a:solidFill>
                <a:latin typeface="arial" panose="020B0604020202020204" pitchFamily="34" charset="0"/>
              </a:rPr>
              <a:t>》</a:t>
            </a:r>
            <a:r>
              <a:rPr lang="zh-CN" alt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全球最具创新力企业排行榜上</a:t>
            </a:r>
            <a:r>
              <a:rPr lang="en-US" altLang="zh-CN" sz="1200" dirty="0">
                <a:solidFill>
                  <a:srgbClr val="333333"/>
                </a:solidFill>
                <a:latin typeface="arial" panose="020B0604020202020204" pitchFamily="34" charset="0"/>
              </a:rPr>
              <a:t>Salesforce</a:t>
            </a:r>
            <a:r>
              <a:rPr lang="zh-CN" alt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名列首位，而且连续四年稳居宝座。</a:t>
            </a:r>
            <a:endParaRPr lang="en-US" altLang="zh-CN" sz="12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12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algn="l"/>
            <a:endParaRPr lang="zh-CN" altLang="en-US" sz="12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509589" y="453617"/>
            <a:ext cx="21605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应用前景</a:t>
            </a:r>
            <a:endParaRPr lang="en-US" altLang="zh-CN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24">
            <a:extLst>
              <a:ext uri="{FF2B5EF4-FFF2-40B4-BE49-F238E27FC236}">
                <a16:creationId xmlns:a16="http://schemas.microsoft.com/office/drawing/2014/main" id="{78878FE1-22BB-4185-9F09-BE031B183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64" y="1059582"/>
            <a:ext cx="523066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200" b="0" i="0" dirty="0">
                <a:solidFill>
                  <a:srgbClr val="333333"/>
                </a:solidFill>
                <a:effectLst/>
                <a:latin typeface="+mn-ea"/>
              </a:rPr>
              <a:t>Sal</a:t>
            </a:r>
            <a:endParaRPr lang="zh-CN" altLang="en-US" sz="1200" b="0" i="0" dirty="0">
              <a:solidFill>
                <a:srgbClr val="333333"/>
              </a:solidFill>
              <a:effectLst/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211960" y="1946693"/>
            <a:ext cx="2088231" cy="756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研究方案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技术路线</a:t>
            </a:r>
            <a:endParaRPr lang="en-US" altLang="zh-CN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进度安排</a:t>
            </a:r>
            <a:endParaRPr lang="en-US" altLang="zh-CN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92066" y="1555690"/>
            <a:ext cx="2884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研究方案及技术路线</a:t>
            </a:r>
          </a:p>
        </p:txBody>
      </p:sp>
      <p:sp>
        <p:nvSpPr>
          <p:cNvPr id="18" name="矩形 17"/>
          <p:cNvSpPr/>
          <p:nvPr/>
        </p:nvSpPr>
        <p:spPr>
          <a:xfrm>
            <a:off x="2699792" y="1601857"/>
            <a:ext cx="10498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000" dirty="0">
                <a:ln w="9525">
                  <a:solidFill>
                    <a:schemeClr val="bg1"/>
                  </a:solidFill>
                </a:ln>
                <a:pattFill prst="wd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Impact" pitchFamily="34" charset="0"/>
                <a:ea typeface="微软雅黑" pitchFamily="34" charset="-122"/>
              </a:rPr>
              <a:t>04</a:t>
            </a:r>
          </a:p>
        </p:txBody>
      </p:sp>
      <p:sp>
        <p:nvSpPr>
          <p:cNvPr id="19" name="矩形 18"/>
          <p:cNvSpPr/>
          <p:nvPr/>
        </p:nvSpPr>
        <p:spPr>
          <a:xfrm>
            <a:off x="2597508" y="2233196"/>
            <a:ext cx="12544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bg1"/>
                </a:solidFill>
                <a:ea typeface="微软雅黑" pitchFamily="34" charset="-122"/>
              </a:rPr>
              <a:t>PART FOUR</a:t>
            </a: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3992066" y="1371600"/>
            <a:ext cx="0" cy="154114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683568" y="483518"/>
            <a:ext cx="7128792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、集成</a:t>
            </a:r>
          </a:p>
          <a:p>
            <a:pPr algn="l"/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由于大量的信息孤岛式的建设，他们之间很少能够紧密协调起来。就前端来说，我们经常需要进行退出一个系统然后再进入另一个系统，并且发现数据常常不一致，他们往往具有多个供应商提供的多个系统，需要系统实现的信息的无障碍传递。</a:t>
            </a:r>
          </a:p>
          <a:p>
            <a:pPr algn="l"/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、完全基于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web</a:t>
            </a:r>
            <a:endParaRPr lang="zh-CN" altLang="en-US" sz="12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从用户的使用技能和接受程度以及系统的维护成本考虑，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WEB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界面最容易接受。另外从集成方面来讲，必须采用人人支持的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web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标准如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HTML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CN" sz="12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Activex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IIOP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DHTML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XML,JAVA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等才能在一个界面下容纳，否则的话，技术难度就会导致集成不可能实现。</a:t>
            </a:r>
          </a:p>
          <a:p>
            <a:pPr algn="l"/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、流程优化</a:t>
            </a:r>
          </a:p>
          <a:p>
            <a:pPr algn="l"/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对于流程，</a:t>
            </a:r>
            <a:r>
              <a:rPr lang="zh-CN" alt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熟悉</a:t>
            </a:r>
            <a:r>
              <a:rPr lang="en-US" altLang="zh-CN" sz="1200" dirty="0">
                <a:solidFill>
                  <a:srgbClr val="333333"/>
                </a:solidFill>
                <a:latin typeface="arial" panose="020B0604020202020204" pitchFamily="34" charset="0"/>
              </a:rPr>
              <a:t>OA</a:t>
            </a:r>
            <a:r>
              <a:rPr lang="zh-CN" altLang="en-US" sz="1200" dirty="0">
                <a:solidFill>
                  <a:srgbClr val="333333"/>
                </a:solidFill>
                <a:latin typeface="arial" panose="020B0604020202020204" pitchFamily="34" charset="0"/>
              </a:rPr>
              <a:t>系统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人就会想起收发文的流程。那是非常完善的、符合层级结构的、效率低下的流程。对于如何优化该流程，如果我们宥于原有的思维模式和知识领域，我们无法获得更多。必须基于流程管理思想对业务流程进行重组。（办公自动化系统和管理结合在一起）</a:t>
            </a:r>
          </a:p>
          <a:p>
            <a:pPr algn="l"/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、基于知识的</a:t>
            </a:r>
          </a:p>
          <a:p>
            <a:pPr algn="l"/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进入知识经济时代，我们人人都是知识工作者，要求办公自动化系统必须具有知识内涵，或者说是基于知识。提供</a:t>
            </a:r>
            <a:r>
              <a:rPr lang="zh-CN" altLang="en-US" sz="1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知识管理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所需的最基本的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工具，知识存储库和知识交流场所，更高级的意义上提供，基于知识的岗位要求和评估体系。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4">
            <a:extLst>
              <a:ext uri="{FF2B5EF4-FFF2-40B4-BE49-F238E27FC236}">
                <a16:creationId xmlns:a16="http://schemas.microsoft.com/office/drawing/2014/main" id="{6AF9A613-DF31-4084-8000-F366E152C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699542"/>
            <a:ext cx="52306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zh-CN" altLang="en-US" sz="12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业务流程</a:t>
            </a:r>
            <a:endParaRPr lang="en-US" altLang="zh-CN" sz="1200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CN" altLang="en-US" sz="1200" b="1" dirty="0">
                <a:solidFill>
                  <a:srgbClr val="333333"/>
                </a:solidFill>
                <a:latin typeface="arial" panose="020B0604020202020204" pitchFamily="34" charset="0"/>
              </a:rPr>
              <a:t>对应需求中的流程管理，</a:t>
            </a:r>
            <a:endParaRPr lang="en-US" altLang="zh-CN" sz="1200" b="1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97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949700" y="411510"/>
            <a:ext cx="124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ln w="9525">
                  <a:solidFill>
                    <a:schemeClr val="bg1"/>
                  </a:solidFill>
                </a:ln>
                <a:pattFill prst="wd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微软雅黑" pitchFamily="34" charset="-122"/>
                <a:ea typeface="微软雅黑" pitchFamily="34" charset="-122"/>
              </a:rPr>
              <a:t>目  录</a:t>
            </a:r>
            <a:endParaRPr lang="en-US" altLang="zh-CN" sz="2800" b="1" dirty="0">
              <a:ln w="9525">
                <a:solidFill>
                  <a:schemeClr val="bg1"/>
                </a:solidFill>
              </a:ln>
              <a:pattFill prst="wdUpDiag">
                <a:fgClr>
                  <a:schemeClr val="bg2">
                    <a:lumMod val="25000"/>
                  </a:schemeClr>
                </a:fgClr>
                <a:bgClr>
                  <a:schemeClr val="bg1"/>
                </a:bgClr>
              </a:patt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22514" y="1800374"/>
            <a:ext cx="1512542" cy="1289896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Freeform 9"/>
          <p:cNvSpPr>
            <a:spLocks noEditPoints="1"/>
          </p:cNvSpPr>
          <p:nvPr/>
        </p:nvSpPr>
        <p:spPr bwMode="auto">
          <a:xfrm>
            <a:off x="7681431" y="2105223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10"/>
          <p:cNvSpPr>
            <a:spLocks noEditPoints="1"/>
          </p:cNvSpPr>
          <p:nvPr/>
        </p:nvSpPr>
        <p:spPr bwMode="auto">
          <a:xfrm>
            <a:off x="2775873" y="2087754"/>
            <a:ext cx="286864" cy="287612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11"/>
          <p:cNvSpPr>
            <a:spLocks noEditPoints="1"/>
          </p:cNvSpPr>
          <p:nvPr/>
        </p:nvSpPr>
        <p:spPr bwMode="auto">
          <a:xfrm>
            <a:off x="6084764" y="2071848"/>
            <a:ext cx="246418" cy="313076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Freeform 12"/>
          <p:cNvSpPr>
            <a:spLocks noEditPoints="1"/>
          </p:cNvSpPr>
          <p:nvPr/>
        </p:nvSpPr>
        <p:spPr bwMode="auto">
          <a:xfrm>
            <a:off x="4464895" y="2075263"/>
            <a:ext cx="214210" cy="30783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13"/>
          <p:cNvSpPr>
            <a:spLocks noEditPoints="1"/>
          </p:cNvSpPr>
          <p:nvPr/>
        </p:nvSpPr>
        <p:spPr bwMode="auto">
          <a:xfrm>
            <a:off x="1100223" y="2084251"/>
            <a:ext cx="349030" cy="28985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2167164" y="1800374"/>
            <a:ext cx="1512542" cy="1289896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3818164" y="1800374"/>
            <a:ext cx="1512542" cy="1289896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5475514" y="1800374"/>
            <a:ext cx="1512542" cy="1289896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7120164" y="1800374"/>
            <a:ext cx="1512542" cy="1289896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171894" y="2609745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研究内容</a:t>
            </a:r>
          </a:p>
        </p:txBody>
      </p:sp>
      <p:sp>
        <p:nvSpPr>
          <p:cNvPr id="65" name="矩形 64"/>
          <p:cNvSpPr/>
          <p:nvPr/>
        </p:nvSpPr>
        <p:spPr>
          <a:xfrm>
            <a:off x="2519202" y="2609745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文献综述</a:t>
            </a:r>
          </a:p>
        </p:txBody>
      </p:sp>
      <p:sp>
        <p:nvSpPr>
          <p:cNvPr id="66" name="矩形 65"/>
          <p:cNvSpPr/>
          <p:nvPr/>
        </p:nvSpPr>
        <p:spPr>
          <a:xfrm>
            <a:off x="697527" y="2609745"/>
            <a:ext cx="11381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课题综述</a:t>
            </a:r>
          </a:p>
        </p:txBody>
      </p:sp>
      <p:sp>
        <p:nvSpPr>
          <p:cNvPr id="67" name="矩形 66"/>
          <p:cNvSpPr/>
          <p:nvPr/>
        </p:nvSpPr>
        <p:spPr>
          <a:xfrm>
            <a:off x="7484052" y="2609745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预期成果</a:t>
            </a:r>
          </a:p>
        </p:txBody>
      </p:sp>
      <p:sp>
        <p:nvSpPr>
          <p:cNvPr id="68" name="矩形 67"/>
          <p:cNvSpPr/>
          <p:nvPr/>
        </p:nvSpPr>
        <p:spPr>
          <a:xfrm>
            <a:off x="5446643" y="2609745"/>
            <a:ext cx="1569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研究方案及技术路线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3962400" y="956965"/>
            <a:ext cx="118566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923928" y="963315"/>
            <a:ext cx="12961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/>
            <a:r>
              <a:rPr lang="en-US" altLang="zh-CN" sz="1050" dirty="0">
                <a:ln w="6350">
                  <a:noFill/>
                </a:ln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1050" dirty="0">
              <a:ln w="6350">
                <a:noFill/>
              </a:ln>
              <a:solidFill>
                <a:prstClr val="white"/>
              </a:solidFill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4">
            <a:extLst>
              <a:ext uri="{FF2B5EF4-FFF2-40B4-BE49-F238E27FC236}">
                <a16:creationId xmlns:a16="http://schemas.microsoft.com/office/drawing/2014/main" id="{6AF9A613-DF31-4084-8000-F366E152C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699542"/>
            <a:ext cx="523066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zh-CN" altLang="en-US" sz="1200" b="1" dirty="0">
                <a:solidFill>
                  <a:srgbClr val="333333"/>
                </a:solidFill>
                <a:latin typeface="arial" panose="020B0604020202020204" pitchFamily="34" charset="0"/>
              </a:rPr>
              <a:t>界面设计、</a:t>
            </a:r>
            <a:endParaRPr lang="zh-CN" altLang="en-US" sz="1200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110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4">
            <a:extLst>
              <a:ext uri="{FF2B5EF4-FFF2-40B4-BE49-F238E27FC236}">
                <a16:creationId xmlns:a16="http://schemas.microsoft.com/office/drawing/2014/main" id="{6AF9A613-DF31-4084-8000-F366E152C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699542"/>
            <a:ext cx="523066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zh-CN" altLang="en-US" sz="1200" b="1" dirty="0">
                <a:solidFill>
                  <a:srgbClr val="333333"/>
                </a:solidFill>
                <a:latin typeface="arial" panose="020B0604020202020204" pitchFamily="34" charset="0"/>
              </a:rPr>
              <a:t>知识管理。</a:t>
            </a:r>
            <a:endParaRPr lang="en-US" altLang="zh-CN" sz="12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algn="l"/>
            <a:r>
              <a:rPr lang="zh-CN" altLang="en-US" sz="1200" b="1" dirty="0">
                <a:solidFill>
                  <a:srgbClr val="333333"/>
                </a:solidFill>
                <a:latin typeface="arial" panose="020B0604020202020204" pitchFamily="34" charset="0"/>
              </a:rPr>
              <a:t>对应需求中文件管理、笔记管理以及聊天系统。</a:t>
            </a:r>
            <a:endParaRPr lang="en-US" altLang="zh-CN" sz="12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algn="l"/>
            <a:endParaRPr lang="zh-CN" altLang="en-US" sz="1200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960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4">
            <a:extLst>
              <a:ext uri="{FF2B5EF4-FFF2-40B4-BE49-F238E27FC236}">
                <a16:creationId xmlns:a16="http://schemas.microsoft.com/office/drawing/2014/main" id="{6AF9A613-DF31-4084-8000-F366E152C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843558"/>
            <a:ext cx="74168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zh-CN" altLang="en-US" sz="1200" b="1" dirty="0">
                <a:solidFill>
                  <a:srgbClr val="333333"/>
                </a:solidFill>
                <a:latin typeface="arial" panose="020B0604020202020204" pitchFamily="34" charset="0"/>
              </a:rPr>
              <a:t>避免信息孤岛</a:t>
            </a:r>
            <a:endParaRPr lang="en-US" altLang="zh-CN" sz="12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zh-CN" sz="1200" b="1" dirty="0">
                <a:solidFill>
                  <a:srgbClr val="333333"/>
                </a:solidFill>
                <a:latin typeface="arial" panose="020B0604020202020204" pitchFamily="34" charset="0"/>
              </a:rPr>
              <a:t>OA</a:t>
            </a:r>
            <a:r>
              <a:rPr lang="zh-CN" altLang="en-US" sz="1200" b="1" dirty="0">
                <a:solidFill>
                  <a:srgbClr val="333333"/>
                </a:solidFill>
                <a:latin typeface="arial" panose="020B0604020202020204" pitchFamily="34" charset="0"/>
              </a:rPr>
              <a:t>不仅仅局限于办公管理，根据企业需要，</a:t>
            </a:r>
            <a:r>
              <a:rPr lang="en-US" altLang="zh-CN" sz="1200" b="1" dirty="0">
                <a:solidFill>
                  <a:srgbClr val="333333"/>
                </a:solidFill>
                <a:latin typeface="arial" panose="020B0604020202020204" pitchFamily="34" charset="0"/>
              </a:rPr>
              <a:t>OA</a:t>
            </a:r>
            <a:r>
              <a:rPr lang="zh-CN" altLang="en-US" sz="1200" b="1" dirty="0">
                <a:solidFill>
                  <a:srgbClr val="333333"/>
                </a:solidFill>
                <a:latin typeface="arial" panose="020B0604020202020204" pitchFamily="34" charset="0"/>
              </a:rPr>
              <a:t>系统常常需要与其他相关企业软件（</a:t>
            </a:r>
            <a:r>
              <a:rPr lang="en-US" altLang="zh-CN" sz="1200" b="1" dirty="0">
                <a:solidFill>
                  <a:srgbClr val="333333"/>
                </a:solidFill>
                <a:latin typeface="arial" panose="020B0604020202020204" pitchFamily="34" charset="0"/>
              </a:rPr>
              <a:t>ERP</a:t>
            </a:r>
            <a:r>
              <a:rPr lang="zh-CN" altLang="en-US" sz="1200" b="1" dirty="0">
                <a:solidFill>
                  <a:srgbClr val="333333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1200" b="1" dirty="0">
                <a:solidFill>
                  <a:srgbClr val="333333"/>
                </a:solidFill>
                <a:latin typeface="arial" panose="020B0604020202020204" pitchFamily="34" charset="0"/>
              </a:rPr>
              <a:t>HR</a:t>
            </a:r>
            <a:r>
              <a:rPr lang="zh-CN" altLang="en-US" sz="1200" b="1" dirty="0">
                <a:solidFill>
                  <a:srgbClr val="333333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1200" b="1" dirty="0">
                <a:solidFill>
                  <a:srgbClr val="333333"/>
                </a:solidFill>
                <a:latin typeface="arial" panose="020B0604020202020204" pitchFamily="34" charset="0"/>
              </a:rPr>
              <a:t>CRM</a:t>
            </a:r>
            <a:r>
              <a:rPr lang="zh-CN" altLang="en-US" sz="1200" b="1" dirty="0">
                <a:solidFill>
                  <a:srgbClr val="333333"/>
                </a:solidFill>
                <a:latin typeface="arial" panose="020B0604020202020204" pitchFamily="34" charset="0"/>
              </a:rPr>
              <a:t>）对接，</a:t>
            </a:r>
            <a:endParaRPr lang="zh-CN" altLang="en-US" sz="1200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995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4">
            <a:extLst>
              <a:ext uri="{FF2B5EF4-FFF2-40B4-BE49-F238E27FC236}">
                <a16:creationId xmlns:a16="http://schemas.microsoft.com/office/drawing/2014/main" id="{6AF9A613-DF31-4084-8000-F366E152C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699542"/>
            <a:ext cx="523066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zh-CN" altLang="en-US" sz="1200" b="1" dirty="0">
                <a:solidFill>
                  <a:srgbClr val="333333"/>
                </a:solidFill>
                <a:latin typeface="arial" panose="020B0604020202020204" pitchFamily="34" charset="0"/>
              </a:rPr>
              <a:t>协同。</a:t>
            </a:r>
            <a:endParaRPr lang="en-US" altLang="zh-CN" sz="12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algn="l"/>
            <a:r>
              <a:rPr lang="zh-CN" altLang="en-US" sz="1200" b="1" dirty="0">
                <a:solidFill>
                  <a:srgbClr val="333333"/>
                </a:solidFill>
                <a:latin typeface="arial" panose="020B0604020202020204" pitchFamily="34" charset="0"/>
              </a:rPr>
              <a:t>。</a:t>
            </a:r>
            <a:endParaRPr lang="en-US" altLang="zh-CN" sz="12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algn="l"/>
            <a:endParaRPr lang="zh-CN" altLang="en-US" sz="1200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509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9"/>
          <p:cNvSpPr>
            <a:spLocks noChangeArrowheads="1"/>
          </p:cNvSpPr>
          <p:nvPr/>
        </p:nvSpPr>
        <p:spPr bwMode="auto">
          <a:xfrm>
            <a:off x="509589" y="453617"/>
            <a:ext cx="21605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标题文本</a:t>
            </a:r>
            <a:endParaRPr lang="en-US" altLang="zh-CN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28F1B0-061D-4C15-BF10-E2DB6FC31A9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97674" y="1092681"/>
            <a:ext cx="7746733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选题依据（包括当前的时代背景和研究现状，其中研究现状以点的形式呈现国内外研究动态，3-4点即可）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研究内容（包括研究对象、研究框架、研究内容、研究重难点，其中框架需要有个总体框架图，涵盖研究内容，一目了然）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研究创新（一般包括思想创新、观点创新、方法创新等）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参考文献（将现状部分涉及的参考文献放在此处，尽量选择有权威、最新的参考文献）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预期成果（课题研究最终的产出，比如论文、报告等，最好详细写出论文名称等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）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509589" y="453617"/>
            <a:ext cx="21605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研究计划</a:t>
            </a:r>
            <a:endParaRPr lang="en-US" altLang="zh-CN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Rectangle 24">
            <a:extLst>
              <a:ext uri="{FF2B5EF4-FFF2-40B4-BE49-F238E27FC236}">
                <a16:creationId xmlns:a16="http://schemas.microsoft.com/office/drawing/2014/main" id="{1328B9B5-86FF-4030-8C62-06FBA62FA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1059582"/>
            <a:ext cx="3510060" cy="1807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/>
              <a:t>我们将专注于研究系统各个模块细节，</a:t>
            </a:r>
            <a:endParaRPr lang="en-US" altLang="zh-CN" sz="1200" dirty="0"/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/>
              <a:t>研究系统页面布局的合理性</a:t>
            </a:r>
            <a:endParaRPr lang="en-US" altLang="zh-CN" sz="1200" dirty="0"/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/>
              <a:t>进行技术分析</a:t>
            </a:r>
            <a:endParaRPr lang="en-US" altLang="zh-CN" sz="1200" dirty="0"/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研究计划（包括研究方法、技术路线、研究计划、可行性分析等，技术路线一般是层级图，包含各级的研究内容与方法，研究计划是具体时间安排）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53154AE-F890-464C-9FB3-E34DF0815DA9}"/>
              </a:ext>
            </a:extLst>
          </p:cNvPr>
          <p:cNvSpPr/>
          <p:nvPr/>
        </p:nvSpPr>
        <p:spPr>
          <a:xfrm>
            <a:off x="4604084" y="915566"/>
            <a:ext cx="864096" cy="5040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9"/>
          <p:cNvSpPr>
            <a:spLocks noChangeArrowheads="1"/>
          </p:cNvSpPr>
          <p:nvPr/>
        </p:nvSpPr>
        <p:spPr bwMode="auto">
          <a:xfrm>
            <a:off x="509589" y="453617"/>
            <a:ext cx="21605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研究思路</a:t>
            </a:r>
            <a:endParaRPr lang="en-US" altLang="zh-CN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10FA33C3-0330-444D-8A05-6A45D7F39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146" y="1059582"/>
            <a:ext cx="5745086" cy="82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zh-CN" altLang="en-US" sz="1200" dirty="0">
                <a:latin typeface="+mn-ea"/>
              </a:rPr>
              <a:t>我们将着手分析了市面上主流</a:t>
            </a:r>
            <a:r>
              <a:rPr lang="en-US" altLang="zh-CN" sz="1200" dirty="0">
                <a:latin typeface="+mn-ea"/>
              </a:rPr>
              <a:t>OA</a:t>
            </a:r>
            <a:r>
              <a:rPr lang="zh-CN" altLang="en-US" sz="1200" dirty="0">
                <a:latin typeface="+mn-ea"/>
              </a:rPr>
              <a:t>产品，吸收优点，规避缺点。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1200" dirty="0">
                <a:latin typeface="+mn-ea"/>
              </a:rPr>
              <a:t>OA</a:t>
            </a:r>
            <a:r>
              <a:rPr lang="zh-CN" altLang="en-US" sz="1200" dirty="0">
                <a:latin typeface="+mn-ea"/>
              </a:rPr>
              <a:t>系统涉及到很多我们并不熟悉的功能模块，针对这些，我们使用搜索引擎收集信息。基于这些信息，在组内讨论、挑选、修改成合理的系统流程。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20000"/>
              </a:lnSpc>
              <a:buFont typeface="Arial" pitchFamily="34" charset="0"/>
              <a:buNone/>
            </a:pPr>
            <a:endParaRPr lang="en-US" altLang="zh-CN" sz="1000" dirty="0">
              <a:latin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683568" y="1059582"/>
            <a:ext cx="7560642" cy="277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indent="90170" algn="just">
              <a:lnSpc>
                <a:spcPct val="150000"/>
              </a:lnSpc>
            </a:pPr>
            <a:r>
              <a:rPr lang="zh-CN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第七学期：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90170" algn="just">
              <a:lnSpc>
                <a:spcPct val="150000"/>
              </a:lnSpc>
            </a:pPr>
            <a:r>
              <a:rPr lang="en-US" altLang="zh-CN" sz="1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12—15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周：完成开题报告、开题答辩</a:t>
            </a:r>
          </a:p>
          <a:p>
            <a:pPr indent="90170" algn="just">
              <a:lnSpc>
                <a:spcPct val="150000"/>
              </a:lnSpc>
            </a:pPr>
            <a:r>
              <a:rPr lang="en-US" altLang="zh-CN" sz="1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周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—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寒假结束：专业外文翻译，熟悉系统开发业务</a:t>
            </a:r>
          </a:p>
          <a:p>
            <a:pPr indent="90170" algn="just">
              <a:lnSpc>
                <a:spcPct val="150000"/>
              </a:lnSpc>
            </a:pPr>
            <a:r>
              <a:rPr lang="zh-CN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第八学期：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42570" algn="just">
              <a:lnSpc>
                <a:spcPct val="150000"/>
              </a:lnSpc>
            </a:pPr>
            <a:r>
              <a:rPr lang="en-US" altLang="zh-CN" sz="1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1--3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周： 需求分析、功能分析、性能分析；</a:t>
            </a:r>
          </a:p>
          <a:p>
            <a:pPr indent="242570" algn="just">
              <a:lnSpc>
                <a:spcPct val="150000"/>
              </a:lnSpc>
            </a:pPr>
            <a:r>
              <a:rPr lang="en-US" altLang="zh-CN" sz="1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4--7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周： 系统设计，体系结构设计，数据库设计，页面设计，完成论文设计部分内容</a:t>
            </a:r>
          </a:p>
          <a:p>
            <a:pPr indent="166370" algn="just">
              <a:lnSpc>
                <a:spcPct val="150000"/>
              </a:lnSpc>
            </a:pPr>
            <a:r>
              <a:rPr lang="en-US" altLang="zh-CN" sz="1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8--13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周： 系统实现及测试</a:t>
            </a:r>
          </a:p>
          <a:p>
            <a:pPr indent="90170" algn="just">
              <a:lnSpc>
                <a:spcPct val="150000"/>
              </a:lnSpc>
            </a:pPr>
            <a:r>
              <a:rPr lang="en-US" altLang="zh-CN" sz="1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13--14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周： 集成测试，功能完善，系统运行 </a:t>
            </a:r>
          </a:p>
          <a:p>
            <a:pPr indent="90170" algn="just">
              <a:lnSpc>
                <a:spcPct val="150000"/>
              </a:lnSpc>
            </a:pPr>
            <a:r>
              <a:rPr lang="en-US" altLang="zh-CN" sz="1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15--16 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周： 毕业答辩与成绩评定、毕业设计论文修改提交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509589" y="453617"/>
            <a:ext cx="21605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进度安排</a:t>
            </a:r>
            <a:endParaRPr lang="en-US" altLang="zh-CN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211960" y="1863583"/>
            <a:ext cx="870751" cy="526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预期目标</a:t>
            </a:r>
            <a:endParaRPr lang="en-US" altLang="zh-CN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参考文献</a:t>
            </a:r>
          </a:p>
        </p:txBody>
      </p:sp>
      <p:sp>
        <p:nvSpPr>
          <p:cNvPr id="18" name="矩形 17"/>
          <p:cNvSpPr/>
          <p:nvPr/>
        </p:nvSpPr>
        <p:spPr>
          <a:xfrm>
            <a:off x="3992066" y="1417753"/>
            <a:ext cx="13326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预期成果</a:t>
            </a:r>
          </a:p>
        </p:txBody>
      </p:sp>
      <p:sp>
        <p:nvSpPr>
          <p:cNvPr id="19" name="矩形 18"/>
          <p:cNvSpPr/>
          <p:nvPr/>
        </p:nvSpPr>
        <p:spPr>
          <a:xfrm>
            <a:off x="2699792" y="1601857"/>
            <a:ext cx="10498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000" dirty="0">
                <a:ln w="9525">
                  <a:solidFill>
                    <a:schemeClr val="bg1"/>
                  </a:solidFill>
                </a:ln>
                <a:pattFill prst="wd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Impact" pitchFamily="34" charset="0"/>
                <a:ea typeface="微软雅黑" pitchFamily="34" charset="-122"/>
              </a:rPr>
              <a:t>05</a:t>
            </a:r>
          </a:p>
        </p:txBody>
      </p:sp>
      <p:sp>
        <p:nvSpPr>
          <p:cNvPr id="20" name="矩形 19"/>
          <p:cNvSpPr/>
          <p:nvPr/>
        </p:nvSpPr>
        <p:spPr>
          <a:xfrm>
            <a:off x="2597508" y="2233196"/>
            <a:ext cx="12544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bg1"/>
                </a:solidFill>
                <a:ea typeface="微软雅黑" pitchFamily="34" charset="-122"/>
              </a:rPr>
              <a:t>PART FIVE</a:t>
            </a: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3992066" y="1371600"/>
            <a:ext cx="0" cy="154114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9"/>
          <p:cNvSpPr>
            <a:spLocks noChangeArrowheads="1"/>
          </p:cNvSpPr>
          <p:nvPr/>
        </p:nvSpPr>
        <p:spPr bwMode="auto">
          <a:xfrm>
            <a:off x="509589" y="453617"/>
            <a:ext cx="21605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标题文本</a:t>
            </a:r>
            <a:endParaRPr lang="en-US" altLang="zh-CN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24">
            <a:extLst>
              <a:ext uri="{FF2B5EF4-FFF2-40B4-BE49-F238E27FC236}">
                <a16:creationId xmlns:a16="http://schemas.microsoft.com/office/drawing/2014/main" id="{F323DA47-8CE7-452D-AA24-037BED557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572" y="843558"/>
            <a:ext cx="7740860" cy="2252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zh-CN" sz="1000" dirty="0">
                <a:latin typeface="+mn-ea"/>
              </a:rPr>
              <a:t>企业办公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1000" dirty="0">
                <a:latin typeface="+mn-ea"/>
              </a:rPr>
              <a:t>1.</a:t>
            </a:r>
            <a:r>
              <a:rPr lang="zh-CN" altLang="zh-CN" sz="1000" dirty="0">
                <a:latin typeface="+mn-ea"/>
              </a:rPr>
              <a:t>用户管理。增删改查用户，增删改查部门，增删改查职位，统计在线用户。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1000" dirty="0">
                <a:latin typeface="+mn-ea"/>
              </a:rPr>
              <a:t>2.</a:t>
            </a:r>
            <a:r>
              <a:rPr lang="zh-CN" altLang="zh-CN" sz="1000" dirty="0">
                <a:latin typeface="+mn-ea"/>
              </a:rPr>
              <a:t>考勤管理。登录退出自动签到签离，记录考勤时间，判断迟到早退情况。生成周报表和月报表。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1000" dirty="0">
                <a:latin typeface="+mn-ea"/>
              </a:rPr>
              <a:t>3.</a:t>
            </a:r>
            <a:r>
              <a:rPr lang="zh-CN" altLang="zh-CN" sz="1000" dirty="0">
                <a:latin typeface="+mn-ea"/>
              </a:rPr>
              <a:t>流程管理。发起各类申请，包括费用报销，出差申请，加班申请，转职申请，请假申请，离职申请等。管理员可以审核各类申请。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1000" dirty="0">
                <a:latin typeface="+mn-ea"/>
              </a:rPr>
              <a:t>4.</a:t>
            </a:r>
            <a:r>
              <a:rPr lang="zh-CN" altLang="zh-CN" sz="1000" dirty="0">
                <a:latin typeface="+mn-ea"/>
              </a:rPr>
              <a:t>公告管理。发出通知公告，查看通知公告。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1000" dirty="0">
                <a:latin typeface="+mn-ea"/>
              </a:rPr>
              <a:t>5.</a:t>
            </a:r>
            <a:r>
              <a:rPr lang="zh-CN" altLang="zh-CN" sz="1000" dirty="0">
                <a:latin typeface="+mn-ea"/>
              </a:rPr>
              <a:t>邮件管理。收发删除邮件，管理员可以设置邮箱账号。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1000" dirty="0">
                <a:latin typeface="+mn-ea"/>
              </a:rPr>
              <a:t>6.</a:t>
            </a:r>
            <a:r>
              <a:rPr lang="zh-CN" altLang="zh-CN" sz="1000" dirty="0">
                <a:latin typeface="+mn-ea"/>
              </a:rPr>
              <a:t>文件发布。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1000" dirty="0">
                <a:latin typeface="+mn-ea"/>
              </a:rPr>
              <a:t>7.</a:t>
            </a:r>
            <a:r>
              <a:rPr lang="zh-CN" altLang="zh-CN" sz="1000" dirty="0">
                <a:latin typeface="+mn-ea"/>
              </a:rPr>
              <a:t>办公用品管理。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1000" dirty="0">
                <a:latin typeface="+mn-ea"/>
              </a:rPr>
              <a:t>8.</a:t>
            </a:r>
            <a:r>
              <a:rPr lang="zh-CN" altLang="zh-CN" sz="1000" dirty="0">
                <a:latin typeface="+mn-ea"/>
              </a:rPr>
              <a:t>文件管理。用于集中管理公司的各种文件，保证方便安全。</a:t>
            </a:r>
            <a:endParaRPr lang="zh-CN" altLang="en-US" sz="1000" dirty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211960" y="1736695"/>
            <a:ext cx="870751" cy="7568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选题背景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选题理由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研究意义</a:t>
            </a:r>
          </a:p>
        </p:txBody>
      </p:sp>
      <p:sp>
        <p:nvSpPr>
          <p:cNvPr id="13" name="矩形 12"/>
          <p:cNvSpPr/>
          <p:nvPr/>
        </p:nvSpPr>
        <p:spPr>
          <a:xfrm>
            <a:off x="4211960" y="1345692"/>
            <a:ext cx="25202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课题综述</a:t>
            </a:r>
          </a:p>
          <a:p>
            <a:endParaRPr lang="zh-CN" altLang="en-US" sz="2000" b="1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99792" y="1601857"/>
            <a:ext cx="10498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000" dirty="0">
                <a:ln w="9525">
                  <a:solidFill>
                    <a:schemeClr val="bg1"/>
                  </a:solidFill>
                </a:ln>
                <a:pattFill prst="wd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Impact" pitchFamily="34" charset="0"/>
                <a:ea typeface="微软雅黑" pitchFamily="34" charset="-122"/>
              </a:rPr>
              <a:t>01</a:t>
            </a:r>
          </a:p>
        </p:txBody>
      </p:sp>
      <p:sp>
        <p:nvSpPr>
          <p:cNvPr id="15" name="矩形 14"/>
          <p:cNvSpPr/>
          <p:nvPr/>
        </p:nvSpPr>
        <p:spPr>
          <a:xfrm>
            <a:off x="2683869" y="2233196"/>
            <a:ext cx="10816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bg1"/>
                </a:solidFill>
                <a:ea typeface="微软雅黑" pitchFamily="34" charset="-122"/>
              </a:rPr>
              <a:t>PART ONE</a:t>
            </a: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3992066" y="1371600"/>
            <a:ext cx="0" cy="154114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9"/>
          <p:cNvSpPr>
            <a:spLocks noChangeArrowheads="1"/>
          </p:cNvSpPr>
          <p:nvPr/>
        </p:nvSpPr>
        <p:spPr bwMode="auto">
          <a:xfrm>
            <a:off x="509589" y="453617"/>
            <a:ext cx="21605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标题文本</a:t>
            </a:r>
            <a:endParaRPr lang="en-US" altLang="zh-CN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24">
            <a:extLst>
              <a:ext uri="{FF2B5EF4-FFF2-40B4-BE49-F238E27FC236}">
                <a16:creationId xmlns:a16="http://schemas.microsoft.com/office/drawing/2014/main" id="{F323DA47-8CE7-452D-AA24-037BED557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572" y="843558"/>
            <a:ext cx="7740860" cy="1991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zh-CN" sz="1000" dirty="0">
                <a:latin typeface="+mn-ea"/>
              </a:rPr>
              <a:t>个人办公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1000" dirty="0">
                <a:latin typeface="+mn-ea"/>
              </a:rPr>
              <a:t>1.</a:t>
            </a:r>
            <a:r>
              <a:rPr lang="zh-CN" altLang="zh-CN" sz="1000" dirty="0">
                <a:latin typeface="+mn-ea"/>
              </a:rPr>
              <a:t>邮件处理。包括收、发、回复、删除、查询邮件等功能。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1000" dirty="0">
                <a:latin typeface="+mn-ea"/>
              </a:rPr>
              <a:t>2.</a:t>
            </a:r>
            <a:r>
              <a:rPr lang="zh-CN" altLang="zh-CN" sz="1000" dirty="0">
                <a:latin typeface="+mn-ea"/>
              </a:rPr>
              <a:t>任务管理。发起任务，修改任务状态，反馈任务情况。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1000" dirty="0">
                <a:latin typeface="+mn-ea"/>
              </a:rPr>
              <a:t>3.</a:t>
            </a:r>
            <a:r>
              <a:rPr lang="zh-CN" altLang="zh-CN" sz="1000" dirty="0">
                <a:latin typeface="+mn-ea"/>
              </a:rPr>
              <a:t>制定工作计划。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1000" dirty="0">
                <a:latin typeface="+mn-ea"/>
              </a:rPr>
              <a:t>4.</a:t>
            </a:r>
            <a:r>
              <a:rPr lang="zh-CN" altLang="zh-CN" sz="1000" dirty="0">
                <a:latin typeface="+mn-ea"/>
              </a:rPr>
              <a:t>日程管理。查看个人日历，安排日程，设置开始与结束时间。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1000" dirty="0">
                <a:latin typeface="+mn-ea"/>
              </a:rPr>
              <a:t>5.</a:t>
            </a:r>
            <a:r>
              <a:rPr lang="zh-CN" altLang="zh-CN" sz="1000" dirty="0">
                <a:latin typeface="+mn-ea"/>
              </a:rPr>
              <a:t>笔记管理。员工可以记录笔记，并且共享给同事，或者作为公共笔记。配合文件管理实现企业知识库的功能。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1000" dirty="0">
                <a:latin typeface="+mn-ea"/>
              </a:rPr>
              <a:t>6.</a:t>
            </a:r>
            <a:r>
              <a:rPr lang="zh-CN" altLang="zh-CN" sz="1000" dirty="0">
                <a:latin typeface="+mn-ea"/>
              </a:rPr>
              <a:t>个人信息管理。包括编辑修改个人信息、添加通讯录、密码管理等功能。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1000" dirty="0">
                <a:latin typeface="+mn-ea"/>
              </a:rPr>
              <a:t>7.</a:t>
            </a:r>
            <a:r>
              <a:rPr lang="zh-CN" altLang="zh-CN" sz="1000" dirty="0">
                <a:latin typeface="+mn-ea"/>
              </a:rPr>
              <a:t>多人聊天交流子系统，能实现员工之间</a:t>
            </a:r>
          </a:p>
        </p:txBody>
      </p:sp>
    </p:spTree>
    <p:extLst>
      <p:ext uri="{BB962C8B-B14F-4D97-AF65-F5344CB8AC3E}">
        <p14:creationId xmlns:p14="http://schemas.microsoft.com/office/powerpoint/2010/main" val="3317106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4"/>
          <p:cNvSpPr>
            <a:spLocks noChangeArrowheads="1"/>
          </p:cNvSpPr>
          <p:nvPr/>
        </p:nvSpPr>
        <p:spPr bwMode="auto">
          <a:xfrm>
            <a:off x="683568" y="915566"/>
            <a:ext cx="2664296" cy="10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1200" dirty="0">
                <a:latin typeface="+mn-ea"/>
              </a:rPr>
              <a:t>We have many PowerPoint templates that has been specifically designed to help anyone that is stepping into the world of PowerPoint for the very first time. </a:t>
            </a: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509589" y="453617"/>
            <a:ext cx="21605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研究结论</a:t>
            </a:r>
            <a:endParaRPr lang="en-US" altLang="zh-CN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9"/>
          <p:cNvSpPr>
            <a:spLocks noChangeArrowheads="1"/>
          </p:cNvSpPr>
          <p:nvPr/>
        </p:nvSpPr>
        <p:spPr bwMode="auto">
          <a:xfrm>
            <a:off x="509589" y="453617"/>
            <a:ext cx="21605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成果与思考</a:t>
            </a:r>
            <a:endParaRPr lang="en-US" altLang="zh-CN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FE4B1E98-1C7A-40A8-AB5A-15E95CFB1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915566"/>
            <a:ext cx="2664296" cy="10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1200" dirty="0">
                <a:latin typeface="+mn-ea"/>
              </a:rPr>
              <a:t>We have many PowerPoint templates that has been specifically designed to help anyone that is stepping into the world of PowerPoint for the very first time.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509589" y="453617"/>
            <a:ext cx="21605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参考文献</a:t>
            </a:r>
            <a:endParaRPr lang="en-US" altLang="zh-CN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4">
            <a:extLst>
              <a:ext uri="{FF2B5EF4-FFF2-40B4-BE49-F238E27FC236}">
                <a16:creationId xmlns:a16="http://schemas.microsoft.com/office/drawing/2014/main" id="{173C52E8-8353-4868-A36D-B453BE090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915566"/>
            <a:ext cx="2664296" cy="10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1200" dirty="0">
                <a:latin typeface="+mn-ea"/>
              </a:rPr>
              <a:t>We have many PowerPoint templates that has been specifically designed to help anyone that is stepping into the world of PowerPoint for the very first time.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1851670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>
                <a:ln w="9525">
                  <a:solidFill>
                    <a:schemeClr val="bg1"/>
                  </a:solidFill>
                </a:ln>
                <a:pattFill prst="wd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微软雅黑" pitchFamily="34" charset="-122"/>
                <a:ea typeface="微软雅黑" pitchFamily="34" charset="-122"/>
              </a:rPr>
              <a:t>敬请各位老师批评指正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477224" y="2668131"/>
            <a:ext cx="6191120" cy="24622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>
              <a:buFont typeface="Arial" pitchFamily="34" charset="0"/>
              <a:buNone/>
            </a:pPr>
            <a:r>
              <a:rPr lang="en-US" altLang="zh-CN" sz="1000" dirty="0">
                <a:solidFill>
                  <a:schemeClr val="bg1"/>
                </a:solidFill>
              </a:rPr>
              <a:t>THANK YOU FOR WATCHING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47664" y="2597656"/>
            <a:ext cx="6048672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4" name="Rectangle 78"/>
          <p:cNvSpPr>
            <a:spLocks noChangeArrowheads="1"/>
          </p:cNvSpPr>
          <p:nvPr/>
        </p:nvSpPr>
        <p:spPr bwMode="auto">
          <a:xfrm>
            <a:off x="827584" y="3291830"/>
            <a:ext cx="7200800" cy="1016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在传统的办公时代有许多管理弊端，例如，企业内部信息不能及时共享、办公审批流程需要跑几个办公室才能审批成功、组织结构混乱不能权责分明等等。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zh-CN" altLang="en-US" sz="14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虽然目前已经有许多企业应用了</a:t>
            </a:r>
            <a:r>
              <a:rPr lang="en-US" altLang="zh-CN" sz="14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OA</a:t>
            </a:r>
            <a:r>
              <a:rPr lang="zh-CN" altLang="en-US" sz="14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系统，但这些</a:t>
            </a:r>
            <a:r>
              <a:rPr lang="en-US" altLang="zh-CN" sz="14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OA</a:t>
            </a:r>
            <a:r>
              <a:rPr lang="zh-CN" altLang="en-US" sz="14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系统的用户在使用中多反映出，功能不符合需求、不人性化、不灵活、可扩展性差、售后维护麻烦等问题。</a:t>
            </a:r>
            <a:endParaRPr lang="en-US" altLang="zh-CN" sz="14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509589" y="453617"/>
            <a:ext cx="21605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选题背景</a:t>
            </a:r>
            <a:endParaRPr lang="en-US" altLang="zh-CN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827584" y="1131590"/>
            <a:ext cx="7128792" cy="741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zh-CN" altLang="en-US" sz="14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一个优秀的</a:t>
            </a:r>
            <a:r>
              <a:rPr lang="en-US" altLang="zh-CN" sz="14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OA</a:t>
            </a:r>
            <a:r>
              <a:rPr lang="zh-CN" altLang="en-US" sz="14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产品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能使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管理规范化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减少办公开支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降低管理成本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提高工作效率、促进工作效果、 最大化地利用现有资源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使企业更具有竞争力。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Arial" pitchFamily="34" charset="0"/>
              <a:buNone/>
            </a:pPr>
            <a:endParaRPr lang="zh-CN" altLang="en-US" sz="1400" dirty="0">
              <a:latin typeface="+mn-ea"/>
            </a:endParaRPr>
          </a:p>
        </p:txBody>
      </p:sp>
      <p:sp>
        <p:nvSpPr>
          <p:cNvPr id="30" name="Rectangle 39"/>
          <p:cNvSpPr>
            <a:spLocks noChangeArrowheads="1"/>
          </p:cNvSpPr>
          <p:nvPr/>
        </p:nvSpPr>
        <p:spPr bwMode="auto">
          <a:xfrm>
            <a:off x="509589" y="453617"/>
            <a:ext cx="21605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研究意义</a:t>
            </a:r>
            <a:endParaRPr lang="en-US" altLang="zh-CN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971600" y="1059582"/>
            <a:ext cx="705678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虽然市面上已经出现众多</a:t>
            </a:r>
            <a:r>
              <a:rPr lang="en-US" altLang="zh-CN" sz="14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OA</a:t>
            </a:r>
            <a:r>
              <a:rPr lang="zh-CN" altLang="en-US" sz="14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产品，行业内的竞争也非常激烈，但是真正好用的</a:t>
            </a:r>
            <a:r>
              <a:rPr lang="en-US" altLang="zh-CN" sz="14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OA</a:t>
            </a:r>
            <a:r>
              <a:rPr lang="zh-CN" altLang="en-US" sz="14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系统并不多见。</a:t>
            </a:r>
            <a:endParaRPr lang="en-US" altLang="zh-CN" sz="14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0" i="0" dirty="0">
                <a:solidFill>
                  <a:srgbClr val="121212"/>
                </a:solidFill>
                <a:effectLst/>
                <a:latin typeface="-apple-system"/>
              </a:rPr>
              <a:t>以</a:t>
            </a:r>
            <a:r>
              <a:rPr lang="en-US" altLang="zh-CN" sz="1400" b="0" i="0" dirty="0">
                <a:solidFill>
                  <a:srgbClr val="121212"/>
                </a:solidFill>
                <a:effectLst/>
                <a:latin typeface="-apple-system"/>
              </a:rPr>
              <a:t>SaaS</a:t>
            </a:r>
            <a:r>
              <a:rPr lang="zh-CN" altLang="en-US" sz="1400" b="0" i="0" dirty="0">
                <a:solidFill>
                  <a:srgbClr val="121212"/>
                </a:solidFill>
                <a:effectLst/>
                <a:latin typeface="-apple-system"/>
              </a:rPr>
              <a:t>云计算和移动应用为代表的新模式为</a:t>
            </a:r>
            <a:r>
              <a:rPr lang="en-US" altLang="zh-CN" sz="1400" b="0" i="0" dirty="0">
                <a:solidFill>
                  <a:srgbClr val="121212"/>
                </a:solidFill>
                <a:effectLst/>
                <a:latin typeface="-apple-system"/>
              </a:rPr>
              <a:t>OA</a:t>
            </a:r>
            <a:r>
              <a:rPr lang="zh-CN" altLang="en-US" sz="1400" b="0" i="0" dirty="0">
                <a:solidFill>
                  <a:srgbClr val="121212"/>
                </a:solidFill>
                <a:effectLst/>
                <a:latin typeface="-apple-system"/>
              </a:rPr>
              <a:t>行业的发展带来了广阔的前景，并且随着新技术的研发和应用，推动整个</a:t>
            </a:r>
            <a:r>
              <a:rPr lang="en-US" altLang="zh-CN" sz="1400" b="0" i="0" dirty="0">
                <a:solidFill>
                  <a:srgbClr val="121212"/>
                </a:solidFill>
                <a:effectLst/>
                <a:latin typeface="-apple-system"/>
              </a:rPr>
              <a:t>OA</a:t>
            </a:r>
            <a:r>
              <a:rPr lang="zh-CN" altLang="en-US" sz="1400" b="0" i="0" dirty="0">
                <a:solidFill>
                  <a:srgbClr val="121212"/>
                </a:solidFill>
                <a:effectLst/>
                <a:latin typeface="-apple-system"/>
              </a:rPr>
              <a:t>行业不断向前，</a:t>
            </a:r>
            <a:r>
              <a:rPr lang="zh-CN" altLang="en-US" sz="14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办公自动化将会拥有更多的可能性，变的更高效、更智能、更现代。</a:t>
            </a:r>
            <a:endParaRPr lang="en-US" altLang="zh-CN" sz="14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目前，供给侧正在向需求侧改革，许多行业和企业正值转型期，</a:t>
            </a:r>
            <a:r>
              <a:rPr lang="zh-CN" altLang="en-US" sz="1400" b="0" i="0" dirty="0">
                <a:solidFill>
                  <a:srgbClr val="121212"/>
                </a:solidFill>
                <a:effectLst/>
                <a:latin typeface="-apple-system"/>
              </a:rPr>
              <a:t>许多公司</a:t>
            </a:r>
            <a:r>
              <a:rPr lang="zh-CN" altLang="en-US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急需优秀的</a:t>
            </a:r>
            <a:r>
              <a:rPr lang="en-US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OA</a:t>
            </a:r>
            <a:r>
              <a:rPr lang="zh-CN" altLang="en-US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系统来协助企业管理，</a:t>
            </a:r>
            <a:r>
              <a:rPr lang="zh-CN" altLang="en-US" sz="1400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en-US" altLang="zh-CN" sz="1400" b="0" i="0" dirty="0">
                <a:solidFill>
                  <a:srgbClr val="121212"/>
                </a:solidFill>
                <a:effectLst/>
                <a:latin typeface="-apple-system"/>
              </a:rPr>
              <a:t>2017</a:t>
            </a:r>
            <a:r>
              <a:rPr lang="zh-CN" altLang="en-US" sz="1400" b="0" i="0" dirty="0">
                <a:solidFill>
                  <a:srgbClr val="121212"/>
                </a:solidFill>
                <a:effectLst/>
                <a:latin typeface="-apple-system"/>
              </a:rPr>
              <a:t>年软件协会发布</a:t>
            </a:r>
            <a:r>
              <a:rPr lang="en-US" altLang="zh-CN" sz="1400" b="0" i="0" dirty="0">
                <a:solidFill>
                  <a:srgbClr val="121212"/>
                </a:solidFill>
                <a:effectLst/>
                <a:latin typeface="-apple-system"/>
              </a:rPr>
              <a:t>OA</a:t>
            </a:r>
            <a:r>
              <a:rPr lang="zh-CN" altLang="en-US" sz="1400" b="0" i="0" dirty="0">
                <a:solidFill>
                  <a:srgbClr val="121212"/>
                </a:solidFill>
                <a:effectLst/>
                <a:latin typeface="-apple-system"/>
              </a:rPr>
              <a:t>软件状况报告显示，</a:t>
            </a:r>
            <a:r>
              <a:rPr lang="en-US" altLang="zh-CN" sz="1400" b="0" i="0" dirty="0">
                <a:solidFill>
                  <a:srgbClr val="121212"/>
                </a:solidFill>
                <a:effectLst/>
                <a:latin typeface="-apple-system"/>
              </a:rPr>
              <a:t>2017</a:t>
            </a:r>
            <a:r>
              <a:rPr lang="zh-CN" altLang="en-US" sz="1400" b="0" i="0" dirty="0">
                <a:solidFill>
                  <a:srgbClr val="121212"/>
                </a:solidFill>
                <a:effectLst/>
                <a:latin typeface="-apple-system"/>
              </a:rPr>
              <a:t>上半年</a:t>
            </a:r>
            <a:r>
              <a:rPr lang="en-US" altLang="zh-CN" sz="1400" b="0" i="0" dirty="0">
                <a:solidFill>
                  <a:srgbClr val="121212"/>
                </a:solidFill>
                <a:effectLst/>
                <a:latin typeface="-apple-system"/>
              </a:rPr>
              <a:t>OA</a:t>
            </a:r>
            <a:r>
              <a:rPr lang="zh-CN" altLang="en-US" sz="1400" b="0" i="0" dirty="0">
                <a:solidFill>
                  <a:srgbClr val="121212"/>
                </a:solidFill>
                <a:effectLst/>
                <a:latin typeface="-apple-system"/>
              </a:rPr>
              <a:t>软件销售超过</a:t>
            </a:r>
            <a:r>
              <a:rPr lang="en-US" altLang="zh-CN" sz="1400" b="0" i="0" dirty="0">
                <a:solidFill>
                  <a:srgbClr val="121212"/>
                </a:solidFill>
                <a:effectLst/>
                <a:latin typeface="-apple-system"/>
              </a:rPr>
              <a:t>60</a:t>
            </a:r>
            <a:r>
              <a:rPr lang="zh-CN" altLang="en-US" sz="1400" b="0" i="0" dirty="0">
                <a:solidFill>
                  <a:srgbClr val="121212"/>
                </a:solidFill>
                <a:effectLst/>
                <a:latin typeface="-apple-system"/>
              </a:rPr>
              <a:t>亿，预计全年销售额将超过</a:t>
            </a:r>
            <a:r>
              <a:rPr lang="en-US" altLang="zh-CN" sz="1400" b="0" i="0" dirty="0">
                <a:solidFill>
                  <a:srgbClr val="121212"/>
                </a:solidFill>
                <a:effectLst/>
                <a:latin typeface="-apple-system"/>
              </a:rPr>
              <a:t>110</a:t>
            </a:r>
            <a:r>
              <a:rPr lang="zh-CN" altLang="en-US" sz="1400" b="0" i="0" dirty="0">
                <a:solidFill>
                  <a:srgbClr val="121212"/>
                </a:solidFill>
                <a:effectLst/>
                <a:latin typeface="-apple-system"/>
              </a:rPr>
              <a:t>亿元。</a:t>
            </a:r>
            <a:r>
              <a:rPr lang="en-US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OA</a:t>
            </a:r>
            <a:r>
              <a:rPr lang="zh-CN" altLang="en-US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系统的市场非常广大。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4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509589" y="453617"/>
            <a:ext cx="21605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选题理由</a:t>
            </a:r>
            <a:endParaRPr lang="en-US" altLang="zh-CN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211960" y="1955800"/>
            <a:ext cx="1127232" cy="526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国外研究现状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国内研究现状</a:t>
            </a:r>
          </a:p>
        </p:txBody>
      </p:sp>
      <p:sp>
        <p:nvSpPr>
          <p:cNvPr id="39" name="矩形 38"/>
          <p:cNvSpPr/>
          <p:nvPr/>
        </p:nvSpPr>
        <p:spPr>
          <a:xfrm>
            <a:off x="4067944" y="1515050"/>
            <a:ext cx="14401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文献综述</a:t>
            </a:r>
          </a:p>
        </p:txBody>
      </p:sp>
      <p:sp>
        <p:nvSpPr>
          <p:cNvPr id="41" name="矩形 40"/>
          <p:cNvSpPr/>
          <p:nvPr/>
        </p:nvSpPr>
        <p:spPr>
          <a:xfrm>
            <a:off x="2699792" y="1601857"/>
            <a:ext cx="10498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000" dirty="0">
                <a:ln w="9525">
                  <a:solidFill>
                    <a:schemeClr val="bg1"/>
                  </a:solidFill>
                </a:ln>
                <a:pattFill prst="wd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Impact" pitchFamily="34" charset="0"/>
                <a:ea typeface="微软雅黑" pitchFamily="34" charset="-122"/>
              </a:rPr>
              <a:t>02</a:t>
            </a:r>
          </a:p>
        </p:txBody>
      </p:sp>
      <p:sp>
        <p:nvSpPr>
          <p:cNvPr id="12" name="矩形 11"/>
          <p:cNvSpPr/>
          <p:nvPr/>
        </p:nvSpPr>
        <p:spPr>
          <a:xfrm>
            <a:off x="2683869" y="2233196"/>
            <a:ext cx="10816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bg1"/>
                </a:solidFill>
                <a:ea typeface="微软雅黑" pitchFamily="34" charset="-122"/>
              </a:rPr>
              <a:t>PART TWO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992066" y="1371600"/>
            <a:ext cx="0" cy="154114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899592" y="1059582"/>
            <a:ext cx="70567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zh-CN" altLang="en-US" sz="12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zh-CN" altLang="en-US" sz="10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39"/>
          <p:cNvSpPr>
            <a:spLocks noChangeArrowheads="1"/>
          </p:cNvSpPr>
          <p:nvPr/>
        </p:nvSpPr>
        <p:spPr bwMode="auto">
          <a:xfrm>
            <a:off x="509589" y="453617"/>
            <a:ext cx="21605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国内外研究现状综述</a:t>
            </a:r>
            <a:endParaRPr lang="en-US" altLang="zh-CN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683568" y="483518"/>
            <a:ext cx="7128792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第五代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OA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：协同工作型办公自动化（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KM1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代）</a:t>
            </a:r>
            <a:endParaRPr lang="en-US" altLang="zh-CN" sz="12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突破了原有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OA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仅仅是企业办公的一种工具的约束，随着计算机技术、通信技术和网络技术的突飞猛进协同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OA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系统越来越表现为是一种有思想、有模式的管理的软件。处在知识经济时代的我们通过观察不难发现市场上主流的协同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OA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变革的不仅仅是技术，更多的是将最新的管理思想、管理理念植入其中，使企业在面对外部环境的易变性与复杂性时，突破以往传统的严格的部门分工，打破企业在高速发展过程中呈现出的多项目、跨区域、集团化的发展趋势受时间、地域、部门之间的限制所带来的信息孤岛，从而提升企业的整体竞争力和前进速度。）</a:t>
            </a:r>
          </a:p>
        </p:txBody>
      </p:sp>
    </p:spTree>
    <p:extLst>
      <p:ext uri="{BB962C8B-B14F-4D97-AF65-F5344CB8AC3E}">
        <p14:creationId xmlns:p14="http://schemas.microsoft.com/office/powerpoint/2010/main" val="2679632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2145</Words>
  <Application>Microsoft Office PowerPoint</Application>
  <PresentationFormat>全屏显示(16:9)</PresentationFormat>
  <Paragraphs>188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-apple-system</vt:lpstr>
      <vt:lpstr>宋体</vt:lpstr>
      <vt:lpstr>Microsoft YaHei</vt:lpstr>
      <vt:lpstr>Microsoft YaHei</vt:lpstr>
      <vt:lpstr>Arial</vt:lpstr>
      <vt:lpstr>Arial</vt:lpstr>
      <vt:lpstr>Calibri</vt:lpstr>
      <vt:lpstr>Impact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2017-06-30T01:57:36Z</dcterms:created>
  <dcterms:modified xsi:type="dcterms:W3CDTF">2020-12-24T10:50:16Z</dcterms:modified>
  <cp:category/>
</cp:coreProperties>
</file>