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5716977" r:id="rId2"/>
    <p:sldId id="11088492" r:id="rId3"/>
    <p:sldId id="11088493" r:id="rId4"/>
    <p:sldId id="15717574" r:id="rId5"/>
    <p:sldId id="15717575" r:id="rId6"/>
    <p:sldId id="15717576" r:id="rId7"/>
    <p:sldId id="15717577" r:id="rId8"/>
    <p:sldId id="15717578" r:id="rId9"/>
    <p:sldId id="15717579" r:id="rId10"/>
    <p:sldId id="15717573" r:id="rId11"/>
    <p:sldId id="15717581" r:id="rId12"/>
    <p:sldId id="15717593" r:id="rId13"/>
    <p:sldId id="15717582" r:id="rId14"/>
    <p:sldId id="15717583" r:id="rId15"/>
    <p:sldId id="15717594" r:id="rId16"/>
    <p:sldId id="15717584" r:id="rId17"/>
    <p:sldId id="15717595" r:id="rId18"/>
    <p:sldId id="15717585" r:id="rId19"/>
    <p:sldId id="15717586" r:id="rId20"/>
    <p:sldId id="15717596" r:id="rId21"/>
    <p:sldId id="15717587" r:id="rId22"/>
    <p:sldId id="15717597" r:id="rId23"/>
    <p:sldId id="15717598" r:id="rId24"/>
    <p:sldId id="15717588" r:id="rId25"/>
    <p:sldId id="15717589" r:id="rId26"/>
    <p:sldId id="15717590" r:id="rId27"/>
    <p:sldId id="15717599" r:id="rId28"/>
    <p:sldId id="15717591" r:id="rId29"/>
    <p:sldId id="11088498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F7F7F"/>
    <a:srgbClr val="4775E7"/>
    <a:srgbClr val="F6F6F8"/>
    <a:srgbClr val="F6F6F6"/>
    <a:srgbClr val="F8F8FA"/>
    <a:srgbClr val="ECEDF1"/>
    <a:srgbClr val="D1313D"/>
    <a:srgbClr val="C0504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175C9-C009-4EE8-931C-88F79FF16C72}" type="doc">
      <dgm:prSet loTypeId="urn:microsoft.com/office/officeart/2005/8/layout/vList3" loCatId="list" qsTypeId="urn:microsoft.com/office/officeart/2005/8/quickstyle/simple3#1" qsCatId="simple" csTypeId="urn:microsoft.com/office/officeart/2005/8/colors/accent1_2#1" csCatId="accent1" phldr="1"/>
      <dgm:spPr/>
    </dgm:pt>
    <dgm:pt modelId="{A252276D-45D9-4E10-88A0-015F2997A9FC}">
      <dgm:prSet phldrT="[文本]"/>
      <dgm:spPr/>
      <dgm:t>
        <a:bodyPr/>
        <a:lstStyle/>
        <a:p>
          <a:pPr algn="l"/>
          <a:r>
            <a:rPr lang="zh-CN" b="1" dirty="0"/>
            <a:t>第一章：介绍</a:t>
          </a:r>
          <a:endParaRPr lang="zh-CN" altLang="en-US" b="1" dirty="0"/>
        </a:p>
      </dgm:t>
    </dgm:pt>
    <dgm:pt modelId="{0032456D-A402-467C-91F5-B16A9F61E45A}" type="parTrans" cxnId="{F28BDF24-9413-4799-9D47-4C7ACEFA48BB}">
      <dgm:prSet/>
      <dgm:spPr/>
      <dgm:t>
        <a:bodyPr/>
        <a:lstStyle/>
        <a:p>
          <a:endParaRPr lang="zh-CN" altLang="en-US"/>
        </a:p>
      </dgm:t>
    </dgm:pt>
    <dgm:pt modelId="{A5A4145B-D3A4-479F-B494-6C6E0C4266CE}" type="sibTrans" cxnId="{F28BDF24-9413-4799-9D47-4C7ACEFA48BB}">
      <dgm:prSet/>
      <dgm:spPr/>
      <dgm:t>
        <a:bodyPr/>
        <a:lstStyle/>
        <a:p>
          <a:endParaRPr lang="zh-CN" altLang="en-US"/>
        </a:p>
      </dgm:t>
    </dgm:pt>
    <dgm:pt modelId="{FA854040-1241-49A6-903D-26EBE47B3399}">
      <dgm:prSet phldrT="[文本]"/>
      <dgm:spPr/>
      <dgm:t>
        <a:bodyPr/>
        <a:lstStyle/>
        <a:p>
          <a:pPr algn="l"/>
          <a:r>
            <a:rPr lang="zh-CN" b="1" dirty="0"/>
            <a:t>第二章：介绍因果关系</a:t>
          </a:r>
          <a:endParaRPr lang="zh-CN" altLang="en-US" b="1" dirty="0"/>
        </a:p>
      </dgm:t>
    </dgm:pt>
    <dgm:pt modelId="{6FE877A3-EB35-4BB9-A52B-E6308BBBE2DA}" type="parTrans" cxnId="{05DA82BA-3511-45AD-AFB8-9369234D6E48}">
      <dgm:prSet/>
      <dgm:spPr/>
      <dgm:t>
        <a:bodyPr/>
        <a:lstStyle/>
        <a:p>
          <a:endParaRPr lang="zh-CN" altLang="en-US"/>
        </a:p>
      </dgm:t>
    </dgm:pt>
    <dgm:pt modelId="{6EA6B715-1672-4016-BA8A-224479FB5639}" type="sibTrans" cxnId="{05DA82BA-3511-45AD-AFB8-9369234D6E48}">
      <dgm:prSet/>
      <dgm:spPr/>
      <dgm:t>
        <a:bodyPr/>
        <a:lstStyle/>
        <a:p>
          <a:endParaRPr lang="zh-CN" altLang="en-US"/>
        </a:p>
      </dgm:t>
    </dgm:pt>
    <dgm:pt modelId="{A7C6AE89-4373-487E-97F9-685B5A439991}">
      <dgm:prSet phldrT="[文本]"/>
      <dgm:spPr/>
      <dgm:t>
        <a:bodyPr/>
        <a:lstStyle/>
        <a:p>
          <a:pPr algn="l"/>
          <a:r>
            <a:rPr lang="zh-CN" b="1" dirty="0"/>
            <a:t>第三章：度量的基本概念</a:t>
          </a:r>
          <a:endParaRPr lang="zh-CN" altLang="en-US" b="1" dirty="0"/>
        </a:p>
      </dgm:t>
    </dgm:pt>
    <dgm:pt modelId="{DF28D5C1-E079-45A8-9A1C-273E69C4AFE2}" type="parTrans" cxnId="{F8C3C023-5671-46A7-A3A8-AC98E6D7D6A9}">
      <dgm:prSet/>
      <dgm:spPr/>
      <dgm:t>
        <a:bodyPr/>
        <a:lstStyle/>
        <a:p>
          <a:endParaRPr lang="zh-CN" altLang="en-US"/>
        </a:p>
      </dgm:t>
    </dgm:pt>
    <dgm:pt modelId="{FA94DA5A-482D-4F31-AB09-31635CC5F952}" type="sibTrans" cxnId="{F8C3C023-5671-46A7-A3A8-AC98E6D7D6A9}">
      <dgm:prSet/>
      <dgm:spPr/>
      <dgm:t>
        <a:bodyPr/>
        <a:lstStyle/>
        <a:p>
          <a:endParaRPr lang="zh-CN" altLang="en-US"/>
        </a:p>
      </dgm:t>
    </dgm:pt>
    <dgm:pt modelId="{69FB5D16-B340-4A09-AC21-801D3A3B090B}">
      <dgm:prSet phldrT="[文本]"/>
      <dgm:spPr/>
      <dgm:t>
        <a:bodyPr/>
        <a:lstStyle/>
        <a:p>
          <a:pPr algn="l"/>
          <a:r>
            <a:rPr lang="zh-CN" b="1" dirty="0"/>
            <a:t>第七章：如何量化我们的估计和不确定性</a:t>
          </a:r>
          <a:endParaRPr lang="zh-CN" altLang="en-US" b="1" dirty="0"/>
        </a:p>
      </dgm:t>
    </dgm:pt>
    <dgm:pt modelId="{697261E9-4DFF-41B3-9FA4-50EBF3C4A35D}" type="parTrans" cxnId="{192C336A-8001-4490-BC44-8E646D8C6AA2}">
      <dgm:prSet/>
      <dgm:spPr/>
      <dgm:t>
        <a:bodyPr/>
        <a:lstStyle/>
        <a:p>
          <a:endParaRPr lang="zh-CN" altLang="en-US"/>
        </a:p>
      </dgm:t>
    </dgm:pt>
    <dgm:pt modelId="{44A7E927-C2BE-4A22-9905-B3D9F2741FFE}" type="sibTrans" cxnId="{192C336A-8001-4490-BC44-8E646D8C6AA2}">
      <dgm:prSet/>
      <dgm:spPr/>
      <dgm:t>
        <a:bodyPr/>
        <a:lstStyle/>
        <a:p>
          <a:endParaRPr lang="zh-CN" altLang="en-US"/>
        </a:p>
      </dgm:t>
    </dgm:pt>
    <dgm:pt modelId="{F5B7FB61-334F-44F6-BDCB-40C9C01D54E0}">
      <dgm:prSet phldrT="[文本]"/>
      <dgm:spPr/>
      <dgm:t>
        <a:bodyPr/>
        <a:lstStyle/>
        <a:p>
          <a:pPr algn="l"/>
          <a:r>
            <a:rPr lang="zh-CN" b="1" dirty="0"/>
            <a:t>第四章：预测问题</a:t>
          </a:r>
          <a:endParaRPr lang="zh-CN" altLang="en-US" b="1" dirty="0"/>
        </a:p>
      </dgm:t>
    </dgm:pt>
    <dgm:pt modelId="{26DF1961-7935-4FF3-8894-FD72A8D50A61}" type="parTrans" cxnId="{A09C74A3-B0F3-4EDD-BE01-6EDD220BCE12}">
      <dgm:prSet/>
      <dgm:spPr/>
      <dgm:t>
        <a:bodyPr/>
        <a:lstStyle/>
        <a:p>
          <a:endParaRPr lang="zh-CN" altLang="en-US"/>
        </a:p>
      </dgm:t>
    </dgm:pt>
    <dgm:pt modelId="{94085644-174F-4E3D-A3D4-635693BF6913}" type="sibTrans" cxnId="{A09C74A3-B0F3-4EDD-BE01-6EDD220BCE12}">
      <dgm:prSet/>
      <dgm:spPr/>
      <dgm:t>
        <a:bodyPr/>
        <a:lstStyle/>
        <a:p>
          <a:endParaRPr lang="zh-CN" altLang="en-US"/>
        </a:p>
      </dgm:t>
    </dgm:pt>
    <dgm:pt modelId="{5F312F5E-456D-4050-8B43-81EEFCAD06C5}">
      <dgm:prSet phldrT="[文本]"/>
      <dgm:spPr/>
      <dgm:t>
        <a:bodyPr/>
        <a:lstStyle/>
        <a:p>
          <a:pPr algn="l"/>
          <a:r>
            <a:rPr lang="zh-CN" b="1" dirty="0"/>
            <a:t>第五章</a:t>
          </a:r>
          <a:r>
            <a:rPr lang="en-US" b="1" dirty="0"/>
            <a:t>:</a:t>
          </a:r>
          <a:r>
            <a:rPr lang="zh-CN" b="1" dirty="0"/>
            <a:t>不同类型的数据中发现模式</a:t>
          </a:r>
          <a:endParaRPr lang="zh-CN" altLang="en-US" b="1" dirty="0"/>
        </a:p>
      </dgm:t>
    </dgm:pt>
    <dgm:pt modelId="{38A8C595-9CA9-487E-8755-07C4DA33AF4F}" type="parTrans" cxnId="{C839E263-22B4-4E44-82E4-9D27D88CB866}">
      <dgm:prSet/>
      <dgm:spPr/>
      <dgm:t>
        <a:bodyPr/>
        <a:lstStyle/>
        <a:p>
          <a:endParaRPr lang="zh-CN" altLang="en-US"/>
        </a:p>
      </dgm:t>
    </dgm:pt>
    <dgm:pt modelId="{196FF9A4-CA21-445B-A164-2DA5A16BCAAC}" type="sibTrans" cxnId="{C839E263-22B4-4E44-82E4-9D27D88CB866}">
      <dgm:prSet/>
      <dgm:spPr/>
      <dgm:t>
        <a:bodyPr/>
        <a:lstStyle/>
        <a:p>
          <a:endParaRPr lang="zh-CN" altLang="en-US"/>
        </a:p>
      </dgm:t>
    </dgm:pt>
    <dgm:pt modelId="{FB12CFEE-AE4C-48EF-96BB-75115BDB58EC}">
      <dgm:prSet phldrT="[文本]"/>
      <dgm:spPr/>
      <dgm:t>
        <a:bodyPr/>
        <a:lstStyle/>
        <a:p>
          <a:pPr algn="l"/>
          <a:r>
            <a:rPr lang="zh-CN" b="1" dirty="0"/>
            <a:t>第六章：概率。如何进行估计参数和作出预测</a:t>
          </a:r>
          <a:endParaRPr lang="zh-CN" altLang="en-US" b="1" dirty="0"/>
        </a:p>
      </dgm:t>
    </dgm:pt>
    <dgm:pt modelId="{7E4553E5-723A-402E-8AF8-69E8A45E0938}" type="parTrans" cxnId="{E71F939F-5B8B-4F79-98A7-F24C5CEC37DB}">
      <dgm:prSet/>
      <dgm:spPr/>
      <dgm:t>
        <a:bodyPr/>
        <a:lstStyle/>
        <a:p>
          <a:endParaRPr lang="zh-CN" altLang="en-US"/>
        </a:p>
      </dgm:t>
    </dgm:pt>
    <dgm:pt modelId="{EEC16CD6-11C7-4196-BC17-CF5DCB911FA3}" type="sibTrans" cxnId="{E71F939F-5B8B-4F79-98A7-F24C5CEC37DB}">
      <dgm:prSet/>
      <dgm:spPr/>
      <dgm:t>
        <a:bodyPr/>
        <a:lstStyle/>
        <a:p>
          <a:endParaRPr lang="zh-CN" altLang="en-US"/>
        </a:p>
      </dgm:t>
    </dgm:pt>
    <dgm:pt modelId="{1BAA5C64-5C01-47AA-83C9-73458AD462AE}" type="pres">
      <dgm:prSet presAssocID="{6E5175C9-C009-4EE8-931C-88F79FF16C72}" presName="linearFlow" presStyleCnt="0">
        <dgm:presLayoutVars>
          <dgm:dir/>
          <dgm:resizeHandles val="exact"/>
        </dgm:presLayoutVars>
      </dgm:prSet>
      <dgm:spPr/>
    </dgm:pt>
    <dgm:pt modelId="{7B1EB1B5-A29A-40E7-985E-CE28EFA672CB}" type="pres">
      <dgm:prSet presAssocID="{A252276D-45D9-4E10-88A0-015F2997A9FC}" presName="composite" presStyleCnt="0"/>
      <dgm:spPr/>
    </dgm:pt>
    <dgm:pt modelId="{392F9839-2726-43BA-B3A6-26D171D21AC8}" type="pres">
      <dgm:prSet presAssocID="{A252276D-45D9-4E10-88A0-015F2997A9FC}" presName="imgShp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EDBDE3-5134-425C-8909-1552CE56FC26}" type="pres">
      <dgm:prSet presAssocID="{A252276D-45D9-4E10-88A0-015F2997A9FC}" presName="txShp" presStyleLbl="node1" presStyleIdx="0" presStyleCnt="7">
        <dgm:presLayoutVars>
          <dgm:bulletEnabled val="1"/>
        </dgm:presLayoutVars>
      </dgm:prSet>
      <dgm:spPr/>
    </dgm:pt>
    <dgm:pt modelId="{CED56F2D-5BF0-410C-AE98-3BECBB2E462A}" type="pres">
      <dgm:prSet presAssocID="{A5A4145B-D3A4-479F-B494-6C6E0C4266CE}" presName="spacing" presStyleCnt="0"/>
      <dgm:spPr/>
    </dgm:pt>
    <dgm:pt modelId="{BC94F8E6-B85F-46D3-BF8B-A102193E89F1}" type="pres">
      <dgm:prSet presAssocID="{FA854040-1241-49A6-903D-26EBE47B3399}" presName="composite" presStyleCnt="0"/>
      <dgm:spPr/>
    </dgm:pt>
    <dgm:pt modelId="{35AB7481-942D-480F-AAD0-3C1250DF6D12}" type="pres">
      <dgm:prSet presAssocID="{FA854040-1241-49A6-903D-26EBE47B3399}" presName="imgShp" presStyleLbl="fgImgPlace1" presStyleIdx="1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7EB8B3-E782-4FB0-AD4C-BAF38EBEBDE1}" type="pres">
      <dgm:prSet presAssocID="{FA854040-1241-49A6-903D-26EBE47B3399}" presName="txShp" presStyleLbl="node1" presStyleIdx="1" presStyleCnt="7">
        <dgm:presLayoutVars>
          <dgm:bulletEnabled val="1"/>
        </dgm:presLayoutVars>
      </dgm:prSet>
      <dgm:spPr/>
    </dgm:pt>
    <dgm:pt modelId="{0D9773B3-3610-4366-B3CB-E15A52D6F94B}" type="pres">
      <dgm:prSet presAssocID="{6EA6B715-1672-4016-BA8A-224479FB5639}" presName="spacing" presStyleCnt="0"/>
      <dgm:spPr/>
    </dgm:pt>
    <dgm:pt modelId="{D7506BD4-F6BF-4D2D-B1C5-3827ACBED99B}" type="pres">
      <dgm:prSet presAssocID="{A7C6AE89-4373-487E-97F9-685B5A439991}" presName="composite" presStyleCnt="0"/>
      <dgm:spPr/>
    </dgm:pt>
    <dgm:pt modelId="{84E72623-D53F-455B-B3B0-4856A22C14E7}" type="pres">
      <dgm:prSet presAssocID="{A7C6AE89-4373-487E-97F9-685B5A439991}" presName="imgShp" presStyleLbl="fgImgPlace1" presStyleIdx="2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8F5062-E5E6-4589-8EC1-F05674965AAB}" type="pres">
      <dgm:prSet presAssocID="{A7C6AE89-4373-487E-97F9-685B5A439991}" presName="txShp" presStyleLbl="node1" presStyleIdx="2" presStyleCnt="7">
        <dgm:presLayoutVars>
          <dgm:bulletEnabled val="1"/>
        </dgm:presLayoutVars>
      </dgm:prSet>
      <dgm:spPr/>
    </dgm:pt>
    <dgm:pt modelId="{C4D65D40-FD51-4D46-91E7-591AB952B697}" type="pres">
      <dgm:prSet presAssocID="{FA94DA5A-482D-4F31-AB09-31635CC5F952}" presName="spacing" presStyleCnt="0"/>
      <dgm:spPr/>
    </dgm:pt>
    <dgm:pt modelId="{950A67B0-0835-4C96-BCEF-A1D2407E5CFA}" type="pres">
      <dgm:prSet presAssocID="{F5B7FB61-334F-44F6-BDCB-40C9C01D54E0}" presName="composite" presStyleCnt="0"/>
      <dgm:spPr/>
    </dgm:pt>
    <dgm:pt modelId="{489BA762-EFEA-4E79-9634-2FE5D19026A9}" type="pres">
      <dgm:prSet presAssocID="{F5B7FB61-334F-44F6-BDCB-40C9C01D54E0}" presName="imgShp" presStyleLbl="fgImgPlace1" presStyleIdx="3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583D1C-2B2E-43BB-94CE-E66CCD96CBED}" type="pres">
      <dgm:prSet presAssocID="{F5B7FB61-334F-44F6-BDCB-40C9C01D54E0}" presName="txShp" presStyleLbl="node1" presStyleIdx="3" presStyleCnt="7">
        <dgm:presLayoutVars>
          <dgm:bulletEnabled val="1"/>
        </dgm:presLayoutVars>
      </dgm:prSet>
      <dgm:spPr/>
    </dgm:pt>
    <dgm:pt modelId="{501960A7-72B7-4282-87F7-AF1DB48499B3}" type="pres">
      <dgm:prSet presAssocID="{94085644-174F-4E3D-A3D4-635693BF6913}" presName="spacing" presStyleCnt="0"/>
      <dgm:spPr/>
    </dgm:pt>
    <dgm:pt modelId="{E7393161-3870-4FA0-B773-12E238C912CD}" type="pres">
      <dgm:prSet presAssocID="{5F312F5E-456D-4050-8B43-81EEFCAD06C5}" presName="composite" presStyleCnt="0"/>
      <dgm:spPr/>
    </dgm:pt>
    <dgm:pt modelId="{A1CFEC67-6487-4F51-BED2-8B26D1D0F7AE}" type="pres">
      <dgm:prSet presAssocID="{5F312F5E-456D-4050-8B43-81EEFCAD06C5}" presName="imgShp" presStyleLbl="fgImgPlace1" presStyleIdx="4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869751-302C-4B11-90F4-2762A71DC9B4}" type="pres">
      <dgm:prSet presAssocID="{5F312F5E-456D-4050-8B43-81EEFCAD06C5}" presName="txShp" presStyleLbl="node1" presStyleIdx="4" presStyleCnt="7">
        <dgm:presLayoutVars>
          <dgm:bulletEnabled val="1"/>
        </dgm:presLayoutVars>
      </dgm:prSet>
      <dgm:spPr/>
    </dgm:pt>
    <dgm:pt modelId="{014BA3F4-B18D-47D0-9E27-C60C263F65CC}" type="pres">
      <dgm:prSet presAssocID="{196FF9A4-CA21-445B-A164-2DA5A16BCAAC}" presName="spacing" presStyleCnt="0"/>
      <dgm:spPr/>
    </dgm:pt>
    <dgm:pt modelId="{84560FFC-5136-4544-AEDA-2A1A0A4831A4}" type="pres">
      <dgm:prSet presAssocID="{FB12CFEE-AE4C-48EF-96BB-75115BDB58EC}" presName="composite" presStyleCnt="0"/>
      <dgm:spPr/>
    </dgm:pt>
    <dgm:pt modelId="{44E7BDA9-71E3-460D-99F8-1847752C1945}" type="pres">
      <dgm:prSet presAssocID="{FB12CFEE-AE4C-48EF-96BB-75115BDB58EC}" presName="imgShp" presStyleLbl="fgImgPlace1" presStyleIdx="5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59CE28-C876-461B-8D79-890F4097A188}" type="pres">
      <dgm:prSet presAssocID="{FB12CFEE-AE4C-48EF-96BB-75115BDB58EC}" presName="txShp" presStyleLbl="node1" presStyleIdx="5" presStyleCnt="7">
        <dgm:presLayoutVars>
          <dgm:bulletEnabled val="1"/>
        </dgm:presLayoutVars>
      </dgm:prSet>
      <dgm:spPr/>
    </dgm:pt>
    <dgm:pt modelId="{840B7D44-395F-4D6B-A073-224A334E8B07}" type="pres">
      <dgm:prSet presAssocID="{EEC16CD6-11C7-4196-BC17-CF5DCB911FA3}" presName="spacing" presStyleCnt="0"/>
      <dgm:spPr/>
    </dgm:pt>
    <dgm:pt modelId="{1BC09219-86F8-479E-AB87-6EC9DBF60A05}" type="pres">
      <dgm:prSet presAssocID="{69FB5D16-B340-4A09-AC21-801D3A3B090B}" presName="composite" presStyleCnt="0"/>
      <dgm:spPr/>
    </dgm:pt>
    <dgm:pt modelId="{A449B46E-8594-46E1-8880-D3E370FA54BF}" type="pres">
      <dgm:prSet presAssocID="{69FB5D16-B340-4A09-AC21-801D3A3B090B}" presName="imgShp" presStyleLbl="fgImgPlace1" presStyleIdx="6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ED0B8EC-BB36-4954-AF78-45B204F27211}" type="pres">
      <dgm:prSet presAssocID="{69FB5D16-B340-4A09-AC21-801D3A3B090B}" presName="txShp" presStyleLbl="node1" presStyleIdx="6" presStyleCnt="7">
        <dgm:presLayoutVars>
          <dgm:bulletEnabled val="1"/>
        </dgm:presLayoutVars>
      </dgm:prSet>
      <dgm:spPr/>
    </dgm:pt>
  </dgm:ptLst>
  <dgm:cxnLst>
    <dgm:cxn modelId="{4A778E12-4F50-4DDF-B317-AD32A310A51F}" type="presOf" srcId="{F5B7FB61-334F-44F6-BDCB-40C9C01D54E0}" destId="{4B583D1C-2B2E-43BB-94CE-E66CCD96CBED}" srcOrd="0" destOrd="0" presId="urn:microsoft.com/office/officeart/2005/8/layout/vList3"/>
    <dgm:cxn modelId="{F8C3C023-5671-46A7-A3A8-AC98E6D7D6A9}" srcId="{6E5175C9-C009-4EE8-931C-88F79FF16C72}" destId="{A7C6AE89-4373-487E-97F9-685B5A439991}" srcOrd="2" destOrd="0" parTransId="{DF28D5C1-E079-45A8-9A1C-273E69C4AFE2}" sibTransId="{FA94DA5A-482D-4F31-AB09-31635CC5F952}"/>
    <dgm:cxn modelId="{F28BDF24-9413-4799-9D47-4C7ACEFA48BB}" srcId="{6E5175C9-C009-4EE8-931C-88F79FF16C72}" destId="{A252276D-45D9-4E10-88A0-015F2997A9FC}" srcOrd="0" destOrd="0" parTransId="{0032456D-A402-467C-91F5-B16A9F61E45A}" sibTransId="{A5A4145B-D3A4-479F-B494-6C6E0C4266CE}"/>
    <dgm:cxn modelId="{C839E263-22B4-4E44-82E4-9D27D88CB866}" srcId="{6E5175C9-C009-4EE8-931C-88F79FF16C72}" destId="{5F312F5E-456D-4050-8B43-81EEFCAD06C5}" srcOrd="4" destOrd="0" parTransId="{38A8C595-9CA9-487E-8755-07C4DA33AF4F}" sibTransId="{196FF9A4-CA21-445B-A164-2DA5A16BCAAC}"/>
    <dgm:cxn modelId="{7DC70648-A345-40D3-89AA-2E097A139C15}" type="presOf" srcId="{FA854040-1241-49A6-903D-26EBE47B3399}" destId="{A17EB8B3-E782-4FB0-AD4C-BAF38EBEBDE1}" srcOrd="0" destOrd="0" presId="urn:microsoft.com/office/officeart/2005/8/layout/vList3"/>
    <dgm:cxn modelId="{192C336A-8001-4490-BC44-8E646D8C6AA2}" srcId="{6E5175C9-C009-4EE8-931C-88F79FF16C72}" destId="{69FB5D16-B340-4A09-AC21-801D3A3B090B}" srcOrd="6" destOrd="0" parTransId="{697261E9-4DFF-41B3-9FA4-50EBF3C4A35D}" sibTransId="{44A7E927-C2BE-4A22-9905-B3D9F2741FFE}"/>
    <dgm:cxn modelId="{AE3E084E-1A89-4C6D-9446-A52B0279EBEC}" type="presOf" srcId="{A252276D-45D9-4E10-88A0-015F2997A9FC}" destId="{53EDBDE3-5134-425C-8909-1552CE56FC26}" srcOrd="0" destOrd="0" presId="urn:microsoft.com/office/officeart/2005/8/layout/vList3"/>
    <dgm:cxn modelId="{81B1A771-FD38-465C-92CE-0762AB7D5BC0}" type="presOf" srcId="{5F312F5E-456D-4050-8B43-81EEFCAD06C5}" destId="{FB869751-302C-4B11-90F4-2762A71DC9B4}" srcOrd="0" destOrd="0" presId="urn:microsoft.com/office/officeart/2005/8/layout/vList3"/>
    <dgm:cxn modelId="{0A81DF89-DC2B-4C97-B8A9-40535FA803C0}" type="presOf" srcId="{FB12CFEE-AE4C-48EF-96BB-75115BDB58EC}" destId="{E459CE28-C876-461B-8D79-890F4097A188}" srcOrd="0" destOrd="0" presId="urn:microsoft.com/office/officeart/2005/8/layout/vList3"/>
    <dgm:cxn modelId="{02645B94-9425-4CE0-810A-856A63F9DF0B}" type="presOf" srcId="{6E5175C9-C009-4EE8-931C-88F79FF16C72}" destId="{1BAA5C64-5C01-47AA-83C9-73458AD462AE}" srcOrd="0" destOrd="0" presId="urn:microsoft.com/office/officeart/2005/8/layout/vList3"/>
    <dgm:cxn modelId="{FF30A094-96F6-48B6-981A-95843F52BDE7}" type="presOf" srcId="{A7C6AE89-4373-487E-97F9-685B5A439991}" destId="{D78F5062-E5E6-4589-8EC1-F05674965AAB}" srcOrd="0" destOrd="0" presId="urn:microsoft.com/office/officeart/2005/8/layout/vList3"/>
    <dgm:cxn modelId="{E71F939F-5B8B-4F79-98A7-F24C5CEC37DB}" srcId="{6E5175C9-C009-4EE8-931C-88F79FF16C72}" destId="{FB12CFEE-AE4C-48EF-96BB-75115BDB58EC}" srcOrd="5" destOrd="0" parTransId="{7E4553E5-723A-402E-8AF8-69E8A45E0938}" sibTransId="{EEC16CD6-11C7-4196-BC17-CF5DCB911FA3}"/>
    <dgm:cxn modelId="{A09C74A3-B0F3-4EDD-BE01-6EDD220BCE12}" srcId="{6E5175C9-C009-4EE8-931C-88F79FF16C72}" destId="{F5B7FB61-334F-44F6-BDCB-40C9C01D54E0}" srcOrd="3" destOrd="0" parTransId="{26DF1961-7935-4FF3-8894-FD72A8D50A61}" sibTransId="{94085644-174F-4E3D-A3D4-635693BF6913}"/>
    <dgm:cxn modelId="{05DA82BA-3511-45AD-AFB8-9369234D6E48}" srcId="{6E5175C9-C009-4EE8-931C-88F79FF16C72}" destId="{FA854040-1241-49A6-903D-26EBE47B3399}" srcOrd="1" destOrd="0" parTransId="{6FE877A3-EB35-4BB9-A52B-E6308BBBE2DA}" sibTransId="{6EA6B715-1672-4016-BA8A-224479FB5639}"/>
    <dgm:cxn modelId="{35272BE2-B29D-41D0-8110-8AB4DF7FDCAA}" type="presOf" srcId="{69FB5D16-B340-4A09-AC21-801D3A3B090B}" destId="{0ED0B8EC-BB36-4954-AF78-45B204F27211}" srcOrd="0" destOrd="0" presId="urn:microsoft.com/office/officeart/2005/8/layout/vList3"/>
    <dgm:cxn modelId="{F980E24B-9EB3-42AF-9441-80A0D9F263C8}" type="presParOf" srcId="{1BAA5C64-5C01-47AA-83C9-73458AD462AE}" destId="{7B1EB1B5-A29A-40E7-985E-CE28EFA672CB}" srcOrd="0" destOrd="0" presId="urn:microsoft.com/office/officeart/2005/8/layout/vList3"/>
    <dgm:cxn modelId="{9976A1D5-1866-4291-A4F4-7720CD11D355}" type="presParOf" srcId="{7B1EB1B5-A29A-40E7-985E-CE28EFA672CB}" destId="{392F9839-2726-43BA-B3A6-26D171D21AC8}" srcOrd="0" destOrd="0" presId="urn:microsoft.com/office/officeart/2005/8/layout/vList3"/>
    <dgm:cxn modelId="{7CC50028-4392-4467-9092-B9A0E6F508D9}" type="presParOf" srcId="{7B1EB1B5-A29A-40E7-985E-CE28EFA672CB}" destId="{53EDBDE3-5134-425C-8909-1552CE56FC26}" srcOrd="1" destOrd="0" presId="urn:microsoft.com/office/officeart/2005/8/layout/vList3"/>
    <dgm:cxn modelId="{8CB5D22B-E79C-4F13-8BB9-0DB9B70CC944}" type="presParOf" srcId="{1BAA5C64-5C01-47AA-83C9-73458AD462AE}" destId="{CED56F2D-5BF0-410C-AE98-3BECBB2E462A}" srcOrd="1" destOrd="0" presId="urn:microsoft.com/office/officeart/2005/8/layout/vList3"/>
    <dgm:cxn modelId="{1F1F1D6D-3DCD-4A1B-96F8-AF8AF1FD54AE}" type="presParOf" srcId="{1BAA5C64-5C01-47AA-83C9-73458AD462AE}" destId="{BC94F8E6-B85F-46D3-BF8B-A102193E89F1}" srcOrd="2" destOrd="0" presId="urn:microsoft.com/office/officeart/2005/8/layout/vList3"/>
    <dgm:cxn modelId="{33846201-D785-4149-944A-B68EFBDAF8BB}" type="presParOf" srcId="{BC94F8E6-B85F-46D3-BF8B-A102193E89F1}" destId="{35AB7481-942D-480F-AAD0-3C1250DF6D12}" srcOrd="0" destOrd="0" presId="urn:microsoft.com/office/officeart/2005/8/layout/vList3"/>
    <dgm:cxn modelId="{3A5FFB4D-AEE8-4A73-BB8A-0AA8C2F40203}" type="presParOf" srcId="{BC94F8E6-B85F-46D3-BF8B-A102193E89F1}" destId="{A17EB8B3-E782-4FB0-AD4C-BAF38EBEBDE1}" srcOrd="1" destOrd="0" presId="urn:microsoft.com/office/officeart/2005/8/layout/vList3"/>
    <dgm:cxn modelId="{ADFA5A73-8927-41FD-A9BB-5756253872BA}" type="presParOf" srcId="{1BAA5C64-5C01-47AA-83C9-73458AD462AE}" destId="{0D9773B3-3610-4366-B3CB-E15A52D6F94B}" srcOrd="3" destOrd="0" presId="urn:microsoft.com/office/officeart/2005/8/layout/vList3"/>
    <dgm:cxn modelId="{3E5D342A-5194-47E8-834D-E11C9B9E8F77}" type="presParOf" srcId="{1BAA5C64-5C01-47AA-83C9-73458AD462AE}" destId="{D7506BD4-F6BF-4D2D-B1C5-3827ACBED99B}" srcOrd="4" destOrd="0" presId="urn:microsoft.com/office/officeart/2005/8/layout/vList3"/>
    <dgm:cxn modelId="{0462576A-415C-44C0-BA0E-584E1D35D477}" type="presParOf" srcId="{D7506BD4-F6BF-4D2D-B1C5-3827ACBED99B}" destId="{84E72623-D53F-455B-B3B0-4856A22C14E7}" srcOrd="0" destOrd="0" presId="urn:microsoft.com/office/officeart/2005/8/layout/vList3"/>
    <dgm:cxn modelId="{6932E234-E337-4863-88ED-75A82CCFF937}" type="presParOf" srcId="{D7506BD4-F6BF-4D2D-B1C5-3827ACBED99B}" destId="{D78F5062-E5E6-4589-8EC1-F05674965AAB}" srcOrd="1" destOrd="0" presId="urn:microsoft.com/office/officeart/2005/8/layout/vList3"/>
    <dgm:cxn modelId="{B7781BCC-8A06-4920-8831-CCA2C7D2B94B}" type="presParOf" srcId="{1BAA5C64-5C01-47AA-83C9-73458AD462AE}" destId="{C4D65D40-FD51-4D46-91E7-591AB952B697}" srcOrd="5" destOrd="0" presId="urn:microsoft.com/office/officeart/2005/8/layout/vList3"/>
    <dgm:cxn modelId="{0A8EB896-5B47-4FA5-97F9-163DDF8327E1}" type="presParOf" srcId="{1BAA5C64-5C01-47AA-83C9-73458AD462AE}" destId="{950A67B0-0835-4C96-BCEF-A1D2407E5CFA}" srcOrd="6" destOrd="0" presId="urn:microsoft.com/office/officeart/2005/8/layout/vList3"/>
    <dgm:cxn modelId="{5906509E-93B1-4026-92CD-A13CD9E6061A}" type="presParOf" srcId="{950A67B0-0835-4C96-BCEF-A1D2407E5CFA}" destId="{489BA762-EFEA-4E79-9634-2FE5D19026A9}" srcOrd="0" destOrd="0" presId="urn:microsoft.com/office/officeart/2005/8/layout/vList3"/>
    <dgm:cxn modelId="{64DFBEB0-4EF8-4B9A-867A-431DB59C44AE}" type="presParOf" srcId="{950A67B0-0835-4C96-BCEF-A1D2407E5CFA}" destId="{4B583D1C-2B2E-43BB-94CE-E66CCD96CBED}" srcOrd="1" destOrd="0" presId="urn:microsoft.com/office/officeart/2005/8/layout/vList3"/>
    <dgm:cxn modelId="{43947445-20D1-44E7-9E48-D458EFAF5ADB}" type="presParOf" srcId="{1BAA5C64-5C01-47AA-83C9-73458AD462AE}" destId="{501960A7-72B7-4282-87F7-AF1DB48499B3}" srcOrd="7" destOrd="0" presId="urn:microsoft.com/office/officeart/2005/8/layout/vList3"/>
    <dgm:cxn modelId="{A69C64EA-EFD7-47FF-8775-5821D6E235D2}" type="presParOf" srcId="{1BAA5C64-5C01-47AA-83C9-73458AD462AE}" destId="{E7393161-3870-4FA0-B773-12E238C912CD}" srcOrd="8" destOrd="0" presId="urn:microsoft.com/office/officeart/2005/8/layout/vList3"/>
    <dgm:cxn modelId="{B17264B1-CDA6-418A-9771-402A9C53EDBC}" type="presParOf" srcId="{E7393161-3870-4FA0-B773-12E238C912CD}" destId="{A1CFEC67-6487-4F51-BED2-8B26D1D0F7AE}" srcOrd="0" destOrd="0" presId="urn:microsoft.com/office/officeart/2005/8/layout/vList3"/>
    <dgm:cxn modelId="{5B407D46-2578-4C14-862C-CE822E9A7F71}" type="presParOf" srcId="{E7393161-3870-4FA0-B773-12E238C912CD}" destId="{FB869751-302C-4B11-90F4-2762A71DC9B4}" srcOrd="1" destOrd="0" presId="urn:microsoft.com/office/officeart/2005/8/layout/vList3"/>
    <dgm:cxn modelId="{4CDF5EB8-9BFC-4CC1-970E-AB6681BF461A}" type="presParOf" srcId="{1BAA5C64-5C01-47AA-83C9-73458AD462AE}" destId="{014BA3F4-B18D-47D0-9E27-C60C263F65CC}" srcOrd="9" destOrd="0" presId="urn:microsoft.com/office/officeart/2005/8/layout/vList3"/>
    <dgm:cxn modelId="{C3CB1DFE-1B25-40DE-B4EA-5CD8B40FDCD5}" type="presParOf" srcId="{1BAA5C64-5C01-47AA-83C9-73458AD462AE}" destId="{84560FFC-5136-4544-AEDA-2A1A0A4831A4}" srcOrd="10" destOrd="0" presId="urn:microsoft.com/office/officeart/2005/8/layout/vList3"/>
    <dgm:cxn modelId="{E68BA0E8-F37E-4E4C-BCB0-7BE9E832AA7B}" type="presParOf" srcId="{84560FFC-5136-4544-AEDA-2A1A0A4831A4}" destId="{44E7BDA9-71E3-460D-99F8-1847752C1945}" srcOrd="0" destOrd="0" presId="urn:microsoft.com/office/officeart/2005/8/layout/vList3"/>
    <dgm:cxn modelId="{74B76E7B-EF36-4175-8CA5-8BB83D4553DD}" type="presParOf" srcId="{84560FFC-5136-4544-AEDA-2A1A0A4831A4}" destId="{E459CE28-C876-461B-8D79-890F4097A188}" srcOrd="1" destOrd="0" presId="urn:microsoft.com/office/officeart/2005/8/layout/vList3"/>
    <dgm:cxn modelId="{BC60DE9D-D595-4832-818B-C9235FF08355}" type="presParOf" srcId="{1BAA5C64-5C01-47AA-83C9-73458AD462AE}" destId="{840B7D44-395F-4D6B-A073-224A334E8B07}" srcOrd="11" destOrd="0" presId="urn:microsoft.com/office/officeart/2005/8/layout/vList3"/>
    <dgm:cxn modelId="{7A7351F8-3E9E-47AC-96DF-CF2E140980E7}" type="presParOf" srcId="{1BAA5C64-5C01-47AA-83C9-73458AD462AE}" destId="{1BC09219-86F8-479E-AB87-6EC9DBF60A05}" srcOrd="12" destOrd="0" presId="urn:microsoft.com/office/officeart/2005/8/layout/vList3"/>
    <dgm:cxn modelId="{2F19B176-A39A-452E-8E23-1AA4CB882C07}" type="presParOf" srcId="{1BC09219-86F8-479E-AB87-6EC9DBF60A05}" destId="{A449B46E-8594-46E1-8880-D3E370FA54BF}" srcOrd="0" destOrd="0" presId="urn:microsoft.com/office/officeart/2005/8/layout/vList3"/>
    <dgm:cxn modelId="{55098E68-3C6B-4634-8783-69DC96635C5B}" type="presParOf" srcId="{1BC09219-86F8-479E-AB87-6EC9DBF60A05}" destId="{0ED0B8EC-BB36-4954-AF78-45B204F272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DBDE3-5134-425C-8909-1552CE56FC26}">
      <dsp:nvSpPr>
        <dsp:cNvPr id="0" name=""/>
        <dsp:cNvSpPr/>
      </dsp:nvSpPr>
      <dsp:spPr>
        <a:xfrm rot="10800000">
          <a:off x="1438400" y="1085"/>
          <a:ext cx="5156150" cy="558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6363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第一章：介绍</a:t>
          </a:r>
          <a:endParaRPr lang="zh-CN" altLang="en-US" sz="1800" b="1" kern="1200" dirty="0"/>
        </a:p>
      </dsp:txBody>
      <dsp:txXfrm rot="10800000">
        <a:off x="1578070" y="1085"/>
        <a:ext cx="5016480" cy="558682"/>
      </dsp:txXfrm>
    </dsp:sp>
    <dsp:sp modelId="{392F9839-2726-43BA-B3A6-26D171D21AC8}">
      <dsp:nvSpPr>
        <dsp:cNvPr id="0" name=""/>
        <dsp:cNvSpPr/>
      </dsp:nvSpPr>
      <dsp:spPr>
        <a:xfrm>
          <a:off x="1159059" y="1085"/>
          <a:ext cx="558682" cy="5586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17EB8B3-E782-4FB0-AD4C-BAF38EBEBDE1}">
      <dsp:nvSpPr>
        <dsp:cNvPr id="0" name=""/>
        <dsp:cNvSpPr/>
      </dsp:nvSpPr>
      <dsp:spPr>
        <a:xfrm rot="10800000">
          <a:off x="1438400" y="726537"/>
          <a:ext cx="5156150" cy="558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6363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第二章：介绍因果关系</a:t>
          </a:r>
          <a:endParaRPr lang="zh-CN" altLang="en-US" sz="1800" b="1" kern="1200" dirty="0"/>
        </a:p>
      </dsp:txBody>
      <dsp:txXfrm rot="10800000">
        <a:off x="1578070" y="726537"/>
        <a:ext cx="5016480" cy="558682"/>
      </dsp:txXfrm>
    </dsp:sp>
    <dsp:sp modelId="{35AB7481-942D-480F-AAD0-3C1250DF6D12}">
      <dsp:nvSpPr>
        <dsp:cNvPr id="0" name=""/>
        <dsp:cNvSpPr/>
      </dsp:nvSpPr>
      <dsp:spPr>
        <a:xfrm>
          <a:off x="1159059" y="726537"/>
          <a:ext cx="558682" cy="5586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78F5062-E5E6-4589-8EC1-F05674965AAB}">
      <dsp:nvSpPr>
        <dsp:cNvPr id="0" name=""/>
        <dsp:cNvSpPr/>
      </dsp:nvSpPr>
      <dsp:spPr>
        <a:xfrm rot="10800000">
          <a:off x="1438400" y="1451990"/>
          <a:ext cx="5156150" cy="558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6363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第三章：度量的基本概念</a:t>
          </a:r>
          <a:endParaRPr lang="zh-CN" altLang="en-US" sz="1800" b="1" kern="1200" dirty="0"/>
        </a:p>
      </dsp:txBody>
      <dsp:txXfrm rot="10800000">
        <a:off x="1578070" y="1451990"/>
        <a:ext cx="5016480" cy="558682"/>
      </dsp:txXfrm>
    </dsp:sp>
    <dsp:sp modelId="{84E72623-D53F-455B-B3B0-4856A22C14E7}">
      <dsp:nvSpPr>
        <dsp:cNvPr id="0" name=""/>
        <dsp:cNvSpPr/>
      </dsp:nvSpPr>
      <dsp:spPr>
        <a:xfrm>
          <a:off x="1159059" y="1451990"/>
          <a:ext cx="558682" cy="5586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583D1C-2B2E-43BB-94CE-E66CCD96CBED}">
      <dsp:nvSpPr>
        <dsp:cNvPr id="0" name=""/>
        <dsp:cNvSpPr/>
      </dsp:nvSpPr>
      <dsp:spPr>
        <a:xfrm rot="10800000">
          <a:off x="1438400" y="2177443"/>
          <a:ext cx="5156150" cy="558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6363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第四章：预测问题</a:t>
          </a:r>
          <a:endParaRPr lang="zh-CN" altLang="en-US" sz="1800" b="1" kern="1200" dirty="0"/>
        </a:p>
      </dsp:txBody>
      <dsp:txXfrm rot="10800000">
        <a:off x="1578070" y="2177443"/>
        <a:ext cx="5016480" cy="558682"/>
      </dsp:txXfrm>
    </dsp:sp>
    <dsp:sp modelId="{489BA762-EFEA-4E79-9634-2FE5D19026A9}">
      <dsp:nvSpPr>
        <dsp:cNvPr id="0" name=""/>
        <dsp:cNvSpPr/>
      </dsp:nvSpPr>
      <dsp:spPr>
        <a:xfrm>
          <a:off x="1159059" y="2177443"/>
          <a:ext cx="558682" cy="5586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869751-302C-4B11-90F4-2762A71DC9B4}">
      <dsp:nvSpPr>
        <dsp:cNvPr id="0" name=""/>
        <dsp:cNvSpPr/>
      </dsp:nvSpPr>
      <dsp:spPr>
        <a:xfrm rot="10800000">
          <a:off x="1438400" y="2902896"/>
          <a:ext cx="5156150" cy="558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6363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第五章</a:t>
          </a:r>
          <a:r>
            <a:rPr lang="en-US" sz="1800" b="1" kern="1200" dirty="0"/>
            <a:t>:</a:t>
          </a:r>
          <a:r>
            <a:rPr lang="zh-CN" sz="1800" b="1" kern="1200" dirty="0"/>
            <a:t>不同类型的数据中发现模式</a:t>
          </a:r>
          <a:endParaRPr lang="zh-CN" altLang="en-US" sz="1800" b="1" kern="1200" dirty="0"/>
        </a:p>
      </dsp:txBody>
      <dsp:txXfrm rot="10800000">
        <a:off x="1578070" y="2902896"/>
        <a:ext cx="5016480" cy="558682"/>
      </dsp:txXfrm>
    </dsp:sp>
    <dsp:sp modelId="{A1CFEC67-6487-4F51-BED2-8B26D1D0F7AE}">
      <dsp:nvSpPr>
        <dsp:cNvPr id="0" name=""/>
        <dsp:cNvSpPr/>
      </dsp:nvSpPr>
      <dsp:spPr>
        <a:xfrm>
          <a:off x="1159059" y="2902896"/>
          <a:ext cx="558682" cy="5586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59CE28-C876-461B-8D79-890F4097A188}">
      <dsp:nvSpPr>
        <dsp:cNvPr id="0" name=""/>
        <dsp:cNvSpPr/>
      </dsp:nvSpPr>
      <dsp:spPr>
        <a:xfrm rot="10800000">
          <a:off x="1438400" y="3628349"/>
          <a:ext cx="5156150" cy="558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6363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第六章：概率。如何进行估计参数和作出预测</a:t>
          </a:r>
          <a:endParaRPr lang="zh-CN" altLang="en-US" sz="1800" b="1" kern="1200" dirty="0"/>
        </a:p>
      </dsp:txBody>
      <dsp:txXfrm rot="10800000">
        <a:off x="1578070" y="3628349"/>
        <a:ext cx="5016480" cy="558682"/>
      </dsp:txXfrm>
    </dsp:sp>
    <dsp:sp modelId="{44E7BDA9-71E3-460D-99F8-1847752C1945}">
      <dsp:nvSpPr>
        <dsp:cNvPr id="0" name=""/>
        <dsp:cNvSpPr/>
      </dsp:nvSpPr>
      <dsp:spPr>
        <a:xfrm>
          <a:off x="1159059" y="3628349"/>
          <a:ext cx="558682" cy="5586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D0B8EC-BB36-4954-AF78-45B204F27211}">
      <dsp:nvSpPr>
        <dsp:cNvPr id="0" name=""/>
        <dsp:cNvSpPr/>
      </dsp:nvSpPr>
      <dsp:spPr>
        <a:xfrm rot="10800000">
          <a:off x="1438400" y="4353801"/>
          <a:ext cx="5156150" cy="55868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6363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/>
            <a:t>第七章：如何量化我们的估计和不确定性</a:t>
          </a:r>
          <a:endParaRPr lang="zh-CN" altLang="en-US" sz="1800" b="1" kern="1200" dirty="0"/>
        </a:p>
      </dsp:txBody>
      <dsp:txXfrm rot="10800000">
        <a:off x="1578070" y="4353801"/>
        <a:ext cx="5016480" cy="558682"/>
      </dsp:txXfrm>
    </dsp:sp>
    <dsp:sp modelId="{A449B46E-8594-46E1-8880-D3E370FA54BF}">
      <dsp:nvSpPr>
        <dsp:cNvPr id="0" name=""/>
        <dsp:cNvSpPr/>
      </dsp:nvSpPr>
      <dsp:spPr>
        <a:xfrm>
          <a:off x="1159059" y="4353801"/>
          <a:ext cx="558682" cy="5586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642ECDD8-75DC-4B9D-820F-93BFC8587810}" type="datetimeFigureOut">
              <a:rPr lang="zh-CN" altLang="en-US" smtClean="0"/>
              <a:t>2022/7/27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29339845-FC04-4B72-946A-B2C4AD177CD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pitchFamily="18" charset="-122"/>
        <a:ea typeface="OPPOSans M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490623" y="275534"/>
            <a:ext cx="3210755" cy="523220"/>
            <a:chOff x="4541588" y="275534"/>
            <a:chExt cx="321075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5152236" y="275534"/>
              <a:ext cx="2032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chemeClr val="tx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R" panose="00020600040101010101" pitchFamily="18" charset="-122"/>
                </a:rPr>
                <a:t>请输入标题</a:t>
              </a:r>
            </a:p>
          </p:txBody>
        </p:sp>
        <p:grpSp>
          <p:nvGrpSpPr>
            <p:cNvPr id="9" name="组合 8"/>
            <p:cNvGrpSpPr/>
            <p:nvPr userDrawn="1"/>
          </p:nvGrpSpPr>
          <p:grpSpPr>
            <a:xfrm flipV="1">
              <a:off x="4541588" y="432455"/>
              <a:ext cx="396751" cy="209377"/>
              <a:chOff x="482110" y="5884319"/>
              <a:chExt cx="826992" cy="436428"/>
            </a:xfrm>
          </p:grpSpPr>
          <p:sp>
            <p:nvSpPr>
              <p:cNvPr id="10" name="矩形: 圆角 9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锦绣宋体" panose="02000503000000000000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锦绣宋体" panose="02000503000000000000" charset="-122"/>
                </a:endParaRPr>
              </a:p>
            </p:txBody>
          </p:sp>
        </p:grpSp>
        <p:grpSp>
          <p:nvGrpSpPr>
            <p:cNvPr id="7" name="组合 6"/>
            <p:cNvGrpSpPr/>
            <p:nvPr userDrawn="1"/>
          </p:nvGrpSpPr>
          <p:grpSpPr>
            <a:xfrm flipH="1" flipV="1">
              <a:off x="7355592" y="436285"/>
              <a:ext cx="396751" cy="209377"/>
              <a:chOff x="482110" y="5884319"/>
              <a:chExt cx="826992" cy="436428"/>
            </a:xfrm>
          </p:grpSpPr>
          <p:sp>
            <p:nvSpPr>
              <p:cNvPr id="11" name="矩形: 圆角 10"/>
              <p:cNvSpPr/>
              <p:nvPr/>
            </p:nvSpPr>
            <p:spPr>
              <a:xfrm rot="2701409" flipH="1" flipV="1">
                <a:off x="482110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锦绣宋体" panose="02000503000000000000" charset="-122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 rot="2701409" flipH="1" flipV="1">
                <a:off x="872674" y="5884319"/>
                <a:ext cx="436428" cy="436428"/>
              </a:xfrm>
              <a:prstGeom prst="roundRect">
                <a:avLst>
                  <a:gd name="adj" fmla="val 70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OPPOSans M" panose="00020600040101010101" pitchFamily="18" charset="-122"/>
                  <a:ea typeface="锦绣宋体" panose="02000503000000000000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press.princeton.edu/qs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mirrors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79231" y="1885343"/>
            <a:ext cx="9535695" cy="3191049"/>
            <a:chOff x="1479231" y="1796169"/>
            <a:chExt cx="9535695" cy="3191049"/>
          </a:xfrm>
        </p:grpSpPr>
        <p:sp>
          <p:nvSpPr>
            <p:cNvPr id="22" name="文本框 21"/>
            <p:cNvSpPr txBox="1"/>
            <p:nvPr/>
          </p:nvSpPr>
          <p:spPr>
            <a:xfrm>
              <a:off x="1479231" y="2325759"/>
              <a:ext cx="932561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《量化社会科学导论</a:t>
              </a:r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》</a:t>
              </a:r>
            </a:p>
            <a:p>
              <a:pPr algn="ctr"/>
              <a:r>
                <a:rPr lang="zh-CN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第一次读书会分享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accent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QUANTITATIVE SOCIAL SCIENCE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959566" y="4588438"/>
              <a:ext cx="6055360" cy="398780"/>
              <a:chOff x="12724" y="8477"/>
              <a:chExt cx="9536" cy="62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724" y="8641"/>
                <a:ext cx="300" cy="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3142" y="8477"/>
                <a:ext cx="911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rPr>
                  <a:t>主讲人：巫小珍</a:t>
                </a: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962E6E7-B426-83BD-F88C-B8588452C03C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 </a:t>
            </a:r>
            <a:r>
              <a:rPr lang="zh-CN" altLang="zh-CN" sz="2400" b="1" dirty="0"/>
              <a:t>计算数据维度和覆盖年份</a:t>
            </a:r>
            <a:endParaRPr lang="zh-CN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761303" y="5599430"/>
            <a:ext cx="638065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数据维度：</a:t>
            </a:r>
            <a:r>
              <a:rPr lang="en-US" altLang="zh-CN" dirty="0"/>
              <a:t>14  9 </a:t>
            </a:r>
            <a:endParaRPr lang="zh-CN" altLang="zh-CN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）覆盖年份：</a:t>
            </a:r>
            <a:r>
              <a:rPr lang="en-US" altLang="zh-CN" dirty="0"/>
              <a:t>1980 2008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paste-1437173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80" y="995045"/>
            <a:ext cx="5430520" cy="4083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r="14108"/>
          <a:stretch>
            <a:fillRect/>
          </a:stretch>
        </p:blipFill>
        <p:spPr>
          <a:xfrm>
            <a:off x="452755" y="1245235"/>
            <a:ext cx="6308725" cy="2533015"/>
          </a:xfrm>
          <a:prstGeom prst="rect">
            <a:avLst/>
          </a:prstGeom>
        </p:spPr>
      </p:pic>
      <p:pic>
        <p:nvPicPr>
          <p:cNvPr id="8" name="图片 7" descr="paste-8BCF45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" y="4077970"/>
            <a:ext cx="5623560" cy="25311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2EAD98-65EE-5557-03BE-28BFB7A65632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1.2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v</a:t>
            </a:r>
            <a:r>
              <a:rPr lang="en-US" altLang="zh-CN" sz="2400" b="1" dirty="0" err="1"/>
              <a:t>epPercentage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v</a:t>
            </a:r>
            <a:r>
              <a:rPr lang="en-US" altLang="zh-CN" sz="2400" b="1" dirty="0" err="1"/>
              <a:t>appercentage</a:t>
            </a:r>
            <a:endParaRPr lang="zh-CN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73623" y="5099750"/>
            <a:ext cx="6875322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zh-CN" sz="1600" dirty="0"/>
              <a:t>（</a:t>
            </a:r>
            <a:r>
              <a:rPr lang="en-US" altLang="zh-CN" sz="1600" dirty="0"/>
              <a:t>1</a:t>
            </a:r>
            <a:r>
              <a:rPr lang="zh-CN" altLang="zh-CN" sz="1600" dirty="0"/>
              <a:t>）</a:t>
            </a:r>
            <a:r>
              <a:rPr lang="en-US" altLang="zh-CN" sz="1600" dirty="0"/>
              <a:t>VEP</a:t>
            </a:r>
            <a:r>
              <a:rPr lang="zh-CN" altLang="zh-CN" sz="1600" dirty="0"/>
              <a:t>（符合投票条件人数）的投票率明显高于</a:t>
            </a:r>
            <a:r>
              <a:rPr lang="en-US" altLang="zh-CN" sz="1600" dirty="0"/>
              <a:t>VAP(</a:t>
            </a:r>
            <a:r>
              <a:rPr lang="zh-CN" altLang="zh-CN" sz="1600" dirty="0"/>
              <a:t>符合投票年龄人数</a:t>
            </a:r>
            <a:r>
              <a:rPr lang="en-US" altLang="zh-CN" sz="1600" dirty="0"/>
              <a:t>)</a:t>
            </a:r>
            <a:r>
              <a:rPr lang="zh-CN" altLang="zh-CN" sz="1600" dirty="0"/>
              <a:t>的投票率</a:t>
            </a:r>
          </a:p>
          <a:p>
            <a:pPr>
              <a:lnSpc>
                <a:spcPts val="2300"/>
              </a:lnSpc>
            </a:pPr>
            <a:r>
              <a:rPr lang="zh-CN" altLang="zh-CN" sz="1600" dirty="0"/>
              <a:t>（</a:t>
            </a:r>
            <a:r>
              <a:rPr lang="en-US" altLang="zh-CN" sz="1600" dirty="0"/>
              <a:t>2</a:t>
            </a:r>
            <a:r>
              <a:rPr lang="zh-CN" altLang="zh-CN" sz="1600" dirty="0"/>
              <a:t>）或许说明存在一部分人是符合年龄但是不符合条件，比如罪犯、非公民等等。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面向史学的时空经历本体模型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" y="1134745"/>
            <a:ext cx="7061200" cy="3964940"/>
          </a:xfrm>
          <a:prstGeom prst="rect">
            <a:avLst/>
          </a:prstGeom>
        </p:spPr>
      </p:pic>
      <p:pic>
        <p:nvPicPr>
          <p:cNvPr id="7" name="图片 6" descr="paste-4CEE8EC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830" y="1134745"/>
            <a:ext cx="4933950" cy="3934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6DC5F4-9335-5015-5E57-3B1BA9361ED0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1.3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VAP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VEP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ANES</a:t>
            </a:r>
            <a:r>
              <a:rPr lang="zh-CN" altLang="en-US" sz="2400" b="1" dirty="0"/>
              <a:t>投票率的差异</a:t>
            </a:r>
            <a:endParaRPr lang="zh-CN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" y="1021080"/>
            <a:ext cx="5543550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5" y="3738245"/>
            <a:ext cx="6019800" cy="2609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460" y="2142490"/>
            <a:ext cx="6686550" cy="29635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7843E3-A3E5-B638-F658-8F7D9D7077EA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1.3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VAP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VEP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ANES</a:t>
            </a:r>
            <a:r>
              <a:rPr lang="zh-CN" altLang="en-US" sz="2400" b="1" dirty="0"/>
              <a:t>投票率的差异</a:t>
            </a:r>
            <a:endParaRPr lang="zh-CN" altLang="zh-CN" sz="2400" dirty="0"/>
          </a:p>
        </p:txBody>
      </p:sp>
      <p:pic>
        <p:nvPicPr>
          <p:cNvPr id="10" name="图片 9" descr="paste-7ABA46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80050"/>
            <a:ext cx="11735435" cy="944245"/>
          </a:xfrm>
          <a:prstGeom prst="rect">
            <a:avLst/>
          </a:prstGeom>
        </p:spPr>
      </p:pic>
      <p:pic>
        <p:nvPicPr>
          <p:cNvPr id="14" name="图片 13" descr="paste-95B874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" y="3915410"/>
            <a:ext cx="11626215" cy="909320"/>
          </a:xfrm>
          <a:prstGeom prst="rect">
            <a:avLst/>
          </a:prstGeom>
        </p:spPr>
      </p:pic>
      <p:pic>
        <p:nvPicPr>
          <p:cNvPr id="17" name="图片 16" descr="paste-E718D9E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5" y="1233170"/>
            <a:ext cx="11229340" cy="909955"/>
          </a:xfrm>
          <a:prstGeom prst="rect">
            <a:avLst/>
          </a:prstGeom>
        </p:spPr>
      </p:pic>
      <p:pic>
        <p:nvPicPr>
          <p:cNvPr id="18" name="图片 17" descr="paste-9895A6B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5" y="2583180"/>
            <a:ext cx="11939270" cy="8928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F255C8-0453-E0BE-BE55-5792BE2F291C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1.4 </a:t>
            </a:r>
            <a:r>
              <a:rPr lang="zh-CN" altLang="en-US" sz="2400" b="1" dirty="0"/>
              <a:t>计算总统大选年和中期选举年份</a:t>
            </a:r>
            <a:r>
              <a:rPr lang="en-US" altLang="zh-CN" sz="2400" b="1" dirty="0"/>
              <a:t>VAP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VEP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ANES</a:t>
            </a:r>
            <a:r>
              <a:rPr lang="zh-CN" altLang="en-US" sz="2400" b="1" dirty="0"/>
              <a:t>投票率的差异</a:t>
            </a:r>
            <a:endParaRPr lang="zh-CN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10592"/>
          <a:stretch>
            <a:fillRect/>
          </a:stretch>
        </p:blipFill>
        <p:spPr>
          <a:xfrm>
            <a:off x="356235" y="1684020"/>
            <a:ext cx="6421120" cy="375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r="11543"/>
          <a:stretch>
            <a:fillRect/>
          </a:stretch>
        </p:blipFill>
        <p:spPr>
          <a:xfrm>
            <a:off x="6535420" y="1684020"/>
            <a:ext cx="5656580" cy="21818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E3DB8C-76C6-B097-A726-0A6C5BB9D373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1.4 </a:t>
            </a:r>
            <a:r>
              <a:rPr lang="zh-CN" altLang="en-US" sz="2400" b="1" dirty="0"/>
              <a:t>计算总统大选年和中期选举年份</a:t>
            </a:r>
            <a:r>
              <a:rPr lang="en-US" altLang="zh-CN" sz="2400" b="1" dirty="0"/>
              <a:t>VAP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VEP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ANES</a:t>
            </a:r>
            <a:r>
              <a:rPr lang="zh-CN" altLang="en-US" sz="2400" b="1" dirty="0"/>
              <a:t>投票率的差异</a:t>
            </a:r>
            <a:endParaRPr lang="zh-CN" altLang="zh-CN" sz="2400" dirty="0"/>
          </a:p>
        </p:txBody>
      </p:sp>
      <p:pic>
        <p:nvPicPr>
          <p:cNvPr id="11" name="图片 10" descr="paste-C4AF5B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" y="4632960"/>
            <a:ext cx="11837670" cy="2011680"/>
          </a:xfrm>
          <a:prstGeom prst="rect">
            <a:avLst/>
          </a:prstGeom>
        </p:spPr>
      </p:pic>
      <p:pic>
        <p:nvPicPr>
          <p:cNvPr id="8" name="图片 7" descr="paste-D600C0B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89230" y="3214370"/>
            <a:ext cx="12105005" cy="635000"/>
          </a:xfrm>
          <a:prstGeom prst="rect">
            <a:avLst/>
          </a:prstGeom>
        </p:spPr>
      </p:pic>
      <p:pic>
        <p:nvPicPr>
          <p:cNvPr id="10" name="图片 9" descr="paste-EF60496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" y="2604770"/>
            <a:ext cx="11580495" cy="558800"/>
          </a:xfrm>
          <a:prstGeom prst="rect">
            <a:avLst/>
          </a:prstGeom>
        </p:spPr>
      </p:pic>
      <p:pic>
        <p:nvPicPr>
          <p:cNvPr id="12" name="图片 11" descr="paste-8BB954AE"/>
          <p:cNvPicPr>
            <a:picLocks noChangeAspect="1"/>
          </p:cNvPicPr>
          <p:nvPr/>
        </p:nvPicPr>
        <p:blipFill>
          <a:blip r:embed="rId6"/>
          <a:srcRect r="58880"/>
          <a:stretch>
            <a:fillRect/>
          </a:stretch>
        </p:blipFill>
        <p:spPr>
          <a:xfrm>
            <a:off x="5041900" y="2555240"/>
            <a:ext cx="4932680" cy="657225"/>
          </a:xfrm>
          <a:prstGeom prst="rect">
            <a:avLst/>
          </a:prstGeom>
        </p:spPr>
      </p:pic>
      <p:pic>
        <p:nvPicPr>
          <p:cNvPr id="13" name="图片 12" descr="paste-3F01D6CB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30" y="1692910"/>
            <a:ext cx="11812905" cy="911860"/>
          </a:xfrm>
          <a:prstGeom prst="rect">
            <a:avLst/>
          </a:prstGeom>
        </p:spPr>
      </p:pic>
      <p:pic>
        <p:nvPicPr>
          <p:cNvPr id="14" name="图片 13" descr="paste-27B25A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71220"/>
            <a:ext cx="11817985" cy="638175"/>
          </a:xfrm>
          <a:prstGeom prst="rect">
            <a:avLst/>
          </a:prstGeom>
        </p:spPr>
      </p:pic>
      <p:pic>
        <p:nvPicPr>
          <p:cNvPr id="16" name="图片 15" descr="paste-95B874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771900"/>
            <a:ext cx="1168527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3C3AF60-BD7B-DA95-460F-2EAEA9D33516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1.5 </a:t>
            </a:r>
            <a:r>
              <a:rPr lang="zh-CN" altLang="en-US" sz="2400" b="1" dirty="0"/>
              <a:t>计算上半段时间和 下半段时间的</a:t>
            </a:r>
            <a:r>
              <a:rPr lang="en-US" altLang="zh-CN" sz="2400" b="1" dirty="0"/>
              <a:t>VEP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ANES</a:t>
            </a:r>
            <a:r>
              <a:rPr lang="zh-CN" altLang="en-US" sz="2400" b="1" dirty="0"/>
              <a:t>投票率的差异</a:t>
            </a:r>
            <a:endParaRPr lang="zh-CN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1238885"/>
            <a:ext cx="6048375" cy="2381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3886200"/>
            <a:ext cx="8677275" cy="2428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9F7CC6-00A9-4993-F221-DE9F4CEB882D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1.5 </a:t>
            </a:r>
            <a:r>
              <a:rPr lang="zh-CN" altLang="en-US" sz="2400" b="1" dirty="0"/>
              <a:t>计算上半段时间和 下半段时间的</a:t>
            </a:r>
            <a:r>
              <a:rPr lang="en-US" altLang="zh-CN" sz="2400" b="1" dirty="0"/>
              <a:t>VEP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ANES</a:t>
            </a:r>
            <a:r>
              <a:rPr lang="zh-CN" altLang="en-US" sz="2400" b="1" dirty="0"/>
              <a:t>投票率的差异</a:t>
            </a:r>
            <a:endParaRPr lang="zh-CN" altLang="zh-CN" sz="2400" dirty="0"/>
          </a:p>
        </p:txBody>
      </p:sp>
      <p:pic>
        <p:nvPicPr>
          <p:cNvPr id="8" name="图片 7" descr="paste-3793B76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" y="1245870"/>
            <a:ext cx="9526905" cy="468630"/>
          </a:xfrm>
          <a:prstGeom prst="rect">
            <a:avLst/>
          </a:prstGeom>
        </p:spPr>
      </p:pic>
      <p:pic>
        <p:nvPicPr>
          <p:cNvPr id="9" name="图片 8" descr="paste-5703A3B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2099945"/>
            <a:ext cx="10553700" cy="570230"/>
          </a:xfrm>
          <a:prstGeom prst="rect">
            <a:avLst/>
          </a:prstGeom>
        </p:spPr>
      </p:pic>
      <p:pic>
        <p:nvPicPr>
          <p:cNvPr id="10" name="图片 9" descr="Rplot"/>
          <p:cNvPicPr>
            <a:picLocks noChangeAspect="1"/>
          </p:cNvPicPr>
          <p:nvPr/>
        </p:nvPicPr>
        <p:blipFill>
          <a:blip r:embed="rId5"/>
          <a:srcRect t="15713" b="960"/>
          <a:stretch>
            <a:fillRect/>
          </a:stretch>
        </p:blipFill>
        <p:spPr>
          <a:xfrm>
            <a:off x="6183630" y="3055620"/>
            <a:ext cx="5124450" cy="3801745"/>
          </a:xfrm>
          <a:prstGeom prst="rect">
            <a:avLst/>
          </a:prstGeom>
        </p:spPr>
      </p:pic>
      <p:pic>
        <p:nvPicPr>
          <p:cNvPr id="11" name="图片 10" descr="paste-F792647C"/>
          <p:cNvPicPr>
            <a:picLocks noChangeAspect="1"/>
          </p:cNvPicPr>
          <p:nvPr/>
        </p:nvPicPr>
        <p:blipFill>
          <a:blip r:embed="rId6"/>
          <a:srcRect r="30517"/>
          <a:stretch>
            <a:fillRect/>
          </a:stretch>
        </p:blipFill>
        <p:spPr>
          <a:xfrm>
            <a:off x="194310" y="3482340"/>
            <a:ext cx="5989320" cy="15468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C6F8602-FB61-48F6-316D-E85A22804056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1.6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VAP2008</a:t>
            </a:r>
            <a:r>
              <a:rPr lang="zh-CN" altLang="en-US" sz="2400" b="1" dirty="0"/>
              <a:t>年调整后的投票率</a:t>
            </a:r>
            <a:endParaRPr lang="zh-CN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71525"/>
            <a:ext cx="6981825" cy="3238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" y="4451350"/>
            <a:ext cx="7153275" cy="1609725"/>
          </a:xfrm>
          <a:prstGeom prst="rect">
            <a:avLst/>
          </a:prstGeom>
        </p:spPr>
      </p:pic>
      <p:pic>
        <p:nvPicPr>
          <p:cNvPr id="11" name="图片 10" descr="paste-10117D2C"/>
          <p:cNvPicPr>
            <a:picLocks noChangeAspect="1"/>
          </p:cNvPicPr>
          <p:nvPr/>
        </p:nvPicPr>
        <p:blipFill>
          <a:blip r:embed="rId5"/>
          <a:srcRect t="2381" r="11075" b="-2381"/>
          <a:stretch>
            <a:fillRect/>
          </a:stretch>
        </p:blipFill>
        <p:spPr>
          <a:xfrm>
            <a:off x="6478905" y="3460750"/>
            <a:ext cx="5578475" cy="429260"/>
          </a:xfrm>
          <a:prstGeom prst="rect">
            <a:avLst/>
          </a:prstGeom>
        </p:spPr>
      </p:pic>
      <p:pic>
        <p:nvPicPr>
          <p:cNvPr id="12" name="图片 11" descr="paste-452C625F"/>
          <p:cNvPicPr>
            <a:picLocks noChangeAspect="1"/>
          </p:cNvPicPr>
          <p:nvPr/>
        </p:nvPicPr>
        <p:blipFill>
          <a:blip r:embed="rId6"/>
          <a:srcRect r="4646"/>
          <a:stretch>
            <a:fillRect/>
          </a:stretch>
        </p:blipFill>
        <p:spPr>
          <a:xfrm>
            <a:off x="6478905" y="2458720"/>
            <a:ext cx="5578475" cy="3035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813FC7B-9907-6BC7-A90B-8A732EF9FE5F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2.1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CBR </a:t>
            </a:r>
            <a:r>
              <a:rPr lang="zh-CN" altLang="en-US" sz="2400" b="1" dirty="0"/>
              <a:t>粗出生率</a:t>
            </a:r>
            <a:endParaRPr lang="zh-CN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687705"/>
            <a:ext cx="6330315" cy="1509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2439670"/>
            <a:ext cx="7738745" cy="4192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9076B4-8440-E1A5-D1E0-891C9F159D61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58136" y="1277157"/>
            <a:ext cx="2675729" cy="1220143"/>
            <a:chOff x="4758136" y="767533"/>
            <a:chExt cx="2675729" cy="1220143"/>
          </a:xfrm>
        </p:grpSpPr>
        <p:sp>
          <p:nvSpPr>
            <p:cNvPr id="80" name="文本框 85"/>
            <p:cNvSpPr txBox="1"/>
            <p:nvPr/>
          </p:nvSpPr>
          <p:spPr>
            <a:xfrm>
              <a:off x="4758136" y="1526011"/>
              <a:ext cx="267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CONTENTS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81" name="文本框 86"/>
            <p:cNvSpPr txBox="1"/>
            <p:nvPr/>
          </p:nvSpPr>
          <p:spPr>
            <a:xfrm>
              <a:off x="5259622" y="767533"/>
              <a:ext cx="16727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目录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46440" y="2908163"/>
            <a:ext cx="9139402" cy="788596"/>
            <a:chOff x="1492693" y="2644905"/>
            <a:chExt cx="9139402" cy="788596"/>
          </a:xfrm>
        </p:grpSpPr>
        <p:grpSp>
          <p:nvGrpSpPr>
            <p:cNvPr id="45" name="组合 44"/>
            <p:cNvGrpSpPr/>
            <p:nvPr/>
          </p:nvGrpSpPr>
          <p:grpSpPr>
            <a:xfrm>
              <a:off x="1492693" y="2665151"/>
              <a:ext cx="4084143" cy="768350"/>
              <a:chOff x="1435543" y="2188901"/>
              <a:chExt cx="4084143" cy="768350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1435543" y="2188901"/>
                <a:ext cx="1135665" cy="768350"/>
                <a:chOff x="1454593" y="2779027"/>
                <a:chExt cx="1135665" cy="768350"/>
              </a:xfrm>
            </p:grpSpPr>
            <p:sp>
              <p:nvSpPr>
                <p:cNvPr id="78" name="文本框 139"/>
                <p:cNvSpPr txBox="1"/>
                <p:nvPr/>
              </p:nvSpPr>
              <p:spPr>
                <a:xfrm>
                  <a:off x="1454593" y="2779027"/>
                  <a:ext cx="1072912" cy="76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4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OPPOSans B" panose="00020600040101010101" pitchFamily="18" charset="-122"/>
                      <a:ea typeface="OPPOSans B" panose="00020600040101010101" pitchFamily="18" charset="-122"/>
                      <a:cs typeface="OPPOSans B" panose="00020600040101010101" pitchFamily="18" charset="-122"/>
                      <a:sym typeface="Century Gothic" panose="020B0502020202020204" pitchFamily="34" charset="0"/>
                    </a:rPr>
                    <a:t>01</a:t>
                  </a:r>
                </a:p>
              </p:txBody>
            </p:sp>
            <p:cxnSp>
              <p:nvCxnSpPr>
                <p:cNvPr id="79" name="直接连接符 78"/>
                <p:cNvCxnSpPr/>
                <p:nvPr/>
              </p:nvCxnSpPr>
              <p:spPr>
                <a:xfrm>
                  <a:off x="2590258" y="2848386"/>
                  <a:ext cx="0" cy="608013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137"/>
              <p:cNvSpPr txBox="1"/>
              <p:nvPr/>
            </p:nvSpPr>
            <p:spPr>
              <a:xfrm>
                <a:off x="2828044" y="2299147"/>
                <a:ext cx="26916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000" kern="0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POSans B" panose="00020600040101010101" pitchFamily="18" charset="-122"/>
                    <a:ea typeface="OPPOSans B" panose="00020600040101010101" pitchFamily="18" charset="-122"/>
                    <a:cs typeface="OPPOSans B" panose="00020600040101010101" pitchFamily="18" charset="-122"/>
                  </a:rPr>
                  <a:t>内容介绍</a:t>
                </a:r>
                <a:endParaRPr kumimoji="0" lang="zh-CN" altLang="en-US" sz="3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469249" y="2644905"/>
              <a:ext cx="4105956" cy="788596"/>
              <a:chOff x="1435543" y="2168655"/>
              <a:chExt cx="4105956" cy="788596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1435543" y="2188901"/>
                <a:ext cx="1135665" cy="768350"/>
                <a:chOff x="1454593" y="2779027"/>
                <a:chExt cx="1135665" cy="768350"/>
              </a:xfrm>
            </p:grpSpPr>
            <p:sp>
              <p:nvSpPr>
                <p:cNvPr id="70" name="文本框 133"/>
                <p:cNvSpPr txBox="1"/>
                <p:nvPr/>
              </p:nvSpPr>
              <p:spPr>
                <a:xfrm>
                  <a:off x="1454593" y="2779027"/>
                  <a:ext cx="1072912" cy="768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4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OPPOSans B" panose="00020600040101010101" pitchFamily="18" charset="-122"/>
                      <a:ea typeface="OPPOSans B" panose="00020600040101010101" pitchFamily="18" charset="-122"/>
                      <a:cs typeface="OPPOSans B" panose="00020600040101010101" pitchFamily="18" charset="-122"/>
                      <a:sym typeface="Century Gothic" panose="020B0502020202020204" pitchFamily="34" charset="0"/>
                    </a:rPr>
                    <a:t>02</a:t>
                  </a:r>
                </a:p>
              </p:txBody>
            </p:sp>
            <p:cxnSp>
              <p:nvCxnSpPr>
                <p:cNvPr id="72" name="直接连接符 71"/>
                <p:cNvCxnSpPr/>
                <p:nvPr/>
              </p:nvCxnSpPr>
              <p:spPr>
                <a:xfrm>
                  <a:off x="2590258" y="2848386"/>
                  <a:ext cx="0" cy="608013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文本框 131"/>
              <p:cNvSpPr txBox="1"/>
              <p:nvPr/>
            </p:nvSpPr>
            <p:spPr>
              <a:xfrm>
                <a:off x="2849734" y="2168655"/>
                <a:ext cx="2691765" cy="55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endParaRPr>
              </a:p>
            </p:txBody>
          </p:sp>
        </p:grpSp>
        <p:sp>
          <p:nvSpPr>
            <p:cNvPr id="51" name="文本框 119"/>
            <p:cNvSpPr txBox="1"/>
            <p:nvPr/>
          </p:nvSpPr>
          <p:spPr>
            <a:xfrm>
              <a:off x="7940453" y="2761973"/>
              <a:ext cx="269164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课后习题</a:t>
              </a:r>
              <a:endPara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77661" y="3827383"/>
            <a:ext cx="1444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b="1" dirty="0"/>
              <a:t>本书概述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b="1" dirty="0"/>
              <a:t>使用说明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837187" y="3769206"/>
            <a:ext cx="3624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/>
              <a:t>自我汇报是否参加投票的偏差</a:t>
            </a:r>
            <a:endParaRPr lang="en-US" altLang="zh-CN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b="1" dirty="0"/>
              <a:t>了解世界人口动态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3372757" y="3844284"/>
            <a:ext cx="2409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3.   R</a:t>
            </a:r>
            <a:r>
              <a:rPr lang="zh-CN" altLang="zh-CN" sz="1600" b="1" dirty="0"/>
              <a:t>语言和</a:t>
            </a:r>
            <a:r>
              <a:rPr lang="en-US" altLang="zh-CN" sz="1600" b="1" dirty="0" err="1"/>
              <a:t>Rstudio</a:t>
            </a:r>
            <a:r>
              <a:rPr lang="zh-CN" altLang="zh-CN" sz="1600" b="1" dirty="0"/>
              <a:t>简介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4.   R</a:t>
            </a:r>
            <a:r>
              <a:rPr lang="zh-CN" altLang="zh-CN" sz="1600" b="1" dirty="0"/>
              <a:t>语言的简单知识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2EAC01B-B96B-E9F0-0690-1814CD4DB02B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2.1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CBR </a:t>
            </a:r>
            <a:r>
              <a:rPr lang="zh-CN" altLang="en-US" sz="2400" b="1" dirty="0"/>
              <a:t>粗出生率</a:t>
            </a:r>
            <a:endParaRPr lang="zh-CN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" y="1231900"/>
            <a:ext cx="6124575" cy="4876800"/>
          </a:xfrm>
          <a:prstGeom prst="rect">
            <a:avLst/>
          </a:prstGeom>
        </p:spPr>
      </p:pic>
      <p:pic>
        <p:nvPicPr>
          <p:cNvPr id="9" name="图片 8" descr="paste-C2CF2993"/>
          <p:cNvPicPr>
            <a:picLocks noChangeAspect="1"/>
          </p:cNvPicPr>
          <p:nvPr/>
        </p:nvPicPr>
        <p:blipFill>
          <a:blip r:embed="rId4"/>
          <a:srcRect r="36721"/>
          <a:stretch>
            <a:fillRect/>
          </a:stretch>
        </p:blipFill>
        <p:spPr>
          <a:xfrm>
            <a:off x="6299200" y="1682750"/>
            <a:ext cx="5408930" cy="854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B3C2E9-894F-254D-6CA5-BA8EE14F3E36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2.2 </a:t>
            </a:r>
            <a:r>
              <a:rPr lang="zh-CN" altLang="en-US" sz="2400" b="1" dirty="0"/>
              <a:t>计算年龄生育</a:t>
            </a:r>
            <a:r>
              <a:rPr lang="en-US" altLang="zh-CN" sz="2400" b="1" dirty="0"/>
              <a:t>ASFR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25600" y="2757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25600" y="36846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29005"/>
            <a:ext cx="4114800" cy="2514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770890"/>
            <a:ext cx="7267575" cy="53435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649DE45-2771-DD75-2739-319295C51F9F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2.2 </a:t>
            </a:r>
            <a:r>
              <a:rPr lang="zh-CN" altLang="en-US" sz="2400" b="1" dirty="0"/>
              <a:t>计算年龄生育</a:t>
            </a:r>
            <a:r>
              <a:rPr lang="en-US" altLang="zh-CN" sz="2400" b="1" dirty="0"/>
              <a:t>ASFR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25600" y="2757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25600" y="36846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1462405"/>
            <a:ext cx="7534275" cy="39338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3C9478-D8BA-C481-E1E8-8A5036DBB5A9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2.2 </a:t>
            </a:r>
            <a:r>
              <a:rPr lang="zh-CN" altLang="en-US" sz="2400" b="1" dirty="0"/>
              <a:t>计算年龄生育</a:t>
            </a:r>
            <a:r>
              <a:rPr lang="en-US" altLang="zh-CN" sz="2400" b="1" dirty="0"/>
              <a:t>ASFR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25600" y="27575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25600" y="36846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paste-C35D98CF"/>
          <p:cNvPicPr>
            <a:picLocks noChangeAspect="1"/>
          </p:cNvPicPr>
          <p:nvPr/>
        </p:nvPicPr>
        <p:blipFill>
          <a:blip r:embed="rId3"/>
          <a:srcRect r="59050"/>
          <a:stretch>
            <a:fillRect/>
          </a:stretch>
        </p:blipFill>
        <p:spPr>
          <a:xfrm>
            <a:off x="530225" y="922655"/>
            <a:ext cx="3857625" cy="2762250"/>
          </a:xfrm>
          <a:prstGeom prst="rect">
            <a:avLst/>
          </a:prstGeom>
        </p:spPr>
      </p:pic>
      <p:pic>
        <p:nvPicPr>
          <p:cNvPr id="11" name="图片 10" descr="Rplot3"/>
          <p:cNvPicPr>
            <a:picLocks noChangeAspect="1"/>
          </p:cNvPicPr>
          <p:nvPr/>
        </p:nvPicPr>
        <p:blipFill>
          <a:blip r:embed="rId4"/>
          <a:srcRect t="6402" r="5204" b="3062"/>
          <a:stretch>
            <a:fillRect/>
          </a:stretch>
        </p:blipFill>
        <p:spPr>
          <a:xfrm>
            <a:off x="5813425" y="309245"/>
            <a:ext cx="3854450" cy="3277235"/>
          </a:xfrm>
          <a:prstGeom prst="rect">
            <a:avLst/>
          </a:prstGeom>
        </p:spPr>
      </p:pic>
      <p:pic>
        <p:nvPicPr>
          <p:cNvPr id="12" name="图片 11" descr="Rplot2"/>
          <p:cNvPicPr>
            <a:picLocks noChangeAspect="1"/>
          </p:cNvPicPr>
          <p:nvPr/>
        </p:nvPicPr>
        <p:blipFill>
          <a:blip r:embed="rId5"/>
          <a:srcRect t="-2855" r="1735" b="3997"/>
          <a:stretch>
            <a:fillRect/>
          </a:stretch>
        </p:blipFill>
        <p:spPr>
          <a:xfrm>
            <a:off x="5902325" y="3192145"/>
            <a:ext cx="3855085" cy="3366135"/>
          </a:xfrm>
          <a:prstGeom prst="rect">
            <a:avLst/>
          </a:prstGeom>
        </p:spPr>
      </p:pic>
      <p:pic>
        <p:nvPicPr>
          <p:cNvPr id="13" name="图片 12" descr="Rplot1"/>
          <p:cNvPicPr>
            <a:picLocks noChangeAspect="1"/>
          </p:cNvPicPr>
          <p:nvPr/>
        </p:nvPicPr>
        <p:blipFill>
          <a:blip r:embed="rId6"/>
          <a:srcRect t="6959" b="2784"/>
          <a:stretch>
            <a:fillRect/>
          </a:stretch>
        </p:blipFill>
        <p:spPr>
          <a:xfrm>
            <a:off x="620395" y="3684905"/>
            <a:ext cx="3676650" cy="29546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B15D8F8-9DAC-A218-5FE8-D6452589BAE4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2.3 </a:t>
            </a:r>
            <a:r>
              <a:rPr lang="zh-CN" altLang="en-US" sz="2400" b="1" dirty="0"/>
              <a:t>计算妇女的平均子女数</a:t>
            </a:r>
            <a:r>
              <a:rPr lang="en-US" altLang="zh-CN" sz="2400" b="1" dirty="0"/>
              <a:t>TFR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2460" y="970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92460" y="2068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92460" y="24852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1196975"/>
            <a:ext cx="4371975" cy="4819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45" y="1196975"/>
            <a:ext cx="5705475" cy="1476375"/>
          </a:xfrm>
          <a:prstGeom prst="rect">
            <a:avLst/>
          </a:prstGeom>
        </p:spPr>
      </p:pic>
      <p:pic>
        <p:nvPicPr>
          <p:cNvPr id="13" name="图片 12" descr="paste-A06F47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545" y="5022850"/>
            <a:ext cx="6182995" cy="843280"/>
          </a:xfrm>
          <a:prstGeom prst="rect">
            <a:avLst/>
          </a:prstGeom>
        </p:spPr>
      </p:pic>
      <p:pic>
        <p:nvPicPr>
          <p:cNvPr id="14" name="图片 13" descr="paste-AB0B9E54"/>
          <p:cNvPicPr>
            <a:picLocks noChangeAspect="1"/>
          </p:cNvPicPr>
          <p:nvPr/>
        </p:nvPicPr>
        <p:blipFill>
          <a:blip r:embed="rId6"/>
          <a:srcRect r="47166"/>
          <a:stretch>
            <a:fillRect/>
          </a:stretch>
        </p:blipFill>
        <p:spPr>
          <a:xfrm>
            <a:off x="5122545" y="4199890"/>
            <a:ext cx="4066540" cy="426085"/>
          </a:xfrm>
          <a:prstGeom prst="rect">
            <a:avLst/>
          </a:prstGeom>
        </p:spPr>
      </p:pic>
      <p:pic>
        <p:nvPicPr>
          <p:cNvPr id="15" name="图片 14" descr="paste-0258FBDD"/>
          <p:cNvPicPr>
            <a:picLocks noChangeAspect="1"/>
          </p:cNvPicPr>
          <p:nvPr/>
        </p:nvPicPr>
        <p:blipFill>
          <a:blip r:embed="rId7"/>
          <a:srcRect r="46917"/>
          <a:stretch>
            <a:fillRect/>
          </a:stretch>
        </p:blipFill>
        <p:spPr>
          <a:xfrm>
            <a:off x="5122545" y="3116580"/>
            <a:ext cx="4724400" cy="6400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B93522C-7CB0-6A12-147F-BFFEA57211D0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2.4 </a:t>
            </a:r>
            <a:r>
              <a:rPr lang="zh-CN" altLang="en-US" sz="2400" b="1" dirty="0"/>
              <a:t>计算粗死亡率</a:t>
            </a:r>
            <a:r>
              <a:rPr lang="en-US" altLang="zh-CN" sz="2400" b="1" dirty="0"/>
              <a:t>CDR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92460" y="9701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92460" y="2068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92460" y="25195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6889" y="566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36889" y="2236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181100"/>
            <a:ext cx="6096000" cy="4800600"/>
          </a:xfrm>
          <a:prstGeom prst="rect">
            <a:avLst/>
          </a:prstGeom>
        </p:spPr>
      </p:pic>
      <p:pic>
        <p:nvPicPr>
          <p:cNvPr id="14" name="图片 13" descr="paste-1D6EF6E9"/>
          <p:cNvPicPr>
            <a:picLocks noChangeAspect="1"/>
          </p:cNvPicPr>
          <p:nvPr/>
        </p:nvPicPr>
        <p:blipFill>
          <a:blip r:embed="rId4"/>
          <a:srcRect r="34050"/>
          <a:stretch>
            <a:fillRect/>
          </a:stretch>
        </p:blipFill>
        <p:spPr>
          <a:xfrm>
            <a:off x="6975475" y="2970530"/>
            <a:ext cx="4806315" cy="5422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2DB58C0-C10E-C199-D006-AD136E0630A0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2.5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2005-2010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ASDR </a:t>
            </a:r>
            <a:r>
              <a:rPr lang="zh-CN" altLang="en-US" sz="2400" b="1" dirty="0"/>
              <a:t>各年龄组的死亡率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92460" y="2068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92460" y="25195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6889" y="566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36889" y="2236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5" y="1023620"/>
            <a:ext cx="6076950" cy="4095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25" y="5372100"/>
            <a:ext cx="7124700" cy="10953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34B8A9-CC52-C26F-43B5-F315AD243E89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2.5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2005-2010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ASDR </a:t>
            </a:r>
            <a:r>
              <a:rPr lang="zh-CN" altLang="en-US" sz="2400" b="1" dirty="0"/>
              <a:t>各年龄组的死亡率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92460" y="2068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92460" y="25195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6889" y="566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36889" y="2236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paste-7B792B4D"/>
          <p:cNvPicPr>
            <a:picLocks noChangeAspect="1"/>
          </p:cNvPicPr>
          <p:nvPr/>
        </p:nvPicPr>
        <p:blipFill>
          <a:blip r:embed="rId3"/>
          <a:srcRect r="70859"/>
          <a:stretch>
            <a:fillRect/>
          </a:stretch>
        </p:blipFill>
        <p:spPr>
          <a:xfrm>
            <a:off x="530225" y="1546225"/>
            <a:ext cx="4470400" cy="3765550"/>
          </a:xfrm>
          <a:prstGeom prst="rect">
            <a:avLst/>
          </a:prstGeom>
        </p:spPr>
      </p:pic>
      <p:pic>
        <p:nvPicPr>
          <p:cNvPr id="14" name="图片 13" descr="Rplot4"/>
          <p:cNvPicPr>
            <a:picLocks noChangeAspect="1"/>
          </p:cNvPicPr>
          <p:nvPr/>
        </p:nvPicPr>
        <p:blipFill>
          <a:blip r:embed="rId4"/>
          <a:srcRect t="3865" r="2925" b="2657"/>
          <a:stretch>
            <a:fillRect/>
          </a:stretch>
        </p:blipFill>
        <p:spPr>
          <a:xfrm>
            <a:off x="4660900" y="1163320"/>
            <a:ext cx="6889750" cy="4229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02FC612-213F-7D45-D85C-588895295748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0225" y="348269"/>
            <a:ext cx="568325" cy="339090"/>
            <a:chOff x="771" y="515"/>
            <a:chExt cx="990" cy="630"/>
          </a:xfrm>
        </p:grpSpPr>
        <p:sp>
          <p:nvSpPr>
            <p:cNvPr id="2" name="菱形 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07465" y="309245"/>
            <a:ext cx="1000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2.6 </a:t>
            </a:r>
            <a:r>
              <a:rPr lang="zh-CN" altLang="en-US" sz="2400" b="1" dirty="0"/>
              <a:t>计算肯尼亚的</a:t>
            </a:r>
            <a:r>
              <a:rPr lang="en-US" altLang="zh-CN" sz="2400" b="1" dirty="0"/>
              <a:t>CDR</a:t>
            </a:r>
            <a:r>
              <a:rPr lang="zh-CN" altLang="en-US" sz="2400" b="1" dirty="0"/>
              <a:t>反事实</a:t>
            </a:r>
            <a:endParaRPr lang="zh-CN" altLang="zh-CN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25600" y="1792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92460" y="2068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92460" y="25195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6889" y="566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36889" y="22365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" y="1249045"/>
            <a:ext cx="6829425" cy="4791075"/>
          </a:xfrm>
          <a:prstGeom prst="rect">
            <a:avLst/>
          </a:prstGeom>
        </p:spPr>
      </p:pic>
      <p:pic>
        <p:nvPicPr>
          <p:cNvPr id="13" name="图片 12" descr="paste-5216B097"/>
          <p:cNvPicPr>
            <a:picLocks noChangeAspect="1"/>
          </p:cNvPicPr>
          <p:nvPr/>
        </p:nvPicPr>
        <p:blipFill>
          <a:blip r:embed="rId4"/>
          <a:srcRect r="53682"/>
          <a:stretch>
            <a:fillRect/>
          </a:stretch>
        </p:blipFill>
        <p:spPr>
          <a:xfrm>
            <a:off x="7318375" y="814070"/>
            <a:ext cx="3989705" cy="3411220"/>
          </a:xfrm>
          <a:prstGeom prst="rect">
            <a:avLst/>
          </a:prstGeom>
        </p:spPr>
      </p:pic>
      <p:pic>
        <p:nvPicPr>
          <p:cNvPr id="16" name="图片 15" descr="paste-D9DD9937"/>
          <p:cNvPicPr>
            <a:picLocks noChangeAspect="1"/>
          </p:cNvPicPr>
          <p:nvPr/>
        </p:nvPicPr>
        <p:blipFill>
          <a:blip r:embed="rId5"/>
          <a:srcRect r="63502"/>
          <a:stretch>
            <a:fillRect/>
          </a:stretch>
        </p:blipFill>
        <p:spPr>
          <a:xfrm>
            <a:off x="7362190" y="4923790"/>
            <a:ext cx="3744595" cy="520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EA8746-67B3-1020-0D04-A5181BBA86A1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25319" y="1845223"/>
            <a:ext cx="8382638" cy="2481119"/>
            <a:chOff x="1904681" y="1796169"/>
            <a:chExt cx="8382638" cy="2481119"/>
          </a:xfrm>
        </p:grpSpPr>
        <p:sp>
          <p:nvSpPr>
            <p:cNvPr id="22" name="文本框 21"/>
            <p:cNvSpPr txBox="1"/>
            <p:nvPr/>
          </p:nvSpPr>
          <p:spPr>
            <a:xfrm>
              <a:off x="1904681" y="2393713"/>
              <a:ext cx="83826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感谢您的观看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01927" y="1796169"/>
              <a:ext cx="6934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en-US" altLang="zh-CN" sz="2400" b="1" dirty="0">
                  <a:solidFill>
                    <a:srgbClr val="4F7DE2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QUANTITATIVE SOCIAL SCIENCE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694646" y="3935168"/>
              <a:ext cx="5323370" cy="342120"/>
              <a:chOff x="3694646" y="3612452"/>
              <a:chExt cx="5323370" cy="34212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694646" y="3616117"/>
                <a:ext cx="2311400" cy="338455"/>
                <a:chOff x="10732" y="7454"/>
                <a:chExt cx="3640" cy="533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10732" y="7564"/>
                  <a:ext cx="300" cy="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1158" y="7454"/>
                  <a:ext cx="3214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汇报人：巫小珍</a:t>
                  </a:r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552311" y="3612452"/>
                <a:ext cx="2465705" cy="338455"/>
                <a:chOff x="10732" y="7454"/>
                <a:chExt cx="3883" cy="533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0732" y="7570"/>
                  <a:ext cx="300" cy="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1158" y="7454"/>
                  <a:ext cx="3457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时间：</a:t>
                  </a: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  <a:sym typeface="OPPOSans M" panose="00020600040101010101" pitchFamily="18" charset="-122"/>
                    </a:rPr>
                    <a:t>2022.07.24</a:t>
                  </a:r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76129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+mn-cs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2C73905-5059-B261-9291-1260610FB5EB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3301257" y="4258104"/>
            <a:ext cx="58427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第一章作为先导内容，主要介绍了如何使用本书和对本书的工具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R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语言的简单引入。</a:t>
            </a:r>
          </a:p>
          <a:p>
            <a:pPr algn="ctr">
              <a:lnSpc>
                <a:spcPct val="150000"/>
              </a:lnSpc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04" name="Rectangle: Rounded Corners 17"/>
          <p:cNvSpPr/>
          <p:nvPr/>
        </p:nvSpPr>
        <p:spPr>
          <a:xfrm rot="2700000">
            <a:off x="5624195" y="1777230"/>
            <a:ext cx="943610" cy="9436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671841" y="1886940"/>
            <a:ext cx="84830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2809338" y="2934665"/>
            <a:ext cx="657205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内容介绍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0417083-E9D2-CA46-59D6-DBE737C74FEE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2553" y="406559"/>
            <a:ext cx="568325" cy="339090"/>
            <a:chOff x="771" y="515"/>
            <a:chExt cx="990" cy="630"/>
          </a:xfrm>
        </p:grpSpPr>
        <p:sp>
          <p:nvSpPr>
            <p:cNvPr id="9" name="菱形 8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56581" y="406559"/>
            <a:ext cx="568325" cy="339090"/>
            <a:chOff x="771" y="515"/>
            <a:chExt cx="990" cy="630"/>
          </a:xfrm>
        </p:grpSpPr>
        <p:sp>
          <p:nvSpPr>
            <p:cNvPr id="12" name="菱形 1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815989" y="185946"/>
            <a:ext cx="2543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</a:t>
            </a:r>
          </a:p>
          <a:p>
            <a:pPr algn="ctr"/>
            <a:r>
              <a:rPr lang="en-US" altLang="zh-CN" sz="2000" b="1" dirty="0"/>
              <a:t> </a:t>
            </a:r>
            <a:r>
              <a:rPr lang="zh-CN" altLang="zh-CN" sz="2000" b="1" dirty="0"/>
              <a:t>本书概述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使用说明</a:t>
            </a:r>
            <a:endParaRPr lang="zh-CN" altLang="zh-CN" sz="2000" b="1" dirty="0"/>
          </a:p>
          <a:p>
            <a:endParaRPr lang="zh-CN" altLang="en-US" sz="1600" dirty="0"/>
          </a:p>
        </p:txBody>
      </p:sp>
      <p:graphicFrame>
        <p:nvGraphicFramePr>
          <p:cNvPr id="17" name="图示 16"/>
          <p:cNvGraphicFramePr/>
          <p:nvPr/>
        </p:nvGraphicFramePr>
        <p:xfrm>
          <a:off x="2892416" y="1360666"/>
          <a:ext cx="7753610" cy="4913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六角星 17"/>
          <p:cNvSpPr/>
          <p:nvPr/>
        </p:nvSpPr>
        <p:spPr>
          <a:xfrm>
            <a:off x="1434649" y="2371317"/>
            <a:ext cx="1973179" cy="176142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34097" y="2928863"/>
            <a:ext cx="117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实践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24511" y="4303205"/>
            <a:ext cx="320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hlinkClick r:id="rId7"/>
              </a:rPr>
              <a:t>http://press.princeton.edu/qss</a:t>
            </a:r>
            <a:r>
              <a:rPr lang="en-US" altLang="zh-CN" dirty="0"/>
              <a:t> </a:t>
            </a:r>
          </a:p>
          <a:p>
            <a:r>
              <a:rPr lang="zh-CN" altLang="zh-CN" dirty="0"/>
              <a:t>去下载相应的代码和数据集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0E08DE-63CA-FC0D-4025-F6790CFDA819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2553" y="406559"/>
            <a:ext cx="568325" cy="339090"/>
            <a:chOff x="771" y="515"/>
            <a:chExt cx="990" cy="630"/>
          </a:xfrm>
        </p:grpSpPr>
        <p:sp>
          <p:nvSpPr>
            <p:cNvPr id="9" name="菱形 8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56581" y="406559"/>
            <a:ext cx="568325" cy="339090"/>
            <a:chOff x="771" y="515"/>
            <a:chExt cx="990" cy="630"/>
          </a:xfrm>
        </p:grpSpPr>
        <p:sp>
          <p:nvSpPr>
            <p:cNvPr id="12" name="菱形 1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890445" y="318682"/>
            <a:ext cx="2366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3. R</a:t>
            </a:r>
            <a:r>
              <a:rPr lang="zh-CN" altLang="en-US" sz="2000" b="1" dirty="0"/>
              <a:t>语言和</a:t>
            </a:r>
            <a:r>
              <a:rPr lang="en-US" altLang="zh-CN" sz="2000" b="1" dirty="0" err="1"/>
              <a:t>Rstudio</a:t>
            </a:r>
            <a:r>
              <a:rPr lang="zh-CN" altLang="en-US" sz="2000" b="1" dirty="0"/>
              <a:t>简介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226540" y="1337945"/>
            <a:ext cx="3619500" cy="51568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60390" y="1337310"/>
            <a:ext cx="3448050" cy="515747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42795" y="1339215"/>
            <a:ext cx="2586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90920" y="1409700"/>
            <a:ext cx="2586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Rstudio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59901" y="1922780"/>
            <a:ext cx="3185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是用于统计分析、绘图的语言和操作环境。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是属于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GNU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系统的一个自由、免费、开源的软件，它是一个用于统计计算和统计制图的优秀工具。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语言是主要用于统计分析、绘图的语言和操作环境。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语言官方网站：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u="sng" dirty="0"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https://cran.r-project.org/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</a:rPr>
              <a:t>官方镜像站列表：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u="sng" dirty="0"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https://cran.r-project.org/mirrors.html</a:t>
            </a:r>
            <a:endParaRPr lang="zh-CN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91357" y="1922779"/>
            <a:ext cx="3185479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RStudio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的集成开发环境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(IDE)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，它包括一个控制台、支持直接执行代码的语法高亮编辑器，以及用于绘图、历史、调试和工作空间管理的工具。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上官网下载适合自己电脑的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Rstudio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桌面版。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Rstudio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1600" u="sng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https://www.rstudio.com/</a:t>
            </a:r>
            <a:endParaRPr lang="zh-CN" altLang="en-US" sz="1400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D69E73-F7A5-23E9-B024-7B61D880113A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2553" y="406559"/>
            <a:ext cx="568325" cy="339090"/>
            <a:chOff x="771" y="515"/>
            <a:chExt cx="990" cy="630"/>
          </a:xfrm>
        </p:grpSpPr>
        <p:sp>
          <p:nvSpPr>
            <p:cNvPr id="9" name="菱形 8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56581" y="406559"/>
            <a:ext cx="568325" cy="339090"/>
            <a:chOff x="771" y="515"/>
            <a:chExt cx="990" cy="630"/>
          </a:xfrm>
        </p:grpSpPr>
        <p:sp>
          <p:nvSpPr>
            <p:cNvPr id="12" name="菱形 1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862201" y="373350"/>
            <a:ext cx="2453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4. R</a:t>
            </a:r>
            <a:r>
              <a:rPr lang="zh-CN" altLang="zh-CN" sz="2000" b="1" dirty="0"/>
              <a:t>语言的简单知识</a:t>
            </a:r>
          </a:p>
          <a:p>
            <a:pPr algn="ctr"/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04069" y="1304759"/>
            <a:ext cx="4181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）算术运算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+  -  *  ^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sqrt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）对象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对象名称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包含数字、字母、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等；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不能以数字开头；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不能含有特殊含义的字符；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不能有空格；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区分大小写；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避免使用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pi,if,for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等关键字；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376587" y="1304759"/>
            <a:ext cx="41813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对象赋值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对象名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&lt;-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快捷键：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alt + -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对象类型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数值型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(numeric)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字符型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(character)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逻辑型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(logical)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因子型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(factor)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    复数型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(complex)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pic>
        <p:nvPicPr>
          <p:cNvPr id="23" name="图片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587" y="5254875"/>
            <a:ext cx="5151367" cy="71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1F15288-A668-B538-FBEC-2708811AE20F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2553" y="406559"/>
            <a:ext cx="568325" cy="339090"/>
            <a:chOff x="771" y="515"/>
            <a:chExt cx="990" cy="630"/>
          </a:xfrm>
        </p:grpSpPr>
        <p:sp>
          <p:nvSpPr>
            <p:cNvPr id="9" name="菱形 8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56581" y="406559"/>
            <a:ext cx="568325" cy="339090"/>
            <a:chOff x="771" y="515"/>
            <a:chExt cx="990" cy="630"/>
          </a:xfrm>
        </p:grpSpPr>
        <p:sp>
          <p:nvSpPr>
            <p:cNvPr id="12" name="菱形 1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862201" y="373350"/>
            <a:ext cx="2453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4. R</a:t>
            </a:r>
            <a:r>
              <a:rPr lang="zh-CN" altLang="zh-CN" sz="2000" b="1" dirty="0"/>
              <a:t>语言的简单知识</a:t>
            </a:r>
          </a:p>
          <a:p>
            <a:pPr algn="ctr"/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03506" y="883567"/>
            <a:ext cx="418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）向量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向量其实是用于存储数值型、字符型或逻辑型数据的一维数组。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A.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向量创建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向量获取、删除、替换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316540" y="1028309"/>
            <a:ext cx="4259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函数命名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函数名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&lt;- function(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){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具体内容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常见函数</a:t>
            </a:r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3506" y="3090142"/>
            <a:ext cx="3548785" cy="36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8608506" y="2326619"/>
            <a:ext cx="3256959" cy="15270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6316540" y="3238839"/>
            <a:ext cx="5681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）数据文件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数据文件类型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主要用两种数据文件类型。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CSV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：表格数据。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RData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：包含数据集的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对象的集合。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工作路径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相关操作：获取表格数据、行数据、列数据、行      数和列数等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F36FEA-7934-7060-ED16-58E08CAF7237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52553" y="406559"/>
            <a:ext cx="568325" cy="339090"/>
            <a:chOff x="771" y="515"/>
            <a:chExt cx="990" cy="630"/>
          </a:xfrm>
        </p:grpSpPr>
        <p:sp>
          <p:nvSpPr>
            <p:cNvPr id="9" name="菱形 8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56581" y="406559"/>
            <a:ext cx="568325" cy="339090"/>
            <a:chOff x="771" y="515"/>
            <a:chExt cx="990" cy="630"/>
          </a:xfrm>
        </p:grpSpPr>
        <p:sp>
          <p:nvSpPr>
            <p:cNvPr id="12" name="菱形 11"/>
            <p:cNvSpPr/>
            <p:nvPr/>
          </p:nvSpPr>
          <p:spPr>
            <a:xfrm>
              <a:off x="113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771" y="515"/>
              <a:ext cx="631" cy="631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862201" y="373350"/>
            <a:ext cx="24536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4. R</a:t>
            </a:r>
            <a:r>
              <a:rPr lang="zh-CN" altLang="zh-CN" sz="2000" b="1" dirty="0"/>
              <a:t>语言的简单知识</a:t>
            </a:r>
          </a:p>
          <a:p>
            <a:pPr algn="ctr"/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03506" y="883567"/>
            <a:ext cx="41813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）保存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316540" y="1028309"/>
            <a:ext cx="42590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Package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安装：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import.packages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(“packages”)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载入：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library(packages)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更新：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update.package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移除：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remove.package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E.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获取帮助：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help("library")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）学习技巧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A.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B.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注释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C.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检查：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lint(“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xxx.R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D.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代码说明：文件名、编写者、功能</a:t>
            </a:r>
          </a:p>
          <a:p>
            <a:endParaRPr lang="zh-CN" altLang="en-US" dirty="0"/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81832" y="1653478"/>
            <a:ext cx="6002137" cy="48212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0866D2-756C-6B6B-E1C7-75ACD110EEDA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69" y="-22612"/>
            <a:ext cx="12190831" cy="3578441"/>
            <a:chOff x="1169" y="-22612"/>
            <a:chExt cx="12190831" cy="3578441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直角三角形 60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flipH="1" flipV="1">
            <a:off x="1169" y="3280574"/>
            <a:ext cx="12190831" cy="3578441"/>
            <a:chOff x="1169" y="-22612"/>
            <a:chExt cx="12190831" cy="3578441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4577442" y="3738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4577442" y="5262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4577442" y="6786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4577442" y="831076"/>
              <a:ext cx="7614558" cy="2177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直角三角形 95"/>
            <p:cNvSpPr/>
            <p:nvPr/>
          </p:nvSpPr>
          <p:spPr>
            <a:xfrm flipV="1">
              <a:off x="1169" y="0"/>
              <a:ext cx="2353945" cy="3429000"/>
            </a:xfrm>
            <a:prstGeom prst="rtTriangle">
              <a:avLst/>
            </a:prstGeom>
            <a:gradFill>
              <a:gsLst>
                <a:gs pos="19000">
                  <a:srgbClr val="75A4E9"/>
                </a:gs>
                <a:gs pos="59000">
                  <a:schemeClr val="accent1">
                    <a:alpha val="4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7" name="平行四边形 96"/>
            <p:cNvSpPr/>
            <p:nvPr/>
          </p:nvSpPr>
          <p:spPr>
            <a:xfrm>
              <a:off x="78248" y="145775"/>
              <a:ext cx="3785174" cy="1014730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8" name="平行四边形 97"/>
            <p:cNvSpPr/>
            <p:nvPr/>
          </p:nvSpPr>
          <p:spPr>
            <a:xfrm>
              <a:off x="448764" y="-22612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>
              <a:off x="819280" y="432447"/>
              <a:ext cx="3932629" cy="536911"/>
            </a:xfrm>
            <a:prstGeom prst="parallelogram">
              <a:avLst>
                <a:gd name="adj" fmla="val 70941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286986" y="2546643"/>
              <a:ext cx="703614" cy="1009186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57009" y="1665403"/>
              <a:ext cx="931883" cy="1392409"/>
            </a:xfrm>
            <a:prstGeom prst="line">
              <a:avLst/>
            </a:prstGeom>
            <a:ln w="9525">
              <a:gradFill>
                <a:gsLst>
                  <a:gs pos="40000">
                    <a:schemeClr val="accent1"/>
                  </a:gs>
                  <a:gs pos="0">
                    <a:schemeClr val="accent1">
                      <a:lumMod val="20000"/>
                      <a:lumOff val="80000"/>
                      <a:alpha val="96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平行四边形 101"/>
            <p:cNvSpPr/>
            <p:nvPr/>
          </p:nvSpPr>
          <p:spPr>
            <a:xfrm>
              <a:off x="1096651" y="227607"/>
              <a:ext cx="4205796" cy="778546"/>
            </a:xfrm>
            <a:prstGeom prst="parallelogram">
              <a:avLst>
                <a:gd name="adj" fmla="val 70941"/>
              </a:avLst>
            </a:prstGeom>
            <a:gradFill>
              <a:gsLst>
                <a:gs pos="5310">
                  <a:schemeClr val="accent1"/>
                </a:gs>
                <a:gs pos="50000">
                  <a:schemeClr val="accent1">
                    <a:alpha val="51000"/>
                  </a:schemeClr>
                </a:gs>
                <a:gs pos="100000">
                  <a:schemeClr val="accent1">
                    <a:lumMod val="20000"/>
                    <a:lumOff val="80000"/>
                    <a:alpha val="38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104" name="Rectangle: Rounded Corners 17"/>
          <p:cNvSpPr/>
          <p:nvPr/>
        </p:nvSpPr>
        <p:spPr>
          <a:xfrm rot="2700000">
            <a:off x="5624195" y="1777230"/>
            <a:ext cx="943610" cy="9436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634972" y="1886940"/>
            <a:ext cx="92204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ln>
                  <a:noFill/>
                </a:ln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02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2809338" y="2934665"/>
            <a:ext cx="657205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课后习题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301257" y="4258104"/>
            <a:ext cx="5842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自我汇报是否参加投票的偏差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&amp;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了解世界人口动态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88F497-5784-76D5-C363-4B175EDE6AD9}"/>
              </a:ext>
            </a:extLst>
          </p:cNvPr>
          <p:cNvSpPr txBox="1"/>
          <p:nvPr/>
        </p:nvSpPr>
        <p:spPr>
          <a:xfrm>
            <a:off x="11447733" y="6290025"/>
            <a:ext cx="56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04F187-890E-46E1-B5CF-FAE242C0A3CD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JmYTRmYzcwNmFkZWIxMDM3ZTFmZTcwOTQzMTc5ZDcifQ=="/>
</p:tagLst>
</file>

<file path=ppt/theme/theme1.xml><?xml version="1.0" encoding="utf-8"?>
<a:theme xmlns:a="http://schemas.openxmlformats.org/drawingml/2006/main" name="办公资源网：www.bangongziyuan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F7DE2"/>
      </a:accent1>
      <a:accent2>
        <a:srgbClr val="7D9FE9"/>
      </a:accent2>
      <a:accent3>
        <a:srgbClr val="A8BCFB"/>
      </a:accent3>
      <a:accent4>
        <a:srgbClr val="BBD0FF"/>
      </a:accent4>
      <a:accent5>
        <a:srgbClr val="D8E1FF"/>
      </a:accent5>
      <a:accent6>
        <a:srgbClr val="E6EBFF"/>
      </a:accent6>
      <a:hlink>
        <a:srgbClr val="4F7DE2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F7DE2"/>
    </a:accent1>
    <a:accent2>
      <a:srgbClr val="7D9FE9"/>
    </a:accent2>
    <a:accent3>
      <a:srgbClr val="A8BCFB"/>
    </a:accent3>
    <a:accent4>
      <a:srgbClr val="BBD0FF"/>
    </a:accent4>
    <a:accent5>
      <a:srgbClr val="D8E1FF"/>
    </a:accent5>
    <a:accent6>
      <a:srgbClr val="E6EBFF"/>
    </a:accent6>
    <a:hlink>
      <a:srgbClr val="4F7DE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974</Words>
  <Application>Microsoft Office PowerPoint</Application>
  <PresentationFormat>宽屏</PresentationFormat>
  <Paragraphs>162</Paragraphs>
  <Slides>29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OPPOSans B</vt:lpstr>
      <vt:lpstr>OPPOSans M</vt:lpstr>
      <vt:lpstr>等线</vt:lpstr>
      <vt:lpstr>微软雅黑</vt:lpstr>
      <vt:lpstr>Arial</vt:lpstr>
      <vt:lpstr>Calibri</vt:lpstr>
      <vt:lpstr>办公资源网：www.bangongziyuan.com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巫 小珍</cp:lastModifiedBy>
  <cp:revision>250</cp:revision>
  <dcterms:created xsi:type="dcterms:W3CDTF">2021-11-01T01:41:00Z</dcterms:created>
  <dcterms:modified xsi:type="dcterms:W3CDTF">2022-07-26T21:22:04Z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A12FD7985DD64BFB8BB0E3EB0C219DB4</vt:lpwstr>
  </property>
  <property fmtid="{D5CDD505-2E9C-101B-9397-08002B2CF9AE}" pid="3" name="KSOProductBuildVer">
    <vt:lpwstr>2052-11.1.0.11875</vt:lpwstr>
  </property>
</Properties>
</file>