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C0EF1-1621-442F-8178-1938D1BA9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3F66DD-1156-4DDE-85FE-FB5E01735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1B990A-E2A8-4C8C-B9D2-A2D3872E0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8280-E63F-4F7F-B210-C268B43C1BCC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FC03C6-A957-4FE1-B2BD-72FB2A4E5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E9791C-432E-4FA4-A44D-42F68573C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51E50-E46F-4217-ACBF-3146D08195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54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CE1512-2326-4EBD-8569-AD73561A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2D58D6-3B82-4AC7-AFD6-2461850A2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7F08D5-F163-44C4-BC25-752ED63A2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8280-E63F-4F7F-B210-C268B43C1BCC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676C43-9911-4898-970D-DD7B20A14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A7E5A9-9DBD-4E91-B127-E365ECD6B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51E50-E46F-4217-ACBF-3146D08195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32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C19120-F67C-47D1-B4C7-E84C7C37DE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082912-B841-49A3-AF8E-0B4F5A6AD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343878-55EE-4117-9022-63F3F30E6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8280-E63F-4F7F-B210-C268B43C1BCC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15CFAA-36BB-4923-88E4-9FC8F4779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9F100F-0475-488B-AAF4-55D226330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51E50-E46F-4217-ACBF-3146D08195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67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C69045-7B1A-4753-9ABD-DD5B8E1D6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0DBBAD-9CFF-4798-B2E6-07A308C9D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B91354-2F01-4ABD-8A44-198CBD3E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8280-E63F-4F7F-B210-C268B43C1BCC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124BF8-8AA9-46B1-BBF9-467605235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D0464A-A06B-4245-8A1F-5BB05738D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51E50-E46F-4217-ACBF-3146D08195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749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65C6F1-21A3-49BE-98B1-C0DE1672A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16EC58-8E69-45C6-844F-7A8A87DCF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3018C4-EBF9-49C2-B9E4-10597D7E7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8280-E63F-4F7F-B210-C268B43C1BCC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79B5FA-A5DE-4C57-A392-DD6197B4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0E4B29-CEB7-4CA4-9C05-7AFBED448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51E50-E46F-4217-ACBF-3146D08195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216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4B18B-4811-40C4-9E13-EA44D259C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C74682-8172-4F88-8641-7F9B9C5972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56885E-D2C7-4B18-8817-8499DD8BB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27FDA2-C6D9-4BAA-893F-3E12E756E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8280-E63F-4F7F-B210-C268B43C1BCC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C800F5-17D7-4D5D-A31B-E8D4B1014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359511-8C7C-48A0-A24F-FC6F7F261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51E50-E46F-4217-ACBF-3146D08195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431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F04B7-3976-4724-BDF5-28243C497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48624A-BC16-4B20-AAD2-872DD3481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92E051-2118-419C-87B3-F4200EC62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A48F7F-07CD-4407-86F6-7DC22C7A95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A53415-8FAE-4A2F-8D29-AF0DCE5275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781CDBD-1C7D-48EB-AA38-9ABDEA92B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8280-E63F-4F7F-B210-C268B43C1BCC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FD93C9-A8CD-4021-A6A2-7F7E65449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C2C289D-A924-42C3-AE25-A9BB2D520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51E50-E46F-4217-ACBF-3146D08195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335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EED32C-4CD0-4FC5-811E-139A34F49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0EFA18-4282-4238-A77B-020B565D6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8280-E63F-4F7F-B210-C268B43C1BCC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C6929FB-6629-4913-A960-4CB55A72A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E0FD59-C10F-422E-A140-459DE16C6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51E50-E46F-4217-ACBF-3146D08195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15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1D248F9-24B2-4C1F-8162-8F89661A5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8280-E63F-4F7F-B210-C268B43C1BCC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6E60FD-AE2D-4928-8ECA-663D3724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FE5AB2-1914-4265-9D98-66FA14BF6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51E50-E46F-4217-ACBF-3146D08195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19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2F3F6-6084-4106-9A6E-4959B560B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C5D646-B9B0-4BB0-B100-F3CAEBD24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CB9027-8BD5-4110-B80C-85A2D6806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C962DD-443A-4488-850C-7F9B6C337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8280-E63F-4F7F-B210-C268B43C1BCC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7154E6-C093-4D39-850C-5329A917C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DD01F7-DBB3-4313-B6F7-C538CA28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51E50-E46F-4217-ACBF-3146D08195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307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D7EAFD-7D4E-47B2-944D-5A4F728D7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66B176-BDB8-44CB-86A6-2764FD8944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CC0C81-94D6-4F90-B354-E9DB2E583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D199A4-1CA6-4981-AE57-03B27AA91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8280-E63F-4F7F-B210-C268B43C1BCC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166FC3-923F-4410-ADA6-7CF179AD1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DF4851-99E1-488A-B354-E5F45552E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51E50-E46F-4217-ACBF-3146D08195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036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9510D0F-E2E4-4D8A-91CB-E03DD28DD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868903-4DCD-4EB0-8A1B-E9AD2F10A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8A3F57-35C7-453C-9A2F-E2841B8F1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68280-E63F-4F7F-B210-C268B43C1BCC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60AB52-943C-4847-89E8-EDAE55FD33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423F3A-8CAD-412E-AD0C-CD2F2C66C5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51E50-E46F-4217-ACBF-3146D08195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86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9D0D1FF6-136B-4DD1-843C-D4E82AED47BD}"/>
              </a:ext>
            </a:extLst>
          </p:cNvPr>
          <p:cNvSpPr txBox="1"/>
          <p:nvPr/>
        </p:nvSpPr>
        <p:spPr>
          <a:xfrm>
            <a:off x="5378958" y="237066"/>
            <a:ext cx="609447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题目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（哈夫曼树和哈夫曼编码）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对如下字母（包含权重）进行编码，画出哈夫曼树构造过程，给出每个字母的哈夫曼编码以及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WPL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{a, b, c, d, e, f, o, p, q, x, y, z} 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 = 5, b = 5 , c = 30 , d = 10 , e = 4 , f = 2 , o = 12, p = 8 , q = 1, 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x = 7, y =8, z = 6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F9FF558-FE8E-43FF-8111-D3542D013AC1}"/>
              </a:ext>
            </a:extLst>
          </p:cNvPr>
          <p:cNvSpPr txBox="1"/>
          <p:nvPr/>
        </p:nvSpPr>
        <p:spPr>
          <a:xfrm>
            <a:off x="0" y="52400"/>
            <a:ext cx="3398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[1, 2, 4, 5, 5, 6, 7, 8, 8, 10, 12, 30]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0045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>
            <a:extLst>
              <a:ext uri="{FF2B5EF4-FFF2-40B4-BE49-F238E27FC236}">
                <a16:creationId xmlns:a16="http://schemas.microsoft.com/office/drawing/2014/main" id="{43883390-369E-4F8F-B435-E8F2AE7DD989}"/>
              </a:ext>
            </a:extLst>
          </p:cNvPr>
          <p:cNvSpPr/>
          <p:nvPr/>
        </p:nvSpPr>
        <p:spPr>
          <a:xfrm>
            <a:off x="1452729" y="5338953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D0D1FF6-136B-4DD1-843C-D4E82AED47BD}"/>
              </a:ext>
            </a:extLst>
          </p:cNvPr>
          <p:cNvSpPr txBox="1"/>
          <p:nvPr/>
        </p:nvSpPr>
        <p:spPr>
          <a:xfrm>
            <a:off x="5420106" y="237066"/>
            <a:ext cx="609447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题目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（哈夫曼树和哈夫曼编码）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对如下字母（包含权重）进行编码，画出哈夫曼树构造过程，给出每个字母的哈夫曼编码以及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WPL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{a, b, c, d, e, f, o, p, q, x, y, z} 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 = 5, b = 5 , c = 30 , d = 10 , e = 4 , f = 2 , o = 12, p = 8 , q = 1, 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x = 7, y =8, z = 6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B33B3F97-2B55-43AF-AEAA-E986ED6CD581}"/>
              </a:ext>
            </a:extLst>
          </p:cNvPr>
          <p:cNvSpPr/>
          <p:nvPr/>
        </p:nvSpPr>
        <p:spPr>
          <a:xfrm>
            <a:off x="2412849" y="5338953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2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FB853CA4-313C-40F1-98D2-4F9FA78B38A4}"/>
              </a:ext>
            </a:extLst>
          </p:cNvPr>
          <p:cNvSpPr/>
          <p:nvPr/>
        </p:nvSpPr>
        <p:spPr>
          <a:xfrm>
            <a:off x="1882497" y="4278249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3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8AF3C61-05E0-4FC6-BC57-6D64B746C026}"/>
              </a:ext>
            </a:extLst>
          </p:cNvPr>
          <p:cNvCxnSpPr>
            <a:cxnSpLocks/>
            <a:stCxn id="16" idx="5"/>
            <a:endCxn id="14" idx="0"/>
          </p:cNvCxnSpPr>
          <p:nvPr/>
        </p:nvCxnSpPr>
        <p:spPr>
          <a:xfrm>
            <a:off x="2288351" y="4684103"/>
            <a:ext cx="362242" cy="654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CC500A5-DC74-4740-AA05-4904074544D9}"/>
              </a:ext>
            </a:extLst>
          </p:cNvPr>
          <p:cNvCxnSpPr>
            <a:cxnSpLocks/>
            <a:stCxn id="16" idx="3"/>
            <a:endCxn id="9" idx="0"/>
          </p:cNvCxnSpPr>
          <p:nvPr/>
        </p:nvCxnSpPr>
        <p:spPr>
          <a:xfrm flipH="1">
            <a:off x="1690473" y="4684103"/>
            <a:ext cx="261658" cy="654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A9135B3E-48A7-4484-B16D-C056286E1BE3}"/>
              </a:ext>
            </a:extLst>
          </p:cNvPr>
          <p:cNvSpPr/>
          <p:nvPr/>
        </p:nvSpPr>
        <p:spPr>
          <a:xfrm>
            <a:off x="2888337" y="4334194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4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0F30A84-81C8-4E05-A2B0-49B9F6AFEB1E}"/>
              </a:ext>
            </a:extLst>
          </p:cNvPr>
          <p:cNvSpPr/>
          <p:nvPr/>
        </p:nvSpPr>
        <p:spPr>
          <a:xfrm>
            <a:off x="2412849" y="3410247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7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2AA8D6B-675B-4771-820A-37797106BB7A}"/>
              </a:ext>
            </a:extLst>
          </p:cNvPr>
          <p:cNvCxnSpPr>
            <a:cxnSpLocks/>
            <a:stCxn id="11" idx="3"/>
            <a:endCxn id="16" idx="0"/>
          </p:cNvCxnSpPr>
          <p:nvPr/>
        </p:nvCxnSpPr>
        <p:spPr>
          <a:xfrm flipH="1">
            <a:off x="2120241" y="3816101"/>
            <a:ext cx="362242" cy="462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6C691C3-9317-4145-BA02-E7C9ACCE38A5}"/>
              </a:ext>
            </a:extLst>
          </p:cNvPr>
          <p:cNvCxnSpPr>
            <a:cxnSpLocks/>
            <a:stCxn id="11" idx="5"/>
            <a:endCxn id="10" idx="0"/>
          </p:cNvCxnSpPr>
          <p:nvPr/>
        </p:nvCxnSpPr>
        <p:spPr>
          <a:xfrm>
            <a:off x="2818703" y="3816101"/>
            <a:ext cx="307378" cy="518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C772B8C7-3668-4C10-9B2E-3D4025C44D59}"/>
              </a:ext>
            </a:extLst>
          </p:cNvPr>
          <p:cNvSpPr/>
          <p:nvPr/>
        </p:nvSpPr>
        <p:spPr>
          <a:xfrm>
            <a:off x="8299234" y="5281063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5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4ADF731-B74C-4029-9CAA-46817BCDE6DA}"/>
              </a:ext>
            </a:extLst>
          </p:cNvPr>
          <p:cNvSpPr/>
          <p:nvPr/>
        </p:nvSpPr>
        <p:spPr>
          <a:xfrm>
            <a:off x="9259354" y="5281063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5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70D451D3-DF6E-4EC9-BC94-017E5A1D3935}"/>
              </a:ext>
            </a:extLst>
          </p:cNvPr>
          <p:cNvSpPr/>
          <p:nvPr/>
        </p:nvSpPr>
        <p:spPr>
          <a:xfrm>
            <a:off x="8729002" y="4220359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10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2D3BB918-6082-46EA-A8AF-FC6917121828}"/>
              </a:ext>
            </a:extLst>
          </p:cNvPr>
          <p:cNvCxnSpPr>
            <a:cxnSpLocks/>
            <a:stCxn id="23" idx="5"/>
            <a:endCxn id="22" idx="0"/>
          </p:cNvCxnSpPr>
          <p:nvPr/>
        </p:nvCxnSpPr>
        <p:spPr>
          <a:xfrm>
            <a:off x="9134856" y="4626213"/>
            <a:ext cx="362242" cy="654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5993A61-9357-459F-99B7-241E253FB9D3}"/>
              </a:ext>
            </a:extLst>
          </p:cNvPr>
          <p:cNvCxnSpPr>
            <a:cxnSpLocks/>
            <a:stCxn id="23" idx="3"/>
            <a:endCxn id="21" idx="0"/>
          </p:cNvCxnSpPr>
          <p:nvPr/>
        </p:nvCxnSpPr>
        <p:spPr>
          <a:xfrm flipH="1">
            <a:off x="8536978" y="4626213"/>
            <a:ext cx="261658" cy="654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62D94622-7503-43C8-B39B-8354093346A3}"/>
              </a:ext>
            </a:extLst>
          </p:cNvPr>
          <p:cNvSpPr/>
          <p:nvPr/>
        </p:nvSpPr>
        <p:spPr>
          <a:xfrm>
            <a:off x="1278993" y="3410247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6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F488A983-222E-49A9-90C7-92038EDF23CC}"/>
              </a:ext>
            </a:extLst>
          </p:cNvPr>
          <p:cNvSpPr/>
          <p:nvPr/>
        </p:nvSpPr>
        <p:spPr>
          <a:xfrm>
            <a:off x="1928217" y="2542245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13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EFA5189F-3065-4C38-8B63-E91587C1A2F3}"/>
              </a:ext>
            </a:extLst>
          </p:cNvPr>
          <p:cNvCxnSpPr>
            <a:stCxn id="31" idx="3"/>
            <a:endCxn id="30" idx="7"/>
          </p:cNvCxnSpPr>
          <p:nvPr/>
        </p:nvCxnSpPr>
        <p:spPr>
          <a:xfrm flipH="1">
            <a:off x="1684847" y="2948099"/>
            <a:ext cx="313004" cy="531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B39BA515-7C8F-45DC-8E13-E5C1C4967265}"/>
              </a:ext>
            </a:extLst>
          </p:cNvPr>
          <p:cNvCxnSpPr>
            <a:stCxn id="11" idx="0"/>
            <a:endCxn id="31" idx="5"/>
          </p:cNvCxnSpPr>
          <p:nvPr/>
        </p:nvCxnSpPr>
        <p:spPr>
          <a:xfrm flipH="1" flipV="1">
            <a:off x="2334071" y="2948099"/>
            <a:ext cx="316522" cy="462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8F973183-F4ED-4EF3-8688-BFF34B2C53BC}"/>
              </a:ext>
            </a:extLst>
          </p:cNvPr>
          <p:cNvSpPr txBox="1"/>
          <p:nvPr/>
        </p:nvSpPr>
        <p:spPr>
          <a:xfrm>
            <a:off x="0" y="52400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[28, 30, 40]</a:t>
            </a:r>
            <a:endParaRPr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F0DD21ED-65F4-4678-98AB-582BB307F260}"/>
              </a:ext>
            </a:extLst>
          </p:cNvPr>
          <p:cNvSpPr/>
          <p:nvPr/>
        </p:nvSpPr>
        <p:spPr>
          <a:xfrm>
            <a:off x="3187929" y="3429000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7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B3507AB9-B931-4FEF-888E-6ADA6B20D396}"/>
              </a:ext>
            </a:extLst>
          </p:cNvPr>
          <p:cNvSpPr/>
          <p:nvPr/>
        </p:nvSpPr>
        <p:spPr>
          <a:xfrm>
            <a:off x="4148049" y="3429000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8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807043D5-6447-4358-8325-1EC812AD0204}"/>
              </a:ext>
            </a:extLst>
          </p:cNvPr>
          <p:cNvSpPr/>
          <p:nvPr/>
        </p:nvSpPr>
        <p:spPr>
          <a:xfrm>
            <a:off x="3633461" y="2499517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15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7FBBEF30-9DD5-4237-BA90-9C5C28B6421D}"/>
              </a:ext>
            </a:extLst>
          </p:cNvPr>
          <p:cNvCxnSpPr>
            <a:cxnSpLocks/>
            <a:stCxn id="32" idx="5"/>
            <a:endCxn id="29" idx="0"/>
          </p:cNvCxnSpPr>
          <p:nvPr/>
        </p:nvCxnSpPr>
        <p:spPr>
          <a:xfrm>
            <a:off x="4039315" y="2905371"/>
            <a:ext cx="346478" cy="523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620B3F9-DFBB-471C-8E9E-96718BD6600D}"/>
              </a:ext>
            </a:extLst>
          </p:cNvPr>
          <p:cNvCxnSpPr>
            <a:cxnSpLocks/>
            <a:stCxn id="32" idx="3"/>
            <a:endCxn id="28" idx="0"/>
          </p:cNvCxnSpPr>
          <p:nvPr/>
        </p:nvCxnSpPr>
        <p:spPr>
          <a:xfrm flipH="1">
            <a:off x="3425673" y="2905371"/>
            <a:ext cx="277422" cy="523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850FC295-F964-465E-950C-DC6A1B760FDB}"/>
              </a:ext>
            </a:extLst>
          </p:cNvPr>
          <p:cNvSpPr/>
          <p:nvPr/>
        </p:nvSpPr>
        <p:spPr>
          <a:xfrm>
            <a:off x="7568464" y="4220359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8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AF506985-1EB1-4A17-A2B5-82C3C57685E0}"/>
              </a:ext>
            </a:extLst>
          </p:cNvPr>
          <p:cNvSpPr/>
          <p:nvPr/>
        </p:nvSpPr>
        <p:spPr>
          <a:xfrm>
            <a:off x="8144491" y="3354839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18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F6EB9F5-F6C1-433F-B3F5-29A1E6419FF6}"/>
              </a:ext>
            </a:extLst>
          </p:cNvPr>
          <p:cNvCxnSpPr>
            <a:cxnSpLocks/>
            <a:stCxn id="39" idx="3"/>
            <a:endCxn id="38" idx="7"/>
          </p:cNvCxnSpPr>
          <p:nvPr/>
        </p:nvCxnSpPr>
        <p:spPr>
          <a:xfrm flipH="1">
            <a:off x="7974318" y="3760693"/>
            <a:ext cx="239807" cy="52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8A90696F-60C8-42BE-950B-08A055B2B2B2}"/>
              </a:ext>
            </a:extLst>
          </p:cNvPr>
          <p:cNvCxnSpPr>
            <a:cxnSpLocks/>
            <a:stCxn id="39" idx="5"/>
            <a:endCxn id="23" idx="1"/>
          </p:cNvCxnSpPr>
          <p:nvPr/>
        </p:nvCxnSpPr>
        <p:spPr>
          <a:xfrm>
            <a:off x="8550345" y="3760693"/>
            <a:ext cx="248291" cy="52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AE9854F2-249B-422E-816B-4600EDAC2B0B}"/>
              </a:ext>
            </a:extLst>
          </p:cNvPr>
          <p:cNvSpPr/>
          <p:nvPr/>
        </p:nvSpPr>
        <p:spPr>
          <a:xfrm>
            <a:off x="9428161" y="4227906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10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63B9D153-C7ED-4DF2-8491-2E4DAE53289B}"/>
              </a:ext>
            </a:extLst>
          </p:cNvPr>
          <p:cNvSpPr/>
          <p:nvPr/>
        </p:nvSpPr>
        <p:spPr>
          <a:xfrm>
            <a:off x="10388281" y="4227906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12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9CA5351-1E99-47BD-A497-9F968E60CF78}"/>
              </a:ext>
            </a:extLst>
          </p:cNvPr>
          <p:cNvSpPr/>
          <p:nvPr/>
        </p:nvSpPr>
        <p:spPr>
          <a:xfrm>
            <a:off x="9903649" y="3340613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22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EFCE96E4-7EF4-41BC-8A0A-6BEEAEFE98DF}"/>
              </a:ext>
            </a:extLst>
          </p:cNvPr>
          <p:cNvCxnSpPr>
            <a:cxnSpLocks/>
            <a:stCxn id="41" idx="5"/>
            <a:endCxn id="40" idx="0"/>
          </p:cNvCxnSpPr>
          <p:nvPr/>
        </p:nvCxnSpPr>
        <p:spPr>
          <a:xfrm>
            <a:off x="10309503" y="3746467"/>
            <a:ext cx="316522" cy="481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672C572-3267-4A9E-B919-81E632E49BFC}"/>
              </a:ext>
            </a:extLst>
          </p:cNvPr>
          <p:cNvCxnSpPr>
            <a:cxnSpLocks/>
            <a:stCxn id="41" idx="3"/>
            <a:endCxn id="37" idx="0"/>
          </p:cNvCxnSpPr>
          <p:nvPr/>
        </p:nvCxnSpPr>
        <p:spPr>
          <a:xfrm flipH="1">
            <a:off x="9665905" y="3746467"/>
            <a:ext cx="307378" cy="481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09940764-51FE-4BD6-8CE2-3E834C8A18A6}"/>
              </a:ext>
            </a:extLst>
          </p:cNvPr>
          <p:cNvSpPr/>
          <p:nvPr/>
        </p:nvSpPr>
        <p:spPr>
          <a:xfrm>
            <a:off x="2818703" y="1773069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28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F022C6B-FE5F-4769-B9F6-3A68C03AB295}"/>
              </a:ext>
            </a:extLst>
          </p:cNvPr>
          <p:cNvCxnSpPr>
            <a:stCxn id="44" idx="3"/>
            <a:endCxn id="31" idx="7"/>
          </p:cNvCxnSpPr>
          <p:nvPr/>
        </p:nvCxnSpPr>
        <p:spPr>
          <a:xfrm flipH="1">
            <a:off x="2334071" y="2178923"/>
            <a:ext cx="554266" cy="432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7E0DE6B-2C39-4590-978E-BD6546886975}"/>
              </a:ext>
            </a:extLst>
          </p:cNvPr>
          <p:cNvCxnSpPr>
            <a:stCxn id="44" idx="5"/>
            <a:endCxn id="32" idx="1"/>
          </p:cNvCxnSpPr>
          <p:nvPr/>
        </p:nvCxnSpPr>
        <p:spPr>
          <a:xfrm>
            <a:off x="3224557" y="2178923"/>
            <a:ext cx="478538" cy="390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99868861-7A84-4D3C-936E-F4E6E94E8CC4}"/>
              </a:ext>
            </a:extLst>
          </p:cNvPr>
          <p:cNvSpPr/>
          <p:nvPr/>
        </p:nvSpPr>
        <p:spPr>
          <a:xfrm>
            <a:off x="8952673" y="2637641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40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DECB2637-3BDD-4354-8EC3-73B3A0C3E1A9}"/>
              </a:ext>
            </a:extLst>
          </p:cNvPr>
          <p:cNvCxnSpPr>
            <a:stCxn id="50" idx="3"/>
            <a:endCxn id="39" idx="7"/>
          </p:cNvCxnSpPr>
          <p:nvPr/>
        </p:nvCxnSpPr>
        <p:spPr>
          <a:xfrm flipH="1">
            <a:off x="8550345" y="3043495"/>
            <a:ext cx="471962" cy="380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30D3CEC9-5E83-4049-9862-1683AECB817E}"/>
              </a:ext>
            </a:extLst>
          </p:cNvPr>
          <p:cNvCxnSpPr>
            <a:stCxn id="50" idx="5"/>
            <a:endCxn id="41" idx="1"/>
          </p:cNvCxnSpPr>
          <p:nvPr/>
        </p:nvCxnSpPr>
        <p:spPr>
          <a:xfrm>
            <a:off x="9358527" y="3043495"/>
            <a:ext cx="614756" cy="366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963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>
            <a:extLst>
              <a:ext uri="{FF2B5EF4-FFF2-40B4-BE49-F238E27FC236}">
                <a16:creationId xmlns:a16="http://schemas.microsoft.com/office/drawing/2014/main" id="{43883390-369E-4F8F-B435-E8F2AE7DD989}"/>
              </a:ext>
            </a:extLst>
          </p:cNvPr>
          <p:cNvSpPr/>
          <p:nvPr/>
        </p:nvSpPr>
        <p:spPr>
          <a:xfrm>
            <a:off x="1452729" y="5338953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D0D1FF6-136B-4DD1-843C-D4E82AED47BD}"/>
              </a:ext>
            </a:extLst>
          </p:cNvPr>
          <p:cNvSpPr txBox="1"/>
          <p:nvPr/>
        </p:nvSpPr>
        <p:spPr>
          <a:xfrm>
            <a:off x="5420106" y="237066"/>
            <a:ext cx="609447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题目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（哈夫曼树和哈夫曼编码）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对如下字母（包含权重）进行编码，画出哈夫曼树构造过程，给出每个字母的哈夫曼编码以及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WPL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{a, b, c, d, e, f, o, p, q, x, y, z} 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 = 5, b = 5 , c = 30 , d = 10 , e = 4 , f = 2 , o = 12, p = 8 , q = 1, 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x = 7, y =8, z = 6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B33B3F97-2B55-43AF-AEAA-E986ED6CD581}"/>
              </a:ext>
            </a:extLst>
          </p:cNvPr>
          <p:cNvSpPr/>
          <p:nvPr/>
        </p:nvSpPr>
        <p:spPr>
          <a:xfrm>
            <a:off x="2412849" y="5338953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2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FB853CA4-313C-40F1-98D2-4F9FA78B38A4}"/>
              </a:ext>
            </a:extLst>
          </p:cNvPr>
          <p:cNvSpPr/>
          <p:nvPr/>
        </p:nvSpPr>
        <p:spPr>
          <a:xfrm>
            <a:off x="1882497" y="4278249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3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8AF3C61-05E0-4FC6-BC57-6D64B746C026}"/>
              </a:ext>
            </a:extLst>
          </p:cNvPr>
          <p:cNvCxnSpPr>
            <a:cxnSpLocks/>
            <a:stCxn id="16" idx="5"/>
            <a:endCxn id="14" idx="0"/>
          </p:cNvCxnSpPr>
          <p:nvPr/>
        </p:nvCxnSpPr>
        <p:spPr>
          <a:xfrm>
            <a:off x="2288351" y="4684103"/>
            <a:ext cx="362242" cy="654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CC500A5-DC74-4740-AA05-4904074544D9}"/>
              </a:ext>
            </a:extLst>
          </p:cNvPr>
          <p:cNvCxnSpPr>
            <a:cxnSpLocks/>
            <a:stCxn id="16" idx="3"/>
            <a:endCxn id="9" idx="0"/>
          </p:cNvCxnSpPr>
          <p:nvPr/>
        </p:nvCxnSpPr>
        <p:spPr>
          <a:xfrm flipH="1">
            <a:off x="1690473" y="4684103"/>
            <a:ext cx="261658" cy="654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A9135B3E-48A7-4484-B16D-C056286E1BE3}"/>
              </a:ext>
            </a:extLst>
          </p:cNvPr>
          <p:cNvSpPr/>
          <p:nvPr/>
        </p:nvSpPr>
        <p:spPr>
          <a:xfrm>
            <a:off x="2888337" y="4334194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4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0F30A84-81C8-4E05-A2B0-49B9F6AFEB1E}"/>
              </a:ext>
            </a:extLst>
          </p:cNvPr>
          <p:cNvSpPr/>
          <p:nvPr/>
        </p:nvSpPr>
        <p:spPr>
          <a:xfrm>
            <a:off x="2412849" y="3410247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7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2AA8D6B-675B-4771-820A-37797106BB7A}"/>
              </a:ext>
            </a:extLst>
          </p:cNvPr>
          <p:cNvCxnSpPr>
            <a:cxnSpLocks/>
            <a:stCxn id="11" idx="3"/>
            <a:endCxn id="16" idx="0"/>
          </p:cNvCxnSpPr>
          <p:nvPr/>
        </p:nvCxnSpPr>
        <p:spPr>
          <a:xfrm flipH="1">
            <a:off x="2120241" y="3816101"/>
            <a:ext cx="362242" cy="462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6C691C3-9317-4145-BA02-E7C9ACCE38A5}"/>
              </a:ext>
            </a:extLst>
          </p:cNvPr>
          <p:cNvCxnSpPr>
            <a:cxnSpLocks/>
            <a:stCxn id="11" idx="5"/>
            <a:endCxn id="10" idx="0"/>
          </p:cNvCxnSpPr>
          <p:nvPr/>
        </p:nvCxnSpPr>
        <p:spPr>
          <a:xfrm>
            <a:off x="2818703" y="3816101"/>
            <a:ext cx="307378" cy="518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C772B8C7-3668-4C10-9B2E-3D4025C44D59}"/>
              </a:ext>
            </a:extLst>
          </p:cNvPr>
          <p:cNvSpPr/>
          <p:nvPr/>
        </p:nvSpPr>
        <p:spPr>
          <a:xfrm>
            <a:off x="8299234" y="5281063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5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4ADF731-B74C-4029-9CAA-46817BCDE6DA}"/>
              </a:ext>
            </a:extLst>
          </p:cNvPr>
          <p:cNvSpPr/>
          <p:nvPr/>
        </p:nvSpPr>
        <p:spPr>
          <a:xfrm>
            <a:off x="9259354" y="5281063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5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70D451D3-DF6E-4EC9-BC94-017E5A1D3935}"/>
              </a:ext>
            </a:extLst>
          </p:cNvPr>
          <p:cNvSpPr/>
          <p:nvPr/>
        </p:nvSpPr>
        <p:spPr>
          <a:xfrm>
            <a:off x="8729002" y="4220359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10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2D3BB918-6082-46EA-A8AF-FC6917121828}"/>
              </a:ext>
            </a:extLst>
          </p:cNvPr>
          <p:cNvCxnSpPr>
            <a:cxnSpLocks/>
            <a:stCxn id="23" idx="5"/>
            <a:endCxn id="22" idx="0"/>
          </p:cNvCxnSpPr>
          <p:nvPr/>
        </p:nvCxnSpPr>
        <p:spPr>
          <a:xfrm>
            <a:off x="9134856" y="4626213"/>
            <a:ext cx="362242" cy="654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5993A61-9357-459F-99B7-241E253FB9D3}"/>
              </a:ext>
            </a:extLst>
          </p:cNvPr>
          <p:cNvCxnSpPr>
            <a:cxnSpLocks/>
            <a:stCxn id="23" idx="3"/>
            <a:endCxn id="21" idx="0"/>
          </p:cNvCxnSpPr>
          <p:nvPr/>
        </p:nvCxnSpPr>
        <p:spPr>
          <a:xfrm flipH="1">
            <a:off x="8536978" y="4626213"/>
            <a:ext cx="261658" cy="654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62D94622-7503-43C8-B39B-8354093346A3}"/>
              </a:ext>
            </a:extLst>
          </p:cNvPr>
          <p:cNvSpPr/>
          <p:nvPr/>
        </p:nvSpPr>
        <p:spPr>
          <a:xfrm>
            <a:off x="1278993" y="3410247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6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F488A983-222E-49A9-90C7-92038EDF23CC}"/>
              </a:ext>
            </a:extLst>
          </p:cNvPr>
          <p:cNvSpPr/>
          <p:nvPr/>
        </p:nvSpPr>
        <p:spPr>
          <a:xfrm>
            <a:off x="1928217" y="2542245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13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EFA5189F-3065-4C38-8B63-E91587C1A2F3}"/>
              </a:ext>
            </a:extLst>
          </p:cNvPr>
          <p:cNvCxnSpPr>
            <a:stCxn id="31" idx="3"/>
            <a:endCxn id="30" idx="7"/>
          </p:cNvCxnSpPr>
          <p:nvPr/>
        </p:nvCxnSpPr>
        <p:spPr>
          <a:xfrm flipH="1">
            <a:off x="1684847" y="2948099"/>
            <a:ext cx="313004" cy="531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B39BA515-7C8F-45DC-8E13-E5C1C4967265}"/>
              </a:ext>
            </a:extLst>
          </p:cNvPr>
          <p:cNvCxnSpPr>
            <a:stCxn id="11" idx="0"/>
            <a:endCxn id="31" idx="5"/>
          </p:cNvCxnSpPr>
          <p:nvPr/>
        </p:nvCxnSpPr>
        <p:spPr>
          <a:xfrm flipH="1" flipV="1">
            <a:off x="2334071" y="2948099"/>
            <a:ext cx="316522" cy="462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8F973183-F4ED-4EF3-8688-BFF34B2C53BC}"/>
              </a:ext>
            </a:extLst>
          </p:cNvPr>
          <p:cNvSpPr txBox="1"/>
          <p:nvPr/>
        </p:nvSpPr>
        <p:spPr>
          <a:xfrm>
            <a:off x="0" y="52400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[40, 58]</a:t>
            </a:r>
            <a:endParaRPr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F0DD21ED-65F4-4678-98AB-582BB307F260}"/>
              </a:ext>
            </a:extLst>
          </p:cNvPr>
          <p:cNvSpPr/>
          <p:nvPr/>
        </p:nvSpPr>
        <p:spPr>
          <a:xfrm>
            <a:off x="3187929" y="3429000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7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B3507AB9-B931-4FEF-888E-6ADA6B20D396}"/>
              </a:ext>
            </a:extLst>
          </p:cNvPr>
          <p:cNvSpPr/>
          <p:nvPr/>
        </p:nvSpPr>
        <p:spPr>
          <a:xfrm>
            <a:off x="4148049" y="3429000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8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807043D5-6447-4358-8325-1EC812AD0204}"/>
              </a:ext>
            </a:extLst>
          </p:cNvPr>
          <p:cNvSpPr/>
          <p:nvPr/>
        </p:nvSpPr>
        <p:spPr>
          <a:xfrm>
            <a:off x="3633461" y="2499517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15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7FBBEF30-9DD5-4237-BA90-9C5C28B6421D}"/>
              </a:ext>
            </a:extLst>
          </p:cNvPr>
          <p:cNvCxnSpPr>
            <a:cxnSpLocks/>
            <a:stCxn id="32" idx="5"/>
            <a:endCxn id="29" idx="0"/>
          </p:cNvCxnSpPr>
          <p:nvPr/>
        </p:nvCxnSpPr>
        <p:spPr>
          <a:xfrm>
            <a:off x="4039315" y="2905371"/>
            <a:ext cx="346478" cy="523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620B3F9-DFBB-471C-8E9E-96718BD6600D}"/>
              </a:ext>
            </a:extLst>
          </p:cNvPr>
          <p:cNvCxnSpPr>
            <a:cxnSpLocks/>
            <a:stCxn id="32" idx="3"/>
            <a:endCxn id="28" idx="0"/>
          </p:cNvCxnSpPr>
          <p:nvPr/>
        </p:nvCxnSpPr>
        <p:spPr>
          <a:xfrm flipH="1">
            <a:off x="3425673" y="2905371"/>
            <a:ext cx="277422" cy="523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850FC295-F964-465E-950C-DC6A1B760FDB}"/>
              </a:ext>
            </a:extLst>
          </p:cNvPr>
          <p:cNvSpPr/>
          <p:nvPr/>
        </p:nvSpPr>
        <p:spPr>
          <a:xfrm>
            <a:off x="7568464" y="4220359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8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AF506985-1EB1-4A17-A2B5-82C3C57685E0}"/>
              </a:ext>
            </a:extLst>
          </p:cNvPr>
          <p:cNvSpPr/>
          <p:nvPr/>
        </p:nvSpPr>
        <p:spPr>
          <a:xfrm>
            <a:off x="8144491" y="3354839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18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F6EB9F5-F6C1-433F-B3F5-29A1E6419FF6}"/>
              </a:ext>
            </a:extLst>
          </p:cNvPr>
          <p:cNvCxnSpPr>
            <a:cxnSpLocks/>
            <a:stCxn id="39" idx="3"/>
            <a:endCxn id="38" idx="7"/>
          </p:cNvCxnSpPr>
          <p:nvPr/>
        </p:nvCxnSpPr>
        <p:spPr>
          <a:xfrm flipH="1">
            <a:off x="7974318" y="3760693"/>
            <a:ext cx="239807" cy="52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8A90696F-60C8-42BE-950B-08A055B2B2B2}"/>
              </a:ext>
            </a:extLst>
          </p:cNvPr>
          <p:cNvCxnSpPr>
            <a:cxnSpLocks/>
            <a:stCxn id="39" idx="5"/>
            <a:endCxn id="23" idx="1"/>
          </p:cNvCxnSpPr>
          <p:nvPr/>
        </p:nvCxnSpPr>
        <p:spPr>
          <a:xfrm>
            <a:off x="8550345" y="3760693"/>
            <a:ext cx="248291" cy="52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AE9854F2-249B-422E-816B-4600EDAC2B0B}"/>
              </a:ext>
            </a:extLst>
          </p:cNvPr>
          <p:cNvSpPr/>
          <p:nvPr/>
        </p:nvSpPr>
        <p:spPr>
          <a:xfrm>
            <a:off x="9428161" y="4227906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10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63B9D153-C7ED-4DF2-8491-2E4DAE53289B}"/>
              </a:ext>
            </a:extLst>
          </p:cNvPr>
          <p:cNvSpPr/>
          <p:nvPr/>
        </p:nvSpPr>
        <p:spPr>
          <a:xfrm>
            <a:off x="10388281" y="4227906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12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9CA5351-1E99-47BD-A497-9F968E60CF78}"/>
              </a:ext>
            </a:extLst>
          </p:cNvPr>
          <p:cNvSpPr/>
          <p:nvPr/>
        </p:nvSpPr>
        <p:spPr>
          <a:xfrm>
            <a:off x="9903649" y="3340613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22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EFCE96E4-7EF4-41BC-8A0A-6BEEAEFE98DF}"/>
              </a:ext>
            </a:extLst>
          </p:cNvPr>
          <p:cNvCxnSpPr>
            <a:cxnSpLocks/>
            <a:stCxn id="41" idx="5"/>
            <a:endCxn id="40" idx="0"/>
          </p:cNvCxnSpPr>
          <p:nvPr/>
        </p:nvCxnSpPr>
        <p:spPr>
          <a:xfrm>
            <a:off x="10309503" y="3746467"/>
            <a:ext cx="316522" cy="481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672C572-3267-4A9E-B919-81E632E49BFC}"/>
              </a:ext>
            </a:extLst>
          </p:cNvPr>
          <p:cNvCxnSpPr>
            <a:cxnSpLocks/>
            <a:stCxn id="41" idx="3"/>
            <a:endCxn id="37" idx="0"/>
          </p:cNvCxnSpPr>
          <p:nvPr/>
        </p:nvCxnSpPr>
        <p:spPr>
          <a:xfrm flipH="1">
            <a:off x="9665905" y="3746467"/>
            <a:ext cx="307378" cy="481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09940764-51FE-4BD6-8CE2-3E834C8A18A6}"/>
              </a:ext>
            </a:extLst>
          </p:cNvPr>
          <p:cNvSpPr/>
          <p:nvPr/>
        </p:nvSpPr>
        <p:spPr>
          <a:xfrm>
            <a:off x="2818703" y="1773069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28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F022C6B-FE5F-4769-B9F6-3A68C03AB295}"/>
              </a:ext>
            </a:extLst>
          </p:cNvPr>
          <p:cNvCxnSpPr>
            <a:stCxn id="44" idx="3"/>
            <a:endCxn id="31" idx="7"/>
          </p:cNvCxnSpPr>
          <p:nvPr/>
        </p:nvCxnSpPr>
        <p:spPr>
          <a:xfrm flipH="1">
            <a:off x="2334071" y="2178923"/>
            <a:ext cx="554266" cy="432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7E0DE6B-2C39-4590-978E-BD6546886975}"/>
              </a:ext>
            </a:extLst>
          </p:cNvPr>
          <p:cNvCxnSpPr>
            <a:stCxn id="44" idx="5"/>
            <a:endCxn id="32" idx="1"/>
          </p:cNvCxnSpPr>
          <p:nvPr/>
        </p:nvCxnSpPr>
        <p:spPr>
          <a:xfrm>
            <a:off x="3224557" y="2178923"/>
            <a:ext cx="478538" cy="390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99868861-7A84-4D3C-936E-F4E6E94E8CC4}"/>
              </a:ext>
            </a:extLst>
          </p:cNvPr>
          <p:cNvSpPr/>
          <p:nvPr/>
        </p:nvSpPr>
        <p:spPr>
          <a:xfrm>
            <a:off x="8952673" y="2637641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40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DECB2637-3BDD-4354-8EC3-73B3A0C3E1A9}"/>
              </a:ext>
            </a:extLst>
          </p:cNvPr>
          <p:cNvCxnSpPr>
            <a:stCxn id="50" idx="3"/>
            <a:endCxn id="39" idx="7"/>
          </p:cNvCxnSpPr>
          <p:nvPr/>
        </p:nvCxnSpPr>
        <p:spPr>
          <a:xfrm flipH="1">
            <a:off x="8550345" y="3043495"/>
            <a:ext cx="471962" cy="380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30D3CEC9-5E83-4049-9862-1683AECB817E}"/>
              </a:ext>
            </a:extLst>
          </p:cNvPr>
          <p:cNvCxnSpPr>
            <a:stCxn id="50" idx="5"/>
            <a:endCxn id="41" idx="1"/>
          </p:cNvCxnSpPr>
          <p:nvPr/>
        </p:nvCxnSpPr>
        <p:spPr>
          <a:xfrm>
            <a:off x="9358527" y="3043495"/>
            <a:ext cx="614756" cy="366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F6EAE8C5-ED8A-4406-B0C7-5B8FF03D2DB6}"/>
              </a:ext>
            </a:extLst>
          </p:cNvPr>
          <p:cNvSpPr/>
          <p:nvPr/>
        </p:nvSpPr>
        <p:spPr>
          <a:xfrm>
            <a:off x="4148410" y="1773069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30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539BA738-5357-4ED6-BAFA-CA48766A9D72}"/>
              </a:ext>
            </a:extLst>
          </p:cNvPr>
          <p:cNvSpPr/>
          <p:nvPr/>
        </p:nvSpPr>
        <p:spPr>
          <a:xfrm>
            <a:off x="3465351" y="1059028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58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3A587D0-863B-434B-BC33-FAEEE1F4625A}"/>
              </a:ext>
            </a:extLst>
          </p:cNvPr>
          <p:cNvCxnSpPr>
            <a:stCxn id="47" idx="3"/>
            <a:endCxn id="44" idx="7"/>
          </p:cNvCxnSpPr>
          <p:nvPr/>
        </p:nvCxnSpPr>
        <p:spPr>
          <a:xfrm flipH="1">
            <a:off x="3224557" y="1464882"/>
            <a:ext cx="310428" cy="377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8E468B8-D43A-43E1-A9E8-FC39CEB9C91E}"/>
              </a:ext>
            </a:extLst>
          </p:cNvPr>
          <p:cNvCxnSpPr>
            <a:stCxn id="47" idx="5"/>
            <a:endCxn id="45" idx="1"/>
          </p:cNvCxnSpPr>
          <p:nvPr/>
        </p:nvCxnSpPr>
        <p:spPr>
          <a:xfrm>
            <a:off x="3871205" y="1464882"/>
            <a:ext cx="346839" cy="377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716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>
            <a:extLst>
              <a:ext uri="{FF2B5EF4-FFF2-40B4-BE49-F238E27FC236}">
                <a16:creationId xmlns:a16="http://schemas.microsoft.com/office/drawing/2014/main" id="{43883390-369E-4F8F-B435-E8F2AE7DD989}"/>
              </a:ext>
            </a:extLst>
          </p:cNvPr>
          <p:cNvSpPr/>
          <p:nvPr/>
        </p:nvSpPr>
        <p:spPr>
          <a:xfrm>
            <a:off x="4041001" y="5796153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D0D1FF6-136B-4DD1-843C-D4E82AED47BD}"/>
              </a:ext>
            </a:extLst>
          </p:cNvPr>
          <p:cNvSpPr txBox="1"/>
          <p:nvPr/>
        </p:nvSpPr>
        <p:spPr>
          <a:xfrm>
            <a:off x="6050573" y="4607438"/>
            <a:ext cx="60944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题目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（哈夫曼树和哈夫曼编码）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对如下字母（包含权重）进行编码，画出哈夫曼树构造过程，给出每个字母的哈夫曼编码以及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WPL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{a, b, c, d, e, f, o, p, q, x, y, z} 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 = 5, b = 5 , c = 30 , d = 10 , e = 4 , f = 2 , o = 12, p = 8 , q = 1, x = 7, y =8, z = 6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B33B3F97-2B55-43AF-AEAA-E986ED6CD581}"/>
              </a:ext>
            </a:extLst>
          </p:cNvPr>
          <p:cNvSpPr/>
          <p:nvPr/>
        </p:nvSpPr>
        <p:spPr>
          <a:xfrm>
            <a:off x="5001121" y="5796153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2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FB853CA4-313C-40F1-98D2-4F9FA78B38A4}"/>
              </a:ext>
            </a:extLst>
          </p:cNvPr>
          <p:cNvSpPr/>
          <p:nvPr/>
        </p:nvSpPr>
        <p:spPr>
          <a:xfrm>
            <a:off x="4470769" y="4735449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3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8AF3C61-05E0-4FC6-BC57-6D64B746C026}"/>
              </a:ext>
            </a:extLst>
          </p:cNvPr>
          <p:cNvCxnSpPr>
            <a:cxnSpLocks/>
            <a:stCxn id="16" idx="5"/>
            <a:endCxn id="14" idx="0"/>
          </p:cNvCxnSpPr>
          <p:nvPr/>
        </p:nvCxnSpPr>
        <p:spPr>
          <a:xfrm>
            <a:off x="4876623" y="5141303"/>
            <a:ext cx="362242" cy="654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CC500A5-DC74-4740-AA05-4904074544D9}"/>
              </a:ext>
            </a:extLst>
          </p:cNvPr>
          <p:cNvCxnSpPr>
            <a:cxnSpLocks/>
            <a:stCxn id="16" idx="3"/>
            <a:endCxn id="9" idx="0"/>
          </p:cNvCxnSpPr>
          <p:nvPr/>
        </p:nvCxnSpPr>
        <p:spPr>
          <a:xfrm flipH="1">
            <a:off x="4278745" y="5141303"/>
            <a:ext cx="261658" cy="654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A9135B3E-48A7-4484-B16D-C056286E1BE3}"/>
              </a:ext>
            </a:extLst>
          </p:cNvPr>
          <p:cNvSpPr/>
          <p:nvPr/>
        </p:nvSpPr>
        <p:spPr>
          <a:xfrm>
            <a:off x="5476609" y="4791394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4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0F30A84-81C8-4E05-A2B0-49B9F6AFEB1E}"/>
              </a:ext>
            </a:extLst>
          </p:cNvPr>
          <p:cNvSpPr/>
          <p:nvPr/>
        </p:nvSpPr>
        <p:spPr>
          <a:xfrm>
            <a:off x="5001121" y="3867447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7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2AA8D6B-675B-4771-820A-37797106BB7A}"/>
              </a:ext>
            </a:extLst>
          </p:cNvPr>
          <p:cNvCxnSpPr>
            <a:cxnSpLocks/>
            <a:stCxn id="11" idx="3"/>
            <a:endCxn id="16" idx="0"/>
          </p:cNvCxnSpPr>
          <p:nvPr/>
        </p:nvCxnSpPr>
        <p:spPr>
          <a:xfrm flipH="1">
            <a:off x="4708513" y="4273301"/>
            <a:ext cx="362242" cy="462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6C691C3-9317-4145-BA02-E7C9ACCE38A5}"/>
              </a:ext>
            </a:extLst>
          </p:cNvPr>
          <p:cNvCxnSpPr>
            <a:cxnSpLocks/>
            <a:stCxn id="11" idx="5"/>
            <a:endCxn id="10" idx="0"/>
          </p:cNvCxnSpPr>
          <p:nvPr/>
        </p:nvCxnSpPr>
        <p:spPr>
          <a:xfrm>
            <a:off x="5406975" y="4273301"/>
            <a:ext cx="307378" cy="518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C772B8C7-3668-4C10-9B2E-3D4025C44D59}"/>
              </a:ext>
            </a:extLst>
          </p:cNvPr>
          <p:cNvSpPr/>
          <p:nvPr/>
        </p:nvSpPr>
        <p:spPr>
          <a:xfrm>
            <a:off x="1204254" y="3949418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5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4ADF731-B74C-4029-9CAA-46817BCDE6DA}"/>
              </a:ext>
            </a:extLst>
          </p:cNvPr>
          <p:cNvSpPr/>
          <p:nvPr/>
        </p:nvSpPr>
        <p:spPr>
          <a:xfrm>
            <a:off x="2164374" y="3949418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5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70D451D3-DF6E-4EC9-BC94-017E5A1D3935}"/>
              </a:ext>
            </a:extLst>
          </p:cNvPr>
          <p:cNvSpPr/>
          <p:nvPr/>
        </p:nvSpPr>
        <p:spPr>
          <a:xfrm>
            <a:off x="1634022" y="2888714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10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2D3BB918-6082-46EA-A8AF-FC6917121828}"/>
              </a:ext>
            </a:extLst>
          </p:cNvPr>
          <p:cNvCxnSpPr>
            <a:cxnSpLocks/>
            <a:stCxn id="23" idx="5"/>
            <a:endCxn id="22" idx="0"/>
          </p:cNvCxnSpPr>
          <p:nvPr/>
        </p:nvCxnSpPr>
        <p:spPr>
          <a:xfrm>
            <a:off x="2039876" y="3294568"/>
            <a:ext cx="362242" cy="654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5993A61-9357-459F-99B7-241E253FB9D3}"/>
              </a:ext>
            </a:extLst>
          </p:cNvPr>
          <p:cNvCxnSpPr>
            <a:cxnSpLocks/>
            <a:stCxn id="23" idx="3"/>
            <a:endCxn id="21" idx="0"/>
          </p:cNvCxnSpPr>
          <p:nvPr/>
        </p:nvCxnSpPr>
        <p:spPr>
          <a:xfrm flipH="1">
            <a:off x="1441998" y="3294568"/>
            <a:ext cx="261658" cy="654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62D94622-7503-43C8-B39B-8354093346A3}"/>
              </a:ext>
            </a:extLst>
          </p:cNvPr>
          <p:cNvSpPr/>
          <p:nvPr/>
        </p:nvSpPr>
        <p:spPr>
          <a:xfrm>
            <a:off x="3867265" y="3867447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6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F488A983-222E-49A9-90C7-92038EDF23CC}"/>
              </a:ext>
            </a:extLst>
          </p:cNvPr>
          <p:cNvSpPr/>
          <p:nvPr/>
        </p:nvSpPr>
        <p:spPr>
          <a:xfrm>
            <a:off x="4537362" y="2951288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13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EFA5189F-3065-4C38-8B63-E91587C1A2F3}"/>
              </a:ext>
            </a:extLst>
          </p:cNvPr>
          <p:cNvCxnSpPr>
            <a:stCxn id="31" idx="3"/>
            <a:endCxn id="30" idx="7"/>
          </p:cNvCxnSpPr>
          <p:nvPr/>
        </p:nvCxnSpPr>
        <p:spPr>
          <a:xfrm flipH="1">
            <a:off x="4273119" y="3357142"/>
            <a:ext cx="333877" cy="579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B39BA515-7C8F-45DC-8E13-E5C1C4967265}"/>
              </a:ext>
            </a:extLst>
          </p:cNvPr>
          <p:cNvCxnSpPr>
            <a:stCxn id="11" idx="0"/>
            <a:endCxn id="31" idx="5"/>
          </p:cNvCxnSpPr>
          <p:nvPr/>
        </p:nvCxnSpPr>
        <p:spPr>
          <a:xfrm flipH="1" flipV="1">
            <a:off x="4943216" y="3357142"/>
            <a:ext cx="295649" cy="510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8F973183-F4ED-4EF3-8688-BFF34B2C53BC}"/>
              </a:ext>
            </a:extLst>
          </p:cNvPr>
          <p:cNvSpPr txBox="1"/>
          <p:nvPr/>
        </p:nvSpPr>
        <p:spPr>
          <a:xfrm>
            <a:off x="9436894" y="4052113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WPL=98</a:t>
            </a:r>
            <a:endParaRPr lang="zh-CN" altLang="en-US" b="1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F0DD21ED-65F4-4678-98AB-582BB307F260}"/>
              </a:ext>
            </a:extLst>
          </p:cNvPr>
          <p:cNvSpPr/>
          <p:nvPr/>
        </p:nvSpPr>
        <p:spPr>
          <a:xfrm>
            <a:off x="5776201" y="3886200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7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B3507AB9-B931-4FEF-888E-6ADA6B20D396}"/>
              </a:ext>
            </a:extLst>
          </p:cNvPr>
          <p:cNvSpPr/>
          <p:nvPr/>
        </p:nvSpPr>
        <p:spPr>
          <a:xfrm>
            <a:off x="6736321" y="3886200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8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807043D5-6447-4358-8325-1EC812AD0204}"/>
              </a:ext>
            </a:extLst>
          </p:cNvPr>
          <p:cNvSpPr/>
          <p:nvPr/>
        </p:nvSpPr>
        <p:spPr>
          <a:xfrm>
            <a:off x="6221733" y="2956717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15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7FBBEF30-9DD5-4237-BA90-9C5C28B6421D}"/>
              </a:ext>
            </a:extLst>
          </p:cNvPr>
          <p:cNvCxnSpPr>
            <a:cxnSpLocks/>
            <a:stCxn id="32" idx="5"/>
            <a:endCxn id="29" idx="0"/>
          </p:cNvCxnSpPr>
          <p:nvPr/>
        </p:nvCxnSpPr>
        <p:spPr>
          <a:xfrm>
            <a:off x="6627587" y="3362571"/>
            <a:ext cx="346478" cy="523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620B3F9-DFBB-471C-8E9E-96718BD6600D}"/>
              </a:ext>
            </a:extLst>
          </p:cNvPr>
          <p:cNvCxnSpPr>
            <a:cxnSpLocks/>
            <a:stCxn id="32" idx="3"/>
            <a:endCxn id="28" idx="0"/>
          </p:cNvCxnSpPr>
          <p:nvPr/>
        </p:nvCxnSpPr>
        <p:spPr>
          <a:xfrm flipH="1">
            <a:off x="6013945" y="3362571"/>
            <a:ext cx="277422" cy="523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850FC295-F964-465E-950C-DC6A1B760FDB}"/>
              </a:ext>
            </a:extLst>
          </p:cNvPr>
          <p:cNvSpPr/>
          <p:nvPr/>
        </p:nvSpPr>
        <p:spPr>
          <a:xfrm>
            <a:off x="473484" y="2888714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8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AF506985-1EB1-4A17-A2B5-82C3C57685E0}"/>
              </a:ext>
            </a:extLst>
          </p:cNvPr>
          <p:cNvSpPr/>
          <p:nvPr/>
        </p:nvSpPr>
        <p:spPr>
          <a:xfrm>
            <a:off x="1049511" y="2023194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18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F6EB9F5-F6C1-433F-B3F5-29A1E6419FF6}"/>
              </a:ext>
            </a:extLst>
          </p:cNvPr>
          <p:cNvCxnSpPr>
            <a:cxnSpLocks/>
            <a:stCxn id="39" idx="3"/>
            <a:endCxn id="38" idx="7"/>
          </p:cNvCxnSpPr>
          <p:nvPr/>
        </p:nvCxnSpPr>
        <p:spPr>
          <a:xfrm flipH="1">
            <a:off x="879338" y="2429048"/>
            <a:ext cx="239807" cy="52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8A90696F-60C8-42BE-950B-08A055B2B2B2}"/>
              </a:ext>
            </a:extLst>
          </p:cNvPr>
          <p:cNvCxnSpPr>
            <a:cxnSpLocks/>
            <a:stCxn id="39" idx="5"/>
            <a:endCxn id="23" idx="1"/>
          </p:cNvCxnSpPr>
          <p:nvPr/>
        </p:nvCxnSpPr>
        <p:spPr>
          <a:xfrm>
            <a:off x="1455365" y="2429048"/>
            <a:ext cx="248291" cy="52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AE9854F2-249B-422E-816B-4600EDAC2B0B}"/>
              </a:ext>
            </a:extLst>
          </p:cNvPr>
          <p:cNvSpPr/>
          <p:nvPr/>
        </p:nvSpPr>
        <p:spPr>
          <a:xfrm>
            <a:off x="2333181" y="2896261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10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63B9D153-C7ED-4DF2-8491-2E4DAE53289B}"/>
              </a:ext>
            </a:extLst>
          </p:cNvPr>
          <p:cNvSpPr/>
          <p:nvPr/>
        </p:nvSpPr>
        <p:spPr>
          <a:xfrm>
            <a:off x="3293301" y="2896261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12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9CA5351-1E99-47BD-A497-9F968E60CF78}"/>
              </a:ext>
            </a:extLst>
          </p:cNvPr>
          <p:cNvSpPr/>
          <p:nvPr/>
        </p:nvSpPr>
        <p:spPr>
          <a:xfrm>
            <a:off x="2808669" y="2008968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22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EFCE96E4-7EF4-41BC-8A0A-6BEEAEFE98DF}"/>
              </a:ext>
            </a:extLst>
          </p:cNvPr>
          <p:cNvCxnSpPr>
            <a:cxnSpLocks/>
            <a:stCxn id="41" idx="5"/>
            <a:endCxn id="40" idx="0"/>
          </p:cNvCxnSpPr>
          <p:nvPr/>
        </p:nvCxnSpPr>
        <p:spPr>
          <a:xfrm>
            <a:off x="3214523" y="2414822"/>
            <a:ext cx="316522" cy="481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672C572-3267-4A9E-B919-81E632E49BFC}"/>
              </a:ext>
            </a:extLst>
          </p:cNvPr>
          <p:cNvCxnSpPr>
            <a:cxnSpLocks/>
            <a:stCxn id="41" idx="3"/>
            <a:endCxn id="37" idx="0"/>
          </p:cNvCxnSpPr>
          <p:nvPr/>
        </p:nvCxnSpPr>
        <p:spPr>
          <a:xfrm flipH="1">
            <a:off x="2570925" y="2414822"/>
            <a:ext cx="307378" cy="481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09940764-51FE-4BD6-8CE2-3E834C8A18A6}"/>
              </a:ext>
            </a:extLst>
          </p:cNvPr>
          <p:cNvSpPr/>
          <p:nvPr/>
        </p:nvSpPr>
        <p:spPr>
          <a:xfrm>
            <a:off x="5245441" y="2008583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28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F022C6B-FE5F-4769-B9F6-3A68C03AB295}"/>
              </a:ext>
            </a:extLst>
          </p:cNvPr>
          <p:cNvCxnSpPr>
            <a:stCxn id="44" idx="3"/>
            <a:endCxn id="31" idx="7"/>
          </p:cNvCxnSpPr>
          <p:nvPr/>
        </p:nvCxnSpPr>
        <p:spPr>
          <a:xfrm flipH="1">
            <a:off x="4943216" y="2414437"/>
            <a:ext cx="371859" cy="606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7E0DE6B-2C39-4590-978E-BD6546886975}"/>
              </a:ext>
            </a:extLst>
          </p:cNvPr>
          <p:cNvCxnSpPr>
            <a:stCxn id="44" idx="5"/>
            <a:endCxn id="32" idx="1"/>
          </p:cNvCxnSpPr>
          <p:nvPr/>
        </p:nvCxnSpPr>
        <p:spPr>
          <a:xfrm>
            <a:off x="5651295" y="2414437"/>
            <a:ext cx="640072" cy="611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99868861-7A84-4D3C-936E-F4E6E94E8CC4}"/>
              </a:ext>
            </a:extLst>
          </p:cNvPr>
          <p:cNvSpPr/>
          <p:nvPr/>
        </p:nvSpPr>
        <p:spPr>
          <a:xfrm>
            <a:off x="1857693" y="1305996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40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DECB2637-3BDD-4354-8EC3-73B3A0C3E1A9}"/>
              </a:ext>
            </a:extLst>
          </p:cNvPr>
          <p:cNvCxnSpPr>
            <a:stCxn id="50" idx="3"/>
            <a:endCxn id="39" idx="7"/>
          </p:cNvCxnSpPr>
          <p:nvPr/>
        </p:nvCxnSpPr>
        <p:spPr>
          <a:xfrm flipH="1">
            <a:off x="1455365" y="1711850"/>
            <a:ext cx="471962" cy="380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30D3CEC9-5E83-4049-9862-1683AECB817E}"/>
              </a:ext>
            </a:extLst>
          </p:cNvPr>
          <p:cNvCxnSpPr>
            <a:stCxn id="50" idx="5"/>
            <a:endCxn id="41" idx="1"/>
          </p:cNvCxnSpPr>
          <p:nvPr/>
        </p:nvCxnSpPr>
        <p:spPr>
          <a:xfrm>
            <a:off x="2263547" y="1711850"/>
            <a:ext cx="614756" cy="366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F6EAE8C5-ED8A-4406-B0C7-5B8FF03D2DB6}"/>
              </a:ext>
            </a:extLst>
          </p:cNvPr>
          <p:cNvSpPr/>
          <p:nvPr/>
        </p:nvSpPr>
        <p:spPr>
          <a:xfrm>
            <a:off x="6847753" y="2008583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30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539BA738-5357-4ED6-BAFA-CA48766A9D72}"/>
              </a:ext>
            </a:extLst>
          </p:cNvPr>
          <p:cNvSpPr/>
          <p:nvPr/>
        </p:nvSpPr>
        <p:spPr>
          <a:xfrm>
            <a:off x="6152656" y="1305996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58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3A587D0-863B-434B-BC33-FAEEE1F4625A}"/>
              </a:ext>
            </a:extLst>
          </p:cNvPr>
          <p:cNvCxnSpPr>
            <a:stCxn id="47" idx="3"/>
            <a:endCxn id="44" idx="7"/>
          </p:cNvCxnSpPr>
          <p:nvPr/>
        </p:nvCxnSpPr>
        <p:spPr>
          <a:xfrm flipH="1">
            <a:off x="5651295" y="1711850"/>
            <a:ext cx="570995" cy="366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8E468B8-D43A-43E1-A9E8-FC39CEB9C91E}"/>
              </a:ext>
            </a:extLst>
          </p:cNvPr>
          <p:cNvCxnSpPr>
            <a:stCxn id="47" idx="5"/>
            <a:endCxn id="45" idx="1"/>
          </p:cNvCxnSpPr>
          <p:nvPr/>
        </p:nvCxnSpPr>
        <p:spPr>
          <a:xfrm>
            <a:off x="6558510" y="1711850"/>
            <a:ext cx="358877" cy="366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>
            <a:extLst>
              <a:ext uri="{FF2B5EF4-FFF2-40B4-BE49-F238E27FC236}">
                <a16:creationId xmlns:a16="http://schemas.microsoft.com/office/drawing/2014/main" id="{4C03E22C-EB66-436A-B143-DE8F77589021}"/>
              </a:ext>
            </a:extLst>
          </p:cNvPr>
          <p:cNvSpPr/>
          <p:nvPr/>
        </p:nvSpPr>
        <p:spPr>
          <a:xfrm>
            <a:off x="3934086" y="734496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98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2506F120-33CA-42E0-BC46-1BD0792A8387}"/>
              </a:ext>
            </a:extLst>
          </p:cNvPr>
          <p:cNvCxnSpPr>
            <a:cxnSpLocks/>
            <a:stCxn id="60" idx="3"/>
            <a:endCxn id="50" idx="7"/>
          </p:cNvCxnSpPr>
          <p:nvPr/>
        </p:nvCxnSpPr>
        <p:spPr>
          <a:xfrm flipH="1">
            <a:off x="2263547" y="1140350"/>
            <a:ext cx="1740173" cy="235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526C36AC-334B-4BDB-A0D1-FAFC0D433C5D}"/>
              </a:ext>
            </a:extLst>
          </p:cNvPr>
          <p:cNvCxnSpPr>
            <a:cxnSpLocks/>
            <a:stCxn id="60" idx="5"/>
            <a:endCxn id="47" idx="1"/>
          </p:cNvCxnSpPr>
          <p:nvPr/>
        </p:nvCxnSpPr>
        <p:spPr>
          <a:xfrm>
            <a:off x="4339940" y="1140350"/>
            <a:ext cx="1882350" cy="235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1A1ED598-9448-45B0-8809-7B74035EB26D}"/>
              </a:ext>
            </a:extLst>
          </p:cNvPr>
          <p:cNvSpPr txBox="1"/>
          <p:nvPr/>
        </p:nvSpPr>
        <p:spPr>
          <a:xfrm>
            <a:off x="1180340" y="364711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EC1A3994-7244-446E-96BD-D14538C94B53}"/>
              </a:ext>
            </a:extLst>
          </p:cNvPr>
          <p:cNvSpPr txBox="1"/>
          <p:nvPr/>
        </p:nvSpPr>
        <p:spPr>
          <a:xfrm>
            <a:off x="1916996" y="368278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44AF7284-FE64-4B10-8AD7-33A835D11107}"/>
              </a:ext>
            </a:extLst>
          </p:cNvPr>
          <p:cNvSpPr txBox="1"/>
          <p:nvPr/>
        </p:nvSpPr>
        <p:spPr>
          <a:xfrm>
            <a:off x="6511533" y="197255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F87A8673-F58A-4FB5-BB1E-0FD774349F90}"/>
              </a:ext>
            </a:extLst>
          </p:cNvPr>
          <p:cNvSpPr txBox="1"/>
          <p:nvPr/>
        </p:nvSpPr>
        <p:spPr>
          <a:xfrm>
            <a:off x="2120879" y="256952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F94E84C9-4725-4A94-9458-26D3C324EDC3}"/>
              </a:ext>
            </a:extLst>
          </p:cNvPr>
          <p:cNvSpPr txBox="1"/>
          <p:nvPr/>
        </p:nvSpPr>
        <p:spPr>
          <a:xfrm>
            <a:off x="5223201" y="455711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447AD5FA-095C-4B85-A5D5-AB3781A74D8D}"/>
              </a:ext>
            </a:extLst>
          </p:cNvPr>
          <p:cNvSpPr txBox="1"/>
          <p:nvPr/>
        </p:nvSpPr>
        <p:spPr>
          <a:xfrm>
            <a:off x="4767328" y="5586720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B24A928-7CBB-4677-B6AC-3E8D1364989A}"/>
              </a:ext>
            </a:extLst>
          </p:cNvPr>
          <p:cNvSpPr txBox="1"/>
          <p:nvPr/>
        </p:nvSpPr>
        <p:spPr>
          <a:xfrm>
            <a:off x="3075044" y="265554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</a:t>
            </a:r>
            <a:endParaRPr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E34FB49-1D43-4AA4-A21B-9E582A6A510B}"/>
              </a:ext>
            </a:extLst>
          </p:cNvPr>
          <p:cNvSpPr txBox="1"/>
          <p:nvPr/>
        </p:nvSpPr>
        <p:spPr>
          <a:xfrm>
            <a:off x="303257" y="258901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B409893F-19C8-45B3-87B0-4992BF0339A0}"/>
              </a:ext>
            </a:extLst>
          </p:cNvPr>
          <p:cNvSpPr txBox="1"/>
          <p:nvPr/>
        </p:nvSpPr>
        <p:spPr>
          <a:xfrm>
            <a:off x="3764889" y="557541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</a:t>
            </a:r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B0CABD2F-C00B-48A0-872B-2C84B6FDF158}"/>
              </a:ext>
            </a:extLst>
          </p:cNvPr>
          <p:cNvSpPr txBox="1"/>
          <p:nvPr/>
        </p:nvSpPr>
        <p:spPr>
          <a:xfrm>
            <a:off x="5528119" y="3658219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44A79653-6BFB-4C26-9446-EBBAACFD1798}"/>
              </a:ext>
            </a:extLst>
          </p:cNvPr>
          <p:cNvSpPr txBox="1"/>
          <p:nvPr/>
        </p:nvSpPr>
        <p:spPr>
          <a:xfrm>
            <a:off x="6514739" y="3735859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012E1116-2DDA-47EB-9952-F6A6DB5EC2A7}"/>
              </a:ext>
            </a:extLst>
          </p:cNvPr>
          <p:cNvSpPr txBox="1"/>
          <p:nvPr/>
        </p:nvSpPr>
        <p:spPr>
          <a:xfrm>
            <a:off x="3592701" y="370208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graphicFrame>
        <p:nvGraphicFramePr>
          <p:cNvPr id="80" name="表格 79">
            <a:extLst>
              <a:ext uri="{FF2B5EF4-FFF2-40B4-BE49-F238E27FC236}">
                <a16:creationId xmlns:a16="http://schemas.microsoft.com/office/drawing/2014/main" id="{A649D7F8-5AD8-4A3A-B03C-56A616FFD2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857847"/>
              </p:ext>
            </p:extLst>
          </p:nvPr>
        </p:nvGraphicFramePr>
        <p:xfrm>
          <a:off x="8744221" y="614363"/>
          <a:ext cx="2892948" cy="329704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46474">
                  <a:extLst>
                    <a:ext uri="{9D8B030D-6E8A-4147-A177-3AD203B41FA5}">
                      <a16:colId xmlns:a16="http://schemas.microsoft.com/office/drawing/2014/main" val="2097339652"/>
                    </a:ext>
                  </a:extLst>
                </a:gridCol>
                <a:gridCol w="1446474">
                  <a:extLst>
                    <a:ext uri="{9D8B030D-6E8A-4147-A177-3AD203B41FA5}">
                      <a16:colId xmlns:a16="http://schemas.microsoft.com/office/drawing/2014/main" val="2155366738"/>
                    </a:ext>
                  </a:extLst>
                </a:gridCol>
              </a:tblGrid>
              <a:tr h="274754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a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0010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55866359"/>
                  </a:ext>
                </a:extLst>
              </a:tr>
              <a:tr h="274754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b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</a:rPr>
                        <a:t>0011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8232643"/>
                  </a:ext>
                </a:extLst>
              </a:tr>
              <a:tr h="274754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c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11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67110737"/>
                  </a:ext>
                </a:extLst>
              </a:tr>
              <a:tr h="274754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d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010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07394767"/>
                  </a:ext>
                </a:extLst>
              </a:tr>
              <a:tr h="274754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e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10011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44888842"/>
                  </a:ext>
                </a:extLst>
              </a:tr>
              <a:tr h="274754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f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100101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90609409"/>
                  </a:ext>
                </a:extLst>
              </a:tr>
              <a:tr h="274754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o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011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83744499"/>
                  </a:ext>
                </a:extLst>
              </a:tr>
              <a:tr h="274754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p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000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83871135"/>
                  </a:ext>
                </a:extLst>
              </a:tr>
              <a:tr h="274754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q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100100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66770112"/>
                  </a:ext>
                </a:extLst>
              </a:tr>
              <a:tr h="274754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x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1010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0516452"/>
                  </a:ext>
                </a:extLst>
              </a:tr>
              <a:tr h="274754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y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1011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18547312"/>
                  </a:ext>
                </a:extLst>
              </a:tr>
              <a:tr h="274754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>
                          <a:effectLst/>
                        </a:rPr>
                        <a:t>z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</a:rPr>
                        <a:t>1000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57391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5600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>
            <a:extLst>
              <a:ext uri="{FF2B5EF4-FFF2-40B4-BE49-F238E27FC236}">
                <a16:creationId xmlns:a16="http://schemas.microsoft.com/office/drawing/2014/main" id="{43883390-369E-4F8F-B435-E8F2AE7DD989}"/>
              </a:ext>
            </a:extLst>
          </p:cNvPr>
          <p:cNvSpPr/>
          <p:nvPr/>
        </p:nvSpPr>
        <p:spPr>
          <a:xfrm>
            <a:off x="7543800" y="4489704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D0D1FF6-136B-4DD1-843C-D4E82AED47BD}"/>
              </a:ext>
            </a:extLst>
          </p:cNvPr>
          <p:cNvSpPr txBox="1"/>
          <p:nvPr/>
        </p:nvSpPr>
        <p:spPr>
          <a:xfrm>
            <a:off x="5378958" y="237066"/>
            <a:ext cx="609447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题目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（哈夫曼树和哈夫曼编码）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对如下字母（包含权重）进行编码，画出哈夫曼树构造过程，给出每个字母的哈夫曼编码以及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WPL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{a, b, c, d, e, f, o, p, q, x, y, z} 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 = 5, b = 5 , c = 30 , d = 10 , e = 4 , f = 2 , o = 12, p = 8 , q = 1, 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x = 7, y =8, z = 6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B33B3F97-2B55-43AF-AEAA-E986ED6CD581}"/>
              </a:ext>
            </a:extLst>
          </p:cNvPr>
          <p:cNvSpPr/>
          <p:nvPr/>
        </p:nvSpPr>
        <p:spPr>
          <a:xfrm>
            <a:off x="8503920" y="4489704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2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FB853CA4-313C-40F1-98D2-4F9FA78B38A4}"/>
              </a:ext>
            </a:extLst>
          </p:cNvPr>
          <p:cNvSpPr/>
          <p:nvPr/>
        </p:nvSpPr>
        <p:spPr>
          <a:xfrm>
            <a:off x="7973568" y="3429000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3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8AF3C61-05E0-4FC6-BC57-6D64B746C026}"/>
              </a:ext>
            </a:extLst>
          </p:cNvPr>
          <p:cNvCxnSpPr>
            <a:cxnSpLocks/>
            <a:stCxn id="16" idx="5"/>
            <a:endCxn id="14" idx="0"/>
          </p:cNvCxnSpPr>
          <p:nvPr/>
        </p:nvCxnSpPr>
        <p:spPr>
          <a:xfrm>
            <a:off x="8379422" y="3834854"/>
            <a:ext cx="362242" cy="654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CC500A5-DC74-4740-AA05-4904074544D9}"/>
              </a:ext>
            </a:extLst>
          </p:cNvPr>
          <p:cNvCxnSpPr>
            <a:cxnSpLocks/>
            <a:stCxn id="16" idx="3"/>
            <a:endCxn id="9" idx="0"/>
          </p:cNvCxnSpPr>
          <p:nvPr/>
        </p:nvCxnSpPr>
        <p:spPr>
          <a:xfrm flipH="1">
            <a:off x="7781544" y="3834854"/>
            <a:ext cx="261658" cy="654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9F9FF558-FE8E-43FF-8111-D3542D013AC1}"/>
              </a:ext>
            </a:extLst>
          </p:cNvPr>
          <p:cNvSpPr txBox="1"/>
          <p:nvPr/>
        </p:nvSpPr>
        <p:spPr>
          <a:xfrm>
            <a:off x="0" y="52400"/>
            <a:ext cx="3214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[3, 4, 5, 5, 6, 7, 8, 8, 10, 12, 30]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4816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>
            <a:extLst>
              <a:ext uri="{FF2B5EF4-FFF2-40B4-BE49-F238E27FC236}">
                <a16:creationId xmlns:a16="http://schemas.microsoft.com/office/drawing/2014/main" id="{43883390-369E-4F8F-B435-E8F2AE7DD989}"/>
              </a:ext>
            </a:extLst>
          </p:cNvPr>
          <p:cNvSpPr/>
          <p:nvPr/>
        </p:nvSpPr>
        <p:spPr>
          <a:xfrm>
            <a:off x="5550408" y="5650314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D0D1FF6-136B-4DD1-843C-D4E82AED47BD}"/>
              </a:ext>
            </a:extLst>
          </p:cNvPr>
          <p:cNvSpPr txBox="1"/>
          <p:nvPr/>
        </p:nvSpPr>
        <p:spPr>
          <a:xfrm>
            <a:off x="5378958" y="237066"/>
            <a:ext cx="609447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题目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（哈夫曼树和哈夫曼编码）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对如下字母（包含权重）进行编码，画出哈夫曼树构造过程，给出每个字母的哈夫曼编码以及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WPL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{a, b, c, d, e, f, o, p, q, x, y, z} 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 = 5, b = 5 , c = 30 , d = 10 , e = 4 , f = 2 , o = 12, p = 8 , q = 1, 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x = 7, y =8, z = 6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B33B3F97-2B55-43AF-AEAA-E986ED6CD581}"/>
              </a:ext>
            </a:extLst>
          </p:cNvPr>
          <p:cNvSpPr/>
          <p:nvPr/>
        </p:nvSpPr>
        <p:spPr>
          <a:xfrm>
            <a:off x="6510528" y="5650314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2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FB853CA4-313C-40F1-98D2-4F9FA78B38A4}"/>
              </a:ext>
            </a:extLst>
          </p:cNvPr>
          <p:cNvSpPr/>
          <p:nvPr/>
        </p:nvSpPr>
        <p:spPr>
          <a:xfrm>
            <a:off x="5980176" y="4589610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3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8AF3C61-05E0-4FC6-BC57-6D64B746C026}"/>
              </a:ext>
            </a:extLst>
          </p:cNvPr>
          <p:cNvCxnSpPr>
            <a:cxnSpLocks/>
            <a:stCxn id="16" idx="5"/>
            <a:endCxn id="14" idx="0"/>
          </p:cNvCxnSpPr>
          <p:nvPr/>
        </p:nvCxnSpPr>
        <p:spPr>
          <a:xfrm>
            <a:off x="6386030" y="4995464"/>
            <a:ext cx="362242" cy="654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CC500A5-DC74-4740-AA05-4904074544D9}"/>
              </a:ext>
            </a:extLst>
          </p:cNvPr>
          <p:cNvCxnSpPr>
            <a:cxnSpLocks/>
            <a:stCxn id="16" idx="3"/>
            <a:endCxn id="9" idx="0"/>
          </p:cNvCxnSpPr>
          <p:nvPr/>
        </p:nvCxnSpPr>
        <p:spPr>
          <a:xfrm flipH="1">
            <a:off x="5788152" y="4995464"/>
            <a:ext cx="261658" cy="654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A9135B3E-48A7-4484-B16D-C056286E1BE3}"/>
              </a:ext>
            </a:extLst>
          </p:cNvPr>
          <p:cNvSpPr/>
          <p:nvPr/>
        </p:nvSpPr>
        <p:spPr>
          <a:xfrm>
            <a:off x="6986016" y="4645555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4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0F30A84-81C8-4E05-A2B0-49B9F6AFEB1E}"/>
              </a:ext>
            </a:extLst>
          </p:cNvPr>
          <p:cNvSpPr/>
          <p:nvPr/>
        </p:nvSpPr>
        <p:spPr>
          <a:xfrm>
            <a:off x="6510528" y="3721608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7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2AA8D6B-675B-4771-820A-37797106BB7A}"/>
              </a:ext>
            </a:extLst>
          </p:cNvPr>
          <p:cNvCxnSpPr>
            <a:stCxn id="11" idx="3"/>
            <a:endCxn id="16" idx="0"/>
          </p:cNvCxnSpPr>
          <p:nvPr/>
        </p:nvCxnSpPr>
        <p:spPr>
          <a:xfrm flipH="1">
            <a:off x="6217920" y="4127462"/>
            <a:ext cx="362242" cy="462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6C691C3-9317-4145-BA02-E7C9ACCE38A5}"/>
              </a:ext>
            </a:extLst>
          </p:cNvPr>
          <p:cNvCxnSpPr>
            <a:cxnSpLocks/>
            <a:stCxn id="11" idx="5"/>
            <a:endCxn id="10" idx="0"/>
          </p:cNvCxnSpPr>
          <p:nvPr/>
        </p:nvCxnSpPr>
        <p:spPr>
          <a:xfrm>
            <a:off x="6916382" y="4127462"/>
            <a:ext cx="307378" cy="518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3F00488C-0733-43ED-94C4-EF9E3D4D7802}"/>
              </a:ext>
            </a:extLst>
          </p:cNvPr>
          <p:cNvSpPr txBox="1"/>
          <p:nvPr/>
        </p:nvSpPr>
        <p:spPr>
          <a:xfrm>
            <a:off x="0" y="52400"/>
            <a:ext cx="292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[5, 5, 6, 7, 7, 8, 8, 10, 12, 30]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0285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>
            <a:extLst>
              <a:ext uri="{FF2B5EF4-FFF2-40B4-BE49-F238E27FC236}">
                <a16:creationId xmlns:a16="http://schemas.microsoft.com/office/drawing/2014/main" id="{43883390-369E-4F8F-B435-E8F2AE7DD989}"/>
              </a:ext>
            </a:extLst>
          </p:cNvPr>
          <p:cNvSpPr/>
          <p:nvPr/>
        </p:nvSpPr>
        <p:spPr>
          <a:xfrm>
            <a:off x="5550408" y="5650314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D0D1FF6-136B-4DD1-843C-D4E82AED47BD}"/>
              </a:ext>
            </a:extLst>
          </p:cNvPr>
          <p:cNvSpPr txBox="1"/>
          <p:nvPr/>
        </p:nvSpPr>
        <p:spPr>
          <a:xfrm>
            <a:off x="5420106" y="237066"/>
            <a:ext cx="609447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题目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（哈夫曼树和哈夫曼编码）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对如下字母（包含权重）进行编码，画出哈夫曼树构造过程，给出每个字母的哈夫曼编码以及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WPL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{a, b, c, d, e, f, o, p, q, x, y, z} 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 = 5, b = 5 , c = 30 , d = 10 , e = 4 , f = 2 , o = 12, p = 8 , q = 1, 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x = 7, y =8, z = 6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B33B3F97-2B55-43AF-AEAA-E986ED6CD581}"/>
              </a:ext>
            </a:extLst>
          </p:cNvPr>
          <p:cNvSpPr/>
          <p:nvPr/>
        </p:nvSpPr>
        <p:spPr>
          <a:xfrm>
            <a:off x="6510528" y="5650314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2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FB853CA4-313C-40F1-98D2-4F9FA78B38A4}"/>
              </a:ext>
            </a:extLst>
          </p:cNvPr>
          <p:cNvSpPr/>
          <p:nvPr/>
        </p:nvSpPr>
        <p:spPr>
          <a:xfrm>
            <a:off x="5980176" y="4589610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3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8AF3C61-05E0-4FC6-BC57-6D64B746C026}"/>
              </a:ext>
            </a:extLst>
          </p:cNvPr>
          <p:cNvCxnSpPr>
            <a:cxnSpLocks/>
            <a:stCxn id="16" idx="5"/>
            <a:endCxn id="14" idx="0"/>
          </p:cNvCxnSpPr>
          <p:nvPr/>
        </p:nvCxnSpPr>
        <p:spPr>
          <a:xfrm>
            <a:off x="6386030" y="4995464"/>
            <a:ext cx="362242" cy="654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CC500A5-DC74-4740-AA05-4904074544D9}"/>
              </a:ext>
            </a:extLst>
          </p:cNvPr>
          <p:cNvCxnSpPr>
            <a:cxnSpLocks/>
            <a:stCxn id="16" idx="3"/>
            <a:endCxn id="9" idx="0"/>
          </p:cNvCxnSpPr>
          <p:nvPr/>
        </p:nvCxnSpPr>
        <p:spPr>
          <a:xfrm flipH="1">
            <a:off x="5788152" y="4995464"/>
            <a:ext cx="261658" cy="654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A9135B3E-48A7-4484-B16D-C056286E1BE3}"/>
              </a:ext>
            </a:extLst>
          </p:cNvPr>
          <p:cNvSpPr/>
          <p:nvPr/>
        </p:nvSpPr>
        <p:spPr>
          <a:xfrm>
            <a:off x="6986016" y="4645555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4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0F30A84-81C8-4E05-A2B0-49B9F6AFEB1E}"/>
              </a:ext>
            </a:extLst>
          </p:cNvPr>
          <p:cNvSpPr/>
          <p:nvPr/>
        </p:nvSpPr>
        <p:spPr>
          <a:xfrm>
            <a:off x="6510528" y="3721608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7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2AA8D6B-675B-4771-820A-37797106BB7A}"/>
              </a:ext>
            </a:extLst>
          </p:cNvPr>
          <p:cNvCxnSpPr>
            <a:cxnSpLocks/>
            <a:stCxn id="11" idx="3"/>
            <a:endCxn id="16" idx="0"/>
          </p:cNvCxnSpPr>
          <p:nvPr/>
        </p:nvCxnSpPr>
        <p:spPr>
          <a:xfrm flipH="1">
            <a:off x="6217920" y="4127462"/>
            <a:ext cx="362242" cy="462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6C691C3-9317-4145-BA02-E7C9ACCE38A5}"/>
              </a:ext>
            </a:extLst>
          </p:cNvPr>
          <p:cNvCxnSpPr>
            <a:cxnSpLocks/>
            <a:stCxn id="11" idx="5"/>
            <a:endCxn id="10" idx="0"/>
          </p:cNvCxnSpPr>
          <p:nvPr/>
        </p:nvCxnSpPr>
        <p:spPr>
          <a:xfrm>
            <a:off x="6916382" y="4127462"/>
            <a:ext cx="307378" cy="518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C772B8C7-3668-4C10-9B2E-3D4025C44D59}"/>
              </a:ext>
            </a:extLst>
          </p:cNvPr>
          <p:cNvSpPr/>
          <p:nvPr/>
        </p:nvSpPr>
        <p:spPr>
          <a:xfrm>
            <a:off x="7991856" y="4712678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5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4ADF731-B74C-4029-9CAA-46817BCDE6DA}"/>
              </a:ext>
            </a:extLst>
          </p:cNvPr>
          <p:cNvSpPr/>
          <p:nvPr/>
        </p:nvSpPr>
        <p:spPr>
          <a:xfrm>
            <a:off x="8951976" y="4712678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5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70D451D3-DF6E-4EC9-BC94-017E5A1D3935}"/>
              </a:ext>
            </a:extLst>
          </p:cNvPr>
          <p:cNvSpPr/>
          <p:nvPr/>
        </p:nvSpPr>
        <p:spPr>
          <a:xfrm>
            <a:off x="8421624" y="3651974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10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2D3BB918-6082-46EA-A8AF-FC6917121828}"/>
              </a:ext>
            </a:extLst>
          </p:cNvPr>
          <p:cNvCxnSpPr>
            <a:cxnSpLocks/>
            <a:stCxn id="23" idx="5"/>
            <a:endCxn id="22" idx="0"/>
          </p:cNvCxnSpPr>
          <p:nvPr/>
        </p:nvCxnSpPr>
        <p:spPr>
          <a:xfrm>
            <a:off x="8827478" y="4057828"/>
            <a:ext cx="362242" cy="654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5993A61-9357-459F-99B7-241E253FB9D3}"/>
              </a:ext>
            </a:extLst>
          </p:cNvPr>
          <p:cNvCxnSpPr>
            <a:cxnSpLocks/>
            <a:stCxn id="23" idx="3"/>
            <a:endCxn id="21" idx="0"/>
          </p:cNvCxnSpPr>
          <p:nvPr/>
        </p:nvCxnSpPr>
        <p:spPr>
          <a:xfrm flipH="1">
            <a:off x="8229600" y="4057828"/>
            <a:ext cx="261658" cy="654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1A91D9A0-05C4-465F-8136-FBC0CE5ACCD6}"/>
              </a:ext>
            </a:extLst>
          </p:cNvPr>
          <p:cNvSpPr txBox="1"/>
          <p:nvPr/>
        </p:nvSpPr>
        <p:spPr>
          <a:xfrm>
            <a:off x="0" y="52400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[6, 7, 7, 8, 8, 10, 10, 12, 30]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9672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>
            <a:extLst>
              <a:ext uri="{FF2B5EF4-FFF2-40B4-BE49-F238E27FC236}">
                <a16:creationId xmlns:a16="http://schemas.microsoft.com/office/drawing/2014/main" id="{43883390-369E-4F8F-B435-E8F2AE7DD989}"/>
              </a:ext>
            </a:extLst>
          </p:cNvPr>
          <p:cNvSpPr/>
          <p:nvPr/>
        </p:nvSpPr>
        <p:spPr>
          <a:xfrm>
            <a:off x="5550408" y="5650314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D0D1FF6-136B-4DD1-843C-D4E82AED47BD}"/>
              </a:ext>
            </a:extLst>
          </p:cNvPr>
          <p:cNvSpPr txBox="1"/>
          <p:nvPr/>
        </p:nvSpPr>
        <p:spPr>
          <a:xfrm>
            <a:off x="5420106" y="237066"/>
            <a:ext cx="609447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题目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（哈夫曼树和哈夫曼编码）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对如下字母（包含权重）进行编码，画出哈夫曼树构造过程，给出每个字母的哈夫曼编码以及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WPL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{a, b, c, d, e, f, o, p, q, x, y, z} 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 = 5, b = 5 , c = 30 , d = 10 , e = 4 , f = 2 , o = 12, p = 8 , q = 1, 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x = 7, y =8, z = 6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B33B3F97-2B55-43AF-AEAA-E986ED6CD581}"/>
              </a:ext>
            </a:extLst>
          </p:cNvPr>
          <p:cNvSpPr/>
          <p:nvPr/>
        </p:nvSpPr>
        <p:spPr>
          <a:xfrm>
            <a:off x="6510528" y="5650314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2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FB853CA4-313C-40F1-98D2-4F9FA78B38A4}"/>
              </a:ext>
            </a:extLst>
          </p:cNvPr>
          <p:cNvSpPr/>
          <p:nvPr/>
        </p:nvSpPr>
        <p:spPr>
          <a:xfrm>
            <a:off x="5980176" y="4589610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3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8AF3C61-05E0-4FC6-BC57-6D64B746C026}"/>
              </a:ext>
            </a:extLst>
          </p:cNvPr>
          <p:cNvCxnSpPr>
            <a:cxnSpLocks/>
            <a:stCxn id="16" idx="5"/>
            <a:endCxn id="14" idx="0"/>
          </p:cNvCxnSpPr>
          <p:nvPr/>
        </p:nvCxnSpPr>
        <p:spPr>
          <a:xfrm>
            <a:off x="6386030" y="4995464"/>
            <a:ext cx="362242" cy="654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CC500A5-DC74-4740-AA05-4904074544D9}"/>
              </a:ext>
            </a:extLst>
          </p:cNvPr>
          <p:cNvCxnSpPr>
            <a:cxnSpLocks/>
            <a:stCxn id="16" idx="3"/>
            <a:endCxn id="9" idx="0"/>
          </p:cNvCxnSpPr>
          <p:nvPr/>
        </p:nvCxnSpPr>
        <p:spPr>
          <a:xfrm flipH="1">
            <a:off x="5788152" y="4995464"/>
            <a:ext cx="261658" cy="654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A9135B3E-48A7-4484-B16D-C056286E1BE3}"/>
              </a:ext>
            </a:extLst>
          </p:cNvPr>
          <p:cNvSpPr/>
          <p:nvPr/>
        </p:nvSpPr>
        <p:spPr>
          <a:xfrm>
            <a:off x="6986016" y="4645555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4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0F30A84-81C8-4E05-A2B0-49B9F6AFEB1E}"/>
              </a:ext>
            </a:extLst>
          </p:cNvPr>
          <p:cNvSpPr/>
          <p:nvPr/>
        </p:nvSpPr>
        <p:spPr>
          <a:xfrm>
            <a:off x="6510528" y="3721608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7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2AA8D6B-675B-4771-820A-37797106BB7A}"/>
              </a:ext>
            </a:extLst>
          </p:cNvPr>
          <p:cNvCxnSpPr>
            <a:cxnSpLocks/>
            <a:stCxn id="11" idx="3"/>
            <a:endCxn id="16" idx="0"/>
          </p:cNvCxnSpPr>
          <p:nvPr/>
        </p:nvCxnSpPr>
        <p:spPr>
          <a:xfrm flipH="1">
            <a:off x="6217920" y="4127462"/>
            <a:ext cx="362242" cy="462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6C691C3-9317-4145-BA02-E7C9ACCE38A5}"/>
              </a:ext>
            </a:extLst>
          </p:cNvPr>
          <p:cNvCxnSpPr>
            <a:cxnSpLocks/>
            <a:stCxn id="11" idx="5"/>
            <a:endCxn id="10" idx="0"/>
          </p:cNvCxnSpPr>
          <p:nvPr/>
        </p:nvCxnSpPr>
        <p:spPr>
          <a:xfrm>
            <a:off x="6916382" y="4127462"/>
            <a:ext cx="307378" cy="518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C772B8C7-3668-4C10-9B2E-3D4025C44D59}"/>
              </a:ext>
            </a:extLst>
          </p:cNvPr>
          <p:cNvSpPr/>
          <p:nvPr/>
        </p:nvSpPr>
        <p:spPr>
          <a:xfrm>
            <a:off x="7991856" y="4712678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5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4ADF731-B74C-4029-9CAA-46817BCDE6DA}"/>
              </a:ext>
            </a:extLst>
          </p:cNvPr>
          <p:cNvSpPr/>
          <p:nvPr/>
        </p:nvSpPr>
        <p:spPr>
          <a:xfrm>
            <a:off x="8951976" y="4712678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5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70D451D3-DF6E-4EC9-BC94-017E5A1D3935}"/>
              </a:ext>
            </a:extLst>
          </p:cNvPr>
          <p:cNvSpPr/>
          <p:nvPr/>
        </p:nvSpPr>
        <p:spPr>
          <a:xfrm>
            <a:off x="8421624" y="3651974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10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2D3BB918-6082-46EA-A8AF-FC6917121828}"/>
              </a:ext>
            </a:extLst>
          </p:cNvPr>
          <p:cNvCxnSpPr>
            <a:cxnSpLocks/>
            <a:stCxn id="23" idx="5"/>
            <a:endCxn id="22" idx="0"/>
          </p:cNvCxnSpPr>
          <p:nvPr/>
        </p:nvCxnSpPr>
        <p:spPr>
          <a:xfrm>
            <a:off x="8827478" y="4057828"/>
            <a:ext cx="362242" cy="654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5993A61-9357-459F-99B7-241E253FB9D3}"/>
              </a:ext>
            </a:extLst>
          </p:cNvPr>
          <p:cNvCxnSpPr>
            <a:cxnSpLocks/>
            <a:stCxn id="23" idx="3"/>
            <a:endCxn id="21" idx="0"/>
          </p:cNvCxnSpPr>
          <p:nvPr/>
        </p:nvCxnSpPr>
        <p:spPr>
          <a:xfrm flipH="1">
            <a:off x="8229600" y="4057828"/>
            <a:ext cx="261658" cy="654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62D94622-7503-43C8-B39B-8354093346A3}"/>
              </a:ext>
            </a:extLst>
          </p:cNvPr>
          <p:cNvSpPr/>
          <p:nvPr/>
        </p:nvSpPr>
        <p:spPr>
          <a:xfrm>
            <a:off x="5376672" y="3721608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6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F488A983-222E-49A9-90C7-92038EDF23CC}"/>
              </a:ext>
            </a:extLst>
          </p:cNvPr>
          <p:cNvSpPr/>
          <p:nvPr/>
        </p:nvSpPr>
        <p:spPr>
          <a:xfrm>
            <a:off x="6025896" y="2853606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13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EFA5189F-3065-4C38-8B63-E91587C1A2F3}"/>
              </a:ext>
            </a:extLst>
          </p:cNvPr>
          <p:cNvCxnSpPr>
            <a:stCxn id="31" idx="3"/>
            <a:endCxn id="30" idx="7"/>
          </p:cNvCxnSpPr>
          <p:nvPr/>
        </p:nvCxnSpPr>
        <p:spPr>
          <a:xfrm flipH="1">
            <a:off x="5782526" y="3259460"/>
            <a:ext cx="313004" cy="531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B39BA515-7C8F-45DC-8E13-E5C1C4967265}"/>
              </a:ext>
            </a:extLst>
          </p:cNvPr>
          <p:cNvCxnSpPr>
            <a:stCxn id="11" idx="0"/>
            <a:endCxn id="31" idx="5"/>
          </p:cNvCxnSpPr>
          <p:nvPr/>
        </p:nvCxnSpPr>
        <p:spPr>
          <a:xfrm flipH="1" flipV="1">
            <a:off x="6431750" y="3259460"/>
            <a:ext cx="316522" cy="462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8F973183-F4ED-4EF3-8688-BFF34B2C53BC}"/>
              </a:ext>
            </a:extLst>
          </p:cNvPr>
          <p:cNvSpPr txBox="1"/>
          <p:nvPr/>
        </p:nvSpPr>
        <p:spPr>
          <a:xfrm>
            <a:off x="0" y="52400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[7, 8, 8, 10, 10, 12, 13, 30]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7199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>
            <a:extLst>
              <a:ext uri="{FF2B5EF4-FFF2-40B4-BE49-F238E27FC236}">
                <a16:creationId xmlns:a16="http://schemas.microsoft.com/office/drawing/2014/main" id="{43883390-369E-4F8F-B435-E8F2AE7DD989}"/>
              </a:ext>
            </a:extLst>
          </p:cNvPr>
          <p:cNvSpPr/>
          <p:nvPr/>
        </p:nvSpPr>
        <p:spPr>
          <a:xfrm>
            <a:off x="5550408" y="5650314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D0D1FF6-136B-4DD1-843C-D4E82AED47BD}"/>
              </a:ext>
            </a:extLst>
          </p:cNvPr>
          <p:cNvSpPr txBox="1"/>
          <p:nvPr/>
        </p:nvSpPr>
        <p:spPr>
          <a:xfrm>
            <a:off x="5420106" y="237066"/>
            <a:ext cx="609447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题目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（哈夫曼树和哈夫曼编码）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对如下字母（包含权重）进行编码，画出哈夫曼树构造过程，给出每个字母的哈夫曼编码以及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WPL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{a, b, c, d, e, f, o, p, q, x, y, z} 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 = 5, b = 5 , c = 30 , d = 10 , e = 4 , f = 2 , o = 12, p = 8 , q = 1, 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x = 7, y =8, z = 6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B33B3F97-2B55-43AF-AEAA-E986ED6CD581}"/>
              </a:ext>
            </a:extLst>
          </p:cNvPr>
          <p:cNvSpPr/>
          <p:nvPr/>
        </p:nvSpPr>
        <p:spPr>
          <a:xfrm>
            <a:off x="6510528" y="5650314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2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FB853CA4-313C-40F1-98D2-4F9FA78B38A4}"/>
              </a:ext>
            </a:extLst>
          </p:cNvPr>
          <p:cNvSpPr/>
          <p:nvPr/>
        </p:nvSpPr>
        <p:spPr>
          <a:xfrm>
            <a:off x="5980176" y="4589610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3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8AF3C61-05E0-4FC6-BC57-6D64B746C026}"/>
              </a:ext>
            </a:extLst>
          </p:cNvPr>
          <p:cNvCxnSpPr>
            <a:cxnSpLocks/>
            <a:stCxn id="16" idx="5"/>
            <a:endCxn id="14" idx="0"/>
          </p:cNvCxnSpPr>
          <p:nvPr/>
        </p:nvCxnSpPr>
        <p:spPr>
          <a:xfrm>
            <a:off x="6386030" y="4995464"/>
            <a:ext cx="362242" cy="654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CC500A5-DC74-4740-AA05-4904074544D9}"/>
              </a:ext>
            </a:extLst>
          </p:cNvPr>
          <p:cNvCxnSpPr>
            <a:cxnSpLocks/>
            <a:stCxn id="16" idx="3"/>
            <a:endCxn id="9" idx="0"/>
          </p:cNvCxnSpPr>
          <p:nvPr/>
        </p:nvCxnSpPr>
        <p:spPr>
          <a:xfrm flipH="1">
            <a:off x="5788152" y="4995464"/>
            <a:ext cx="261658" cy="654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A9135B3E-48A7-4484-B16D-C056286E1BE3}"/>
              </a:ext>
            </a:extLst>
          </p:cNvPr>
          <p:cNvSpPr/>
          <p:nvPr/>
        </p:nvSpPr>
        <p:spPr>
          <a:xfrm>
            <a:off x="6986016" y="4645555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4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0F30A84-81C8-4E05-A2B0-49B9F6AFEB1E}"/>
              </a:ext>
            </a:extLst>
          </p:cNvPr>
          <p:cNvSpPr/>
          <p:nvPr/>
        </p:nvSpPr>
        <p:spPr>
          <a:xfrm>
            <a:off x="6510528" y="3721608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7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2AA8D6B-675B-4771-820A-37797106BB7A}"/>
              </a:ext>
            </a:extLst>
          </p:cNvPr>
          <p:cNvCxnSpPr>
            <a:cxnSpLocks/>
            <a:stCxn id="11" idx="3"/>
            <a:endCxn id="16" idx="0"/>
          </p:cNvCxnSpPr>
          <p:nvPr/>
        </p:nvCxnSpPr>
        <p:spPr>
          <a:xfrm flipH="1">
            <a:off x="6217920" y="4127462"/>
            <a:ext cx="362242" cy="462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6C691C3-9317-4145-BA02-E7C9ACCE38A5}"/>
              </a:ext>
            </a:extLst>
          </p:cNvPr>
          <p:cNvCxnSpPr>
            <a:cxnSpLocks/>
            <a:stCxn id="11" idx="5"/>
            <a:endCxn id="10" idx="0"/>
          </p:cNvCxnSpPr>
          <p:nvPr/>
        </p:nvCxnSpPr>
        <p:spPr>
          <a:xfrm>
            <a:off x="6916382" y="4127462"/>
            <a:ext cx="307378" cy="518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C772B8C7-3668-4C10-9B2E-3D4025C44D59}"/>
              </a:ext>
            </a:extLst>
          </p:cNvPr>
          <p:cNvSpPr/>
          <p:nvPr/>
        </p:nvSpPr>
        <p:spPr>
          <a:xfrm>
            <a:off x="7991856" y="4712678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5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4ADF731-B74C-4029-9CAA-46817BCDE6DA}"/>
              </a:ext>
            </a:extLst>
          </p:cNvPr>
          <p:cNvSpPr/>
          <p:nvPr/>
        </p:nvSpPr>
        <p:spPr>
          <a:xfrm>
            <a:off x="8951976" y="4712678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5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70D451D3-DF6E-4EC9-BC94-017E5A1D3935}"/>
              </a:ext>
            </a:extLst>
          </p:cNvPr>
          <p:cNvSpPr/>
          <p:nvPr/>
        </p:nvSpPr>
        <p:spPr>
          <a:xfrm>
            <a:off x="8421624" y="3651974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10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2D3BB918-6082-46EA-A8AF-FC6917121828}"/>
              </a:ext>
            </a:extLst>
          </p:cNvPr>
          <p:cNvCxnSpPr>
            <a:cxnSpLocks/>
            <a:stCxn id="23" idx="5"/>
            <a:endCxn id="22" idx="0"/>
          </p:cNvCxnSpPr>
          <p:nvPr/>
        </p:nvCxnSpPr>
        <p:spPr>
          <a:xfrm>
            <a:off x="8827478" y="4057828"/>
            <a:ext cx="362242" cy="654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5993A61-9357-459F-99B7-241E253FB9D3}"/>
              </a:ext>
            </a:extLst>
          </p:cNvPr>
          <p:cNvCxnSpPr>
            <a:cxnSpLocks/>
            <a:stCxn id="23" idx="3"/>
            <a:endCxn id="21" idx="0"/>
          </p:cNvCxnSpPr>
          <p:nvPr/>
        </p:nvCxnSpPr>
        <p:spPr>
          <a:xfrm flipH="1">
            <a:off x="8229600" y="4057828"/>
            <a:ext cx="261658" cy="654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62D94622-7503-43C8-B39B-8354093346A3}"/>
              </a:ext>
            </a:extLst>
          </p:cNvPr>
          <p:cNvSpPr/>
          <p:nvPr/>
        </p:nvSpPr>
        <p:spPr>
          <a:xfrm>
            <a:off x="5376672" y="3721608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6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F488A983-222E-49A9-90C7-92038EDF23CC}"/>
              </a:ext>
            </a:extLst>
          </p:cNvPr>
          <p:cNvSpPr/>
          <p:nvPr/>
        </p:nvSpPr>
        <p:spPr>
          <a:xfrm>
            <a:off x="6025896" y="2853606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13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EFA5189F-3065-4C38-8B63-E91587C1A2F3}"/>
              </a:ext>
            </a:extLst>
          </p:cNvPr>
          <p:cNvCxnSpPr>
            <a:stCxn id="31" idx="3"/>
            <a:endCxn id="30" idx="7"/>
          </p:cNvCxnSpPr>
          <p:nvPr/>
        </p:nvCxnSpPr>
        <p:spPr>
          <a:xfrm flipH="1">
            <a:off x="5782526" y="3259460"/>
            <a:ext cx="313004" cy="531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B39BA515-7C8F-45DC-8E13-E5C1C4967265}"/>
              </a:ext>
            </a:extLst>
          </p:cNvPr>
          <p:cNvCxnSpPr>
            <a:stCxn id="11" idx="0"/>
            <a:endCxn id="31" idx="5"/>
          </p:cNvCxnSpPr>
          <p:nvPr/>
        </p:nvCxnSpPr>
        <p:spPr>
          <a:xfrm flipH="1" flipV="1">
            <a:off x="6431750" y="3259460"/>
            <a:ext cx="316522" cy="462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8F973183-F4ED-4EF3-8688-BFF34B2C53BC}"/>
              </a:ext>
            </a:extLst>
          </p:cNvPr>
          <p:cNvSpPr txBox="1"/>
          <p:nvPr/>
        </p:nvSpPr>
        <p:spPr>
          <a:xfrm>
            <a:off x="0" y="52400"/>
            <a:ext cx="258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[8, 10, 10, 12, 13, 15, 30]</a:t>
            </a:r>
            <a:endParaRPr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F0DD21ED-65F4-4678-98AB-582BB307F260}"/>
              </a:ext>
            </a:extLst>
          </p:cNvPr>
          <p:cNvSpPr/>
          <p:nvPr/>
        </p:nvSpPr>
        <p:spPr>
          <a:xfrm>
            <a:off x="9734842" y="4712678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7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B3507AB9-B931-4FEF-888E-6ADA6B20D396}"/>
              </a:ext>
            </a:extLst>
          </p:cNvPr>
          <p:cNvSpPr/>
          <p:nvPr/>
        </p:nvSpPr>
        <p:spPr>
          <a:xfrm>
            <a:off x="10694962" y="4712678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8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807043D5-6447-4358-8325-1EC812AD0204}"/>
              </a:ext>
            </a:extLst>
          </p:cNvPr>
          <p:cNvSpPr/>
          <p:nvPr/>
        </p:nvSpPr>
        <p:spPr>
          <a:xfrm>
            <a:off x="10164610" y="3651974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15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7FBBEF30-9DD5-4237-BA90-9C5C28B6421D}"/>
              </a:ext>
            </a:extLst>
          </p:cNvPr>
          <p:cNvCxnSpPr>
            <a:cxnSpLocks/>
            <a:stCxn id="32" idx="5"/>
            <a:endCxn id="29" idx="0"/>
          </p:cNvCxnSpPr>
          <p:nvPr/>
        </p:nvCxnSpPr>
        <p:spPr>
          <a:xfrm>
            <a:off x="10570464" y="4057828"/>
            <a:ext cx="362242" cy="654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620B3F9-DFBB-471C-8E9E-96718BD6600D}"/>
              </a:ext>
            </a:extLst>
          </p:cNvPr>
          <p:cNvCxnSpPr>
            <a:cxnSpLocks/>
            <a:stCxn id="32" idx="3"/>
            <a:endCxn id="28" idx="0"/>
          </p:cNvCxnSpPr>
          <p:nvPr/>
        </p:nvCxnSpPr>
        <p:spPr>
          <a:xfrm flipH="1">
            <a:off x="9972586" y="4057828"/>
            <a:ext cx="261658" cy="654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955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>
            <a:extLst>
              <a:ext uri="{FF2B5EF4-FFF2-40B4-BE49-F238E27FC236}">
                <a16:creationId xmlns:a16="http://schemas.microsoft.com/office/drawing/2014/main" id="{43883390-369E-4F8F-B435-E8F2AE7DD989}"/>
              </a:ext>
            </a:extLst>
          </p:cNvPr>
          <p:cNvSpPr/>
          <p:nvPr/>
        </p:nvSpPr>
        <p:spPr>
          <a:xfrm>
            <a:off x="5550408" y="5650314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D0D1FF6-136B-4DD1-843C-D4E82AED47BD}"/>
              </a:ext>
            </a:extLst>
          </p:cNvPr>
          <p:cNvSpPr txBox="1"/>
          <p:nvPr/>
        </p:nvSpPr>
        <p:spPr>
          <a:xfrm>
            <a:off x="5420106" y="237066"/>
            <a:ext cx="609447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题目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（哈夫曼树和哈夫曼编码）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对如下字母（包含权重）进行编码，画出哈夫曼树构造过程，给出每个字母的哈夫曼编码以及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WPL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{a, b, c, d, e, f, o, p, q, x, y, z} 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 = 5, b = 5 , c = 30 , d = 10 , e = 4 , f = 2 , o = 12, p = 8 , q = 1, 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x = 7, y =8, z = 6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B33B3F97-2B55-43AF-AEAA-E986ED6CD581}"/>
              </a:ext>
            </a:extLst>
          </p:cNvPr>
          <p:cNvSpPr/>
          <p:nvPr/>
        </p:nvSpPr>
        <p:spPr>
          <a:xfrm>
            <a:off x="6510528" y="5650314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2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FB853CA4-313C-40F1-98D2-4F9FA78B38A4}"/>
              </a:ext>
            </a:extLst>
          </p:cNvPr>
          <p:cNvSpPr/>
          <p:nvPr/>
        </p:nvSpPr>
        <p:spPr>
          <a:xfrm>
            <a:off x="5980176" y="4589610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3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8AF3C61-05E0-4FC6-BC57-6D64B746C026}"/>
              </a:ext>
            </a:extLst>
          </p:cNvPr>
          <p:cNvCxnSpPr>
            <a:cxnSpLocks/>
            <a:stCxn id="16" idx="5"/>
            <a:endCxn id="14" idx="0"/>
          </p:cNvCxnSpPr>
          <p:nvPr/>
        </p:nvCxnSpPr>
        <p:spPr>
          <a:xfrm>
            <a:off x="6386030" y="4995464"/>
            <a:ext cx="362242" cy="654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CC500A5-DC74-4740-AA05-4904074544D9}"/>
              </a:ext>
            </a:extLst>
          </p:cNvPr>
          <p:cNvCxnSpPr>
            <a:cxnSpLocks/>
            <a:stCxn id="16" idx="3"/>
            <a:endCxn id="9" idx="0"/>
          </p:cNvCxnSpPr>
          <p:nvPr/>
        </p:nvCxnSpPr>
        <p:spPr>
          <a:xfrm flipH="1">
            <a:off x="5788152" y="4995464"/>
            <a:ext cx="261658" cy="654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A9135B3E-48A7-4484-B16D-C056286E1BE3}"/>
              </a:ext>
            </a:extLst>
          </p:cNvPr>
          <p:cNvSpPr/>
          <p:nvPr/>
        </p:nvSpPr>
        <p:spPr>
          <a:xfrm>
            <a:off x="6986016" y="4645555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4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0F30A84-81C8-4E05-A2B0-49B9F6AFEB1E}"/>
              </a:ext>
            </a:extLst>
          </p:cNvPr>
          <p:cNvSpPr/>
          <p:nvPr/>
        </p:nvSpPr>
        <p:spPr>
          <a:xfrm>
            <a:off x="6510528" y="3721608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7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2AA8D6B-675B-4771-820A-37797106BB7A}"/>
              </a:ext>
            </a:extLst>
          </p:cNvPr>
          <p:cNvCxnSpPr>
            <a:cxnSpLocks/>
            <a:stCxn id="11" idx="3"/>
            <a:endCxn id="16" idx="0"/>
          </p:cNvCxnSpPr>
          <p:nvPr/>
        </p:nvCxnSpPr>
        <p:spPr>
          <a:xfrm flipH="1">
            <a:off x="6217920" y="4127462"/>
            <a:ext cx="362242" cy="462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6C691C3-9317-4145-BA02-E7C9ACCE38A5}"/>
              </a:ext>
            </a:extLst>
          </p:cNvPr>
          <p:cNvCxnSpPr>
            <a:cxnSpLocks/>
            <a:stCxn id="11" idx="5"/>
            <a:endCxn id="10" idx="0"/>
          </p:cNvCxnSpPr>
          <p:nvPr/>
        </p:nvCxnSpPr>
        <p:spPr>
          <a:xfrm>
            <a:off x="6916382" y="4127462"/>
            <a:ext cx="307378" cy="518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C772B8C7-3668-4C10-9B2E-3D4025C44D59}"/>
              </a:ext>
            </a:extLst>
          </p:cNvPr>
          <p:cNvSpPr/>
          <p:nvPr/>
        </p:nvSpPr>
        <p:spPr>
          <a:xfrm>
            <a:off x="3408274" y="4779830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5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4ADF731-B74C-4029-9CAA-46817BCDE6DA}"/>
              </a:ext>
            </a:extLst>
          </p:cNvPr>
          <p:cNvSpPr/>
          <p:nvPr/>
        </p:nvSpPr>
        <p:spPr>
          <a:xfrm>
            <a:off x="4368394" y="4779830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5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70D451D3-DF6E-4EC9-BC94-017E5A1D3935}"/>
              </a:ext>
            </a:extLst>
          </p:cNvPr>
          <p:cNvSpPr/>
          <p:nvPr/>
        </p:nvSpPr>
        <p:spPr>
          <a:xfrm>
            <a:off x="3838042" y="3719126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10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2D3BB918-6082-46EA-A8AF-FC6917121828}"/>
              </a:ext>
            </a:extLst>
          </p:cNvPr>
          <p:cNvCxnSpPr>
            <a:cxnSpLocks/>
            <a:stCxn id="23" idx="5"/>
            <a:endCxn id="22" idx="0"/>
          </p:cNvCxnSpPr>
          <p:nvPr/>
        </p:nvCxnSpPr>
        <p:spPr>
          <a:xfrm>
            <a:off x="4243896" y="4124980"/>
            <a:ext cx="362242" cy="654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5993A61-9357-459F-99B7-241E253FB9D3}"/>
              </a:ext>
            </a:extLst>
          </p:cNvPr>
          <p:cNvCxnSpPr>
            <a:cxnSpLocks/>
            <a:stCxn id="23" idx="3"/>
            <a:endCxn id="21" idx="0"/>
          </p:cNvCxnSpPr>
          <p:nvPr/>
        </p:nvCxnSpPr>
        <p:spPr>
          <a:xfrm flipH="1">
            <a:off x="3646018" y="4124980"/>
            <a:ext cx="261658" cy="654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62D94622-7503-43C8-B39B-8354093346A3}"/>
              </a:ext>
            </a:extLst>
          </p:cNvPr>
          <p:cNvSpPr/>
          <p:nvPr/>
        </p:nvSpPr>
        <p:spPr>
          <a:xfrm>
            <a:off x="5376672" y="3721608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6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F488A983-222E-49A9-90C7-92038EDF23CC}"/>
              </a:ext>
            </a:extLst>
          </p:cNvPr>
          <p:cNvSpPr/>
          <p:nvPr/>
        </p:nvSpPr>
        <p:spPr>
          <a:xfrm>
            <a:off x="6025896" y="2853606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13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EFA5189F-3065-4C38-8B63-E91587C1A2F3}"/>
              </a:ext>
            </a:extLst>
          </p:cNvPr>
          <p:cNvCxnSpPr>
            <a:stCxn id="31" idx="3"/>
            <a:endCxn id="30" idx="7"/>
          </p:cNvCxnSpPr>
          <p:nvPr/>
        </p:nvCxnSpPr>
        <p:spPr>
          <a:xfrm flipH="1">
            <a:off x="5782526" y="3259460"/>
            <a:ext cx="313004" cy="531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B39BA515-7C8F-45DC-8E13-E5C1C4967265}"/>
              </a:ext>
            </a:extLst>
          </p:cNvPr>
          <p:cNvCxnSpPr>
            <a:stCxn id="11" idx="0"/>
            <a:endCxn id="31" idx="5"/>
          </p:cNvCxnSpPr>
          <p:nvPr/>
        </p:nvCxnSpPr>
        <p:spPr>
          <a:xfrm flipH="1" flipV="1">
            <a:off x="6431750" y="3259460"/>
            <a:ext cx="316522" cy="462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8F973183-F4ED-4EF3-8688-BFF34B2C53BC}"/>
              </a:ext>
            </a:extLst>
          </p:cNvPr>
          <p:cNvSpPr txBox="1"/>
          <p:nvPr/>
        </p:nvSpPr>
        <p:spPr>
          <a:xfrm>
            <a:off x="0" y="52400"/>
            <a:ext cx="2350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[10, 12, 13, 15, 18, 30]</a:t>
            </a:r>
            <a:endParaRPr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F0DD21ED-65F4-4678-98AB-582BB307F260}"/>
              </a:ext>
            </a:extLst>
          </p:cNvPr>
          <p:cNvSpPr/>
          <p:nvPr/>
        </p:nvSpPr>
        <p:spPr>
          <a:xfrm>
            <a:off x="9734842" y="4712678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7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B3507AB9-B931-4FEF-888E-6ADA6B20D396}"/>
              </a:ext>
            </a:extLst>
          </p:cNvPr>
          <p:cNvSpPr/>
          <p:nvPr/>
        </p:nvSpPr>
        <p:spPr>
          <a:xfrm>
            <a:off x="10694962" y="4712678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8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807043D5-6447-4358-8325-1EC812AD0204}"/>
              </a:ext>
            </a:extLst>
          </p:cNvPr>
          <p:cNvSpPr/>
          <p:nvPr/>
        </p:nvSpPr>
        <p:spPr>
          <a:xfrm>
            <a:off x="10164610" y="3651974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15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7FBBEF30-9DD5-4237-BA90-9C5C28B6421D}"/>
              </a:ext>
            </a:extLst>
          </p:cNvPr>
          <p:cNvCxnSpPr>
            <a:cxnSpLocks/>
            <a:stCxn id="32" idx="5"/>
            <a:endCxn id="29" idx="0"/>
          </p:cNvCxnSpPr>
          <p:nvPr/>
        </p:nvCxnSpPr>
        <p:spPr>
          <a:xfrm>
            <a:off x="10570464" y="4057828"/>
            <a:ext cx="362242" cy="654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620B3F9-DFBB-471C-8E9E-96718BD6600D}"/>
              </a:ext>
            </a:extLst>
          </p:cNvPr>
          <p:cNvCxnSpPr>
            <a:cxnSpLocks/>
            <a:stCxn id="32" idx="3"/>
            <a:endCxn id="28" idx="0"/>
          </p:cNvCxnSpPr>
          <p:nvPr/>
        </p:nvCxnSpPr>
        <p:spPr>
          <a:xfrm flipH="1">
            <a:off x="9972586" y="4057828"/>
            <a:ext cx="261658" cy="654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850FC295-F964-465E-950C-DC6A1B760FDB}"/>
              </a:ext>
            </a:extLst>
          </p:cNvPr>
          <p:cNvSpPr/>
          <p:nvPr/>
        </p:nvSpPr>
        <p:spPr>
          <a:xfrm>
            <a:off x="2677504" y="3719126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8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AF506985-1EB1-4A17-A2B5-82C3C57685E0}"/>
              </a:ext>
            </a:extLst>
          </p:cNvPr>
          <p:cNvSpPr/>
          <p:nvPr/>
        </p:nvSpPr>
        <p:spPr>
          <a:xfrm>
            <a:off x="3253531" y="2853606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18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F6EB9F5-F6C1-433F-B3F5-29A1E6419FF6}"/>
              </a:ext>
            </a:extLst>
          </p:cNvPr>
          <p:cNvCxnSpPr>
            <a:cxnSpLocks/>
            <a:stCxn id="39" idx="3"/>
            <a:endCxn id="38" idx="7"/>
          </p:cNvCxnSpPr>
          <p:nvPr/>
        </p:nvCxnSpPr>
        <p:spPr>
          <a:xfrm flipH="1">
            <a:off x="3083358" y="3259460"/>
            <a:ext cx="239807" cy="52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8A90696F-60C8-42BE-950B-08A055B2B2B2}"/>
              </a:ext>
            </a:extLst>
          </p:cNvPr>
          <p:cNvCxnSpPr>
            <a:cxnSpLocks/>
            <a:stCxn id="39" idx="5"/>
            <a:endCxn id="23" idx="1"/>
          </p:cNvCxnSpPr>
          <p:nvPr/>
        </p:nvCxnSpPr>
        <p:spPr>
          <a:xfrm>
            <a:off x="3659385" y="3259460"/>
            <a:ext cx="248291" cy="52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877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>
            <a:extLst>
              <a:ext uri="{FF2B5EF4-FFF2-40B4-BE49-F238E27FC236}">
                <a16:creationId xmlns:a16="http://schemas.microsoft.com/office/drawing/2014/main" id="{43883390-369E-4F8F-B435-E8F2AE7DD989}"/>
              </a:ext>
            </a:extLst>
          </p:cNvPr>
          <p:cNvSpPr/>
          <p:nvPr/>
        </p:nvSpPr>
        <p:spPr>
          <a:xfrm>
            <a:off x="5550408" y="5650314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D0D1FF6-136B-4DD1-843C-D4E82AED47BD}"/>
              </a:ext>
            </a:extLst>
          </p:cNvPr>
          <p:cNvSpPr txBox="1"/>
          <p:nvPr/>
        </p:nvSpPr>
        <p:spPr>
          <a:xfrm>
            <a:off x="5420106" y="237066"/>
            <a:ext cx="609447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题目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（哈夫曼树和哈夫曼编码）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对如下字母（包含权重）进行编码，画出哈夫曼树构造过程，给出每个字母的哈夫曼编码以及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WPL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{a, b, c, d, e, f, o, p, q, x, y, z} 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 = 5, b = 5 , c = 30 , d = 10 , e = 4 , f = 2 , o = 12, p = 8 , q = 1, 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x = 7, y =8, z = 6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B33B3F97-2B55-43AF-AEAA-E986ED6CD581}"/>
              </a:ext>
            </a:extLst>
          </p:cNvPr>
          <p:cNvSpPr/>
          <p:nvPr/>
        </p:nvSpPr>
        <p:spPr>
          <a:xfrm>
            <a:off x="6510528" y="5650314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2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FB853CA4-313C-40F1-98D2-4F9FA78B38A4}"/>
              </a:ext>
            </a:extLst>
          </p:cNvPr>
          <p:cNvSpPr/>
          <p:nvPr/>
        </p:nvSpPr>
        <p:spPr>
          <a:xfrm>
            <a:off x="5980176" y="4589610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3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8AF3C61-05E0-4FC6-BC57-6D64B746C026}"/>
              </a:ext>
            </a:extLst>
          </p:cNvPr>
          <p:cNvCxnSpPr>
            <a:cxnSpLocks/>
            <a:stCxn id="16" idx="5"/>
            <a:endCxn id="14" idx="0"/>
          </p:cNvCxnSpPr>
          <p:nvPr/>
        </p:nvCxnSpPr>
        <p:spPr>
          <a:xfrm>
            <a:off x="6386030" y="4995464"/>
            <a:ext cx="362242" cy="654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CC500A5-DC74-4740-AA05-4904074544D9}"/>
              </a:ext>
            </a:extLst>
          </p:cNvPr>
          <p:cNvCxnSpPr>
            <a:cxnSpLocks/>
            <a:stCxn id="16" idx="3"/>
            <a:endCxn id="9" idx="0"/>
          </p:cNvCxnSpPr>
          <p:nvPr/>
        </p:nvCxnSpPr>
        <p:spPr>
          <a:xfrm flipH="1">
            <a:off x="5788152" y="4995464"/>
            <a:ext cx="261658" cy="654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A9135B3E-48A7-4484-B16D-C056286E1BE3}"/>
              </a:ext>
            </a:extLst>
          </p:cNvPr>
          <p:cNvSpPr/>
          <p:nvPr/>
        </p:nvSpPr>
        <p:spPr>
          <a:xfrm>
            <a:off x="6986016" y="4645555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4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0F30A84-81C8-4E05-A2B0-49B9F6AFEB1E}"/>
              </a:ext>
            </a:extLst>
          </p:cNvPr>
          <p:cNvSpPr/>
          <p:nvPr/>
        </p:nvSpPr>
        <p:spPr>
          <a:xfrm>
            <a:off x="6510528" y="3721608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7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2AA8D6B-675B-4771-820A-37797106BB7A}"/>
              </a:ext>
            </a:extLst>
          </p:cNvPr>
          <p:cNvCxnSpPr>
            <a:cxnSpLocks/>
            <a:stCxn id="11" idx="3"/>
            <a:endCxn id="16" idx="0"/>
          </p:cNvCxnSpPr>
          <p:nvPr/>
        </p:nvCxnSpPr>
        <p:spPr>
          <a:xfrm flipH="1">
            <a:off x="6217920" y="4127462"/>
            <a:ext cx="362242" cy="462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6C691C3-9317-4145-BA02-E7C9ACCE38A5}"/>
              </a:ext>
            </a:extLst>
          </p:cNvPr>
          <p:cNvCxnSpPr>
            <a:cxnSpLocks/>
            <a:stCxn id="11" idx="5"/>
            <a:endCxn id="10" idx="0"/>
          </p:cNvCxnSpPr>
          <p:nvPr/>
        </p:nvCxnSpPr>
        <p:spPr>
          <a:xfrm>
            <a:off x="6916382" y="4127462"/>
            <a:ext cx="307378" cy="518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C772B8C7-3668-4C10-9B2E-3D4025C44D59}"/>
              </a:ext>
            </a:extLst>
          </p:cNvPr>
          <p:cNvSpPr/>
          <p:nvPr/>
        </p:nvSpPr>
        <p:spPr>
          <a:xfrm>
            <a:off x="3408274" y="4779830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5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4ADF731-B74C-4029-9CAA-46817BCDE6DA}"/>
              </a:ext>
            </a:extLst>
          </p:cNvPr>
          <p:cNvSpPr/>
          <p:nvPr/>
        </p:nvSpPr>
        <p:spPr>
          <a:xfrm>
            <a:off x="4368394" y="4779830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5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70D451D3-DF6E-4EC9-BC94-017E5A1D3935}"/>
              </a:ext>
            </a:extLst>
          </p:cNvPr>
          <p:cNvSpPr/>
          <p:nvPr/>
        </p:nvSpPr>
        <p:spPr>
          <a:xfrm>
            <a:off x="3838042" y="3719126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10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2D3BB918-6082-46EA-A8AF-FC6917121828}"/>
              </a:ext>
            </a:extLst>
          </p:cNvPr>
          <p:cNvCxnSpPr>
            <a:cxnSpLocks/>
            <a:stCxn id="23" idx="5"/>
            <a:endCxn id="22" idx="0"/>
          </p:cNvCxnSpPr>
          <p:nvPr/>
        </p:nvCxnSpPr>
        <p:spPr>
          <a:xfrm>
            <a:off x="4243896" y="4124980"/>
            <a:ext cx="362242" cy="654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5993A61-9357-459F-99B7-241E253FB9D3}"/>
              </a:ext>
            </a:extLst>
          </p:cNvPr>
          <p:cNvCxnSpPr>
            <a:cxnSpLocks/>
            <a:stCxn id="23" idx="3"/>
            <a:endCxn id="21" idx="0"/>
          </p:cNvCxnSpPr>
          <p:nvPr/>
        </p:nvCxnSpPr>
        <p:spPr>
          <a:xfrm flipH="1">
            <a:off x="3646018" y="4124980"/>
            <a:ext cx="261658" cy="654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62D94622-7503-43C8-B39B-8354093346A3}"/>
              </a:ext>
            </a:extLst>
          </p:cNvPr>
          <p:cNvSpPr/>
          <p:nvPr/>
        </p:nvSpPr>
        <p:spPr>
          <a:xfrm>
            <a:off x="5376672" y="3721608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6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F488A983-222E-49A9-90C7-92038EDF23CC}"/>
              </a:ext>
            </a:extLst>
          </p:cNvPr>
          <p:cNvSpPr/>
          <p:nvPr/>
        </p:nvSpPr>
        <p:spPr>
          <a:xfrm>
            <a:off x="6025896" y="2853606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13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EFA5189F-3065-4C38-8B63-E91587C1A2F3}"/>
              </a:ext>
            </a:extLst>
          </p:cNvPr>
          <p:cNvCxnSpPr>
            <a:stCxn id="31" idx="3"/>
            <a:endCxn id="30" idx="7"/>
          </p:cNvCxnSpPr>
          <p:nvPr/>
        </p:nvCxnSpPr>
        <p:spPr>
          <a:xfrm flipH="1">
            <a:off x="5782526" y="3259460"/>
            <a:ext cx="313004" cy="531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B39BA515-7C8F-45DC-8E13-E5C1C4967265}"/>
              </a:ext>
            </a:extLst>
          </p:cNvPr>
          <p:cNvCxnSpPr>
            <a:stCxn id="11" idx="0"/>
            <a:endCxn id="31" idx="5"/>
          </p:cNvCxnSpPr>
          <p:nvPr/>
        </p:nvCxnSpPr>
        <p:spPr>
          <a:xfrm flipH="1" flipV="1">
            <a:off x="6431750" y="3259460"/>
            <a:ext cx="316522" cy="462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8F973183-F4ED-4EF3-8688-BFF34B2C53BC}"/>
              </a:ext>
            </a:extLst>
          </p:cNvPr>
          <p:cNvSpPr txBox="1"/>
          <p:nvPr/>
        </p:nvSpPr>
        <p:spPr>
          <a:xfrm>
            <a:off x="0" y="52400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[13, 15, 18, 22, 30]</a:t>
            </a:r>
            <a:endParaRPr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F0DD21ED-65F4-4678-98AB-582BB307F260}"/>
              </a:ext>
            </a:extLst>
          </p:cNvPr>
          <p:cNvSpPr/>
          <p:nvPr/>
        </p:nvSpPr>
        <p:spPr>
          <a:xfrm>
            <a:off x="8191944" y="4710196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7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B3507AB9-B931-4FEF-888E-6ADA6B20D396}"/>
              </a:ext>
            </a:extLst>
          </p:cNvPr>
          <p:cNvSpPr/>
          <p:nvPr/>
        </p:nvSpPr>
        <p:spPr>
          <a:xfrm>
            <a:off x="9152064" y="4710196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8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807043D5-6447-4358-8325-1EC812AD0204}"/>
              </a:ext>
            </a:extLst>
          </p:cNvPr>
          <p:cNvSpPr/>
          <p:nvPr/>
        </p:nvSpPr>
        <p:spPr>
          <a:xfrm>
            <a:off x="8621712" y="3649492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15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7FBBEF30-9DD5-4237-BA90-9C5C28B6421D}"/>
              </a:ext>
            </a:extLst>
          </p:cNvPr>
          <p:cNvCxnSpPr>
            <a:cxnSpLocks/>
            <a:stCxn id="32" idx="5"/>
            <a:endCxn id="29" idx="0"/>
          </p:cNvCxnSpPr>
          <p:nvPr/>
        </p:nvCxnSpPr>
        <p:spPr>
          <a:xfrm>
            <a:off x="9027566" y="4055346"/>
            <a:ext cx="362242" cy="654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620B3F9-DFBB-471C-8E9E-96718BD6600D}"/>
              </a:ext>
            </a:extLst>
          </p:cNvPr>
          <p:cNvCxnSpPr>
            <a:cxnSpLocks/>
            <a:stCxn id="32" idx="3"/>
            <a:endCxn id="28" idx="0"/>
          </p:cNvCxnSpPr>
          <p:nvPr/>
        </p:nvCxnSpPr>
        <p:spPr>
          <a:xfrm flipH="1">
            <a:off x="8429688" y="4055346"/>
            <a:ext cx="261658" cy="654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850FC295-F964-465E-950C-DC6A1B760FDB}"/>
              </a:ext>
            </a:extLst>
          </p:cNvPr>
          <p:cNvSpPr/>
          <p:nvPr/>
        </p:nvSpPr>
        <p:spPr>
          <a:xfrm>
            <a:off x="2677504" y="3719126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8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AF506985-1EB1-4A17-A2B5-82C3C57685E0}"/>
              </a:ext>
            </a:extLst>
          </p:cNvPr>
          <p:cNvSpPr/>
          <p:nvPr/>
        </p:nvSpPr>
        <p:spPr>
          <a:xfrm>
            <a:off x="3253531" y="2853606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18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F6EB9F5-F6C1-433F-B3F5-29A1E6419FF6}"/>
              </a:ext>
            </a:extLst>
          </p:cNvPr>
          <p:cNvCxnSpPr>
            <a:cxnSpLocks/>
            <a:stCxn id="39" idx="3"/>
            <a:endCxn id="38" idx="7"/>
          </p:cNvCxnSpPr>
          <p:nvPr/>
        </p:nvCxnSpPr>
        <p:spPr>
          <a:xfrm flipH="1">
            <a:off x="3083358" y="3259460"/>
            <a:ext cx="239807" cy="52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8A90696F-60C8-42BE-950B-08A055B2B2B2}"/>
              </a:ext>
            </a:extLst>
          </p:cNvPr>
          <p:cNvCxnSpPr>
            <a:cxnSpLocks/>
            <a:stCxn id="39" idx="5"/>
            <a:endCxn id="23" idx="1"/>
          </p:cNvCxnSpPr>
          <p:nvPr/>
        </p:nvCxnSpPr>
        <p:spPr>
          <a:xfrm>
            <a:off x="3659385" y="3259460"/>
            <a:ext cx="248291" cy="52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AE9854F2-249B-422E-816B-4600EDAC2B0B}"/>
              </a:ext>
            </a:extLst>
          </p:cNvPr>
          <p:cNvSpPr/>
          <p:nvPr/>
        </p:nvSpPr>
        <p:spPr>
          <a:xfrm>
            <a:off x="10088270" y="4712768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10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63B9D153-C7ED-4DF2-8491-2E4DAE53289B}"/>
              </a:ext>
            </a:extLst>
          </p:cNvPr>
          <p:cNvSpPr/>
          <p:nvPr/>
        </p:nvSpPr>
        <p:spPr>
          <a:xfrm>
            <a:off x="11048390" y="4712768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12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9CA5351-1E99-47BD-A497-9F968E60CF78}"/>
              </a:ext>
            </a:extLst>
          </p:cNvPr>
          <p:cNvSpPr/>
          <p:nvPr/>
        </p:nvSpPr>
        <p:spPr>
          <a:xfrm>
            <a:off x="10518038" y="3652064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22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EFCE96E4-7EF4-41BC-8A0A-6BEEAEFE98DF}"/>
              </a:ext>
            </a:extLst>
          </p:cNvPr>
          <p:cNvCxnSpPr>
            <a:cxnSpLocks/>
            <a:stCxn id="41" idx="5"/>
            <a:endCxn id="40" idx="0"/>
          </p:cNvCxnSpPr>
          <p:nvPr/>
        </p:nvCxnSpPr>
        <p:spPr>
          <a:xfrm>
            <a:off x="10923892" y="4057918"/>
            <a:ext cx="362242" cy="654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672C572-3267-4A9E-B919-81E632E49BFC}"/>
              </a:ext>
            </a:extLst>
          </p:cNvPr>
          <p:cNvCxnSpPr>
            <a:cxnSpLocks/>
            <a:stCxn id="41" idx="3"/>
            <a:endCxn id="37" idx="0"/>
          </p:cNvCxnSpPr>
          <p:nvPr/>
        </p:nvCxnSpPr>
        <p:spPr>
          <a:xfrm flipH="1">
            <a:off x="10326014" y="4057918"/>
            <a:ext cx="261658" cy="654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184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>
            <a:extLst>
              <a:ext uri="{FF2B5EF4-FFF2-40B4-BE49-F238E27FC236}">
                <a16:creationId xmlns:a16="http://schemas.microsoft.com/office/drawing/2014/main" id="{43883390-369E-4F8F-B435-E8F2AE7DD989}"/>
              </a:ext>
            </a:extLst>
          </p:cNvPr>
          <p:cNvSpPr/>
          <p:nvPr/>
        </p:nvSpPr>
        <p:spPr>
          <a:xfrm>
            <a:off x="1452729" y="5338953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D0D1FF6-136B-4DD1-843C-D4E82AED47BD}"/>
              </a:ext>
            </a:extLst>
          </p:cNvPr>
          <p:cNvSpPr txBox="1"/>
          <p:nvPr/>
        </p:nvSpPr>
        <p:spPr>
          <a:xfrm>
            <a:off x="5420106" y="237066"/>
            <a:ext cx="609447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题目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（哈夫曼树和哈夫曼编码）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对如下字母（包含权重）进行编码，画出哈夫曼树构造过程，给出每个字母的哈夫曼编码以及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WPL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{a, b, c, d, e, f, o, p, q, x, y, z} 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 = 5, b = 5 , c = 30 , d = 10 , e = 4 , f = 2 , o = 12, p = 8 , q = 1, 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x = 7, y =8, z = 6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B33B3F97-2B55-43AF-AEAA-E986ED6CD581}"/>
              </a:ext>
            </a:extLst>
          </p:cNvPr>
          <p:cNvSpPr/>
          <p:nvPr/>
        </p:nvSpPr>
        <p:spPr>
          <a:xfrm>
            <a:off x="2412849" y="5338953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2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FB853CA4-313C-40F1-98D2-4F9FA78B38A4}"/>
              </a:ext>
            </a:extLst>
          </p:cNvPr>
          <p:cNvSpPr/>
          <p:nvPr/>
        </p:nvSpPr>
        <p:spPr>
          <a:xfrm>
            <a:off x="1882497" y="4278249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3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8AF3C61-05E0-4FC6-BC57-6D64B746C026}"/>
              </a:ext>
            </a:extLst>
          </p:cNvPr>
          <p:cNvCxnSpPr>
            <a:cxnSpLocks/>
            <a:stCxn id="16" idx="5"/>
            <a:endCxn id="14" idx="0"/>
          </p:cNvCxnSpPr>
          <p:nvPr/>
        </p:nvCxnSpPr>
        <p:spPr>
          <a:xfrm>
            <a:off x="2288351" y="4684103"/>
            <a:ext cx="362242" cy="654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CC500A5-DC74-4740-AA05-4904074544D9}"/>
              </a:ext>
            </a:extLst>
          </p:cNvPr>
          <p:cNvCxnSpPr>
            <a:cxnSpLocks/>
            <a:stCxn id="16" idx="3"/>
            <a:endCxn id="9" idx="0"/>
          </p:cNvCxnSpPr>
          <p:nvPr/>
        </p:nvCxnSpPr>
        <p:spPr>
          <a:xfrm flipH="1">
            <a:off x="1690473" y="4684103"/>
            <a:ext cx="261658" cy="654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A9135B3E-48A7-4484-B16D-C056286E1BE3}"/>
              </a:ext>
            </a:extLst>
          </p:cNvPr>
          <p:cNvSpPr/>
          <p:nvPr/>
        </p:nvSpPr>
        <p:spPr>
          <a:xfrm>
            <a:off x="2888337" y="4334194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4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0F30A84-81C8-4E05-A2B0-49B9F6AFEB1E}"/>
              </a:ext>
            </a:extLst>
          </p:cNvPr>
          <p:cNvSpPr/>
          <p:nvPr/>
        </p:nvSpPr>
        <p:spPr>
          <a:xfrm>
            <a:off x="2412849" y="3410247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7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2AA8D6B-675B-4771-820A-37797106BB7A}"/>
              </a:ext>
            </a:extLst>
          </p:cNvPr>
          <p:cNvCxnSpPr>
            <a:cxnSpLocks/>
            <a:stCxn id="11" idx="3"/>
            <a:endCxn id="16" idx="0"/>
          </p:cNvCxnSpPr>
          <p:nvPr/>
        </p:nvCxnSpPr>
        <p:spPr>
          <a:xfrm flipH="1">
            <a:off x="2120241" y="3816101"/>
            <a:ext cx="362242" cy="462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6C691C3-9317-4145-BA02-E7C9ACCE38A5}"/>
              </a:ext>
            </a:extLst>
          </p:cNvPr>
          <p:cNvCxnSpPr>
            <a:cxnSpLocks/>
            <a:stCxn id="11" idx="5"/>
            <a:endCxn id="10" idx="0"/>
          </p:cNvCxnSpPr>
          <p:nvPr/>
        </p:nvCxnSpPr>
        <p:spPr>
          <a:xfrm>
            <a:off x="2818703" y="3816101"/>
            <a:ext cx="307378" cy="518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C772B8C7-3668-4C10-9B2E-3D4025C44D59}"/>
              </a:ext>
            </a:extLst>
          </p:cNvPr>
          <p:cNvSpPr/>
          <p:nvPr/>
        </p:nvSpPr>
        <p:spPr>
          <a:xfrm>
            <a:off x="8299234" y="5281063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5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4ADF731-B74C-4029-9CAA-46817BCDE6DA}"/>
              </a:ext>
            </a:extLst>
          </p:cNvPr>
          <p:cNvSpPr/>
          <p:nvPr/>
        </p:nvSpPr>
        <p:spPr>
          <a:xfrm>
            <a:off x="9259354" y="5281063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5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70D451D3-DF6E-4EC9-BC94-017E5A1D3935}"/>
              </a:ext>
            </a:extLst>
          </p:cNvPr>
          <p:cNvSpPr/>
          <p:nvPr/>
        </p:nvSpPr>
        <p:spPr>
          <a:xfrm>
            <a:off x="8729002" y="4220359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10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2D3BB918-6082-46EA-A8AF-FC6917121828}"/>
              </a:ext>
            </a:extLst>
          </p:cNvPr>
          <p:cNvCxnSpPr>
            <a:cxnSpLocks/>
            <a:stCxn id="23" idx="5"/>
            <a:endCxn id="22" idx="0"/>
          </p:cNvCxnSpPr>
          <p:nvPr/>
        </p:nvCxnSpPr>
        <p:spPr>
          <a:xfrm>
            <a:off x="9134856" y="4626213"/>
            <a:ext cx="362242" cy="654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5993A61-9357-459F-99B7-241E253FB9D3}"/>
              </a:ext>
            </a:extLst>
          </p:cNvPr>
          <p:cNvCxnSpPr>
            <a:cxnSpLocks/>
            <a:stCxn id="23" idx="3"/>
            <a:endCxn id="21" idx="0"/>
          </p:cNvCxnSpPr>
          <p:nvPr/>
        </p:nvCxnSpPr>
        <p:spPr>
          <a:xfrm flipH="1">
            <a:off x="8536978" y="4626213"/>
            <a:ext cx="261658" cy="654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62D94622-7503-43C8-B39B-8354093346A3}"/>
              </a:ext>
            </a:extLst>
          </p:cNvPr>
          <p:cNvSpPr/>
          <p:nvPr/>
        </p:nvSpPr>
        <p:spPr>
          <a:xfrm>
            <a:off x="1278993" y="3410247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6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F488A983-222E-49A9-90C7-92038EDF23CC}"/>
              </a:ext>
            </a:extLst>
          </p:cNvPr>
          <p:cNvSpPr/>
          <p:nvPr/>
        </p:nvSpPr>
        <p:spPr>
          <a:xfrm>
            <a:off x="1928217" y="2542245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13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EFA5189F-3065-4C38-8B63-E91587C1A2F3}"/>
              </a:ext>
            </a:extLst>
          </p:cNvPr>
          <p:cNvCxnSpPr>
            <a:stCxn id="31" idx="3"/>
            <a:endCxn id="30" idx="7"/>
          </p:cNvCxnSpPr>
          <p:nvPr/>
        </p:nvCxnSpPr>
        <p:spPr>
          <a:xfrm flipH="1">
            <a:off x="1684847" y="2948099"/>
            <a:ext cx="313004" cy="531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B39BA515-7C8F-45DC-8E13-E5C1C4967265}"/>
              </a:ext>
            </a:extLst>
          </p:cNvPr>
          <p:cNvCxnSpPr>
            <a:stCxn id="11" idx="0"/>
            <a:endCxn id="31" idx="5"/>
          </p:cNvCxnSpPr>
          <p:nvPr/>
        </p:nvCxnSpPr>
        <p:spPr>
          <a:xfrm flipH="1" flipV="1">
            <a:off x="2334071" y="2948099"/>
            <a:ext cx="316522" cy="462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8F973183-F4ED-4EF3-8688-BFF34B2C53BC}"/>
              </a:ext>
            </a:extLst>
          </p:cNvPr>
          <p:cNvSpPr txBox="1"/>
          <p:nvPr/>
        </p:nvSpPr>
        <p:spPr>
          <a:xfrm>
            <a:off x="0" y="52400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[18, 22, 28, 30]</a:t>
            </a:r>
            <a:endParaRPr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F0DD21ED-65F4-4678-98AB-582BB307F260}"/>
              </a:ext>
            </a:extLst>
          </p:cNvPr>
          <p:cNvSpPr/>
          <p:nvPr/>
        </p:nvSpPr>
        <p:spPr>
          <a:xfrm>
            <a:off x="3187929" y="3429000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7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B3507AB9-B931-4FEF-888E-6ADA6B20D396}"/>
              </a:ext>
            </a:extLst>
          </p:cNvPr>
          <p:cNvSpPr/>
          <p:nvPr/>
        </p:nvSpPr>
        <p:spPr>
          <a:xfrm>
            <a:off x="4148049" y="3429000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8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807043D5-6447-4358-8325-1EC812AD0204}"/>
              </a:ext>
            </a:extLst>
          </p:cNvPr>
          <p:cNvSpPr/>
          <p:nvPr/>
        </p:nvSpPr>
        <p:spPr>
          <a:xfrm>
            <a:off x="3633461" y="2499517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15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7FBBEF30-9DD5-4237-BA90-9C5C28B6421D}"/>
              </a:ext>
            </a:extLst>
          </p:cNvPr>
          <p:cNvCxnSpPr>
            <a:cxnSpLocks/>
            <a:stCxn id="32" idx="5"/>
            <a:endCxn id="29" idx="0"/>
          </p:cNvCxnSpPr>
          <p:nvPr/>
        </p:nvCxnSpPr>
        <p:spPr>
          <a:xfrm>
            <a:off x="4039315" y="2905371"/>
            <a:ext cx="346478" cy="523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620B3F9-DFBB-471C-8E9E-96718BD6600D}"/>
              </a:ext>
            </a:extLst>
          </p:cNvPr>
          <p:cNvCxnSpPr>
            <a:cxnSpLocks/>
            <a:stCxn id="32" idx="3"/>
            <a:endCxn id="28" idx="0"/>
          </p:cNvCxnSpPr>
          <p:nvPr/>
        </p:nvCxnSpPr>
        <p:spPr>
          <a:xfrm flipH="1">
            <a:off x="3425673" y="2905371"/>
            <a:ext cx="277422" cy="523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850FC295-F964-465E-950C-DC6A1B760FDB}"/>
              </a:ext>
            </a:extLst>
          </p:cNvPr>
          <p:cNvSpPr/>
          <p:nvPr/>
        </p:nvSpPr>
        <p:spPr>
          <a:xfrm>
            <a:off x="7568464" y="4220359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8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AF506985-1EB1-4A17-A2B5-82C3C57685E0}"/>
              </a:ext>
            </a:extLst>
          </p:cNvPr>
          <p:cNvSpPr/>
          <p:nvPr/>
        </p:nvSpPr>
        <p:spPr>
          <a:xfrm>
            <a:off x="8144491" y="3354839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18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F6EB9F5-F6C1-433F-B3F5-29A1E6419FF6}"/>
              </a:ext>
            </a:extLst>
          </p:cNvPr>
          <p:cNvCxnSpPr>
            <a:cxnSpLocks/>
            <a:stCxn id="39" idx="3"/>
            <a:endCxn id="38" idx="7"/>
          </p:cNvCxnSpPr>
          <p:nvPr/>
        </p:nvCxnSpPr>
        <p:spPr>
          <a:xfrm flipH="1">
            <a:off x="7974318" y="3760693"/>
            <a:ext cx="239807" cy="52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8A90696F-60C8-42BE-950B-08A055B2B2B2}"/>
              </a:ext>
            </a:extLst>
          </p:cNvPr>
          <p:cNvCxnSpPr>
            <a:cxnSpLocks/>
            <a:stCxn id="39" idx="5"/>
            <a:endCxn id="23" idx="1"/>
          </p:cNvCxnSpPr>
          <p:nvPr/>
        </p:nvCxnSpPr>
        <p:spPr>
          <a:xfrm>
            <a:off x="8550345" y="3760693"/>
            <a:ext cx="248291" cy="52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AE9854F2-249B-422E-816B-4600EDAC2B0B}"/>
              </a:ext>
            </a:extLst>
          </p:cNvPr>
          <p:cNvSpPr/>
          <p:nvPr/>
        </p:nvSpPr>
        <p:spPr>
          <a:xfrm>
            <a:off x="10088270" y="4712768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10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63B9D153-C7ED-4DF2-8491-2E4DAE53289B}"/>
              </a:ext>
            </a:extLst>
          </p:cNvPr>
          <p:cNvSpPr/>
          <p:nvPr/>
        </p:nvSpPr>
        <p:spPr>
          <a:xfrm>
            <a:off x="11048390" y="4712768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12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9CA5351-1E99-47BD-A497-9F968E60CF78}"/>
              </a:ext>
            </a:extLst>
          </p:cNvPr>
          <p:cNvSpPr/>
          <p:nvPr/>
        </p:nvSpPr>
        <p:spPr>
          <a:xfrm>
            <a:off x="10518038" y="3652064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22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EFCE96E4-7EF4-41BC-8A0A-6BEEAEFE98DF}"/>
              </a:ext>
            </a:extLst>
          </p:cNvPr>
          <p:cNvCxnSpPr>
            <a:cxnSpLocks/>
            <a:stCxn id="41" idx="5"/>
            <a:endCxn id="40" idx="0"/>
          </p:cNvCxnSpPr>
          <p:nvPr/>
        </p:nvCxnSpPr>
        <p:spPr>
          <a:xfrm>
            <a:off x="10923892" y="4057918"/>
            <a:ext cx="362242" cy="654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672C572-3267-4A9E-B919-81E632E49BFC}"/>
              </a:ext>
            </a:extLst>
          </p:cNvPr>
          <p:cNvCxnSpPr>
            <a:cxnSpLocks/>
            <a:stCxn id="41" idx="3"/>
            <a:endCxn id="37" idx="0"/>
          </p:cNvCxnSpPr>
          <p:nvPr/>
        </p:nvCxnSpPr>
        <p:spPr>
          <a:xfrm flipH="1">
            <a:off x="10326014" y="4057918"/>
            <a:ext cx="261658" cy="654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09940764-51FE-4BD6-8CE2-3E834C8A18A6}"/>
              </a:ext>
            </a:extLst>
          </p:cNvPr>
          <p:cNvSpPr/>
          <p:nvPr/>
        </p:nvSpPr>
        <p:spPr>
          <a:xfrm>
            <a:off x="2818703" y="1773069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28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F022C6B-FE5F-4769-B9F6-3A68C03AB295}"/>
              </a:ext>
            </a:extLst>
          </p:cNvPr>
          <p:cNvCxnSpPr>
            <a:stCxn id="44" idx="3"/>
            <a:endCxn id="31" idx="7"/>
          </p:cNvCxnSpPr>
          <p:nvPr/>
        </p:nvCxnSpPr>
        <p:spPr>
          <a:xfrm flipH="1">
            <a:off x="2334071" y="2178923"/>
            <a:ext cx="554266" cy="432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7E0DE6B-2C39-4590-978E-BD6546886975}"/>
              </a:ext>
            </a:extLst>
          </p:cNvPr>
          <p:cNvCxnSpPr>
            <a:stCxn id="44" idx="5"/>
            <a:endCxn id="32" idx="1"/>
          </p:cNvCxnSpPr>
          <p:nvPr/>
        </p:nvCxnSpPr>
        <p:spPr>
          <a:xfrm>
            <a:off x="3224557" y="2178923"/>
            <a:ext cx="478538" cy="390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530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1656</Words>
  <Application>Microsoft Office PowerPoint</Application>
  <PresentationFormat>宽屏</PresentationFormat>
  <Paragraphs>263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Tom Zhu</dc:creator>
  <cp:lastModifiedBy>Tom Zhu</cp:lastModifiedBy>
  <cp:revision>9</cp:revision>
  <dcterms:created xsi:type="dcterms:W3CDTF">2023-11-17T11:02:47Z</dcterms:created>
  <dcterms:modified xsi:type="dcterms:W3CDTF">2023-11-17T12:25:28Z</dcterms:modified>
</cp:coreProperties>
</file>