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2B61E-7F34-402B-98EA-12157A4B2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0A2A79-9260-4C5C-9D54-66AB9279C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49E60-95BD-4F8B-A778-188DBE7E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B07E-C82C-4EEC-9CED-8CDA0735FEFC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E0B223-465C-492A-9149-560EA732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FDAEB7-73CA-4EAA-AC09-69E52BA1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C945-0A2E-4E29-9365-E067E2405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59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98DB1-D63B-467F-BCAF-4B625D36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1859B1-592B-4FE4-893E-45B9A4FDD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E31B7A-95E3-49A3-B14B-59EBA4B6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B07E-C82C-4EEC-9CED-8CDA0735FEFC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B3851-7664-4EFD-A20B-101D6F8A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0F4E1F-A1BD-40EF-AD35-F2807EC10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C945-0A2E-4E29-9365-E067E2405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894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EB092F-7F7C-461A-960C-E54F73A4C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56337D-6F88-4CDD-B5A0-BEE0BF062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DA8FC1-F5F9-4115-A68D-FD1B5B28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B07E-C82C-4EEC-9CED-8CDA0735FEFC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0E8F3A-479A-4FDF-8712-295893977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F036F2-1C27-448E-905C-388CCE44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C945-0A2E-4E29-9365-E067E2405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05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CB77B-56EA-43AA-9D3A-B1E7319B5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916029-523A-4D4B-A418-25CA7E3C5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B14721-AFA6-4FC0-AEBB-C6DE5E2F6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B07E-C82C-4EEC-9CED-8CDA0735FEFC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5117CE-7DE5-46D9-845E-75F399C7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7F1D55-FDBD-412B-97C3-3E3A88F1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C945-0A2E-4E29-9365-E067E2405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55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254D5-DB68-4C48-B99E-499BDCDE6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524939-6403-4608-B10F-611DBB15B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E257D4-A359-4802-9C98-46D87E6E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B07E-C82C-4EEC-9CED-8CDA0735FEFC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C6CDA-BE63-48D1-9907-5FE9DEE2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9F63F8-0E25-4C83-8CA3-3E593B43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C945-0A2E-4E29-9365-E067E2405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70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D2B47-152B-4627-9CAB-70B4B03F6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62C369-D057-4B0E-97D8-7DA6E27DBA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ED80FD-624D-405C-A11F-FD204B98D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872655-0F98-4010-BF89-D041BD0A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B07E-C82C-4EEC-9CED-8CDA0735FEFC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7CFFEB-972D-4442-91F7-2684D78EB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20EE03-CF10-4323-9CE3-66554C9D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C945-0A2E-4E29-9365-E067E2405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44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AAA84-EEFF-497B-ADD8-E7E855FF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C99E77-BF51-49CC-BEE4-DC8DE7B6A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169AB3-BCEE-4160-9E5C-03A7E4425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4B14BB-86A8-44E8-8424-58F3C8121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60FF94-44C9-415A-ACAF-D9F6BE6EC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9A476C-6E44-48C8-9DE0-0EECC170F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B07E-C82C-4EEC-9CED-8CDA0735FEFC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1D8AF9-FE5D-48CC-AFA7-DC906AB82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BA357C-8646-482A-A2C1-2C0BA66F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C945-0A2E-4E29-9365-E067E2405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56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A7F2F-A4F3-486B-8D0B-8DC71375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1F9CC6-BA07-4477-8510-6F24A1E59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B07E-C82C-4EEC-9CED-8CDA0735FEFC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C53F32-475C-4D2C-9207-7463B31C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9E5ECD-6C71-457C-A198-0DE93694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C945-0A2E-4E29-9365-E067E2405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56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53517F-A614-44B1-9718-A3E0EAD5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B07E-C82C-4EEC-9CED-8CDA0735FEFC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F0E69E-559D-4FDE-B906-ADD0AD4B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4490CA-CA84-4B83-822A-F6BCF5EB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C945-0A2E-4E29-9365-E067E2405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88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A6836-15D9-4EE5-A605-8CA954DA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BE4213-EB62-4C50-9A5F-73E20E144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20FA7B-5E60-4A09-8EAC-8309173C1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E557D1-70A2-47D2-98A3-93C827EB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B07E-C82C-4EEC-9CED-8CDA0735FEFC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831A64-84A9-4E63-8A75-E0E13A48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6F9877-4A4B-4518-9686-9F7F2FE4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C945-0A2E-4E29-9365-E067E2405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09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FE698-FB77-4F76-AEC8-01FAEA36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613926-E4D4-477E-81D5-257F29894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AA807E-51EE-458E-B95E-0D29751E9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ABB861-204A-4E06-94BA-8C536DA00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B07E-C82C-4EEC-9CED-8CDA0735FEFC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735D91-0C78-4E71-9B50-008FE507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045A31-8E6B-4EAE-924F-E3A9071B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C945-0A2E-4E29-9365-E067E2405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85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77002E-04EF-43FA-85D6-E1959794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DE9469-7A7A-46F1-9E34-33CFE5783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FE346D-D774-4DBD-AAE5-B92EAA0C7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AB07E-C82C-4EEC-9CED-8CDA0735FEFC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42ABCD-794A-4D5E-898F-3926642D5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ED8E01-49D0-4855-90F2-3516BD269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EC945-0A2E-4E29-9365-E067E2405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34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135C6-1A85-41D8-8DBA-3F97D158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广度优先遍历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6AA7F7-CE60-43C2-8424-C7113BCF9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80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6126E20-269C-421A-9216-2DB46FA3E1DF}"/>
              </a:ext>
            </a:extLst>
          </p:cNvPr>
          <p:cNvSpPr txBox="1"/>
          <p:nvPr/>
        </p:nvSpPr>
        <p:spPr>
          <a:xfrm>
            <a:off x="5869577" y="167381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针对下图，画出深度优先遍历和广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(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宽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度优先遍历的结果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,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从顶点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X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开始。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89F2A9-D988-482D-B1D0-F6AC18F1920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87" y="1733005"/>
            <a:ext cx="5165120" cy="42794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8AD6FBF5-9E0D-4AC8-8256-374C5A35C285}"/>
              </a:ext>
            </a:extLst>
          </p:cNvPr>
          <p:cNvSpPr/>
          <p:nvPr/>
        </p:nvSpPr>
        <p:spPr>
          <a:xfrm>
            <a:off x="1436913" y="1733005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816800-82CF-46B1-8AB0-C935999A2BD2}"/>
              </a:ext>
            </a:extLst>
          </p:cNvPr>
          <p:cNvSpPr/>
          <p:nvPr/>
        </p:nvSpPr>
        <p:spPr>
          <a:xfrm>
            <a:off x="914399" y="3663721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C8A0CA-95F5-407D-89AD-E315C24647EE}"/>
              </a:ext>
            </a:extLst>
          </p:cNvPr>
          <p:cNvSpPr/>
          <p:nvPr/>
        </p:nvSpPr>
        <p:spPr>
          <a:xfrm>
            <a:off x="1933302" y="3199990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B3A92F7-3334-4F50-8FA9-474E896ACB2D}"/>
              </a:ext>
            </a:extLst>
          </p:cNvPr>
          <p:cNvSpPr/>
          <p:nvPr/>
        </p:nvSpPr>
        <p:spPr>
          <a:xfrm>
            <a:off x="914399" y="2559026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9AC01BD-17C4-455A-BCFB-2AB5286D4005}"/>
              </a:ext>
            </a:extLst>
          </p:cNvPr>
          <p:cNvSpPr/>
          <p:nvPr/>
        </p:nvSpPr>
        <p:spPr>
          <a:xfrm>
            <a:off x="775059" y="4698748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7CAFC6A-5AF9-40C3-88F8-3C92E7EBAAE5}"/>
              </a:ext>
            </a:extLst>
          </p:cNvPr>
          <p:cNvSpPr/>
          <p:nvPr/>
        </p:nvSpPr>
        <p:spPr>
          <a:xfrm>
            <a:off x="1793962" y="5438093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A588EDF-7E23-48AB-96EE-33B3EEBEE4A8}"/>
              </a:ext>
            </a:extLst>
          </p:cNvPr>
          <p:cNvSpPr/>
          <p:nvPr/>
        </p:nvSpPr>
        <p:spPr>
          <a:xfrm>
            <a:off x="2107476" y="4327546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A58F421-AEC3-4A35-BDC4-20B7BF64D50E}"/>
              </a:ext>
            </a:extLst>
          </p:cNvPr>
          <p:cNvSpPr/>
          <p:nvPr/>
        </p:nvSpPr>
        <p:spPr>
          <a:xfrm>
            <a:off x="3805647" y="2645497"/>
            <a:ext cx="278679" cy="2786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3C5C24-3C8B-4768-98FC-7352DED5A634}"/>
              </a:ext>
            </a:extLst>
          </p:cNvPr>
          <p:cNvSpPr txBox="1"/>
          <p:nvPr/>
        </p:nvSpPr>
        <p:spPr>
          <a:xfrm>
            <a:off x="8395063" y="4624251"/>
            <a:ext cx="35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X-&gt;A-&gt;B-&gt;H-&gt;I-&gt;D-&gt;C-&gt;F-&gt;G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DADA852-430E-42D9-B52B-3F317852E9E1}"/>
              </a:ext>
            </a:extLst>
          </p:cNvPr>
          <p:cNvSpPr/>
          <p:nvPr/>
        </p:nvSpPr>
        <p:spPr>
          <a:xfrm>
            <a:off x="3509547" y="5577430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A80303F-86DF-4CBC-AEB1-C517358F69B8}"/>
              </a:ext>
            </a:extLst>
          </p:cNvPr>
          <p:cNvSpPr/>
          <p:nvPr/>
        </p:nvSpPr>
        <p:spPr>
          <a:xfrm>
            <a:off x="4946461" y="5298755"/>
            <a:ext cx="278679" cy="2786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58FE4AE-2971-4B3C-8217-B5C997BE84D7}"/>
              </a:ext>
            </a:extLst>
          </p:cNvPr>
          <p:cNvSpPr/>
          <p:nvPr/>
        </p:nvSpPr>
        <p:spPr>
          <a:xfrm>
            <a:off x="3805647" y="3942396"/>
            <a:ext cx="278679" cy="2786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631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6126E20-269C-421A-9216-2DB46FA3E1DF}"/>
              </a:ext>
            </a:extLst>
          </p:cNvPr>
          <p:cNvSpPr txBox="1"/>
          <p:nvPr/>
        </p:nvSpPr>
        <p:spPr>
          <a:xfrm>
            <a:off x="5869577" y="167381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针对下图，画出深度优先遍历和广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(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宽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度优先遍历的结果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,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从顶点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X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开始。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89F2A9-D988-482D-B1D0-F6AC18F1920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87" y="1733005"/>
            <a:ext cx="5165120" cy="42794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8AD6FBF5-9E0D-4AC8-8256-374C5A35C285}"/>
              </a:ext>
            </a:extLst>
          </p:cNvPr>
          <p:cNvSpPr/>
          <p:nvPr/>
        </p:nvSpPr>
        <p:spPr>
          <a:xfrm>
            <a:off x="1436913" y="1733005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816800-82CF-46B1-8AB0-C935999A2BD2}"/>
              </a:ext>
            </a:extLst>
          </p:cNvPr>
          <p:cNvSpPr/>
          <p:nvPr/>
        </p:nvSpPr>
        <p:spPr>
          <a:xfrm>
            <a:off x="914399" y="3663721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C8A0CA-95F5-407D-89AD-E315C24647EE}"/>
              </a:ext>
            </a:extLst>
          </p:cNvPr>
          <p:cNvSpPr/>
          <p:nvPr/>
        </p:nvSpPr>
        <p:spPr>
          <a:xfrm>
            <a:off x="1933302" y="3199990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B3A92F7-3334-4F50-8FA9-474E896ACB2D}"/>
              </a:ext>
            </a:extLst>
          </p:cNvPr>
          <p:cNvSpPr/>
          <p:nvPr/>
        </p:nvSpPr>
        <p:spPr>
          <a:xfrm>
            <a:off x="914399" y="2559026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9AC01BD-17C4-455A-BCFB-2AB5286D4005}"/>
              </a:ext>
            </a:extLst>
          </p:cNvPr>
          <p:cNvSpPr/>
          <p:nvPr/>
        </p:nvSpPr>
        <p:spPr>
          <a:xfrm>
            <a:off x="775059" y="4698748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7CAFC6A-5AF9-40C3-88F8-3C92E7EBAAE5}"/>
              </a:ext>
            </a:extLst>
          </p:cNvPr>
          <p:cNvSpPr/>
          <p:nvPr/>
        </p:nvSpPr>
        <p:spPr>
          <a:xfrm>
            <a:off x="1793962" y="5438093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A588EDF-7E23-48AB-96EE-33B3EEBEE4A8}"/>
              </a:ext>
            </a:extLst>
          </p:cNvPr>
          <p:cNvSpPr/>
          <p:nvPr/>
        </p:nvSpPr>
        <p:spPr>
          <a:xfrm>
            <a:off x="2107476" y="4327546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A58F421-AEC3-4A35-BDC4-20B7BF64D50E}"/>
              </a:ext>
            </a:extLst>
          </p:cNvPr>
          <p:cNvSpPr/>
          <p:nvPr/>
        </p:nvSpPr>
        <p:spPr>
          <a:xfrm>
            <a:off x="3805647" y="2645497"/>
            <a:ext cx="278679" cy="2786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3C5C24-3C8B-4768-98FC-7352DED5A634}"/>
              </a:ext>
            </a:extLst>
          </p:cNvPr>
          <p:cNvSpPr txBox="1"/>
          <p:nvPr/>
        </p:nvSpPr>
        <p:spPr>
          <a:xfrm>
            <a:off x="7883601" y="4698748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X-&gt;A-&gt;B-&gt;H-&gt;I-&gt;D-&gt;C-&gt;F-&gt;G-&gt;Y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DADA852-430E-42D9-B52B-3F317852E9E1}"/>
              </a:ext>
            </a:extLst>
          </p:cNvPr>
          <p:cNvSpPr/>
          <p:nvPr/>
        </p:nvSpPr>
        <p:spPr>
          <a:xfrm>
            <a:off x="3509547" y="5577430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A80303F-86DF-4CBC-AEB1-C517358F69B8}"/>
              </a:ext>
            </a:extLst>
          </p:cNvPr>
          <p:cNvSpPr/>
          <p:nvPr/>
        </p:nvSpPr>
        <p:spPr>
          <a:xfrm>
            <a:off x="4946461" y="5298755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58FE4AE-2971-4B3C-8217-B5C997BE84D7}"/>
              </a:ext>
            </a:extLst>
          </p:cNvPr>
          <p:cNvSpPr/>
          <p:nvPr/>
        </p:nvSpPr>
        <p:spPr>
          <a:xfrm>
            <a:off x="3805647" y="3942396"/>
            <a:ext cx="278679" cy="2786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09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6126E20-269C-421A-9216-2DB46FA3E1DF}"/>
              </a:ext>
            </a:extLst>
          </p:cNvPr>
          <p:cNvSpPr txBox="1"/>
          <p:nvPr/>
        </p:nvSpPr>
        <p:spPr>
          <a:xfrm>
            <a:off x="5869577" y="167381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针对下图，画出深度优先遍历和广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(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宽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度优先遍历的结果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,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从顶点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X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开始。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89F2A9-D988-482D-B1D0-F6AC18F1920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87" y="1733005"/>
            <a:ext cx="5165120" cy="42794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8AD6FBF5-9E0D-4AC8-8256-374C5A35C285}"/>
              </a:ext>
            </a:extLst>
          </p:cNvPr>
          <p:cNvSpPr/>
          <p:nvPr/>
        </p:nvSpPr>
        <p:spPr>
          <a:xfrm>
            <a:off x="1436913" y="1733005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816800-82CF-46B1-8AB0-C935999A2BD2}"/>
              </a:ext>
            </a:extLst>
          </p:cNvPr>
          <p:cNvSpPr/>
          <p:nvPr/>
        </p:nvSpPr>
        <p:spPr>
          <a:xfrm>
            <a:off x="914399" y="3663721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C8A0CA-95F5-407D-89AD-E315C24647EE}"/>
              </a:ext>
            </a:extLst>
          </p:cNvPr>
          <p:cNvSpPr/>
          <p:nvPr/>
        </p:nvSpPr>
        <p:spPr>
          <a:xfrm>
            <a:off x="1933302" y="3199990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B3A92F7-3334-4F50-8FA9-474E896ACB2D}"/>
              </a:ext>
            </a:extLst>
          </p:cNvPr>
          <p:cNvSpPr/>
          <p:nvPr/>
        </p:nvSpPr>
        <p:spPr>
          <a:xfrm>
            <a:off x="914399" y="2559026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9AC01BD-17C4-455A-BCFB-2AB5286D4005}"/>
              </a:ext>
            </a:extLst>
          </p:cNvPr>
          <p:cNvSpPr/>
          <p:nvPr/>
        </p:nvSpPr>
        <p:spPr>
          <a:xfrm>
            <a:off x="775059" y="4698748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7CAFC6A-5AF9-40C3-88F8-3C92E7EBAAE5}"/>
              </a:ext>
            </a:extLst>
          </p:cNvPr>
          <p:cNvSpPr/>
          <p:nvPr/>
        </p:nvSpPr>
        <p:spPr>
          <a:xfrm>
            <a:off x="1793962" y="5438093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A588EDF-7E23-48AB-96EE-33B3EEBEE4A8}"/>
              </a:ext>
            </a:extLst>
          </p:cNvPr>
          <p:cNvSpPr/>
          <p:nvPr/>
        </p:nvSpPr>
        <p:spPr>
          <a:xfrm>
            <a:off x="2107476" y="4327546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A58F421-AEC3-4A35-BDC4-20B7BF64D50E}"/>
              </a:ext>
            </a:extLst>
          </p:cNvPr>
          <p:cNvSpPr/>
          <p:nvPr/>
        </p:nvSpPr>
        <p:spPr>
          <a:xfrm>
            <a:off x="3805647" y="2645497"/>
            <a:ext cx="278679" cy="2786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3C5C24-3C8B-4768-98FC-7352DED5A634}"/>
              </a:ext>
            </a:extLst>
          </p:cNvPr>
          <p:cNvSpPr txBox="1"/>
          <p:nvPr/>
        </p:nvSpPr>
        <p:spPr>
          <a:xfrm>
            <a:off x="7883601" y="4698748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X-&gt;A-&gt;B-&gt;H-&gt;I-&gt;D-&gt;C-&gt;F-&gt;G-&gt;Y-&gt;E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DADA852-430E-42D9-B52B-3F317852E9E1}"/>
              </a:ext>
            </a:extLst>
          </p:cNvPr>
          <p:cNvSpPr/>
          <p:nvPr/>
        </p:nvSpPr>
        <p:spPr>
          <a:xfrm>
            <a:off x="3509547" y="5577430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A80303F-86DF-4CBC-AEB1-C517358F69B8}"/>
              </a:ext>
            </a:extLst>
          </p:cNvPr>
          <p:cNvSpPr/>
          <p:nvPr/>
        </p:nvSpPr>
        <p:spPr>
          <a:xfrm>
            <a:off x="4946461" y="5298755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58FE4AE-2971-4B3C-8217-B5C997BE84D7}"/>
              </a:ext>
            </a:extLst>
          </p:cNvPr>
          <p:cNvSpPr/>
          <p:nvPr/>
        </p:nvSpPr>
        <p:spPr>
          <a:xfrm>
            <a:off x="3805647" y="3942396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02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BD18B-8AC4-4EC3-BCEF-68AF330B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深度优先遍历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8BCABE-0773-4747-BA8C-2534DB75F6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26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6126E20-269C-421A-9216-2DB46FA3E1DF}"/>
              </a:ext>
            </a:extLst>
          </p:cNvPr>
          <p:cNvSpPr txBox="1"/>
          <p:nvPr/>
        </p:nvSpPr>
        <p:spPr>
          <a:xfrm>
            <a:off x="5869577" y="167381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针对下图，画出深度优先遍历和广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(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宽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度优先遍历的结果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,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从顶点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X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开始。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89F2A9-D988-482D-B1D0-F6AC18F1920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87" y="1733005"/>
            <a:ext cx="5165120" cy="42794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8AD6FBF5-9E0D-4AC8-8256-374C5A35C285}"/>
              </a:ext>
            </a:extLst>
          </p:cNvPr>
          <p:cNvSpPr/>
          <p:nvPr/>
        </p:nvSpPr>
        <p:spPr>
          <a:xfrm>
            <a:off x="1436913" y="1733005"/>
            <a:ext cx="278679" cy="2786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DF33B81-0E74-4818-A74F-68F83D8038C5}"/>
              </a:ext>
            </a:extLst>
          </p:cNvPr>
          <p:cNvGrpSpPr/>
          <p:nvPr/>
        </p:nvGrpSpPr>
        <p:grpSpPr>
          <a:xfrm>
            <a:off x="7426596" y="4186572"/>
            <a:ext cx="1110615" cy="482600"/>
            <a:chOff x="6372859" y="4169155"/>
            <a:chExt cx="1110615" cy="482600"/>
          </a:xfrm>
        </p:grpSpPr>
        <p:grpSp>
          <p:nvGrpSpPr>
            <p:cNvPr id="7" name="object 22">
              <a:extLst>
                <a:ext uri="{FF2B5EF4-FFF2-40B4-BE49-F238E27FC236}">
                  <a16:creationId xmlns:a16="http://schemas.microsoft.com/office/drawing/2014/main" id="{0543D6B9-FB9C-444B-85A8-EB55D006CBF8}"/>
                </a:ext>
              </a:extLst>
            </p:cNvPr>
            <p:cNvGrpSpPr/>
            <p:nvPr/>
          </p:nvGrpSpPr>
          <p:grpSpPr>
            <a:xfrm>
              <a:off x="6372859" y="4169155"/>
              <a:ext cx="1110615" cy="482600"/>
              <a:chOff x="6372859" y="4169155"/>
              <a:chExt cx="1110615" cy="482600"/>
            </a:xfrm>
          </p:grpSpPr>
          <p:sp>
            <p:nvSpPr>
              <p:cNvPr id="8" name="object 23">
                <a:extLst>
                  <a:ext uri="{FF2B5EF4-FFF2-40B4-BE49-F238E27FC236}">
                    <a16:creationId xmlns:a16="http://schemas.microsoft.com/office/drawing/2014/main" id="{72649573-91F6-4C16-8236-C41C654E034B}"/>
                  </a:ext>
                </a:extLst>
              </p:cNvPr>
              <p:cNvSpPr/>
              <p:nvPr/>
            </p:nvSpPr>
            <p:spPr>
              <a:xfrm>
                <a:off x="6385559" y="4181855"/>
                <a:ext cx="108521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085215" h="457200">
                    <a:moveTo>
                      <a:pt x="1008888" y="0"/>
                    </a:moveTo>
                    <a:lnTo>
                      <a:pt x="76200" y="0"/>
                    </a:lnTo>
                    <a:lnTo>
                      <a:pt x="46559" y="5994"/>
                    </a:lnTo>
                    <a:lnTo>
                      <a:pt x="22336" y="22336"/>
                    </a:lnTo>
                    <a:lnTo>
                      <a:pt x="5994" y="46559"/>
                    </a:lnTo>
                    <a:lnTo>
                      <a:pt x="0" y="76200"/>
                    </a:lnTo>
                    <a:lnTo>
                      <a:pt x="0" y="381000"/>
                    </a:lnTo>
                    <a:lnTo>
                      <a:pt x="5994" y="410640"/>
                    </a:lnTo>
                    <a:lnTo>
                      <a:pt x="22336" y="434863"/>
                    </a:lnTo>
                    <a:lnTo>
                      <a:pt x="46559" y="451205"/>
                    </a:lnTo>
                    <a:lnTo>
                      <a:pt x="76200" y="457200"/>
                    </a:lnTo>
                    <a:lnTo>
                      <a:pt x="1008888" y="457200"/>
                    </a:lnTo>
                    <a:lnTo>
                      <a:pt x="1038528" y="451205"/>
                    </a:lnTo>
                    <a:lnTo>
                      <a:pt x="1062751" y="434863"/>
                    </a:lnTo>
                    <a:lnTo>
                      <a:pt x="1079093" y="410640"/>
                    </a:lnTo>
                    <a:lnTo>
                      <a:pt x="1085088" y="381000"/>
                    </a:lnTo>
                    <a:lnTo>
                      <a:pt x="1085088" y="76200"/>
                    </a:lnTo>
                    <a:lnTo>
                      <a:pt x="1079093" y="46559"/>
                    </a:lnTo>
                    <a:lnTo>
                      <a:pt x="1062751" y="22336"/>
                    </a:lnTo>
                    <a:lnTo>
                      <a:pt x="1038528" y="5994"/>
                    </a:lnTo>
                    <a:lnTo>
                      <a:pt x="1008888" y="0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24">
                <a:extLst>
                  <a:ext uri="{FF2B5EF4-FFF2-40B4-BE49-F238E27FC236}">
                    <a16:creationId xmlns:a16="http://schemas.microsoft.com/office/drawing/2014/main" id="{4675540F-DA44-456D-A82F-DFDC31302F24}"/>
                  </a:ext>
                </a:extLst>
              </p:cNvPr>
              <p:cNvSpPr/>
              <p:nvPr/>
            </p:nvSpPr>
            <p:spPr>
              <a:xfrm>
                <a:off x="6385559" y="4181855"/>
                <a:ext cx="108521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085215" h="457200">
                    <a:moveTo>
                      <a:pt x="0" y="76200"/>
                    </a:moveTo>
                    <a:lnTo>
                      <a:pt x="5994" y="46559"/>
                    </a:lnTo>
                    <a:lnTo>
                      <a:pt x="22336" y="22336"/>
                    </a:lnTo>
                    <a:lnTo>
                      <a:pt x="46559" y="5994"/>
                    </a:lnTo>
                    <a:lnTo>
                      <a:pt x="76200" y="0"/>
                    </a:lnTo>
                    <a:lnTo>
                      <a:pt x="1008888" y="0"/>
                    </a:lnTo>
                    <a:lnTo>
                      <a:pt x="1038528" y="5994"/>
                    </a:lnTo>
                    <a:lnTo>
                      <a:pt x="1062751" y="22336"/>
                    </a:lnTo>
                    <a:lnTo>
                      <a:pt x="1079093" y="46559"/>
                    </a:lnTo>
                    <a:lnTo>
                      <a:pt x="1085088" y="76200"/>
                    </a:lnTo>
                    <a:lnTo>
                      <a:pt x="1085088" y="381000"/>
                    </a:lnTo>
                    <a:lnTo>
                      <a:pt x="1079093" y="410640"/>
                    </a:lnTo>
                    <a:lnTo>
                      <a:pt x="1062751" y="434863"/>
                    </a:lnTo>
                    <a:lnTo>
                      <a:pt x="1038528" y="451205"/>
                    </a:lnTo>
                    <a:lnTo>
                      <a:pt x="1008888" y="457200"/>
                    </a:lnTo>
                    <a:lnTo>
                      <a:pt x="76200" y="457200"/>
                    </a:lnTo>
                    <a:lnTo>
                      <a:pt x="46559" y="451205"/>
                    </a:lnTo>
                    <a:lnTo>
                      <a:pt x="22336" y="434863"/>
                    </a:lnTo>
                    <a:lnTo>
                      <a:pt x="5994" y="410640"/>
                    </a:lnTo>
                    <a:lnTo>
                      <a:pt x="0" y="381000"/>
                    </a:lnTo>
                    <a:lnTo>
                      <a:pt x="0" y="76200"/>
                    </a:lnTo>
                    <a:close/>
                  </a:path>
                </a:pathLst>
              </a:custGeom>
              <a:ln w="25400">
                <a:solidFill>
                  <a:srgbClr val="00A77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1" name="object 25">
              <a:extLst>
                <a:ext uri="{FF2B5EF4-FFF2-40B4-BE49-F238E27FC236}">
                  <a16:creationId xmlns:a16="http://schemas.microsoft.com/office/drawing/2014/main" id="{5DBE64BD-DC0E-406B-983A-1566DF3A75F8}"/>
                </a:ext>
              </a:extLst>
            </p:cNvPr>
            <p:cNvSpPr txBox="1"/>
            <p:nvPr/>
          </p:nvSpPr>
          <p:spPr>
            <a:xfrm>
              <a:off x="6621271" y="4246575"/>
              <a:ext cx="620395" cy="32956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altLang="zh-CN" sz="2000" spc="-10" dirty="0">
                  <a:latin typeface="Tahoma"/>
                  <a:cs typeface="Tahoma"/>
                </a:rPr>
                <a:t>X</a:t>
              </a:r>
              <a:r>
                <a:rPr sz="2000" spc="-10" dirty="0">
                  <a:latin typeface="Tahoma"/>
                  <a:cs typeface="Tahoma"/>
                </a:rPr>
                <a:t>(</a:t>
              </a:r>
              <a:r>
                <a:rPr lang="en-US" sz="2000" spc="-10" dirty="0">
                  <a:latin typeface="Tahoma"/>
                  <a:cs typeface="Tahoma"/>
                </a:rPr>
                <a:t>0</a:t>
              </a:r>
              <a:r>
                <a:rPr sz="2000" spc="-10" dirty="0">
                  <a:latin typeface="Tahoma"/>
                  <a:cs typeface="Tahoma"/>
                </a:rPr>
                <a:t>)</a:t>
              </a:r>
              <a:endParaRPr sz="2000" dirty="0">
                <a:latin typeface="Tahoma"/>
                <a:cs typeface="Tahoma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1A702EDF-BC07-4515-89B8-154275BBECF8}"/>
              </a:ext>
            </a:extLst>
          </p:cNvPr>
          <p:cNvSpPr txBox="1"/>
          <p:nvPr/>
        </p:nvSpPr>
        <p:spPr>
          <a:xfrm>
            <a:off x="7341326" y="23687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3406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6126E20-269C-421A-9216-2DB46FA3E1DF}"/>
              </a:ext>
            </a:extLst>
          </p:cNvPr>
          <p:cNvSpPr txBox="1"/>
          <p:nvPr/>
        </p:nvSpPr>
        <p:spPr>
          <a:xfrm>
            <a:off x="5869577" y="167381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针对下图，画出深度优先遍历和广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(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宽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度优先遍历的结果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,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从顶点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X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开始。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89F2A9-D988-482D-B1D0-F6AC18F1920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87" y="1733005"/>
            <a:ext cx="5165120" cy="42794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8AD6FBF5-9E0D-4AC8-8256-374C5A35C285}"/>
              </a:ext>
            </a:extLst>
          </p:cNvPr>
          <p:cNvSpPr/>
          <p:nvPr/>
        </p:nvSpPr>
        <p:spPr>
          <a:xfrm>
            <a:off x="1436913" y="1733005"/>
            <a:ext cx="278679" cy="2786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DF33B81-0E74-4818-A74F-68F83D8038C5}"/>
              </a:ext>
            </a:extLst>
          </p:cNvPr>
          <p:cNvGrpSpPr/>
          <p:nvPr/>
        </p:nvGrpSpPr>
        <p:grpSpPr>
          <a:xfrm>
            <a:off x="7426596" y="4186572"/>
            <a:ext cx="1110615" cy="482600"/>
            <a:chOff x="6372859" y="4169155"/>
            <a:chExt cx="1110615" cy="482600"/>
          </a:xfrm>
        </p:grpSpPr>
        <p:grpSp>
          <p:nvGrpSpPr>
            <p:cNvPr id="7" name="object 22">
              <a:extLst>
                <a:ext uri="{FF2B5EF4-FFF2-40B4-BE49-F238E27FC236}">
                  <a16:creationId xmlns:a16="http://schemas.microsoft.com/office/drawing/2014/main" id="{0543D6B9-FB9C-444B-85A8-EB55D006CBF8}"/>
                </a:ext>
              </a:extLst>
            </p:cNvPr>
            <p:cNvGrpSpPr/>
            <p:nvPr/>
          </p:nvGrpSpPr>
          <p:grpSpPr>
            <a:xfrm>
              <a:off x="6372859" y="4169155"/>
              <a:ext cx="1110615" cy="482600"/>
              <a:chOff x="6372859" y="4169155"/>
              <a:chExt cx="1110615" cy="482600"/>
            </a:xfrm>
          </p:grpSpPr>
          <p:sp>
            <p:nvSpPr>
              <p:cNvPr id="8" name="object 23">
                <a:extLst>
                  <a:ext uri="{FF2B5EF4-FFF2-40B4-BE49-F238E27FC236}">
                    <a16:creationId xmlns:a16="http://schemas.microsoft.com/office/drawing/2014/main" id="{72649573-91F6-4C16-8236-C41C654E034B}"/>
                  </a:ext>
                </a:extLst>
              </p:cNvPr>
              <p:cNvSpPr/>
              <p:nvPr/>
            </p:nvSpPr>
            <p:spPr>
              <a:xfrm>
                <a:off x="6385559" y="4181855"/>
                <a:ext cx="108521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085215" h="457200">
                    <a:moveTo>
                      <a:pt x="1008888" y="0"/>
                    </a:moveTo>
                    <a:lnTo>
                      <a:pt x="76200" y="0"/>
                    </a:lnTo>
                    <a:lnTo>
                      <a:pt x="46559" y="5994"/>
                    </a:lnTo>
                    <a:lnTo>
                      <a:pt x="22336" y="22336"/>
                    </a:lnTo>
                    <a:lnTo>
                      <a:pt x="5994" y="46559"/>
                    </a:lnTo>
                    <a:lnTo>
                      <a:pt x="0" y="76200"/>
                    </a:lnTo>
                    <a:lnTo>
                      <a:pt x="0" y="381000"/>
                    </a:lnTo>
                    <a:lnTo>
                      <a:pt x="5994" y="410640"/>
                    </a:lnTo>
                    <a:lnTo>
                      <a:pt x="22336" y="434863"/>
                    </a:lnTo>
                    <a:lnTo>
                      <a:pt x="46559" y="451205"/>
                    </a:lnTo>
                    <a:lnTo>
                      <a:pt x="76200" y="457200"/>
                    </a:lnTo>
                    <a:lnTo>
                      <a:pt x="1008888" y="457200"/>
                    </a:lnTo>
                    <a:lnTo>
                      <a:pt x="1038528" y="451205"/>
                    </a:lnTo>
                    <a:lnTo>
                      <a:pt x="1062751" y="434863"/>
                    </a:lnTo>
                    <a:lnTo>
                      <a:pt x="1079093" y="410640"/>
                    </a:lnTo>
                    <a:lnTo>
                      <a:pt x="1085088" y="381000"/>
                    </a:lnTo>
                    <a:lnTo>
                      <a:pt x="1085088" y="76200"/>
                    </a:lnTo>
                    <a:lnTo>
                      <a:pt x="1079093" y="46559"/>
                    </a:lnTo>
                    <a:lnTo>
                      <a:pt x="1062751" y="22336"/>
                    </a:lnTo>
                    <a:lnTo>
                      <a:pt x="1038528" y="5994"/>
                    </a:lnTo>
                    <a:lnTo>
                      <a:pt x="1008888" y="0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24">
                <a:extLst>
                  <a:ext uri="{FF2B5EF4-FFF2-40B4-BE49-F238E27FC236}">
                    <a16:creationId xmlns:a16="http://schemas.microsoft.com/office/drawing/2014/main" id="{4675540F-DA44-456D-A82F-DFDC31302F24}"/>
                  </a:ext>
                </a:extLst>
              </p:cNvPr>
              <p:cNvSpPr/>
              <p:nvPr/>
            </p:nvSpPr>
            <p:spPr>
              <a:xfrm>
                <a:off x="6385559" y="4181855"/>
                <a:ext cx="108521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085215" h="457200">
                    <a:moveTo>
                      <a:pt x="0" y="76200"/>
                    </a:moveTo>
                    <a:lnTo>
                      <a:pt x="5994" y="46559"/>
                    </a:lnTo>
                    <a:lnTo>
                      <a:pt x="22336" y="22336"/>
                    </a:lnTo>
                    <a:lnTo>
                      <a:pt x="46559" y="5994"/>
                    </a:lnTo>
                    <a:lnTo>
                      <a:pt x="76200" y="0"/>
                    </a:lnTo>
                    <a:lnTo>
                      <a:pt x="1008888" y="0"/>
                    </a:lnTo>
                    <a:lnTo>
                      <a:pt x="1038528" y="5994"/>
                    </a:lnTo>
                    <a:lnTo>
                      <a:pt x="1062751" y="22336"/>
                    </a:lnTo>
                    <a:lnTo>
                      <a:pt x="1079093" y="46559"/>
                    </a:lnTo>
                    <a:lnTo>
                      <a:pt x="1085088" y="76200"/>
                    </a:lnTo>
                    <a:lnTo>
                      <a:pt x="1085088" y="381000"/>
                    </a:lnTo>
                    <a:lnTo>
                      <a:pt x="1079093" y="410640"/>
                    </a:lnTo>
                    <a:lnTo>
                      <a:pt x="1062751" y="434863"/>
                    </a:lnTo>
                    <a:lnTo>
                      <a:pt x="1038528" y="451205"/>
                    </a:lnTo>
                    <a:lnTo>
                      <a:pt x="1008888" y="457200"/>
                    </a:lnTo>
                    <a:lnTo>
                      <a:pt x="76200" y="457200"/>
                    </a:lnTo>
                    <a:lnTo>
                      <a:pt x="46559" y="451205"/>
                    </a:lnTo>
                    <a:lnTo>
                      <a:pt x="22336" y="434863"/>
                    </a:lnTo>
                    <a:lnTo>
                      <a:pt x="5994" y="410640"/>
                    </a:lnTo>
                    <a:lnTo>
                      <a:pt x="0" y="381000"/>
                    </a:lnTo>
                    <a:lnTo>
                      <a:pt x="0" y="76200"/>
                    </a:lnTo>
                    <a:close/>
                  </a:path>
                </a:pathLst>
              </a:custGeom>
              <a:ln w="25400">
                <a:solidFill>
                  <a:srgbClr val="00A77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1" name="object 25">
              <a:extLst>
                <a:ext uri="{FF2B5EF4-FFF2-40B4-BE49-F238E27FC236}">
                  <a16:creationId xmlns:a16="http://schemas.microsoft.com/office/drawing/2014/main" id="{5DBE64BD-DC0E-406B-983A-1566DF3A75F8}"/>
                </a:ext>
              </a:extLst>
            </p:cNvPr>
            <p:cNvSpPr txBox="1"/>
            <p:nvPr/>
          </p:nvSpPr>
          <p:spPr>
            <a:xfrm>
              <a:off x="6621271" y="4246575"/>
              <a:ext cx="620395" cy="32956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altLang="zh-CN" sz="2000" spc="-10" dirty="0">
                  <a:latin typeface="Tahoma"/>
                  <a:cs typeface="Tahoma"/>
                </a:rPr>
                <a:t>A</a:t>
              </a:r>
              <a:r>
                <a:rPr sz="2000" spc="-10" dirty="0">
                  <a:latin typeface="Tahoma"/>
                  <a:cs typeface="Tahoma"/>
                </a:rPr>
                <a:t>(</a:t>
              </a:r>
              <a:r>
                <a:rPr lang="en-US" sz="2000" spc="-10" dirty="0">
                  <a:latin typeface="Tahoma"/>
                  <a:cs typeface="Tahoma"/>
                </a:rPr>
                <a:t>1</a:t>
              </a:r>
              <a:r>
                <a:rPr sz="2000" spc="-10" dirty="0">
                  <a:latin typeface="Tahoma"/>
                  <a:cs typeface="Tahoma"/>
                </a:rPr>
                <a:t>)</a:t>
              </a:r>
              <a:endParaRPr sz="2000" dirty="0">
                <a:latin typeface="Tahoma"/>
                <a:cs typeface="Tahoma"/>
              </a:endParaRPr>
            </a:p>
          </p:txBody>
        </p: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id="{D0BB32B4-1A0D-46C5-95E5-01E8A77288F0}"/>
              </a:ext>
            </a:extLst>
          </p:cNvPr>
          <p:cNvSpPr/>
          <p:nvPr/>
        </p:nvSpPr>
        <p:spPr>
          <a:xfrm>
            <a:off x="923107" y="2551611"/>
            <a:ext cx="278679" cy="2786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CA72273-A5E6-4178-84C9-2C059D62B677}"/>
              </a:ext>
            </a:extLst>
          </p:cNvPr>
          <p:cNvSpPr txBox="1"/>
          <p:nvPr/>
        </p:nvSpPr>
        <p:spPr>
          <a:xfrm>
            <a:off x="7341326" y="23687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2597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6126E20-269C-421A-9216-2DB46FA3E1DF}"/>
              </a:ext>
            </a:extLst>
          </p:cNvPr>
          <p:cNvSpPr txBox="1"/>
          <p:nvPr/>
        </p:nvSpPr>
        <p:spPr>
          <a:xfrm>
            <a:off x="5869577" y="167381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针对下图，画出深度优先遍历和广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(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宽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度优先遍历的结果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,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从顶点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X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开始。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89F2A9-D988-482D-B1D0-F6AC18F1920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87" y="1733005"/>
            <a:ext cx="5165120" cy="42794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8AD6FBF5-9E0D-4AC8-8256-374C5A35C285}"/>
              </a:ext>
            </a:extLst>
          </p:cNvPr>
          <p:cNvSpPr/>
          <p:nvPr/>
        </p:nvSpPr>
        <p:spPr>
          <a:xfrm>
            <a:off x="1436913" y="1733005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DF33B81-0E74-4818-A74F-68F83D8038C5}"/>
              </a:ext>
            </a:extLst>
          </p:cNvPr>
          <p:cNvGrpSpPr/>
          <p:nvPr/>
        </p:nvGrpSpPr>
        <p:grpSpPr>
          <a:xfrm>
            <a:off x="7426596" y="4186572"/>
            <a:ext cx="1110615" cy="482600"/>
            <a:chOff x="6372859" y="4169155"/>
            <a:chExt cx="1110615" cy="482600"/>
          </a:xfrm>
        </p:grpSpPr>
        <p:grpSp>
          <p:nvGrpSpPr>
            <p:cNvPr id="7" name="object 22">
              <a:extLst>
                <a:ext uri="{FF2B5EF4-FFF2-40B4-BE49-F238E27FC236}">
                  <a16:creationId xmlns:a16="http://schemas.microsoft.com/office/drawing/2014/main" id="{0543D6B9-FB9C-444B-85A8-EB55D006CBF8}"/>
                </a:ext>
              </a:extLst>
            </p:cNvPr>
            <p:cNvGrpSpPr/>
            <p:nvPr/>
          </p:nvGrpSpPr>
          <p:grpSpPr>
            <a:xfrm>
              <a:off x="6372859" y="4169155"/>
              <a:ext cx="1110615" cy="482600"/>
              <a:chOff x="6372859" y="4169155"/>
              <a:chExt cx="1110615" cy="482600"/>
            </a:xfrm>
          </p:grpSpPr>
          <p:sp>
            <p:nvSpPr>
              <p:cNvPr id="8" name="object 23">
                <a:extLst>
                  <a:ext uri="{FF2B5EF4-FFF2-40B4-BE49-F238E27FC236}">
                    <a16:creationId xmlns:a16="http://schemas.microsoft.com/office/drawing/2014/main" id="{72649573-91F6-4C16-8236-C41C654E034B}"/>
                  </a:ext>
                </a:extLst>
              </p:cNvPr>
              <p:cNvSpPr/>
              <p:nvPr/>
            </p:nvSpPr>
            <p:spPr>
              <a:xfrm>
                <a:off x="6385559" y="4181855"/>
                <a:ext cx="108521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085215" h="457200">
                    <a:moveTo>
                      <a:pt x="1008888" y="0"/>
                    </a:moveTo>
                    <a:lnTo>
                      <a:pt x="76200" y="0"/>
                    </a:lnTo>
                    <a:lnTo>
                      <a:pt x="46559" y="5994"/>
                    </a:lnTo>
                    <a:lnTo>
                      <a:pt x="22336" y="22336"/>
                    </a:lnTo>
                    <a:lnTo>
                      <a:pt x="5994" y="46559"/>
                    </a:lnTo>
                    <a:lnTo>
                      <a:pt x="0" y="76200"/>
                    </a:lnTo>
                    <a:lnTo>
                      <a:pt x="0" y="381000"/>
                    </a:lnTo>
                    <a:lnTo>
                      <a:pt x="5994" y="410640"/>
                    </a:lnTo>
                    <a:lnTo>
                      <a:pt x="22336" y="434863"/>
                    </a:lnTo>
                    <a:lnTo>
                      <a:pt x="46559" y="451205"/>
                    </a:lnTo>
                    <a:lnTo>
                      <a:pt x="76200" y="457200"/>
                    </a:lnTo>
                    <a:lnTo>
                      <a:pt x="1008888" y="457200"/>
                    </a:lnTo>
                    <a:lnTo>
                      <a:pt x="1038528" y="451205"/>
                    </a:lnTo>
                    <a:lnTo>
                      <a:pt x="1062751" y="434863"/>
                    </a:lnTo>
                    <a:lnTo>
                      <a:pt x="1079093" y="410640"/>
                    </a:lnTo>
                    <a:lnTo>
                      <a:pt x="1085088" y="381000"/>
                    </a:lnTo>
                    <a:lnTo>
                      <a:pt x="1085088" y="76200"/>
                    </a:lnTo>
                    <a:lnTo>
                      <a:pt x="1079093" y="46559"/>
                    </a:lnTo>
                    <a:lnTo>
                      <a:pt x="1062751" y="22336"/>
                    </a:lnTo>
                    <a:lnTo>
                      <a:pt x="1038528" y="5994"/>
                    </a:lnTo>
                    <a:lnTo>
                      <a:pt x="1008888" y="0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24">
                <a:extLst>
                  <a:ext uri="{FF2B5EF4-FFF2-40B4-BE49-F238E27FC236}">
                    <a16:creationId xmlns:a16="http://schemas.microsoft.com/office/drawing/2014/main" id="{4675540F-DA44-456D-A82F-DFDC31302F24}"/>
                  </a:ext>
                </a:extLst>
              </p:cNvPr>
              <p:cNvSpPr/>
              <p:nvPr/>
            </p:nvSpPr>
            <p:spPr>
              <a:xfrm>
                <a:off x="6385559" y="4181855"/>
                <a:ext cx="108521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085215" h="457200">
                    <a:moveTo>
                      <a:pt x="0" y="76200"/>
                    </a:moveTo>
                    <a:lnTo>
                      <a:pt x="5994" y="46559"/>
                    </a:lnTo>
                    <a:lnTo>
                      <a:pt x="22336" y="22336"/>
                    </a:lnTo>
                    <a:lnTo>
                      <a:pt x="46559" y="5994"/>
                    </a:lnTo>
                    <a:lnTo>
                      <a:pt x="76200" y="0"/>
                    </a:lnTo>
                    <a:lnTo>
                      <a:pt x="1008888" y="0"/>
                    </a:lnTo>
                    <a:lnTo>
                      <a:pt x="1038528" y="5994"/>
                    </a:lnTo>
                    <a:lnTo>
                      <a:pt x="1062751" y="22336"/>
                    </a:lnTo>
                    <a:lnTo>
                      <a:pt x="1079093" y="46559"/>
                    </a:lnTo>
                    <a:lnTo>
                      <a:pt x="1085088" y="76200"/>
                    </a:lnTo>
                    <a:lnTo>
                      <a:pt x="1085088" y="381000"/>
                    </a:lnTo>
                    <a:lnTo>
                      <a:pt x="1079093" y="410640"/>
                    </a:lnTo>
                    <a:lnTo>
                      <a:pt x="1062751" y="434863"/>
                    </a:lnTo>
                    <a:lnTo>
                      <a:pt x="1038528" y="451205"/>
                    </a:lnTo>
                    <a:lnTo>
                      <a:pt x="1008888" y="457200"/>
                    </a:lnTo>
                    <a:lnTo>
                      <a:pt x="76200" y="457200"/>
                    </a:lnTo>
                    <a:lnTo>
                      <a:pt x="46559" y="451205"/>
                    </a:lnTo>
                    <a:lnTo>
                      <a:pt x="22336" y="434863"/>
                    </a:lnTo>
                    <a:lnTo>
                      <a:pt x="5994" y="410640"/>
                    </a:lnTo>
                    <a:lnTo>
                      <a:pt x="0" y="381000"/>
                    </a:lnTo>
                    <a:lnTo>
                      <a:pt x="0" y="76200"/>
                    </a:lnTo>
                    <a:close/>
                  </a:path>
                </a:pathLst>
              </a:custGeom>
              <a:ln w="25400">
                <a:solidFill>
                  <a:srgbClr val="00A77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1" name="object 25">
              <a:extLst>
                <a:ext uri="{FF2B5EF4-FFF2-40B4-BE49-F238E27FC236}">
                  <a16:creationId xmlns:a16="http://schemas.microsoft.com/office/drawing/2014/main" id="{5DBE64BD-DC0E-406B-983A-1566DF3A75F8}"/>
                </a:ext>
              </a:extLst>
            </p:cNvPr>
            <p:cNvSpPr txBox="1"/>
            <p:nvPr/>
          </p:nvSpPr>
          <p:spPr>
            <a:xfrm>
              <a:off x="6621271" y="4246575"/>
              <a:ext cx="620395" cy="32956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sz="2000" spc="-10" dirty="0">
                  <a:latin typeface="Tahoma"/>
                  <a:cs typeface="Tahoma"/>
                </a:rPr>
                <a:t>B</a:t>
              </a:r>
              <a:r>
                <a:rPr sz="2000" spc="-10" dirty="0">
                  <a:latin typeface="Tahoma"/>
                  <a:cs typeface="Tahoma"/>
                </a:rPr>
                <a:t>(</a:t>
              </a:r>
              <a:r>
                <a:rPr lang="en-US" sz="2000" spc="-10" dirty="0">
                  <a:latin typeface="Tahoma"/>
                  <a:cs typeface="Tahoma"/>
                </a:rPr>
                <a:t>2</a:t>
              </a:r>
              <a:r>
                <a:rPr sz="2000" spc="-10" dirty="0">
                  <a:latin typeface="Tahoma"/>
                  <a:cs typeface="Tahoma"/>
                </a:rPr>
                <a:t>)</a:t>
              </a:r>
              <a:endParaRPr sz="2000" dirty="0">
                <a:latin typeface="Tahoma"/>
                <a:cs typeface="Tahoma"/>
              </a:endParaRPr>
            </a:p>
          </p:txBody>
        </p: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id="{D0BB32B4-1A0D-46C5-95E5-01E8A77288F0}"/>
              </a:ext>
            </a:extLst>
          </p:cNvPr>
          <p:cNvSpPr/>
          <p:nvPr/>
        </p:nvSpPr>
        <p:spPr>
          <a:xfrm>
            <a:off x="923107" y="2551611"/>
            <a:ext cx="278679" cy="2786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0FF041F-6A37-425C-90F9-B9F28C0D50E9}"/>
              </a:ext>
            </a:extLst>
          </p:cNvPr>
          <p:cNvSpPr/>
          <p:nvPr/>
        </p:nvSpPr>
        <p:spPr>
          <a:xfrm>
            <a:off x="923106" y="3733390"/>
            <a:ext cx="278679" cy="2786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4D9E452-9569-4812-9268-3054DB64DAE7}"/>
              </a:ext>
            </a:extLst>
          </p:cNvPr>
          <p:cNvSpPr/>
          <p:nvPr/>
        </p:nvSpPr>
        <p:spPr>
          <a:xfrm>
            <a:off x="1942009" y="3150325"/>
            <a:ext cx="278679" cy="2786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BC07FFD-94A4-4AE0-964A-697377304F89}"/>
              </a:ext>
            </a:extLst>
          </p:cNvPr>
          <p:cNvGrpSpPr/>
          <p:nvPr/>
        </p:nvGrpSpPr>
        <p:grpSpPr>
          <a:xfrm>
            <a:off x="8531115" y="4173872"/>
            <a:ext cx="1110615" cy="482600"/>
            <a:chOff x="6372859" y="4169155"/>
            <a:chExt cx="1110615" cy="482600"/>
          </a:xfrm>
        </p:grpSpPr>
        <p:grpSp>
          <p:nvGrpSpPr>
            <p:cNvPr id="16" name="object 22">
              <a:extLst>
                <a:ext uri="{FF2B5EF4-FFF2-40B4-BE49-F238E27FC236}">
                  <a16:creationId xmlns:a16="http://schemas.microsoft.com/office/drawing/2014/main" id="{441F8956-F3B4-4A90-91CC-2EAFDD7D0688}"/>
                </a:ext>
              </a:extLst>
            </p:cNvPr>
            <p:cNvGrpSpPr/>
            <p:nvPr/>
          </p:nvGrpSpPr>
          <p:grpSpPr>
            <a:xfrm>
              <a:off x="6372859" y="4169155"/>
              <a:ext cx="1110615" cy="482600"/>
              <a:chOff x="6372859" y="4169155"/>
              <a:chExt cx="1110615" cy="482600"/>
            </a:xfrm>
          </p:grpSpPr>
          <p:sp>
            <p:nvSpPr>
              <p:cNvPr id="18" name="object 23">
                <a:extLst>
                  <a:ext uri="{FF2B5EF4-FFF2-40B4-BE49-F238E27FC236}">
                    <a16:creationId xmlns:a16="http://schemas.microsoft.com/office/drawing/2014/main" id="{9A1DED2A-441D-4924-87E8-AD114EB89122}"/>
                  </a:ext>
                </a:extLst>
              </p:cNvPr>
              <p:cNvSpPr/>
              <p:nvPr/>
            </p:nvSpPr>
            <p:spPr>
              <a:xfrm>
                <a:off x="6385559" y="4181855"/>
                <a:ext cx="108521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085215" h="457200">
                    <a:moveTo>
                      <a:pt x="1008888" y="0"/>
                    </a:moveTo>
                    <a:lnTo>
                      <a:pt x="76200" y="0"/>
                    </a:lnTo>
                    <a:lnTo>
                      <a:pt x="46559" y="5994"/>
                    </a:lnTo>
                    <a:lnTo>
                      <a:pt x="22336" y="22336"/>
                    </a:lnTo>
                    <a:lnTo>
                      <a:pt x="5994" y="46559"/>
                    </a:lnTo>
                    <a:lnTo>
                      <a:pt x="0" y="76200"/>
                    </a:lnTo>
                    <a:lnTo>
                      <a:pt x="0" y="381000"/>
                    </a:lnTo>
                    <a:lnTo>
                      <a:pt x="5994" y="410640"/>
                    </a:lnTo>
                    <a:lnTo>
                      <a:pt x="22336" y="434863"/>
                    </a:lnTo>
                    <a:lnTo>
                      <a:pt x="46559" y="451205"/>
                    </a:lnTo>
                    <a:lnTo>
                      <a:pt x="76200" y="457200"/>
                    </a:lnTo>
                    <a:lnTo>
                      <a:pt x="1008888" y="457200"/>
                    </a:lnTo>
                    <a:lnTo>
                      <a:pt x="1038528" y="451205"/>
                    </a:lnTo>
                    <a:lnTo>
                      <a:pt x="1062751" y="434863"/>
                    </a:lnTo>
                    <a:lnTo>
                      <a:pt x="1079093" y="410640"/>
                    </a:lnTo>
                    <a:lnTo>
                      <a:pt x="1085088" y="381000"/>
                    </a:lnTo>
                    <a:lnTo>
                      <a:pt x="1085088" y="76200"/>
                    </a:lnTo>
                    <a:lnTo>
                      <a:pt x="1079093" y="46559"/>
                    </a:lnTo>
                    <a:lnTo>
                      <a:pt x="1062751" y="22336"/>
                    </a:lnTo>
                    <a:lnTo>
                      <a:pt x="1038528" y="5994"/>
                    </a:lnTo>
                    <a:lnTo>
                      <a:pt x="1008888" y="0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24">
                <a:extLst>
                  <a:ext uri="{FF2B5EF4-FFF2-40B4-BE49-F238E27FC236}">
                    <a16:creationId xmlns:a16="http://schemas.microsoft.com/office/drawing/2014/main" id="{E74B1EDF-B9E6-408B-B0D0-FC162E5BE61A}"/>
                  </a:ext>
                </a:extLst>
              </p:cNvPr>
              <p:cNvSpPr/>
              <p:nvPr/>
            </p:nvSpPr>
            <p:spPr>
              <a:xfrm>
                <a:off x="6385559" y="4181855"/>
                <a:ext cx="108521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085215" h="457200">
                    <a:moveTo>
                      <a:pt x="0" y="76200"/>
                    </a:moveTo>
                    <a:lnTo>
                      <a:pt x="5994" y="46559"/>
                    </a:lnTo>
                    <a:lnTo>
                      <a:pt x="22336" y="22336"/>
                    </a:lnTo>
                    <a:lnTo>
                      <a:pt x="46559" y="5994"/>
                    </a:lnTo>
                    <a:lnTo>
                      <a:pt x="76200" y="0"/>
                    </a:lnTo>
                    <a:lnTo>
                      <a:pt x="1008888" y="0"/>
                    </a:lnTo>
                    <a:lnTo>
                      <a:pt x="1038528" y="5994"/>
                    </a:lnTo>
                    <a:lnTo>
                      <a:pt x="1062751" y="22336"/>
                    </a:lnTo>
                    <a:lnTo>
                      <a:pt x="1079093" y="46559"/>
                    </a:lnTo>
                    <a:lnTo>
                      <a:pt x="1085088" y="76200"/>
                    </a:lnTo>
                    <a:lnTo>
                      <a:pt x="1085088" y="381000"/>
                    </a:lnTo>
                    <a:lnTo>
                      <a:pt x="1079093" y="410640"/>
                    </a:lnTo>
                    <a:lnTo>
                      <a:pt x="1062751" y="434863"/>
                    </a:lnTo>
                    <a:lnTo>
                      <a:pt x="1038528" y="451205"/>
                    </a:lnTo>
                    <a:lnTo>
                      <a:pt x="1008888" y="457200"/>
                    </a:lnTo>
                    <a:lnTo>
                      <a:pt x="76200" y="457200"/>
                    </a:lnTo>
                    <a:lnTo>
                      <a:pt x="46559" y="451205"/>
                    </a:lnTo>
                    <a:lnTo>
                      <a:pt x="22336" y="434863"/>
                    </a:lnTo>
                    <a:lnTo>
                      <a:pt x="5994" y="410640"/>
                    </a:lnTo>
                    <a:lnTo>
                      <a:pt x="0" y="381000"/>
                    </a:lnTo>
                    <a:lnTo>
                      <a:pt x="0" y="76200"/>
                    </a:lnTo>
                    <a:close/>
                  </a:path>
                </a:pathLst>
              </a:custGeom>
              <a:ln w="25400">
                <a:solidFill>
                  <a:srgbClr val="00A77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7" name="object 25">
              <a:extLst>
                <a:ext uri="{FF2B5EF4-FFF2-40B4-BE49-F238E27FC236}">
                  <a16:creationId xmlns:a16="http://schemas.microsoft.com/office/drawing/2014/main" id="{ED9F57C4-EB4E-4487-B13F-49FA9270F113}"/>
                </a:ext>
              </a:extLst>
            </p:cNvPr>
            <p:cNvSpPr txBox="1"/>
            <p:nvPr/>
          </p:nvSpPr>
          <p:spPr>
            <a:xfrm>
              <a:off x="6621271" y="4246575"/>
              <a:ext cx="620395" cy="32956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sz="2000" spc="-10" dirty="0">
                  <a:latin typeface="Tahoma"/>
                  <a:cs typeface="Tahoma"/>
                </a:rPr>
                <a:t>D</a:t>
              </a:r>
              <a:r>
                <a:rPr sz="2000" spc="-10" dirty="0">
                  <a:latin typeface="Tahoma"/>
                  <a:cs typeface="Tahoma"/>
                </a:rPr>
                <a:t>(</a:t>
              </a:r>
              <a:r>
                <a:rPr lang="en-US" sz="2000" spc="-10" dirty="0">
                  <a:latin typeface="Tahoma"/>
                  <a:cs typeface="Tahoma"/>
                </a:rPr>
                <a:t>2</a:t>
              </a:r>
              <a:r>
                <a:rPr sz="2000" spc="-10" dirty="0">
                  <a:latin typeface="Tahoma"/>
                  <a:cs typeface="Tahoma"/>
                </a:rPr>
                <a:t>)</a:t>
              </a:r>
              <a:endParaRPr sz="2000" dirty="0">
                <a:latin typeface="Tahoma"/>
                <a:cs typeface="Tahoma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CD854879-2F54-46D1-8061-89F68AB357C5}"/>
              </a:ext>
            </a:extLst>
          </p:cNvPr>
          <p:cNvSpPr txBox="1"/>
          <p:nvPr/>
        </p:nvSpPr>
        <p:spPr>
          <a:xfrm>
            <a:off x="7341326" y="2368731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X-&gt;A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8198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6126E20-269C-421A-9216-2DB46FA3E1DF}"/>
              </a:ext>
            </a:extLst>
          </p:cNvPr>
          <p:cNvSpPr txBox="1"/>
          <p:nvPr/>
        </p:nvSpPr>
        <p:spPr>
          <a:xfrm>
            <a:off x="5869577" y="167381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针对下图，画出深度优先遍历和广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(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宽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度优先遍历的结果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,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从顶点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X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开始。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89F2A9-D988-482D-B1D0-F6AC18F1920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87" y="1733005"/>
            <a:ext cx="5165120" cy="42794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8AD6FBF5-9E0D-4AC8-8256-374C5A35C285}"/>
              </a:ext>
            </a:extLst>
          </p:cNvPr>
          <p:cNvSpPr/>
          <p:nvPr/>
        </p:nvSpPr>
        <p:spPr>
          <a:xfrm>
            <a:off x="1436913" y="1733005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DF33B81-0E74-4818-A74F-68F83D8038C5}"/>
              </a:ext>
            </a:extLst>
          </p:cNvPr>
          <p:cNvGrpSpPr/>
          <p:nvPr/>
        </p:nvGrpSpPr>
        <p:grpSpPr>
          <a:xfrm>
            <a:off x="9635634" y="4161172"/>
            <a:ext cx="1110615" cy="482600"/>
            <a:chOff x="6372859" y="4169155"/>
            <a:chExt cx="1110615" cy="482600"/>
          </a:xfrm>
        </p:grpSpPr>
        <p:grpSp>
          <p:nvGrpSpPr>
            <p:cNvPr id="7" name="object 22">
              <a:extLst>
                <a:ext uri="{FF2B5EF4-FFF2-40B4-BE49-F238E27FC236}">
                  <a16:creationId xmlns:a16="http://schemas.microsoft.com/office/drawing/2014/main" id="{0543D6B9-FB9C-444B-85A8-EB55D006CBF8}"/>
                </a:ext>
              </a:extLst>
            </p:cNvPr>
            <p:cNvGrpSpPr/>
            <p:nvPr/>
          </p:nvGrpSpPr>
          <p:grpSpPr>
            <a:xfrm>
              <a:off x="6372859" y="4169155"/>
              <a:ext cx="1110615" cy="482600"/>
              <a:chOff x="6372859" y="4169155"/>
              <a:chExt cx="1110615" cy="482600"/>
            </a:xfrm>
          </p:grpSpPr>
          <p:sp>
            <p:nvSpPr>
              <p:cNvPr id="8" name="object 23">
                <a:extLst>
                  <a:ext uri="{FF2B5EF4-FFF2-40B4-BE49-F238E27FC236}">
                    <a16:creationId xmlns:a16="http://schemas.microsoft.com/office/drawing/2014/main" id="{72649573-91F6-4C16-8236-C41C654E034B}"/>
                  </a:ext>
                </a:extLst>
              </p:cNvPr>
              <p:cNvSpPr/>
              <p:nvPr/>
            </p:nvSpPr>
            <p:spPr>
              <a:xfrm>
                <a:off x="6385559" y="4181855"/>
                <a:ext cx="108521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085215" h="457200">
                    <a:moveTo>
                      <a:pt x="1008888" y="0"/>
                    </a:moveTo>
                    <a:lnTo>
                      <a:pt x="76200" y="0"/>
                    </a:lnTo>
                    <a:lnTo>
                      <a:pt x="46559" y="5994"/>
                    </a:lnTo>
                    <a:lnTo>
                      <a:pt x="22336" y="22336"/>
                    </a:lnTo>
                    <a:lnTo>
                      <a:pt x="5994" y="46559"/>
                    </a:lnTo>
                    <a:lnTo>
                      <a:pt x="0" y="76200"/>
                    </a:lnTo>
                    <a:lnTo>
                      <a:pt x="0" y="381000"/>
                    </a:lnTo>
                    <a:lnTo>
                      <a:pt x="5994" y="410640"/>
                    </a:lnTo>
                    <a:lnTo>
                      <a:pt x="22336" y="434863"/>
                    </a:lnTo>
                    <a:lnTo>
                      <a:pt x="46559" y="451205"/>
                    </a:lnTo>
                    <a:lnTo>
                      <a:pt x="76200" y="457200"/>
                    </a:lnTo>
                    <a:lnTo>
                      <a:pt x="1008888" y="457200"/>
                    </a:lnTo>
                    <a:lnTo>
                      <a:pt x="1038528" y="451205"/>
                    </a:lnTo>
                    <a:lnTo>
                      <a:pt x="1062751" y="434863"/>
                    </a:lnTo>
                    <a:lnTo>
                      <a:pt x="1079093" y="410640"/>
                    </a:lnTo>
                    <a:lnTo>
                      <a:pt x="1085088" y="381000"/>
                    </a:lnTo>
                    <a:lnTo>
                      <a:pt x="1085088" y="76200"/>
                    </a:lnTo>
                    <a:lnTo>
                      <a:pt x="1079093" y="46559"/>
                    </a:lnTo>
                    <a:lnTo>
                      <a:pt x="1062751" y="22336"/>
                    </a:lnTo>
                    <a:lnTo>
                      <a:pt x="1038528" y="5994"/>
                    </a:lnTo>
                    <a:lnTo>
                      <a:pt x="1008888" y="0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24">
                <a:extLst>
                  <a:ext uri="{FF2B5EF4-FFF2-40B4-BE49-F238E27FC236}">
                    <a16:creationId xmlns:a16="http://schemas.microsoft.com/office/drawing/2014/main" id="{4675540F-DA44-456D-A82F-DFDC31302F24}"/>
                  </a:ext>
                </a:extLst>
              </p:cNvPr>
              <p:cNvSpPr/>
              <p:nvPr/>
            </p:nvSpPr>
            <p:spPr>
              <a:xfrm>
                <a:off x="6385559" y="4181855"/>
                <a:ext cx="108521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085215" h="457200">
                    <a:moveTo>
                      <a:pt x="0" y="76200"/>
                    </a:moveTo>
                    <a:lnTo>
                      <a:pt x="5994" y="46559"/>
                    </a:lnTo>
                    <a:lnTo>
                      <a:pt x="22336" y="22336"/>
                    </a:lnTo>
                    <a:lnTo>
                      <a:pt x="46559" y="5994"/>
                    </a:lnTo>
                    <a:lnTo>
                      <a:pt x="76200" y="0"/>
                    </a:lnTo>
                    <a:lnTo>
                      <a:pt x="1008888" y="0"/>
                    </a:lnTo>
                    <a:lnTo>
                      <a:pt x="1038528" y="5994"/>
                    </a:lnTo>
                    <a:lnTo>
                      <a:pt x="1062751" y="22336"/>
                    </a:lnTo>
                    <a:lnTo>
                      <a:pt x="1079093" y="46559"/>
                    </a:lnTo>
                    <a:lnTo>
                      <a:pt x="1085088" y="76200"/>
                    </a:lnTo>
                    <a:lnTo>
                      <a:pt x="1085088" y="381000"/>
                    </a:lnTo>
                    <a:lnTo>
                      <a:pt x="1079093" y="410640"/>
                    </a:lnTo>
                    <a:lnTo>
                      <a:pt x="1062751" y="434863"/>
                    </a:lnTo>
                    <a:lnTo>
                      <a:pt x="1038528" y="451205"/>
                    </a:lnTo>
                    <a:lnTo>
                      <a:pt x="1008888" y="457200"/>
                    </a:lnTo>
                    <a:lnTo>
                      <a:pt x="76200" y="457200"/>
                    </a:lnTo>
                    <a:lnTo>
                      <a:pt x="46559" y="451205"/>
                    </a:lnTo>
                    <a:lnTo>
                      <a:pt x="22336" y="434863"/>
                    </a:lnTo>
                    <a:lnTo>
                      <a:pt x="5994" y="410640"/>
                    </a:lnTo>
                    <a:lnTo>
                      <a:pt x="0" y="381000"/>
                    </a:lnTo>
                    <a:lnTo>
                      <a:pt x="0" y="76200"/>
                    </a:lnTo>
                    <a:close/>
                  </a:path>
                </a:pathLst>
              </a:custGeom>
              <a:ln w="25400">
                <a:solidFill>
                  <a:srgbClr val="00A77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1" name="object 25">
              <a:extLst>
                <a:ext uri="{FF2B5EF4-FFF2-40B4-BE49-F238E27FC236}">
                  <a16:creationId xmlns:a16="http://schemas.microsoft.com/office/drawing/2014/main" id="{5DBE64BD-DC0E-406B-983A-1566DF3A75F8}"/>
                </a:ext>
              </a:extLst>
            </p:cNvPr>
            <p:cNvSpPr txBox="1"/>
            <p:nvPr/>
          </p:nvSpPr>
          <p:spPr>
            <a:xfrm>
              <a:off x="6621271" y="4246575"/>
              <a:ext cx="620395" cy="32956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sz="2000" spc="-10" dirty="0">
                  <a:latin typeface="Tahoma"/>
                  <a:cs typeface="Tahoma"/>
                </a:rPr>
                <a:t>H</a:t>
              </a:r>
              <a:r>
                <a:rPr sz="2000" spc="-10" dirty="0">
                  <a:latin typeface="Tahoma"/>
                  <a:cs typeface="Tahoma"/>
                </a:rPr>
                <a:t>(</a:t>
              </a:r>
              <a:r>
                <a:rPr lang="en-US" sz="2000" spc="-10" dirty="0">
                  <a:latin typeface="Tahoma"/>
                  <a:cs typeface="Tahoma"/>
                </a:rPr>
                <a:t>3</a:t>
              </a:r>
              <a:r>
                <a:rPr sz="2000" spc="-10" dirty="0">
                  <a:latin typeface="Tahoma"/>
                  <a:cs typeface="Tahoma"/>
                </a:rPr>
                <a:t>)</a:t>
              </a:r>
              <a:endParaRPr sz="2000" dirty="0">
                <a:latin typeface="Tahoma"/>
                <a:cs typeface="Tahoma"/>
              </a:endParaRPr>
            </a:p>
          </p:txBody>
        </p: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id="{D0BB32B4-1A0D-46C5-95E5-01E8A77288F0}"/>
              </a:ext>
            </a:extLst>
          </p:cNvPr>
          <p:cNvSpPr/>
          <p:nvPr/>
        </p:nvSpPr>
        <p:spPr>
          <a:xfrm>
            <a:off x="923107" y="2551611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0FF041F-6A37-425C-90F9-B9F28C0D50E9}"/>
              </a:ext>
            </a:extLst>
          </p:cNvPr>
          <p:cNvSpPr/>
          <p:nvPr/>
        </p:nvSpPr>
        <p:spPr>
          <a:xfrm>
            <a:off x="923106" y="3733390"/>
            <a:ext cx="278679" cy="2786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4D9E452-9569-4812-9268-3054DB64DAE7}"/>
              </a:ext>
            </a:extLst>
          </p:cNvPr>
          <p:cNvSpPr/>
          <p:nvPr/>
        </p:nvSpPr>
        <p:spPr>
          <a:xfrm>
            <a:off x="1942009" y="3150325"/>
            <a:ext cx="278679" cy="2786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BC07FFD-94A4-4AE0-964A-697377304F89}"/>
              </a:ext>
            </a:extLst>
          </p:cNvPr>
          <p:cNvGrpSpPr/>
          <p:nvPr/>
        </p:nvGrpSpPr>
        <p:grpSpPr>
          <a:xfrm>
            <a:off x="8531115" y="4173872"/>
            <a:ext cx="1110615" cy="482600"/>
            <a:chOff x="6372859" y="4169155"/>
            <a:chExt cx="1110615" cy="482600"/>
          </a:xfrm>
        </p:grpSpPr>
        <p:grpSp>
          <p:nvGrpSpPr>
            <p:cNvPr id="16" name="object 22">
              <a:extLst>
                <a:ext uri="{FF2B5EF4-FFF2-40B4-BE49-F238E27FC236}">
                  <a16:creationId xmlns:a16="http://schemas.microsoft.com/office/drawing/2014/main" id="{441F8956-F3B4-4A90-91CC-2EAFDD7D0688}"/>
                </a:ext>
              </a:extLst>
            </p:cNvPr>
            <p:cNvGrpSpPr/>
            <p:nvPr/>
          </p:nvGrpSpPr>
          <p:grpSpPr>
            <a:xfrm>
              <a:off x="6372859" y="4169155"/>
              <a:ext cx="1110615" cy="482600"/>
              <a:chOff x="6372859" y="4169155"/>
              <a:chExt cx="1110615" cy="482600"/>
            </a:xfrm>
          </p:grpSpPr>
          <p:sp>
            <p:nvSpPr>
              <p:cNvPr id="18" name="object 23">
                <a:extLst>
                  <a:ext uri="{FF2B5EF4-FFF2-40B4-BE49-F238E27FC236}">
                    <a16:creationId xmlns:a16="http://schemas.microsoft.com/office/drawing/2014/main" id="{9A1DED2A-441D-4924-87E8-AD114EB89122}"/>
                  </a:ext>
                </a:extLst>
              </p:cNvPr>
              <p:cNvSpPr/>
              <p:nvPr/>
            </p:nvSpPr>
            <p:spPr>
              <a:xfrm>
                <a:off x="6385559" y="4181855"/>
                <a:ext cx="108521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085215" h="457200">
                    <a:moveTo>
                      <a:pt x="1008888" y="0"/>
                    </a:moveTo>
                    <a:lnTo>
                      <a:pt x="76200" y="0"/>
                    </a:lnTo>
                    <a:lnTo>
                      <a:pt x="46559" y="5994"/>
                    </a:lnTo>
                    <a:lnTo>
                      <a:pt x="22336" y="22336"/>
                    </a:lnTo>
                    <a:lnTo>
                      <a:pt x="5994" y="46559"/>
                    </a:lnTo>
                    <a:lnTo>
                      <a:pt x="0" y="76200"/>
                    </a:lnTo>
                    <a:lnTo>
                      <a:pt x="0" y="381000"/>
                    </a:lnTo>
                    <a:lnTo>
                      <a:pt x="5994" y="410640"/>
                    </a:lnTo>
                    <a:lnTo>
                      <a:pt x="22336" y="434863"/>
                    </a:lnTo>
                    <a:lnTo>
                      <a:pt x="46559" y="451205"/>
                    </a:lnTo>
                    <a:lnTo>
                      <a:pt x="76200" y="457200"/>
                    </a:lnTo>
                    <a:lnTo>
                      <a:pt x="1008888" y="457200"/>
                    </a:lnTo>
                    <a:lnTo>
                      <a:pt x="1038528" y="451205"/>
                    </a:lnTo>
                    <a:lnTo>
                      <a:pt x="1062751" y="434863"/>
                    </a:lnTo>
                    <a:lnTo>
                      <a:pt x="1079093" y="410640"/>
                    </a:lnTo>
                    <a:lnTo>
                      <a:pt x="1085088" y="381000"/>
                    </a:lnTo>
                    <a:lnTo>
                      <a:pt x="1085088" y="76200"/>
                    </a:lnTo>
                    <a:lnTo>
                      <a:pt x="1079093" y="46559"/>
                    </a:lnTo>
                    <a:lnTo>
                      <a:pt x="1062751" y="22336"/>
                    </a:lnTo>
                    <a:lnTo>
                      <a:pt x="1038528" y="5994"/>
                    </a:lnTo>
                    <a:lnTo>
                      <a:pt x="1008888" y="0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24">
                <a:extLst>
                  <a:ext uri="{FF2B5EF4-FFF2-40B4-BE49-F238E27FC236}">
                    <a16:creationId xmlns:a16="http://schemas.microsoft.com/office/drawing/2014/main" id="{E74B1EDF-B9E6-408B-B0D0-FC162E5BE61A}"/>
                  </a:ext>
                </a:extLst>
              </p:cNvPr>
              <p:cNvSpPr/>
              <p:nvPr/>
            </p:nvSpPr>
            <p:spPr>
              <a:xfrm>
                <a:off x="6385559" y="4181855"/>
                <a:ext cx="108521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085215" h="457200">
                    <a:moveTo>
                      <a:pt x="0" y="76200"/>
                    </a:moveTo>
                    <a:lnTo>
                      <a:pt x="5994" y="46559"/>
                    </a:lnTo>
                    <a:lnTo>
                      <a:pt x="22336" y="22336"/>
                    </a:lnTo>
                    <a:lnTo>
                      <a:pt x="46559" y="5994"/>
                    </a:lnTo>
                    <a:lnTo>
                      <a:pt x="76200" y="0"/>
                    </a:lnTo>
                    <a:lnTo>
                      <a:pt x="1008888" y="0"/>
                    </a:lnTo>
                    <a:lnTo>
                      <a:pt x="1038528" y="5994"/>
                    </a:lnTo>
                    <a:lnTo>
                      <a:pt x="1062751" y="22336"/>
                    </a:lnTo>
                    <a:lnTo>
                      <a:pt x="1079093" y="46559"/>
                    </a:lnTo>
                    <a:lnTo>
                      <a:pt x="1085088" y="76200"/>
                    </a:lnTo>
                    <a:lnTo>
                      <a:pt x="1085088" y="381000"/>
                    </a:lnTo>
                    <a:lnTo>
                      <a:pt x="1079093" y="410640"/>
                    </a:lnTo>
                    <a:lnTo>
                      <a:pt x="1062751" y="434863"/>
                    </a:lnTo>
                    <a:lnTo>
                      <a:pt x="1038528" y="451205"/>
                    </a:lnTo>
                    <a:lnTo>
                      <a:pt x="1008888" y="457200"/>
                    </a:lnTo>
                    <a:lnTo>
                      <a:pt x="76200" y="457200"/>
                    </a:lnTo>
                    <a:lnTo>
                      <a:pt x="46559" y="451205"/>
                    </a:lnTo>
                    <a:lnTo>
                      <a:pt x="22336" y="434863"/>
                    </a:lnTo>
                    <a:lnTo>
                      <a:pt x="5994" y="410640"/>
                    </a:lnTo>
                    <a:lnTo>
                      <a:pt x="0" y="381000"/>
                    </a:lnTo>
                    <a:lnTo>
                      <a:pt x="0" y="76200"/>
                    </a:lnTo>
                    <a:close/>
                  </a:path>
                </a:pathLst>
              </a:custGeom>
              <a:ln w="25400">
                <a:solidFill>
                  <a:srgbClr val="00A77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7" name="object 25">
              <a:extLst>
                <a:ext uri="{FF2B5EF4-FFF2-40B4-BE49-F238E27FC236}">
                  <a16:creationId xmlns:a16="http://schemas.microsoft.com/office/drawing/2014/main" id="{ED9F57C4-EB4E-4487-B13F-49FA9270F113}"/>
                </a:ext>
              </a:extLst>
            </p:cNvPr>
            <p:cNvSpPr txBox="1"/>
            <p:nvPr/>
          </p:nvSpPr>
          <p:spPr>
            <a:xfrm>
              <a:off x="6621271" y="4246575"/>
              <a:ext cx="620395" cy="32956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sz="2000" spc="-10" dirty="0">
                  <a:latin typeface="Tahoma"/>
                  <a:cs typeface="Tahoma"/>
                </a:rPr>
                <a:t>D</a:t>
              </a:r>
              <a:r>
                <a:rPr sz="2000" spc="-10" dirty="0">
                  <a:latin typeface="Tahoma"/>
                  <a:cs typeface="Tahoma"/>
                </a:rPr>
                <a:t>(</a:t>
              </a:r>
              <a:r>
                <a:rPr lang="en-US" sz="2000" spc="-10" dirty="0">
                  <a:latin typeface="Tahoma"/>
                  <a:cs typeface="Tahoma"/>
                </a:rPr>
                <a:t>2</a:t>
              </a:r>
              <a:r>
                <a:rPr sz="2000" spc="-10" dirty="0">
                  <a:latin typeface="Tahoma"/>
                  <a:cs typeface="Tahoma"/>
                </a:rPr>
                <a:t>)</a:t>
              </a:r>
              <a:endParaRPr sz="2000" dirty="0">
                <a:latin typeface="Tahoma"/>
                <a:cs typeface="Tahoma"/>
              </a:endParaRPr>
            </a:p>
          </p:txBody>
        </p:sp>
      </p:grpSp>
      <p:sp>
        <p:nvSpPr>
          <p:cNvPr id="20" name="椭圆 19">
            <a:extLst>
              <a:ext uri="{FF2B5EF4-FFF2-40B4-BE49-F238E27FC236}">
                <a16:creationId xmlns:a16="http://schemas.microsoft.com/office/drawing/2014/main" id="{63A06FDD-9EC5-4A05-80A9-CB577659BDE7}"/>
              </a:ext>
            </a:extLst>
          </p:cNvPr>
          <p:cNvSpPr/>
          <p:nvPr/>
        </p:nvSpPr>
        <p:spPr>
          <a:xfrm>
            <a:off x="783766" y="4733583"/>
            <a:ext cx="278679" cy="2786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0CAA00B-9727-46CF-B50D-8D4A60ED8AD7}"/>
              </a:ext>
            </a:extLst>
          </p:cNvPr>
          <p:cNvSpPr txBox="1"/>
          <p:nvPr/>
        </p:nvSpPr>
        <p:spPr>
          <a:xfrm>
            <a:off x="7341326" y="2368731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X-&gt;A-&gt;B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358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6126E20-269C-421A-9216-2DB46FA3E1DF}"/>
              </a:ext>
            </a:extLst>
          </p:cNvPr>
          <p:cNvSpPr txBox="1"/>
          <p:nvPr/>
        </p:nvSpPr>
        <p:spPr>
          <a:xfrm>
            <a:off x="5869577" y="167381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针对下图，画出深度优先遍历和广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(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宽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度优先遍历的结果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,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从顶点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X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开始。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89F2A9-D988-482D-B1D0-F6AC18F1920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87" y="1733005"/>
            <a:ext cx="5165120" cy="42794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8AD6FBF5-9E0D-4AC8-8256-374C5A35C285}"/>
              </a:ext>
            </a:extLst>
          </p:cNvPr>
          <p:cNvSpPr/>
          <p:nvPr/>
        </p:nvSpPr>
        <p:spPr>
          <a:xfrm>
            <a:off x="1436913" y="1733005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DF33B81-0E74-4818-A74F-68F83D8038C5}"/>
              </a:ext>
            </a:extLst>
          </p:cNvPr>
          <p:cNvGrpSpPr/>
          <p:nvPr/>
        </p:nvGrpSpPr>
        <p:grpSpPr>
          <a:xfrm>
            <a:off x="7439804" y="4173872"/>
            <a:ext cx="1110615" cy="482600"/>
            <a:chOff x="6372859" y="4169155"/>
            <a:chExt cx="1110615" cy="482600"/>
          </a:xfrm>
        </p:grpSpPr>
        <p:grpSp>
          <p:nvGrpSpPr>
            <p:cNvPr id="7" name="object 22">
              <a:extLst>
                <a:ext uri="{FF2B5EF4-FFF2-40B4-BE49-F238E27FC236}">
                  <a16:creationId xmlns:a16="http://schemas.microsoft.com/office/drawing/2014/main" id="{0543D6B9-FB9C-444B-85A8-EB55D006CBF8}"/>
                </a:ext>
              </a:extLst>
            </p:cNvPr>
            <p:cNvGrpSpPr/>
            <p:nvPr/>
          </p:nvGrpSpPr>
          <p:grpSpPr>
            <a:xfrm>
              <a:off x="6372859" y="4169155"/>
              <a:ext cx="1110615" cy="482600"/>
              <a:chOff x="6372859" y="4169155"/>
              <a:chExt cx="1110615" cy="482600"/>
            </a:xfrm>
          </p:grpSpPr>
          <p:sp>
            <p:nvSpPr>
              <p:cNvPr id="8" name="object 23">
                <a:extLst>
                  <a:ext uri="{FF2B5EF4-FFF2-40B4-BE49-F238E27FC236}">
                    <a16:creationId xmlns:a16="http://schemas.microsoft.com/office/drawing/2014/main" id="{72649573-91F6-4C16-8236-C41C654E034B}"/>
                  </a:ext>
                </a:extLst>
              </p:cNvPr>
              <p:cNvSpPr/>
              <p:nvPr/>
            </p:nvSpPr>
            <p:spPr>
              <a:xfrm>
                <a:off x="6385559" y="4181855"/>
                <a:ext cx="108521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085215" h="457200">
                    <a:moveTo>
                      <a:pt x="1008888" y="0"/>
                    </a:moveTo>
                    <a:lnTo>
                      <a:pt x="76200" y="0"/>
                    </a:lnTo>
                    <a:lnTo>
                      <a:pt x="46559" y="5994"/>
                    </a:lnTo>
                    <a:lnTo>
                      <a:pt x="22336" y="22336"/>
                    </a:lnTo>
                    <a:lnTo>
                      <a:pt x="5994" y="46559"/>
                    </a:lnTo>
                    <a:lnTo>
                      <a:pt x="0" y="76200"/>
                    </a:lnTo>
                    <a:lnTo>
                      <a:pt x="0" y="381000"/>
                    </a:lnTo>
                    <a:lnTo>
                      <a:pt x="5994" y="410640"/>
                    </a:lnTo>
                    <a:lnTo>
                      <a:pt x="22336" y="434863"/>
                    </a:lnTo>
                    <a:lnTo>
                      <a:pt x="46559" y="451205"/>
                    </a:lnTo>
                    <a:lnTo>
                      <a:pt x="76200" y="457200"/>
                    </a:lnTo>
                    <a:lnTo>
                      <a:pt x="1008888" y="457200"/>
                    </a:lnTo>
                    <a:lnTo>
                      <a:pt x="1038528" y="451205"/>
                    </a:lnTo>
                    <a:lnTo>
                      <a:pt x="1062751" y="434863"/>
                    </a:lnTo>
                    <a:lnTo>
                      <a:pt x="1079093" y="410640"/>
                    </a:lnTo>
                    <a:lnTo>
                      <a:pt x="1085088" y="381000"/>
                    </a:lnTo>
                    <a:lnTo>
                      <a:pt x="1085088" y="76200"/>
                    </a:lnTo>
                    <a:lnTo>
                      <a:pt x="1079093" y="46559"/>
                    </a:lnTo>
                    <a:lnTo>
                      <a:pt x="1062751" y="22336"/>
                    </a:lnTo>
                    <a:lnTo>
                      <a:pt x="1038528" y="5994"/>
                    </a:lnTo>
                    <a:lnTo>
                      <a:pt x="1008888" y="0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24">
                <a:extLst>
                  <a:ext uri="{FF2B5EF4-FFF2-40B4-BE49-F238E27FC236}">
                    <a16:creationId xmlns:a16="http://schemas.microsoft.com/office/drawing/2014/main" id="{4675540F-DA44-456D-A82F-DFDC31302F24}"/>
                  </a:ext>
                </a:extLst>
              </p:cNvPr>
              <p:cNvSpPr/>
              <p:nvPr/>
            </p:nvSpPr>
            <p:spPr>
              <a:xfrm>
                <a:off x="6385559" y="4181855"/>
                <a:ext cx="108521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085215" h="457200">
                    <a:moveTo>
                      <a:pt x="0" y="76200"/>
                    </a:moveTo>
                    <a:lnTo>
                      <a:pt x="5994" y="46559"/>
                    </a:lnTo>
                    <a:lnTo>
                      <a:pt x="22336" y="22336"/>
                    </a:lnTo>
                    <a:lnTo>
                      <a:pt x="46559" y="5994"/>
                    </a:lnTo>
                    <a:lnTo>
                      <a:pt x="76200" y="0"/>
                    </a:lnTo>
                    <a:lnTo>
                      <a:pt x="1008888" y="0"/>
                    </a:lnTo>
                    <a:lnTo>
                      <a:pt x="1038528" y="5994"/>
                    </a:lnTo>
                    <a:lnTo>
                      <a:pt x="1062751" y="22336"/>
                    </a:lnTo>
                    <a:lnTo>
                      <a:pt x="1079093" y="46559"/>
                    </a:lnTo>
                    <a:lnTo>
                      <a:pt x="1085088" y="76200"/>
                    </a:lnTo>
                    <a:lnTo>
                      <a:pt x="1085088" y="381000"/>
                    </a:lnTo>
                    <a:lnTo>
                      <a:pt x="1079093" y="410640"/>
                    </a:lnTo>
                    <a:lnTo>
                      <a:pt x="1062751" y="434863"/>
                    </a:lnTo>
                    <a:lnTo>
                      <a:pt x="1038528" y="451205"/>
                    </a:lnTo>
                    <a:lnTo>
                      <a:pt x="1008888" y="457200"/>
                    </a:lnTo>
                    <a:lnTo>
                      <a:pt x="76200" y="457200"/>
                    </a:lnTo>
                    <a:lnTo>
                      <a:pt x="46559" y="451205"/>
                    </a:lnTo>
                    <a:lnTo>
                      <a:pt x="22336" y="434863"/>
                    </a:lnTo>
                    <a:lnTo>
                      <a:pt x="5994" y="410640"/>
                    </a:lnTo>
                    <a:lnTo>
                      <a:pt x="0" y="381000"/>
                    </a:lnTo>
                    <a:lnTo>
                      <a:pt x="0" y="76200"/>
                    </a:lnTo>
                    <a:close/>
                  </a:path>
                </a:pathLst>
              </a:custGeom>
              <a:ln w="25400">
                <a:solidFill>
                  <a:srgbClr val="00A77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1" name="object 25">
              <a:extLst>
                <a:ext uri="{FF2B5EF4-FFF2-40B4-BE49-F238E27FC236}">
                  <a16:creationId xmlns:a16="http://schemas.microsoft.com/office/drawing/2014/main" id="{5DBE64BD-DC0E-406B-983A-1566DF3A75F8}"/>
                </a:ext>
              </a:extLst>
            </p:cNvPr>
            <p:cNvSpPr txBox="1"/>
            <p:nvPr/>
          </p:nvSpPr>
          <p:spPr>
            <a:xfrm>
              <a:off x="6621271" y="4246575"/>
              <a:ext cx="620395" cy="32956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sz="2000" spc="-10" dirty="0">
                  <a:latin typeface="Tahoma"/>
                  <a:cs typeface="Tahoma"/>
                </a:rPr>
                <a:t>H</a:t>
              </a:r>
              <a:r>
                <a:rPr sz="2000" spc="-10" dirty="0">
                  <a:latin typeface="Tahoma"/>
                  <a:cs typeface="Tahoma"/>
                </a:rPr>
                <a:t>(</a:t>
              </a:r>
              <a:r>
                <a:rPr lang="en-US" sz="2000" spc="-10" dirty="0">
                  <a:latin typeface="Tahoma"/>
                  <a:cs typeface="Tahoma"/>
                </a:rPr>
                <a:t>3</a:t>
              </a:r>
              <a:r>
                <a:rPr sz="2000" spc="-10" dirty="0">
                  <a:latin typeface="Tahoma"/>
                  <a:cs typeface="Tahoma"/>
                </a:rPr>
                <a:t>)</a:t>
              </a:r>
              <a:endParaRPr sz="2000" dirty="0">
                <a:latin typeface="Tahoma"/>
                <a:cs typeface="Tahoma"/>
              </a:endParaRPr>
            </a:p>
          </p:txBody>
        </p: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id="{D0BB32B4-1A0D-46C5-95E5-01E8A77288F0}"/>
              </a:ext>
            </a:extLst>
          </p:cNvPr>
          <p:cNvSpPr/>
          <p:nvPr/>
        </p:nvSpPr>
        <p:spPr>
          <a:xfrm>
            <a:off x="923107" y="2551611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0FF041F-6A37-425C-90F9-B9F28C0D50E9}"/>
              </a:ext>
            </a:extLst>
          </p:cNvPr>
          <p:cNvSpPr/>
          <p:nvPr/>
        </p:nvSpPr>
        <p:spPr>
          <a:xfrm>
            <a:off x="923106" y="3733390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4D9E452-9569-4812-9268-3054DB64DAE7}"/>
              </a:ext>
            </a:extLst>
          </p:cNvPr>
          <p:cNvSpPr/>
          <p:nvPr/>
        </p:nvSpPr>
        <p:spPr>
          <a:xfrm>
            <a:off x="1942009" y="3150325"/>
            <a:ext cx="278679" cy="2786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BC07FFD-94A4-4AE0-964A-697377304F89}"/>
              </a:ext>
            </a:extLst>
          </p:cNvPr>
          <p:cNvGrpSpPr/>
          <p:nvPr/>
        </p:nvGrpSpPr>
        <p:grpSpPr>
          <a:xfrm>
            <a:off x="8531115" y="4173872"/>
            <a:ext cx="1110615" cy="482600"/>
            <a:chOff x="6372859" y="4169155"/>
            <a:chExt cx="1110615" cy="482600"/>
          </a:xfrm>
        </p:grpSpPr>
        <p:grpSp>
          <p:nvGrpSpPr>
            <p:cNvPr id="16" name="object 22">
              <a:extLst>
                <a:ext uri="{FF2B5EF4-FFF2-40B4-BE49-F238E27FC236}">
                  <a16:creationId xmlns:a16="http://schemas.microsoft.com/office/drawing/2014/main" id="{441F8956-F3B4-4A90-91CC-2EAFDD7D0688}"/>
                </a:ext>
              </a:extLst>
            </p:cNvPr>
            <p:cNvGrpSpPr/>
            <p:nvPr/>
          </p:nvGrpSpPr>
          <p:grpSpPr>
            <a:xfrm>
              <a:off x="6372859" y="4169155"/>
              <a:ext cx="1110615" cy="482600"/>
              <a:chOff x="6372859" y="4169155"/>
              <a:chExt cx="1110615" cy="482600"/>
            </a:xfrm>
          </p:grpSpPr>
          <p:sp>
            <p:nvSpPr>
              <p:cNvPr id="18" name="object 23">
                <a:extLst>
                  <a:ext uri="{FF2B5EF4-FFF2-40B4-BE49-F238E27FC236}">
                    <a16:creationId xmlns:a16="http://schemas.microsoft.com/office/drawing/2014/main" id="{9A1DED2A-441D-4924-87E8-AD114EB89122}"/>
                  </a:ext>
                </a:extLst>
              </p:cNvPr>
              <p:cNvSpPr/>
              <p:nvPr/>
            </p:nvSpPr>
            <p:spPr>
              <a:xfrm>
                <a:off x="6385559" y="4181855"/>
                <a:ext cx="108521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085215" h="457200">
                    <a:moveTo>
                      <a:pt x="1008888" y="0"/>
                    </a:moveTo>
                    <a:lnTo>
                      <a:pt x="76200" y="0"/>
                    </a:lnTo>
                    <a:lnTo>
                      <a:pt x="46559" y="5994"/>
                    </a:lnTo>
                    <a:lnTo>
                      <a:pt x="22336" y="22336"/>
                    </a:lnTo>
                    <a:lnTo>
                      <a:pt x="5994" y="46559"/>
                    </a:lnTo>
                    <a:lnTo>
                      <a:pt x="0" y="76200"/>
                    </a:lnTo>
                    <a:lnTo>
                      <a:pt x="0" y="381000"/>
                    </a:lnTo>
                    <a:lnTo>
                      <a:pt x="5994" y="410640"/>
                    </a:lnTo>
                    <a:lnTo>
                      <a:pt x="22336" y="434863"/>
                    </a:lnTo>
                    <a:lnTo>
                      <a:pt x="46559" y="451205"/>
                    </a:lnTo>
                    <a:lnTo>
                      <a:pt x="76200" y="457200"/>
                    </a:lnTo>
                    <a:lnTo>
                      <a:pt x="1008888" y="457200"/>
                    </a:lnTo>
                    <a:lnTo>
                      <a:pt x="1038528" y="451205"/>
                    </a:lnTo>
                    <a:lnTo>
                      <a:pt x="1062751" y="434863"/>
                    </a:lnTo>
                    <a:lnTo>
                      <a:pt x="1079093" y="410640"/>
                    </a:lnTo>
                    <a:lnTo>
                      <a:pt x="1085088" y="381000"/>
                    </a:lnTo>
                    <a:lnTo>
                      <a:pt x="1085088" y="76200"/>
                    </a:lnTo>
                    <a:lnTo>
                      <a:pt x="1079093" y="46559"/>
                    </a:lnTo>
                    <a:lnTo>
                      <a:pt x="1062751" y="22336"/>
                    </a:lnTo>
                    <a:lnTo>
                      <a:pt x="1038528" y="5994"/>
                    </a:lnTo>
                    <a:lnTo>
                      <a:pt x="1008888" y="0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24">
                <a:extLst>
                  <a:ext uri="{FF2B5EF4-FFF2-40B4-BE49-F238E27FC236}">
                    <a16:creationId xmlns:a16="http://schemas.microsoft.com/office/drawing/2014/main" id="{E74B1EDF-B9E6-408B-B0D0-FC162E5BE61A}"/>
                  </a:ext>
                </a:extLst>
              </p:cNvPr>
              <p:cNvSpPr/>
              <p:nvPr/>
            </p:nvSpPr>
            <p:spPr>
              <a:xfrm>
                <a:off x="6385559" y="4181855"/>
                <a:ext cx="108521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085215" h="457200">
                    <a:moveTo>
                      <a:pt x="0" y="76200"/>
                    </a:moveTo>
                    <a:lnTo>
                      <a:pt x="5994" y="46559"/>
                    </a:lnTo>
                    <a:lnTo>
                      <a:pt x="22336" y="22336"/>
                    </a:lnTo>
                    <a:lnTo>
                      <a:pt x="46559" y="5994"/>
                    </a:lnTo>
                    <a:lnTo>
                      <a:pt x="76200" y="0"/>
                    </a:lnTo>
                    <a:lnTo>
                      <a:pt x="1008888" y="0"/>
                    </a:lnTo>
                    <a:lnTo>
                      <a:pt x="1038528" y="5994"/>
                    </a:lnTo>
                    <a:lnTo>
                      <a:pt x="1062751" y="22336"/>
                    </a:lnTo>
                    <a:lnTo>
                      <a:pt x="1079093" y="46559"/>
                    </a:lnTo>
                    <a:lnTo>
                      <a:pt x="1085088" y="76200"/>
                    </a:lnTo>
                    <a:lnTo>
                      <a:pt x="1085088" y="381000"/>
                    </a:lnTo>
                    <a:lnTo>
                      <a:pt x="1079093" y="410640"/>
                    </a:lnTo>
                    <a:lnTo>
                      <a:pt x="1062751" y="434863"/>
                    </a:lnTo>
                    <a:lnTo>
                      <a:pt x="1038528" y="451205"/>
                    </a:lnTo>
                    <a:lnTo>
                      <a:pt x="1008888" y="457200"/>
                    </a:lnTo>
                    <a:lnTo>
                      <a:pt x="76200" y="457200"/>
                    </a:lnTo>
                    <a:lnTo>
                      <a:pt x="46559" y="451205"/>
                    </a:lnTo>
                    <a:lnTo>
                      <a:pt x="22336" y="434863"/>
                    </a:lnTo>
                    <a:lnTo>
                      <a:pt x="5994" y="410640"/>
                    </a:lnTo>
                    <a:lnTo>
                      <a:pt x="0" y="381000"/>
                    </a:lnTo>
                    <a:lnTo>
                      <a:pt x="0" y="76200"/>
                    </a:lnTo>
                    <a:close/>
                  </a:path>
                </a:pathLst>
              </a:custGeom>
              <a:ln w="25400">
                <a:solidFill>
                  <a:srgbClr val="00A77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7" name="object 25">
              <a:extLst>
                <a:ext uri="{FF2B5EF4-FFF2-40B4-BE49-F238E27FC236}">
                  <a16:creationId xmlns:a16="http://schemas.microsoft.com/office/drawing/2014/main" id="{ED9F57C4-EB4E-4487-B13F-49FA9270F113}"/>
                </a:ext>
              </a:extLst>
            </p:cNvPr>
            <p:cNvSpPr txBox="1"/>
            <p:nvPr/>
          </p:nvSpPr>
          <p:spPr>
            <a:xfrm>
              <a:off x="6621271" y="4246575"/>
              <a:ext cx="620395" cy="32956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sz="2000" spc="-10" dirty="0">
                  <a:latin typeface="Tahoma"/>
                  <a:cs typeface="Tahoma"/>
                </a:rPr>
                <a:t>C</a:t>
              </a:r>
              <a:r>
                <a:rPr sz="2000" spc="-10" dirty="0">
                  <a:latin typeface="Tahoma"/>
                  <a:cs typeface="Tahoma"/>
                </a:rPr>
                <a:t>(</a:t>
              </a:r>
              <a:r>
                <a:rPr lang="en-US" sz="2000" spc="-10" dirty="0">
                  <a:latin typeface="Tahoma"/>
                  <a:cs typeface="Tahoma"/>
                </a:rPr>
                <a:t>3</a:t>
              </a:r>
              <a:r>
                <a:rPr sz="2000" spc="-10" dirty="0">
                  <a:latin typeface="Tahoma"/>
                  <a:cs typeface="Tahoma"/>
                </a:rPr>
                <a:t>)</a:t>
              </a:r>
              <a:endParaRPr sz="2000" dirty="0">
                <a:latin typeface="Tahoma"/>
                <a:cs typeface="Tahoma"/>
              </a:endParaRPr>
            </a:p>
          </p:txBody>
        </p:sp>
      </p:grpSp>
      <p:sp>
        <p:nvSpPr>
          <p:cNvPr id="20" name="椭圆 19">
            <a:extLst>
              <a:ext uri="{FF2B5EF4-FFF2-40B4-BE49-F238E27FC236}">
                <a16:creationId xmlns:a16="http://schemas.microsoft.com/office/drawing/2014/main" id="{63A06FDD-9EC5-4A05-80A9-CB577659BDE7}"/>
              </a:ext>
            </a:extLst>
          </p:cNvPr>
          <p:cNvSpPr/>
          <p:nvPr/>
        </p:nvSpPr>
        <p:spPr>
          <a:xfrm>
            <a:off x="783766" y="4733583"/>
            <a:ext cx="278679" cy="2786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761E967-82D7-4C40-B85B-C7540779A617}"/>
              </a:ext>
            </a:extLst>
          </p:cNvPr>
          <p:cNvSpPr/>
          <p:nvPr/>
        </p:nvSpPr>
        <p:spPr>
          <a:xfrm>
            <a:off x="2081348" y="4302182"/>
            <a:ext cx="278679" cy="2786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B203849-F4EE-478A-88E0-30054CCF16D0}"/>
              </a:ext>
            </a:extLst>
          </p:cNvPr>
          <p:cNvGrpSpPr/>
          <p:nvPr/>
        </p:nvGrpSpPr>
        <p:grpSpPr>
          <a:xfrm>
            <a:off x="9635634" y="4160594"/>
            <a:ext cx="1110615" cy="482600"/>
            <a:chOff x="6372859" y="4169155"/>
            <a:chExt cx="1110615" cy="482600"/>
          </a:xfrm>
        </p:grpSpPr>
        <p:grpSp>
          <p:nvGrpSpPr>
            <p:cNvPr id="23" name="object 22">
              <a:extLst>
                <a:ext uri="{FF2B5EF4-FFF2-40B4-BE49-F238E27FC236}">
                  <a16:creationId xmlns:a16="http://schemas.microsoft.com/office/drawing/2014/main" id="{60CB3F35-13DE-45F3-99AC-6E357370BC75}"/>
                </a:ext>
              </a:extLst>
            </p:cNvPr>
            <p:cNvGrpSpPr/>
            <p:nvPr/>
          </p:nvGrpSpPr>
          <p:grpSpPr>
            <a:xfrm>
              <a:off x="6372859" y="4169155"/>
              <a:ext cx="1110615" cy="482600"/>
              <a:chOff x="6372859" y="4169155"/>
              <a:chExt cx="1110615" cy="482600"/>
            </a:xfrm>
          </p:grpSpPr>
          <p:sp>
            <p:nvSpPr>
              <p:cNvPr id="25" name="object 23">
                <a:extLst>
                  <a:ext uri="{FF2B5EF4-FFF2-40B4-BE49-F238E27FC236}">
                    <a16:creationId xmlns:a16="http://schemas.microsoft.com/office/drawing/2014/main" id="{36573072-F631-477A-A604-45D455D0871A}"/>
                  </a:ext>
                </a:extLst>
              </p:cNvPr>
              <p:cNvSpPr/>
              <p:nvPr/>
            </p:nvSpPr>
            <p:spPr>
              <a:xfrm>
                <a:off x="6385559" y="4181855"/>
                <a:ext cx="108521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085215" h="457200">
                    <a:moveTo>
                      <a:pt x="1008888" y="0"/>
                    </a:moveTo>
                    <a:lnTo>
                      <a:pt x="76200" y="0"/>
                    </a:lnTo>
                    <a:lnTo>
                      <a:pt x="46559" y="5994"/>
                    </a:lnTo>
                    <a:lnTo>
                      <a:pt x="22336" y="22336"/>
                    </a:lnTo>
                    <a:lnTo>
                      <a:pt x="5994" y="46559"/>
                    </a:lnTo>
                    <a:lnTo>
                      <a:pt x="0" y="76200"/>
                    </a:lnTo>
                    <a:lnTo>
                      <a:pt x="0" y="381000"/>
                    </a:lnTo>
                    <a:lnTo>
                      <a:pt x="5994" y="410640"/>
                    </a:lnTo>
                    <a:lnTo>
                      <a:pt x="22336" y="434863"/>
                    </a:lnTo>
                    <a:lnTo>
                      <a:pt x="46559" y="451205"/>
                    </a:lnTo>
                    <a:lnTo>
                      <a:pt x="76200" y="457200"/>
                    </a:lnTo>
                    <a:lnTo>
                      <a:pt x="1008888" y="457200"/>
                    </a:lnTo>
                    <a:lnTo>
                      <a:pt x="1038528" y="451205"/>
                    </a:lnTo>
                    <a:lnTo>
                      <a:pt x="1062751" y="434863"/>
                    </a:lnTo>
                    <a:lnTo>
                      <a:pt x="1079093" y="410640"/>
                    </a:lnTo>
                    <a:lnTo>
                      <a:pt x="1085088" y="381000"/>
                    </a:lnTo>
                    <a:lnTo>
                      <a:pt x="1085088" y="76200"/>
                    </a:lnTo>
                    <a:lnTo>
                      <a:pt x="1079093" y="46559"/>
                    </a:lnTo>
                    <a:lnTo>
                      <a:pt x="1062751" y="22336"/>
                    </a:lnTo>
                    <a:lnTo>
                      <a:pt x="1038528" y="5994"/>
                    </a:lnTo>
                    <a:lnTo>
                      <a:pt x="1008888" y="0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object 24">
                <a:extLst>
                  <a:ext uri="{FF2B5EF4-FFF2-40B4-BE49-F238E27FC236}">
                    <a16:creationId xmlns:a16="http://schemas.microsoft.com/office/drawing/2014/main" id="{2C8D5444-8C2F-480C-9006-140BB159731A}"/>
                  </a:ext>
                </a:extLst>
              </p:cNvPr>
              <p:cNvSpPr/>
              <p:nvPr/>
            </p:nvSpPr>
            <p:spPr>
              <a:xfrm>
                <a:off x="6385559" y="4181855"/>
                <a:ext cx="108521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085215" h="457200">
                    <a:moveTo>
                      <a:pt x="0" y="76200"/>
                    </a:moveTo>
                    <a:lnTo>
                      <a:pt x="5994" y="46559"/>
                    </a:lnTo>
                    <a:lnTo>
                      <a:pt x="22336" y="22336"/>
                    </a:lnTo>
                    <a:lnTo>
                      <a:pt x="46559" y="5994"/>
                    </a:lnTo>
                    <a:lnTo>
                      <a:pt x="76200" y="0"/>
                    </a:lnTo>
                    <a:lnTo>
                      <a:pt x="1008888" y="0"/>
                    </a:lnTo>
                    <a:lnTo>
                      <a:pt x="1038528" y="5994"/>
                    </a:lnTo>
                    <a:lnTo>
                      <a:pt x="1062751" y="22336"/>
                    </a:lnTo>
                    <a:lnTo>
                      <a:pt x="1079093" y="46559"/>
                    </a:lnTo>
                    <a:lnTo>
                      <a:pt x="1085088" y="76200"/>
                    </a:lnTo>
                    <a:lnTo>
                      <a:pt x="1085088" y="381000"/>
                    </a:lnTo>
                    <a:lnTo>
                      <a:pt x="1079093" y="410640"/>
                    </a:lnTo>
                    <a:lnTo>
                      <a:pt x="1062751" y="434863"/>
                    </a:lnTo>
                    <a:lnTo>
                      <a:pt x="1038528" y="451205"/>
                    </a:lnTo>
                    <a:lnTo>
                      <a:pt x="1008888" y="457200"/>
                    </a:lnTo>
                    <a:lnTo>
                      <a:pt x="76200" y="457200"/>
                    </a:lnTo>
                    <a:lnTo>
                      <a:pt x="46559" y="451205"/>
                    </a:lnTo>
                    <a:lnTo>
                      <a:pt x="22336" y="434863"/>
                    </a:lnTo>
                    <a:lnTo>
                      <a:pt x="5994" y="410640"/>
                    </a:lnTo>
                    <a:lnTo>
                      <a:pt x="0" y="381000"/>
                    </a:lnTo>
                    <a:lnTo>
                      <a:pt x="0" y="76200"/>
                    </a:lnTo>
                    <a:close/>
                  </a:path>
                </a:pathLst>
              </a:custGeom>
              <a:ln w="25400">
                <a:solidFill>
                  <a:srgbClr val="00A77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4" name="object 25">
              <a:extLst>
                <a:ext uri="{FF2B5EF4-FFF2-40B4-BE49-F238E27FC236}">
                  <a16:creationId xmlns:a16="http://schemas.microsoft.com/office/drawing/2014/main" id="{A81203A7-7300-4889-A44A-943242B78777}"/>
                </a:ext>
              </a:extLst>
            </p:cNvPr>
            <p:cNvSpPr txBox="1"/>
            <p:nvPr/>
          </p:nvSpPr>
          <p:spPr>
            <a:xfrm>
              <a:off x="6621271" y="4246575"/>
              <a:ext cx="620395" cy="32956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sz="2000" spc="-10" dirty="0">
                  <a:latin typeface="Tahoma"/>
                  <a:cs typeface="Tahoma"/>
                </a:rPr>
                <a:t>E</a:t>
              </a:r>
              <a:r>
                <a:rPr sz="2000" spc="-10" dirty="0">
                  <a:latin typeface="Tahoma"/>
                  <a:cs typeface="Tahoma"/>
                </a:rPr>
                <a:t>(</a:t>
              </a:r>
              <a:r>
                <a:rPr lang="en-US" sz="2000" spc="-10" dirty="0">
                  <a:latin typeface="Tahoma"/>
                  <a:cs typeface="Tahoma"/>
                </a:rPr>
                <a:t>3</a:t>
              </a:r>
              <a:r>
                <a:rPr sz="2000" spc="-10" dirty="0">
                  <a:latin typeface="Tahoma"/>
                  <a:cs typeface="Tahoma"/>
                </a:rPr>
                <a:t>)</a:t>
              </a:r>
              <a:endParaRPr sz="2000" dirty="0">
                <a:latin typeface="Tahoma"/>
                <a:cs typeface="Tahoma"/>
              </a:endParaRPr>
            </a:p>
          </p:txBody>
        </p:sp>
      </p:grpSp>
      <p:sp>
        <p:nvSpPr>
          <p:cNvPr id="27" name="椭圆 26">
            <a:extLst>
              <a:ext uri="{FF2B5EF4-FFF2-40B4-BE49-F238E27FC236}">
                <a16:creationId xmlns:a16="http://schemas.microsoft.com/office/drawing/2014/main" id="{B049EEBC-9DA3-4F5C-84B7-84DFED177F6A}"/>
              </a:ext>
            </a:extLst>
          </p:cNvPr>
          <p:cNvSpPr/>
          <p:nvPr/>
        </p:nvSpPr>
        <p:spPr>
          <a:xfrm>
            <a:off x="3849188" y="2690948"/>
            <a:ext cx="278679" cy="2786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01579EF-AD30-4F6C-B664-D38EA3CC2414}"/>
              </a:ext>
            </a:extLst>
          </p:cNvPr>
          <p:cNvSpPr txBox="1"/>
          <p:nvPr/>
        </p:nvSpPr>
        <p:spPr>
          <a:xfrm>
            <a:off x="7341326" y="2368731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X-&gt;A-&gt;B-&gt;D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841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6126E20-269C-421A-9216-2DB46FA3E1DF}"/>
              </a:ext>
            </a:extLst>
          </p:cNvPr>
          <p:cNvSpPr txBox="1"/>
          <p:nvPr/>
        </p:nvSpPr>
        <p:spPr>
          <a:xfrm>
            <a:off x="5869577" y="167381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针对下图，画出深度优先遍历和广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(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宽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度优先遍历的结果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,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从顶点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X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开始。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89F2A9-D988-482D-B1D0-F6AC18F1920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87" y="1733005"/>
            <a:ext cx="5165120" cy="42794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8AD6FBF5-9E0D-4AC8-8256-374C5A35C285}"/>
              </a:ext>
            </a:extLst>
          </p:cNvPr>
          <p:cNvSpPr/>
          <p:nvPr/>
        </p:nvSpPr>
        <p:spPr>
          <a:xfrm>
            <a:off x="1436913" y="1733005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0BB32B4-1A0D-46C5-95E5-01E8A77288F0}"/>
              </a:ext>
            </a:extLst>
          </p:cNvPr>
          <p:cNvSpPr/>
          <p:nvPr/>
        </p:nvSpPr>
        <p:spPr>
          <a:xfrm>
            <a:off x="923107" y="2551611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0FF041F-6A37-425C-90F9-B9F28C0D50E9}"/>
              </a:ext>
            </a:extLst>
          </p:cNvPr>
          <p:cNvSpPr/>
          <p:nvPr/>
        </p:nvSpPr>
        <p:spPr>
          <a:xfrm>
            <a:off x="923106" y="3733390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4D9E452-9569-4812-9268-3054DB64DAE7}"/>
              </a:ext>
            </a:extLst>
          </p:cNvPr>
          <p:cNvSpPr/>
          <p:nvPr/>
        </p:nvSpPr>
        <p:spPr>
          <a:xfrm>
            <a:off x="1942009" y="3150325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BC07FFD-94A4-4AE0-964A-697377304F89}"/>
              </a:ext>
            </a:extLst>
          </p:cNvPr>
          <p:cNvGrpSpPr/>
          <p:nvPr/>
        </p:nvGrpSpPr>
        <p:grpSpPr>
          <a:xfrm>
            <a:off x="8531115" y="4173872"/>
            <a:ext cx="1110615" cy="482600"/>
            <a:chOff x="6372859" y="4169155"/>
            <a:chExt cx="1110615" cy="482600"/>
          </a:xfrm>
        </p:grpSpPr>
        <p:grpSp>
          <p:nvGrpSpPr>
            <p:cNvPr id="16" name="object 22">
              <a:extLst>
                <a:ext uri="{FF2B5EF4-FFF2-40B4-BE49-F238E27FC236}">
                  <a16:creationId xmlns:a16="http://schemas.microsoft.com/office/drawing/2014/main" id="{441F8956-F3B4-4A90-91CC-2EAFDD7D0688}"/>
                </a:ext>
              </a:extLst>
            </p:cNvPr>
            <p:cNvGrpSpPr/>
            <p:nvPr/>
          </p:nvGrpSpPr>
          <p:grpSpPr>
            <a:xfrm>
              <a:off x="6372859" y="4169155"/>
              <a:ext cx="1110615" cy="482600"/>
              <a:chOff x="6372859" y="4169155"/>
              <a:chExt cx="1110615" cy="482600"/>
            </a:xfrm>
          </p:grpSpPr>
          <p:sp>
            <p:nvSpPr>
              <p:cNvPr id="18" name="object 23">
                <a:extLst>
                  <a:ext uri="{FF2B5EF4-FFF2-40B4-BE49-F238E27FC236}">
                    <a16:creationId xmlns:a16="http://schemas.microsoft.com/office/drawing/2014/main" id="{9A1DED2A-441D-4924-87E8-AD114EB89122}"/>
                  </a:ext>
                </a:extLst>
              </p:cNvPr>
              <p:cNvSpPr/>
              <p:nvPr/>
            </p:nvSpPr>
            <p:spPr>
              <a:xfrm>
                <a:off x="6385559" y="4181855"/>
                <a:ext cx="108521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085215" h="457200">
                    <a:moveTo>
                      <a:pt x="1008888" y="0"/>
                    </a:moveTo>
                    <a:lnTo>
                      <a:pt x="76200" y="0"/>
                    </a:lnTo>
                    <a:lnTo>
                      <a:pt x="46559" y="5994"/>
                    </a:lnTo>
                    <a:lnTo>
                      <a:pt x="22336" y="22336"/>
                    </a:lnTo>
                    <a:lnTo>
                      <a:pt x="5994" y="46559"/>
                    </a:lnTo>
                    <a:lnTo>
                      <a:pt x="0" y="76200"/>
                    </a:lnTo>
                    <a:lnTo>
                      <a:pt x="0" y="381000"/>
                    </a:lnTo>
                    <a:lnTo>
                      <a:pt x="5994" y="410640"/>
                    </a:lnTo>
                    <a:lnTo>
                      <a:pt x="22336" y="434863"/>
                    </a:lnTo>
                    <a:lnTo>
                      <a:pt x="46559" y="451205"/>
                    </a:lnTo>
                    <a:lnTo>
                      <a:pt x="76200" y="457200"/>
                    </a:lnTo>
                    <a:lnTo>
                      <a:pt x="1008888" y="457200"/>
                    </a:lnTo>
                    <a:lnTo>
                      <a:pt x="1038528" y="451205"/>
                    </a:lnTo>
                    <a:lnTo>
                      <a:pt x="1062751" y="434863"/>
                    </a:lnTo>
                    <a:lnTo>
                      <a:pt x="1079093" y="410640"/>
                    </a:lnTo>
                    <a:lnTo>
                      <a:pt x="1085088" y="381000"/>
                    </a:lnTo>
                    <a:lnTo>
                      <a:pt x="1085088" y="76200"/>
                    </a:lnTo>
                    <a:lnTo>
                      <a:pt x="1079093" y="46559"/>
                    </a:lnTo>
                    <a:lnTo>
                      <a:pt x="1062751" y="22336"/>
                    </a:lnTo>
                    <a:lnTo>
                      <a:pt x="1038528" y="5994"/>
                    </a:lnTo>
                    <a:lnTo>
                      <a:pt x="1008888" y="0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24">
                <a:extLst>
                  <a:ext uri="{FF2B5EF4-FFF2-40B4-BE49-F238E27FC236}">
                    <a16:creationId xmlns:a16="http://schemas.microsoft.com/office/drawing/2014/main" id="{E74B1EDF-B9E6-408B-B0D0-FC162E5BE61A}"/>
                  </a:ext>
                </a:extLst>
              </p:cNvPr>
              <p:cNvSpPr/>
              <p:nvPr/>
            </p:nvSpPr>
            <p:spPr>
              <a:xfrm>
                <a:off x="6385559" y="4181855"/>
                <a:ext cx="108521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085215" h="457200">
                    <a:moveTo>
                      <a:pt x="0" y="76200"/>
                    </a:moveTo>
                    <a:lnTo>
                      <a:pt x="5994" y="46559"/>
                    </a:lnTo>
                    <a:lnTo>
                      <a:pt x="22336" y="22336"/>
                    </a:lnTo>
                    <a:lnTo>
                      <a:pt x="46559" y="5994"/>
                    </a:lnTo>
                    <a:lnTo>
                      <a:pt x="76200" y="0"/>
                    </a:lnTo>
                    <a:lnTo>
                      <a:pt x="1008888" y="0"/>
                    </a:lnTo>
                    <a:lnTo>
                      <a:pt x="1038528" y="5994"/>
                    </a:lnTo>
                    <a:lnTo>
                      <a:pt x="1062751" y="22336"/>
                    </a:lnTo>
                    <a:lnTo>
                      <a:pt x="1079093" y="46559"/>
                    </a:lnTo>
                    <a:lnTo>
                      <a:pt x="1085088" y="76200"/>
                    </a:lnTo>
                    <a:lnTo>
                      <a:pt x="1085088" y="381000"/>
                    </a:lnTo>
                    <a:lnTo>
                      <a:pt x="1079093" y="410640"/>
                    </a:lnTo>
                    <a:lnTo>
                      <a:pt x="1062751" y="434863"/>
                    </a:lnTo>
                    <a:lnTo>
                      <a:pt x="1038528" y="451205"/>
                    </a:lnTo>
                    <a:lnTo>
                      <a:pt x="1008888" y="457200"/>
                    </a:lnTo>
                    <a:lnTo>
                      <a:pt x="76200" y="457200"/>
                    </a:lnTo>
                    <a:lnTo>
                      <a:pt x="46559" y="451205"/>
                    </a:lnTo>
                    <a:lnTo>
                      <a:pt x="22336" y="434863"/>
                    </a:lnTo>
                    <a:lnTo>
                      <a:pt x="5994" y="410640"/>
                    </a:lnTo>
                    <a:lnTo>
                      <a:pt x="0" y="381000"/>
                    </a:lnTo>
                    <a:lnTo>
                      <a:pt x="0" y="76200"/>
                    </a:lnTo>
                    <a:close/>
                  </a:path>
                </a:pathLst>
              </a:custGeom>
              <a:ln w="25400">
                <a:solidFill>
                  <a:srgbClr val="00A77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7" name="object 25">
              <a:extLst>
                <a:ext uri="{FF2B5EF4-FFF2-40B4-BE49-F238E27FC236}">
                  <a16:creationId xmlns:a16="http://schemas.microsoft.com/office/drawing/2014/main" id="{ED9F57C4-EB4E-4487-B13F-49FA9270F113}"/>
                </a:ext>
              </a:extLst>
            </p:cNvPr>
            <p:cNvSpPr txBox="1"/>
            <p:nvPr/>
          </p:nvSpPr>
          <p:spPr>
            <a:xfrm>
              <a:off x="6621271" y="4246575"/>
              <a:ext cx="620395" cy="32956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sz="2000" spc="-10" dirty="0">
                  <a:latin typeface="Tahoma"/>
                  <a:cs typeface="Tahoma"/>
                </a:rPr>
                <a:t>C</a:t>
              </a:r>
              <a:r>
                <a:rPr sz="2000" spc="-10" dirty="0">
                  <a:latin typeface="Tahoma"/>
                  <a:cs typeface="Tahoma"/>
                </a:rPr>
                <a:t>(</a:t>
              </a:r>
              <a:r>
                <a:rPr lang="en-US" sz="2000" spc="-10" dirty="0">
                  <a:latin typeface="Tahoma"/>
                  <a:cs typeface="Tahoma"/>
                </a:rPr>
                <a:t>3</a:t>
              </a:r>
              <a:r>
                <a:rPr sz="2000" spc="-10" dirty="0">
                  <a:latin typeface="Tahoma"/>
                  <a:cs typeface="Tahoma"/>
                </a:rPr>
                <a:t>)</a:t>
              </a:r>
              <a:endParaRPr sz="2000" dirty="0">
                <a:latin typeface="Tahoma"/>
                <a:cs typeface="Tahoma"/>
              </a:endParaRPr>
            </a:p>
          </p:txBody>
        </p:sp>
      </p:grpSp>
      <p:sp>
        <p:nvSpPr>
          <p:cNvPr id="20" name="椭圆 19">
            <a:extLst>
              <a:ext uri="{FF2B5EF4-FFF2-40B4-BE49-F238E27FC236}">
                <a16:creationId xmlns:a16="http://schemas.microsoft.com/office/drawing/2014/main" id="{63A06FDD-9EC5-4A05-80A9-CB577659BDE7}"/>
              </a:ext>
            </a:extLst>
          </p:cNvPr>
          <p:cNvSpPr/>
          <p:nvPr/>
        </p:nvSpPr>
        <p:spPr>
          <a:xfrm>
            <a:off x="783766" y="4733583"/>
            <a:ext cx="278679" cy="2786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761E967-82D7-4C40-B85B-C7540779A617}"/>
              </a:ext>
            </a:extLst>
          </p:cNvPr>
          <p:cNvSpPr/>
          <p:nvPr/>
        </p:nvSpPr>
        <p:spPr>
          <a:xfrm>
            <a:off x="2081348" y="4302182"/>
            <a:ext cx="278679" cy="2786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0416635-0FB4-4E58-958A-18CC3DCD5D29}"/>
              </a:ext>
            </a:extLst>
          </p:cNvPr>
          <p:cNvGrpSpPr/>
          <p:nvPr/>
        </p:nvGrpSpPr>
        <p:grpSpPr>
          <a:xfrm>
            <a:off x="10752853" y="4178942"/>
            <a:ext cx="1110615" cy="482600"/>
            <a:chOff x="6372859" y="4169155"/>
            <a:chExt cx="1110615" cy="482600"/>
          </a:xfrm>
        </p:grpSpPr>
        <p:grpSp>
          <p:nvGrpSpPr>
            <p:cNvPr id="23" name="object 22">
              <a:extLst>
                <a:ext uri="{FF2B5EF4-FFF2-40B4-BE49-F238E27FC236}">
                  <a16:creationId xmlns:a16="http://schemas.microsoft.com/office/drawing/2014/main" id="{C80DB9AC-4CA9-4873-B762-56FDC6E75B3A}"/>
                </a:ext>
              </a:extLst>
            </p:cNvPr>
            <p:cNvGrpSpPr/>
            <p:nvPr/>
          </p:nvGrpSpPr>
          <p:grpSpPr>
            <a:xfrm>
              <a:off x="6372859" y="4169155"/>
              <a:ext cx="1110615" cy="482600"/>
              <a:chOff x="6372859" y="4169155"/>
              <a:chExt cx="1110615" cy="482600"/>
            </a:xfrm>
          </p:grpSpPr>
          <p:sp>
            <p:nvSpPr>
              <p:cNvPr id="25" name="object 23">
                <a:extLst>
                  <a:ext uri="{FF2B5EF4-FFF2-40B4-BE49-F238E27FC236}">
                    <a16:creationId xmlns:a16="http://schemas.microsoft.com/office/drawing/2014/main" id="{3629AB18-94D6-43EB-8509-804F6582E7C3}"/>
                  </a:ext>
                </a:extLst>
              </p:cNvPr>
              <p:cNvSpPr/>
              <p:nvPr/>
            </p:nvSpPr>
            <p:spPr>
              <a:xfrm>
                <a:off x="6385559" y="4181855"/>
                <a:ext cx="108521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085215" h="457200">
                    <a:moveTo>
                      <a:pt x="1008888" y="0"/>
                    </a:moveTo>
                    <a:lnTo>
                      <a:pt x="76200" y="0"/>
                    </a:lnTo>
                    <a:lnTo>
                      <a:pt x="46559" y="5994"/>
                    </a:lnTo>
                    <a:lnTo>
                      <a:pt x="22336" y="22336"/>
                    </a:lnTo>
                    <a:lnTo>
                      <a:pt x="5994" y="46559"/>
                    </a:lnTo>
                    <a:lnTo>
                      <a:pt x="0" y="76200"/>
                    </a:lnTo>
                    <a:lnTo>
                      <a:pt x="0" y="381000"/>
                    </a:lnTo>
                    <a:lnTo>
                      <a:pt x="5994" y="410640"/>
                    </a:lnTo>
                    <a:lnTo>
                      <a:pt x="22336" y="434863"/>
                    </a:lnTo>
                    <a:lnTo>
                      <a:pt x="46559" y="451205"/>
                    </a:lnTo>
                    <a:lnTo>
                      <a:pt x="76200" y="457200"/>
                    </a:lnTo>
                    <a:lnTo>
                      <a:pt x="1008888" y="457200"/>
                    </a:lnTo>
                    <a:lnTo>
                      <a:pt x="1038528" y="451205"/>
                    </a:lnTo>
                    <a:lnTo>
                      <a:pt x="1062751" y="434863"/>
                    </a:lnTo>
                    <a:lnTo>
                      <a:pt x="1079093" y="410640"/>
                    </a:lnTo>
                    <a:lnTo>
                      <a:pt x="1085088" y="381000"/>
                    </a:lnTo>
                    <a:lnTo>
                      <a:pt x="1085088" y="76200"/>
                    </a:lnTo>
                    <a:lnTo>
                      <a:pt x="1079093" y="46559"/>
                    </a:lnTo>
                    <a:lnTo>
                      <a:pt x="1062751" y="22336"/>
                    </a:lnTo>
                    <a:lnTo>
                      <a:pt x="1038528" y="5994"/>
                    </a:lnTo>
                    <a:lnTo>
                      <a:pt x="1008888" y="0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object 24">
                <a:extLst>
                  <a:ext uri="{FF2B5EF4-FFF2-40B4-BE49-F238E27FC236}">
                    <a16:creationId xmlns:a16="http://schemas.microsoft.com/office/drawing/2014/main" id="{3A5BD828-2FBB-4398-B77A-8E2A020DDC90}"/>
                  </a:ext>
                </a:extLst>
              </p:cNvPr>
              <p:cNvSpPr/>
              <p:nvPr/>
            </p:nvSpPr>
            <p:spPr>
              <a:xfrm>
                <a:off x="6385559" y="4181855"/>
                <a:ext cx="108521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085215" h="457200">
                    <a:moveTo>
                      <a:pt x="0" y="76200"/>
                    </a:moveTo>
                    <a:lnTo>
                      <a:pt x="5994" y="46559"/>
                    </a:lnTo>
                    <a:lnTo>
                      <a:pt x="22336" y="22336"/>
                    </a:lnTo>
                    <a:lnTo>
                      <a:pt x="46559" y="5994"/>
                    </a:lnTo>
                    <a:lnTo>
                      <a:pt x="76200" y="0"/>
                    </a:lnTo>
                    <a:lnTo>
                      <a:pt x="1008888" y="0"/>
                    </a:lnTo>
                    <a:lnTo>
                      <a:pt x="1038528" y="5994"/>
                    </a:lnTo>
                    <a:lnTo>
                      <a:pt x="1062751" y="22336"/>
                    </a:lnTo>
                    <a:lnTo>
                      <a:pt x="1079093" y="46559"/>
                    </a:lnTo>
                    <a:lnTo>
                      <a:pt x="1085088" y="76200"/>
                    </a:lnTo>
                    <a:lnTo>
                      <a:pt x="1085088" y="381000"/>
                    </a:lnTo>
                    <a:lnTo>
                      <a:pt x="1079093" y="410640"/>
                    </a:lnTo>
                    <a:lnTo>
                      <a:pt x="1062751" y="434863"/>
                    </a:lnTo>
                    <a:lnTo>
                      <a:pt x="1038528" y="451205"/>
                    </a:lnTo>
                    <a:lnTo>
                      <a:pt x="1008888" y="457200"/>
                    </a:lnTo>
                    <a:lnTo>
                      <a:pt x="76200" y="457200"/>
                    </a:lnTo>
                    <a:lnTo>
                      <a:pt x="46559" y="451205"/>
                    </a:lnTo>
                    <a:lnTo>
                      <a:pt x="22336" y="434863"/>
                    </a:lnTo>
                    <a:lnTo>
                      <a:pt x="5994" y="410640"/>
                    </a:lnTo>
                    <a:lnTo>
                      <a:pt x="0" y="381000"/>
                    </a:lnTo>
                    <a:lnTo>
                      <a:pt x="0" y="76200"/>
                    </a:lnTo>
                    <a:close/>
                  </a:path>
                </a:pathLst>
              </a:custGeom>
              <a:ln w="25400">
                <a:solidFill>
                  <a:srgbClr val="00A77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4" name="object 25">
              <a:extLst>
                <a:ext uri="{FF2B5EF4-FFF2-40B4-BE49-F238E27FC236}">
                  <a16:creationId xmlns:a16="http://schemas.microsoft.com/office/drawing/2014/main" id="{0F4D96F6-3203-4F81-9207-5264F537645B}"/>
                </a:ext>
              </a:extLst>
            </p:cNvPr>
            <p:cNvSpPr txBox="1"/>
            <p:nvPr/>
          </p:nvSpPr>
          <p:spPr>
            <a:xfrm>
              <a:off x="6621271" y="4246575"/>
              <a:ext cx="620395" cy="32956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sz="2000" spc="-10" dirty="0">
                  <a:latin typeface="Tahoma"/>
                  <a:cs typeface="Tahoma"/>
                </a:rPr>
                <a:t>I</a:t>
              </a:r>
              <a:r>
                <a:rPr sz="2000" spc="-10" dirty="0">
                  <a:latin typeface="Tahoma"/>
                  <a:cs typeface="Tahoma"/>
                </a:rPr>
                <a:t>(</a:t>
              </a:r>
              <a:r>
                <a:rPr lang="en-US" sz="2000" spc="-10" dirty="0">
                  <a:latin typeface="Tahoma"/>
                  <a:cs typeface="Tahoma"/>
                </a:rPr>
                <a:t>4</a:t>
              </a:r>
              <a:r>
                <a:rPr sz="2000" spc="-10" dirty="0">
                  <a:latin typeface="Tahoma"/>
                  <a:cs typeface="Tahoma"/>
                </a:rPr>
                <a:t>)</a:t>
              </a:r>
              <a:endParaRPr sz="2000" dirty="0">
                <a:latin typeface="Tahoma"/>
                <a:cs typeface="Tahoma"/>
              </a:endParaRPr>
            </a:p>
          </p:txBody>
        </p:sp>
      </p:grpSp>
      <p:sp>
        <p:nvSpPr>
          <p:cNvPr id="32" name="椭圆 31">
            <a:extLst>
              <a:ext uri="{FF2B5EF4-FFF2-40B4-BE49-F238E27FC236}">
                <a16:creationId xmlns:a16="http://schemas.microsoft.com/office/drawing/2014/main" id="{FCD27660-21E3-4762-AC5C-CD5DE7E26D31}"/>
              </a:ext>
            </a:extLst>
          </p:cNvPr>
          <p:cNvSpPr/>
          <p:nvPr/>
        </p:nvSpPr>
        <p:spPr>
          <a:xfrm>
            <a:off x="1802669" y="5454039"/>
            <a:ext cx="278679" cy="2786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5525BA8-4920-44BD-99FB-69A5D182B616}"/>
              </a:ext>
            </a:extLst>
          </p:cNvPr>
          <p:cNvGrpSpPr/>
          <p:nvPr/>
        </p:nvGrpSpPr>
        <p:grpSpPr>
          <a:xfrm>
            <a:off x="9635634" y="4160594"/>
            <a:ext cx="1110615" cy="482600"/>
            <a:chOff x="6372859" y="4169155"/>
            <a:chExt cx="1110615" cy="482600"/>
          </a:xfrm>
        </p:grpSpPr>
        <p:grpSp>
          <p:nvGrpSpPr>
            <p:cNvPr id="34" name="object 22">
              <a:extLst>
                <a:ext uri="{FF2B5EF4-FFF2-40B4-BE49-F238E27FC236}">
                  <a16:creationId xmlns:a16="http://schemas.microsoft.com/office/drawing/2014/main" id="{F6BA4DC3-3D54-46B2-85FC-C33560D138A6}"/>
                </a:ext>
              </a:extLst>
            </p:cNvPr>
            <p:cNvGrpSpPr/>
            <p:nvPr/>
          </p:nvGrpSpPr>
          <p:grpSpPr>
            <a:xfrm>
              <a:off x="6372859" y="4169155"/>
              <a:ext cx="1110615" cy="482600"/>
              <a:chOff x="6372859" y="4169155"/>
              <a:chExt cx="1110615" cy="482600"/>
            </a:xfrm>
          </p:grpSpPr>
          <p:sp>
            <p:nvSpPr>
              <p:cNvPr id="36" name="object 23">
                <a:extLst>
                  <a:ext uri="{FF2B5EF4-FFF2-40B4-BE49-F238E27FC236}">
                    <a16:creationId xmlns:a16="http://schemas.microsoft.com/office/drawing/2014/main" id="{ED0D65F1-860F-433C-BE71-753FA5C1D099}"/>
                  </a:ext>
                </a:extLst>
              </p:cNvPr>
              <p:cNvSpPr/>
              <p:nvPr/>
            </p:nvSpPr>
            <p:spPr>
              <a:xfrm>
                <a:off x="6385559" y="4181855"/>
                <a:ext cx="108521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085215" h="457200">
                    <a:moveTo>
                      <a:pt x="1008888" y="0"/>
                    </a:moveTo>
                    <a:lnTo>
                      <a:pt x="76200" y="0"/>
                    </a:lnTo>
                    <a:lnTo>
                      <a:pt x="46559" y="5994"/>
                    </a:lnTo>
                    <a:lnTo>
                      <a:pt x="22336" y="22336"/>
                    </a:lnTo>
                    <a:lnTo>
                      <a:pt x="5994" y="46559"/>
                    </a:lnTo>
                    <a:lnTo>
                      <a:pt x="0" y="76200"/>
                    </a:lnTo>
                    <a:lnTo>
                      <a:pt x="0" y="381000"/>
                    </a:lnTo>
                    <a:lnTo>
                      <a:pt x="5994" y="410640"/>
                    </a:lnTo>
                    <a:lnTo>
                      <a:pt x="22336" y="434863"/>
                    </a:lnTo>
                    <a:lnTo>
                      <a:pt x="46559" y="451205"/>
                    </a:lnTo>
                    <a:lnTo>
                      <a:pt x="76200" y="457200"/>
                    </a:lnTo>
                    <a:lnTo>
                      <a:pt x="1008888" y="457200"/>
                    </a:lnTo>
                    <a:lnTo>
                      <a:pt x="1038528" y="451205"/>
                    </a:lnTo>
                    <a:lnTo>
                      <a:pt x="1062751" y="434863"/>
                    </a:lnTo>
                    <a:lnTo>
                      <a:pt x="1079093" y="410640"/>
                    </a:lnTo>
                    <a:lnTo>
                      <a:pt x="1085088" y="381000"/>
                    </a:lnTo>
                    <a:lnTo>
                      <a:pt x="1085088" y="76200"/>
                    </a:lnTo>
                    <a:lnTo>
                      <a:pt x="1079093" y="46559"/>
                    </a:lnTo>
                    <a:lnTo>
                      <a:pt x="1062751" y="22336"/>
                    </a:lnTo>
                    <a:lnTo>
                      <a:pt x="1038528" y="5994"/>
                    </a:lnTo>
                    <a:lnTo>
                      <a:pt x="1008888" y="0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" name="object 24">
                <a:extLst>
                  <a:ext uri="{FF2B5EF4-FFF2-40B4-BE49-F238E27FC236}">
                    <a16:creationId xmlns:a16="http://schemas.microsoft.com/office/drawing/2014/main" id="{2912712F-66A2-4B36-A9F0-6FB92002B276}"/>
                  </a:ext>
                </a:extLst>
              </p:cNvPr>
              <p:cNvSpPr/>
              <p:nvPr/>
            </p:nvSpPr>
            <p:spPr>
              <a:xfrm>
                <a:off x="6385559" y="4181855"/>
                <a:ext cx="108521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085215" h="457200">
                    <a:moveTo>
                      <a:pt x="0" y="76200"/>
                    </a:moveTo>
                    <a:lnTo>
                      <a:pt x="5994" y="46559"/>
                    </a:lnTo>
                    <a:lnTo>
                      <a:pt x="22336" y="22336"/>
                    </a:lnTo>
                    <a:lnTo>
                      <a:pt x="46559" y="5994"/>
                    </a:lnTo>
                    <a:lnTo>
                      <a:pt x="76200" y="0"/>
                    </a:lnTo>
                    <a:lnTo>
                      <a:pt x="1008888" y="0"/>
                    </a:lnTo>
                    <a:lnTo>
                      <a:pt x="1038528" y="5994"/>
                    </a:lnTo>
                    <a:lnTo>
                      <a:pt x="1062751" y="22336"/>
                    </a:lnTo>
                    <a:lnTo>
                      <a:pt x="1079093" y="46559"/>
                    </a:lnTo>
                    <a:lnTo>
                      <a:pt x="1085088" y="76200"/>
                    </a:lnTo>
                    <a:lnTo>
                      <a:pt x="1085088" y="381000"/>
                    </a:lnTo>
                    <a:lnTo>
                      <a:pt x="1079093" y="410640"/>
                    </a:lnTo>
                    <a:lnTo>
                      <a:pt x="1062751" y="434863"/>
                    </a:lnTo>
                    <a:lnTo>
                      <a:pt x="1038528" y="451205"/>
                    </a:lnTo>
                    <a:lnTo>
                      <a:pt x="1008888" y="457200"/>
                    </a:lnTo>
                    <a:lnTo>
                      <a:pt x="76200" y="457200"/>
                    </a:lnTo>
                    <a:lnTo>
                      <a:pt x="46559" y="451205"/>
                    </a:lnTo>
                    <a:lnTo>
                      <a:pt x="22336" y="434863"/>
                    </a:lnTo>
                    <a:lnTo>
                      <a:pt x="5994" y="410640"/>
                    </a:lnTo>
                    <a:lnTo>
                      <a:pt x="0" y="381000"/>
                    </a:lnTo>
                    <a:lnTo>
                      <a:pt x="0" y="76200"/>
                    </a:lnTo>
                    <a:close/>
                  </a:path>
                </a:pathLst>
              </a:custGeom>
              <a:ln w="25400">
                <a:solidFill>
                  <a:srgbClr val="00A77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5" name="object 25">
              <a:extLst>
                <a:ext uri="{FF2B5EF4-FFF2-40B4-BE49-F238E27FC236}">
                  <a16:creationId xmlns:a16="http://schemas.microsoft.com/office/drawing/2014/main" id="{6A9191D9-DD7F-4E64-900D-99FCCDEC9AA4}"/>
                </a:ext>
              </a:extLst>
            </p:cNvPr>
            <p:cNvSpPr txBox="1"/>
            <p:nvPr/>
          </p:nvSpPr>
          <p:spPr>
            <a:xfrm>
              <a:off x="6621271" y="4246575"/>
              <a:ext cx="620395" cy="32956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sz="2000" spc="-10" dirty="0">
                  <a:latin typeface="Tahoma"/>
                  <a:cs typeface="Tahoma"/>
                </a:rPr>
                <a:t>E</a:t>
              </a:r>
              <a:r>
                <a:rPr sz="2000" spc="-10" dirty="0">
                  <a:latin typeface="Tahoma"/>
                  <a:cs typeface="Tahoma"/>
                </a:rPr>
                <a:t>(</a:t>
              </a:r>
              <a:r>
                <a:rPr lang="en-US" sz="2000" spc="-10" dirty="0">
                  <a:latin typeface="Tahoma"/>
                  <a:cs typeface="Tahoma"/>
                </a:rPr>
                <a:t>3</a:t>
              </a:r>
              <a:r>
                <a:rPr sz="2000" spc="-10" dirty="0">
                  <a:latin typeface="Tahoma"/>
                  <a:cs typeface="Tahoma"/>
                </a:rPr>
                <a:t>)</a:t>
              </a:r>
              <a:endParaRPr sz="2000" dirty="0">
                <a:latin typeface="Tahoma"/>
                <a:cs typeface="Tahoma"/>
              </a:endParaRPr>
            </a:p>
          </p:txBody>
        </p:sp>
      </p:grpSp>
      <p:sp>
        <p:nvSpPr>
          <p:cNvPr id="38" name="椭圆 37">
            <a:extLst>
              <a:ext uri="{FF2B5EF4-FFF2-40B4-BE49-F238E27FC236}">
                <a16:creationId xmlns:a16="http://schemas.microsoft.com/office/drawing/2014/main" id="{9DF5AC82-0BB1-4387-8483-FF066ED99B44}"/>
              </a:ext>
            </a:extLst>
          </p:cNvPr>
          <p:cNvSpPr/>
          <p:nvPr/>
        </p:nvSpPr>
        <p:spPr>
          <a:xfrm>
            <a:off x="3849188" y="2690948"/>
            <a:ext cx="278679" cy="2786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8B47C46-5AAB-405E-8B0B-6668C12B13A8}"/>
              </a:ext>
            </a:extLst>
          </p:cNvPr>
          <p:cNvSpPr txBox="1"/>
          <p:nvPr/>
        </p:nvSpPr>
        <p:spPr>
          <a:xfrm>
            <a:off x="7341326" y="2368731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X-&gt;A-&gt;B-&gt;D-&gt;H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10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6126E20-269C-421A-9216-2DB46FA3E1DF}"/>
              </a:ext>
            </a:extLst>
          </p:cNvPr>
          <p:cNvSpPr txBox="1"/>
          <p:nvPr/>
        </p:nvSpPr>
        <p:spPr>
          <a:xfrm>
            <a:off x="5869577" y="167381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针对下图，画出深度优先遍历和广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(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宽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度优先遍历的结果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,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从顶点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X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开始。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89F2A9-D988-482D-B1D0-F6AC18F1920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87" y="1733005"/>
            <a:ext cx="5165120" cy="42794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8AD6FBF5-9E0D-4AC8-8256-374C5A35C285}"/>
              </a:ext>
            </a:extLst>
          </p:cNvPr>
          <p:cNvSpPr/>
          <p:nvPr/>
        </p:nvSpPr>
        <p:spPr>
          <a:xfrm>
            <a:off x="1436913" y="1733005"/>
            <a:ext cx="278679" cy="2786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816800-82CF-46B1-8AB0-C935999A2BD2}"/>
              </a:ext>
            </a:extLst>
          </p:cNvPr>
          <p:cNvSpPr/>
          <p:nvPr/>
        </p:nvSpPr>
        <p:spPr>
          <a:xfrm>
            <a:off x="923107" y="2551611"/>
            <a:ext cx="278679" cy="2786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A49D87F-C51F-44BD-B1C2-823BAC5FE9F1}"/>
              </a:ext>
            </a:extLst>
          </p:cNvPr>
          <p:cNvSpPr txBox="1"/>
          <p:nvPr/>
        </p:nvSpPr>
        <p:spPr>
          <a:xfrm>
            <a:off x="8395063" y="462425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272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6126E20-269C-421A-9216-2DB46FA3E1DF}"/>
              </a:ext>
            </a:extLst>
          </p:cNvPr>
          <p:cNvSpPr txBox="1"/>
          <p:nvPr/>
        </p:nvSpPr>
        <p:spPr>
          <a:xfrm>
            <a:off x="5869577" y="167381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针对下图，画出深度优先遍历和广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(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宽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度优先遍历的结果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,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从顶点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X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开始。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89F2A9-D988-482D-B1D0-F6AC18F1920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87" y="1733005"/>
            <a:ext cx="5165120" cy="42794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8AD6FBF5-9E0D-4AC8-8256-374C5A35C285}"/>
              </a:ext>
            </a:extLst>
          </p:cNvPr>
          <p:cNvSpPr/>
          <p:nvPr/>
        </p:nvSpPr>
        <p:spPr>
          <a:xfrm>
            <a:off x="1436913" y="1733005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0BB32B4-1A0D-46C5-95E5-01E8A77288F0}"/>
              </a:ext>
            </a:extLst>
          </p:cNvPr>
          <p:cNvSpPr/>
          <p:nvPr/>
        </p:nvSpPr>
        <p:spPr>
          <a:xfrm>
            <a:off x="923107" y="2551611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0FF041F-6A37-425C-90F9-B9F28C0D50E9}"/>
              </a:ext>
            </a:extLst>
          </p:cNvPr>
          <p:cNvSpPr/>
          <p:nvPr/>
        </p:nvSpPr>
        <p:spPr>
          <a:xfrm>
            <a:off x="923106" y="3733390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4D9E452-9569-4812-9268-3054DB64DAE7}"/>
              </a:ext>
            </a:extLst>
          </p:cNvPr>
          <p:cNvSpPr/>
          <p:nvPr/>
        </p:nvSpPr>
        <p:spPr>
          <a:xfrm>
            <a:off x="1942009" y="3150325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3A06FDD-9EC5-4A05-80A9-CB577659BDE7}"/>
              </a:ext>
            </a:extLst>
          </p:cNvPr>
          <p:cNvSpPr/>
          <p:nvPr/>
        </p:nvSpPr>
        <p:spPr>
          <a:xfrm>
            <a:off x="783766" y="4733583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761E967-82D7-4C40-B85B-C7540779A617}"/>
              </a:ext>
            </a:extLst>
          </p:cNvPr>
          <p:cNvSpPr/>
          <p:nvPr/>
        </p:nvSpPr>
        <p:spPr>
          <a:xfrm>
            <a:off x="2081348" y="4302182"/>
            <a:ext cx="278679" cy="2786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CD27660-21E3-4762-AC5C-CD5DE7E26D31}"/>
              </a:ext>
            </a:extLst>
          </p:cNvPr>
          <p:cNvSpPr/>
          <p:nvPr/>
        </p:nvSpPr>
        <p:spPr>
          <a:xfrm>
            <a:off x="1802669" y="5454039"/>
            <a:ext cx="278679" cy="2786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A991ED4-E1D5-40E8-AD34-0852B6DA6D7B}"/>
              </a:ext>
            </a:extLst>
          </p:cNvPr>
          <p:cNvSpPr/>
          <p:nvPr/>
        </p:nvSpPr>
        <p:spPr>
          <a:xfrm>
            <a:off x="3849188" y="2690948"/>
            <a:ext cx="278679" cy="2786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124F5BF-F6CB-411D-BAB4-FB319F0320A8}"/>
              </a:ext>
            </a:extLst>
          </p:cNvPr>
          <p:cNvGrpSpPr/>
          <p:nvPr/>
        </p:nvGrpSpPr>
        <p:grpSpPr>
          <a:xfrm>
            <a:off x="8517290" y="4220083"/>
            <a:ext cx="1110615" cy="482600"/>
            <a:chOff x="6372859" y="4169155"/>
            <a:chExt cx="1110615" cy="482600"/>
          </a:xfrm>
        </p:grpSpPr>
        <p:grpSp>
          <p:nvGrpSpPr>
            <p:cNvPr id="35" name="object 22">
              <a:extLst>
                <a:ext uri="{FF2B5EF4-FFF2-40B4-BE49-F238E27FC236}">
                  <a16:creationId xmlns:a16="http://schemas.microsoft.com/office/drawing/2014/main" id="{959C83A6-3844-4D92-8BF2-293CCBC8C240}"/>
                </a:ext>
              </a:extLst>
            </p:cNvPr>
            <p:cNvGrpSpPr/>
            <p:nvPr/>
          </p:nvGrpSpPr>
          <p:grpSpPr>
            <a:xfrm>
              <a:off x="6372859" y="4169155"/>
              <a:ext cx="1110615" cy="482600"/>
              <a:chOff x="6372859" y="4169155"/>
              <a:chExt cx="1110615" cy="482600"/>
            </a:xfrm>
          </p:grpSpPr>
          <p:sp>
            <p:nvSpPr>
              <p:cNvPr id="37" name="object 23">
                <a:extLst>
                  <a:ext uri="{FF2B5EF4-FFF2-40B4-BE49-F238E27FC236}">
                    <a16:creationId xmlns:a16="http://schemas.microsoft.com/office/drawing/2014/main" id="{B1AA9977-8363-4DB2-9395-D6F77C1AA1CA}"/>
                  </a:ext>
                </a:extLst>
              </p:cNvPr>
              <p:cNvSpPr/>
              <p:nvPr/>
            </p:nvSpPr>
            <p:spPr>
              <a:xfrm>
                <a:off x="6385559" y="4181855"/>
                <a:ext cx="108521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085215" h="457200">
                    <a:moveTo>
                      <a:pt x="1008888" y="0"/>
                    </a:moveTo>
                    <a:lnTo>
                      <a:pt x="76200" y="0"/>
                    </a:lnTo>
                    <a:lnTo>
                      <a:pt x="46559" y="5994"/>
                    </a:lnTo>
                    <a:lnTo>
                      <a:pt x="22336" y="22336"/>
                    </a:lnTo>
                    <a:lnTo>
                      <a:pt x="5994" y="46559"/>
                    </a:lnTo>
                    <a:lnTo>
                      <a:pt x="0" y="76200"/>
                    </a:lnTo>
                    <a:lnTo>
                      <a:pt x="0" y="381000"/>
                    </a:lnTo>
                    <a:lnTo>
                      <a:pt x="5994" y="410640"/>
                    </a:lnTo>
                    <a:lnTo>
                      <a:pt x="22336" y="434863"/>
                    </a:lnTo>
                    <a:lnTo>
                      <a:pt x="46559" y="451205"/>
                    </a:lnTo>
                    <a:lnTo>
                      <a:pt x="76200" y="457200"/>
                    </a:lnTo>
                    <a:lnTo>
                      <a:pt x="1008888" y="457200"/>
                    </a:lnTo>
                    <a:lnTo>
                      <a:pt x="1038528" y="451205"/>
                    </a:lnTo>
                    <a:lnTo>
                      <a:pt x="1062751" y="434863"/>
                    </a:lnTo>
                    <a:lnTo>
                      <a:pt x="1079093" y="410640"/>
                    </a:lnTo>
                    <a:lnTo>
                      <a:pt x="1085088" y="381000"/>
                    </a:lnTo>
                    <a:lnTo>
                      <a:pt x="1085088" y="76200"/>
                    </a:lnTo>
                    <a:lnTo>
                      <a:pt x="1079093" y="46559"/>
                    </a:lnTo>
                    <a:lnTo>
                      <a:pt x="1062751" y="22336"/>
                    </a:lnTo>
                    <a:lnTo>
                      <a:pt x="1038528" y="5994"/>
                    </a:lnTo>
                    <a:lnTo>
                      <a:pt x="1008888" y="0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object 24">
                <a:extLst>
                  <a:ext uri="{FF2B5EF4-FFF2-40B4-BE49-F238E27FC236}">
                    <a16:creationId xmlns:a16="http://schemas.microsoft.com/office/drawing/2014/main" id="{A10491E3-541D-4487-864C-52226F0DE10D}"/>
                  </a:ext>
                </a:extLst>
              </p:cNvPr>
              <p:cNvSpPr/>
              <p:nvPr/>
            </p:nvSpPr>
            <p:spPr>
              <a:xfrm>
                <a:off x="6385559" y="4181855"/>
                <a:ext cx="108521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085215" h="457200">
                    <a:moveTo>
                      <a:pt x="0" y="76200"/>
                    </a:moveTo>
                    <a:lnTo>
                      <a:pt x="5994" y="46559"/>
                    </a:lnTo>
                    <a:lnTo>
                      <a:pt x="22336" y="22336"/>
                    </a:lnTo>
                    <a:lnTo>
                      <a:pt x="46559" y="5994"/>
                    </a:lnTo>
                    <a:lnTo>
                      <a:pt x="76200" y="0"/>
                    </a:lnTo>
                    <a:lnTo>
                      <a:pt x="1008888" y="0"/>
                    </a:lnTo>
                    <a:lnTo>
                      <a:pt x="1038528" y="5994"/>
                    </a:lnTo>
                    <a:lnTo>
                      <a:pt x="1062751" y="22336"/>
                    </a:lnTo>
                    <a:lnTo>
                      <a:pt x="1079093" y="46559"/>
                    </a:lnTo>
                    <a:lnTo>
                      <a:pt x="1085088" y="76200"/>
                    </a:lnTo>
                    <a:lnTo>
                      <a:pt x="1085088" y="381000"/>
                    </a:lnTo>
                    <a:lnTo>
                      <a:pt x="1079093" y="410640"/>
                    </a:lnTo>
                    <a:lnTo>
                      <a:pt x="1062751" y="434863"/>
                    </a:lnTo>
                    <a:lnTo>
                      <a:pt x="1038528" y="451205"/>
                    </a:lnTo>
                    <a:lnTo>
                      <a:pt x="1008888" y="457200"/>
                    </a:lnTo>
                    <a:lnTo>
                      <a:pt x="76200" y="457200"/>
                    </a:lnTo>
                    <a:lnTo>
                      <a:pt x="46559" y="451205"/>
                    </a:lnTo>
                    <a:lnTo>
                      <a:pt x="22336" y="434863"/>
                    </a:lnTo>
                    <a:lnTo>
                      <a:pt x="5994" y="410640"/>
                    </a:lnTo>
                    <a:lnTo>
                      <a:pt x="0" y="381000"/>
                    </a:lnTo>
                    <a:lnTo>
                      <a:pt x="0" y="76200"/>
                    </a:lnTo>
                    <a:close/>
                  </a:path>
                </a:pathLst>
              </a:custGeom>
              <a:ln w="25400">
                <a:solidFill>
                  <a:srgbClr val="00A77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6" name="object 25">
              <a:extLst>
                <a:ext uri="{FF2B5EF4-FFF2-40B4-BE49-F238E27FC236}">
                  <a16:creationId xmlns:a16="http://schemas.microsoft.com/office/drawing/2014/main" id="{56351A70-6C98-4BA9-8091-A1CC5A7806BB}"/>
                </a:ext>
              </a:extLst>
            </p:cNvPr>
            <p:cNvSpPr txBox="1"/>
            <p:nvPr/>
          </p:nvSpPr>
          <p:spPr>
            <a:xfrm>
              <a:off x="6621271" y="4246575"/>
              <a:ext cx="620395" cy="32956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sz="2000" spc="-10" dirty="0">
                  <a:latin typeface="Tahoma"/>
                  <a:cs typeface="Tahoma"/>
                </a:rPr>
                <a:t>I</a:t>
              </a:r>
              <a:r>
                <a:rPr sz="2000" spc="-10" dirty="0">
                  <a:latin typeface="Tahoma"/>
                  <a:cs typeface="Tahoma"/>
                </a:rPr>
                <a:t>(</a:t>
              </a:r>
              <a:r>
                <a:rPr lang="en-US" sz="2000" spc="-10" dirty="0">
                  <a:latin typeface="Tahoma"/>
                  <a:cs typeface="Tahoma"/>
                </a:rPr>
                <a:t>4</a:t>
              </a:r>
              <a:r>
                <a:rPr sz="2000" spc="-10" dirty="0">
                  <a:latin typeface="Tahoma"/>
                  <a:cs typeface="Tahoma"/>
                </a:rPr>
                <a:t>)</a:t>
              </a:r>
              <a:endParaRPr sz="2000" dirty="0">
                <a:latin typeface="Tahoma"/>
                <a:cs typeface="Tahoma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737EA18-6C6B-42D7-BE41-62FEC33130D2}"/>
              </a:ext>
            </a:extLst>
          </p:cNvPr>
          <p:cNvGrpSpPr/>
          <p:nvPr/>
        </p:nvGrpSpPr>
        <p:grpSpPr>
          <a:xfrm>
            <a:off x="7432366" y="4232783"/>
            <a:ext cx="1110615" cy="482600"/>
            <a:chOff x="6372859" y="4169155"/>
            <a:chExt cx="1110615" cy="482600"/>
          </a:xfrm>
        </p:grpSpPr>
        <p:grpSp>
          <p:nvGrpSpPr>
            <p:cNvPr id="40" name="object 22">
              <a:extLst>
                <a:ext uri="{FF2B5EF4-FFF2-40B4-BE49-F238E27FC236}">
                  <a16:creationId xmlns:a16="http://schemas.microsoft.com/office/drawing/2014/main" id="{4BC85C9D-E942-4657-8250-2B75263D81C7}"/>
                </a:ext>
              </a:extLst>
            </p:cNvPr>
            <p:cNvGrpSpPr/>
            <p:nvPr/>
          </p:nvGrpSpPr>
          <p:grpSpPr>
            <a:xfrm>
              <a:off x="6372859" y="4169155"/>
              <a:ext cx="1110615" cy="482600"/>
              <a:chOff x="6372859" y="4169155"/>
              <a:chExt cx="1110615" cy="482600"/>
            </a:xfrm>
          </p:grpSpPr>
          <p:sp>
            <p:nvSpPr>
              <p:cNvPr id="42" name="object 23">
                <a:extLst>
                  <a:ext uri="{FF2B5EF4-FFF2-40B4-BE49-F238E27FC236}">
                    <a16:creationId xmlns:a16="http://schemas.microsoft.com/office/drawing/2014/main" id="{0AF90481-34ED-423E-997C-1770C272635D}"/>
                  </a:ext>
                </a:extLst>
              </p:cNvPr>
              <p:cNvSpPr/>
              <p:nvPr/>
            </p:nvSpPr>
            <p:spPr>
              <a:xfrm>
                <a:off x="6385559" y="4181855"/>
                <a:ext cx="108521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085215" h="457200">
                    <a:moveTo>
                      <a:pt x="1008888" y="0"/>
                    </a:moveTo>
                    <a:lnTo>
                      <a:pt x="76200" y="0"/>
                    </a:lnTo>
                    <a:lnTo>
                      <a:pt x="46559" y="5994"/>
                    </a:lnTo>
                    <a:lnTo>
                      <a:pt x="22336" y="22336"/>
                    </a:lnTo>
                    <a:lnTo>
                      <a:pt x="5994" y="46559"/>
                    </a:lnTo>
                    <a:lnTo>
                      <a:pt x="0" y="76200"/>
                    </a:lnTo>
                    <a:lnTo>
                      <a:pt x="0" y="381000"/>
                    </a:lnTo>
                    <a:lnTo>
                      <a:pt x="5994" y="410640"/>
                    </a:lnTo>
                    <a:lnTo>
                      <a:pt x="22336" y="434863"/>
                    </a:lnTo>
                    <a:lnTo>
                      <a:pt x="46559" y="451205"/>
                    </a:lnTo>
                    <a:lnTo>
                      <a:pt x="76200" y="457200"/>
                    </a:lnTo>
                    <a:lnTo>
                      <a:pt x="1008888" y="457200"/>
                    </a:lnTo>
                    <a:lnTo>
                      <a:pt x="1038528" y="451205"/>
                    </a:lnTo>
                    <a:lnTo>
                      <a:pt x="1062751" y="434863"/>
                    </a:lnTo>
                    <a:lnTo>
                      <a:pt x="1079093" y="410640"/>
                    </a:lnTo>
                    <a:lnTo>
                      <a:pt x="1085088" y="381000"/>
                    </a:lnTo>
                    <a:lnTo>
                      <a:pt x="1085088" y="76200"/>
                    </a:lnTo>
                    <a:lnTo>
                      <a:pt x="1079093" y="46559"/>
                    </a:lnTo>
                    <a:lnTo>
                      <a:pt x="1062751" y="22336"/>
                    </a:lnTo>
                    <a:lnTo>
                      <a:pt x="1038528" y="5994"/>
                    </a:lnTo>
                    <a:lnTo>
                      <a:pt x="1008888" y="0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" name="object 24">
                <a:extLst>
                  <a:ext uri="{FF2B5EF4-FFF2-40B4-BE49-F238E27FC236}">
                    <a16:creationId xmlns:a16="http://schemas.microsoft.com/office/drawing/2014/main" id="{87FA6441-DCE1-45FF-ADCE-3C22AEB75EC1}"/>
                  </a:ext>
                </a:extLst>
              </p:cNvPr>
              <p:cNvSpPr/>
              <p:nvPr/>
            </p:nvSpPr>
            <p:spPr>
              <a:xfrm>
                <a:off x="6385559" y="4181855"/>
                <a:ext cx="108521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085215" h="457200">
                    <a:moveTo>
                      <a:pt x="0" y="76200"/>
                    </a:moveTo>
                    <a:lnTo>
                      <a:pt x="5994" y="46559"/>
                    </a:lnTo>
                    <a:lnTo>
                      <a:pt x="22336" y="22336"/>
                    </a:lnTo>
                    <a:lnTo>
                      <a:pt x="46559" y="5994"/>
                    </a:lnTo>
                    <a:lnTo>
                      <a:pt x="76200" y="0"/>
                    </a:lnTo>
                    <a:lnTo>
                      <a:pt x="1008888" y="0"/>
                    </a:lnTo>
                    <a:lnTo>
                      <a:pt x="1038528" y="5994"/>
                    </a:lnTo>
                    <a:lnTo>
                      <a:pt x="1062751" y="22336"/>
                    </a:lnTo>
                    <a:lnTo>
                      <a:pt x="1079093" y="46559"/>
                    </a:lnTo>
                    <a:lnTo>
                      <a:pt x="1085088" y="76200"/>
                    </a:lnTo>
                    <a:lnTo>
                      <a:pt x="1085088" y="381000"/>
                    </a:lnTo>
                    <a:lnTo>
                      <a:pt x="1079093" y="410640"/>
                    </a:lnTo>
                    <a:lnTo>
                      <a:pt x="1062751" y="434863"/>
                    </a:lnTo>
                    <a:lnTo>
                      <a:pt x="1038528" y="451205"/>
                    </a:lnTo>
                    <a:lnTo>
                      <a:pt x="1008888" y="457200"/>
                    </a:lnTo>
                    <a:lnTo>
                      <a:pt x="76200" y="457200"/>
                    </a:lnTo>
                    <a:lnTo>
                      <a:pt x="46559" y="451205"/>
                    </a:lnTo>
                    <a:lnTo>
                      <a:pt x="22336" y="434863"/>
                    </a:lnTo>
                    <a:lnTo>
                      <a:pt x="5994" y="410640"/>
                    </a:lnTo>
                    <a:lnTo>
                      <a:pt x="0" y="381000"/>
                    </a:lnTo>
                    <a:lnTo>
                      <a:pt x="0" y="76200"/>
                    </a:lnTo>
                    <a:close/>
                  </a:path>
                </a:pathLst>
              </a:custGeom>
              <a:ln w="25400">
                <a:solidFill>
                  <a:srgbClr val="00A77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1" name="object 25">
              <a:extLst>
                <a:ext uri="{FF2B5EF4-FFF2-40B4-BE49-F238E27FC236}">
                  <a16:creationId xmlns:a16="http://schemas.microsoft.com/office/drawing/2014/main" id="{C566C75F-71E7-46A3-87D2-AF261F604A26}"/>
                </a:ext>
              </a:extLst>
            </p:cNvPr>
            <p:cNvSpPr txBox="1"/>
            <p:nvPr/>
          </p:nvSpPr>
          <p:spPr>
            <a:xfrm>
              <a:off x="6621271" y="4246575"/>
              <a:ext cx="620395" cy="32956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sz="2000" spc="-10" dirty="0">
                  <a:latin typeface="Tahoma"/>
                  <a:cs typeface="Tahoma"/>
                </a:rPr>
                <a:t>E</a:t>
              </a:r>
              <a:r>
                <a:rPr sz="2000" spc="-10" dirty="0">
                  <a:latin typeface="Tahoma"/>
                  <a:cs typeface="Tahoma"/>
                </a:rPr>
                <a:t>(</a:t>
              </a:r>
              <a:r>
                <a:rPr lang="en-US" sz="2000" spc="-10" dirty="0">
                  <a:latin typeface="Tahoma"/>
                  <a:cs typeface="Tahoma"/>
                </a:rPr>
                <a:t>3</a:t>
              </a:r>
              <a:r>
                <a:rPr sz="2000" spc="-10" dirty="0">
                  <a:latin typeface="Tahoma"/>
                  <a:cs typeface="Tahoma"/>
                </a:rPr>
                <a:t>)</a:t>
              </a:r>
              <a:endParaRPr sz="2000" dirty="0">
                <a:latin typeface="Tahoma"/>
                <a:cs typeface="Tahoma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E07A8B4-D72E-4CA0-94B8-09411AA6F0A3}"/>
              </a:ext>
            </a:extLst>
          </p:cNvPr>
          <p:cNvGrpSpPr/>
          <p:nvPr/>
        </p:nvGrpSpPr>
        <p:grpSpPr>
          <a:xfrm>
            <a:off x="9631987" y="4220083"/>
            <a:ext cx="1110615" cy="482600"/>
            <a:chOff x="6372859" y="4169155"/>
            <a:chExt cx="1110615" cy="482600"/>
          </a:xfrm>
        </p:grpSpPr>
        <p:grpSp>
          <p:nvGrpSpPr>
            <p:cNvPr id="45" name="object 22">
              <a:extLst>
                <a:ext uri="{FF2B5EF4-FFF2-40B4-BE49-F238E27FC236}">
                  <a16:creationId xmlns:a16="http://schemas.microsoft.com/office/drawing/2014/main" id="{7F3E6718-B4CA-4561-9D4D-A14CF5810AA3}"/>
                </a:ext>
              </a:extLst>
            </p:cNvPr>
            <p:cNvGrpSpPr/>
            <p:nvPr/>
          </p:nvGrpSpPr>
          <p:grpSpPr>
            <a:xfrm>
              <a:off x="6372859" y="4169155"/>
              <a:ext cx="1110615" cy="482600"/>
              <a:chOff x="6372859" y="4169155"/>
              <a:chExt cx="1110615" cy="482600"/>
            </a:xfrm>
          </p:grpSpPr>
          <p:sp>
            <p:nvSpPr>
              <p:cNvPr id="47" name="object 23">
                <a:extLst>
                  <a:ext uri="{FF2B5EF4-FFF2-40B4-BE49-F238E27FC236}">
                    <a16:creationId xmlns:a16="http://schemas.microsoft.com/office/drawing/2014/main" id="{7D18BE77-30B9-4A25-A769-C3842D19A251}"/>
                  </a:ext>
                </a:extLst>
              </p:cNvPr>
              <p:cNvSpPr/>
              <p:nvPr/>
            </p:nvSpPr>
            <p:spPr>
              <a:xfrm>
                <a:off x="6385559" y="4181855"/>
                <a:ext cx="108521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085215" h="457200">
                    <a:moveTo>
                      <a:pt x="1008888" y="0"/>
                    </a:moveTo>
                    <a:lnTo>
                      <a:pt x="76200" y="0"/>
                    </a:lnTo>
                    <a:lnTo>
                      <a:pt x="46559" y="5994"/>
                    </a:lnTo>
                    <a:lnTo>
                      <a:pt x="22336" y="22336"/>
                    </a:lnTo>
                    <a:lnTo>
                      <a:pt x="5994" y="46559"/>
                    </a:lnTo>
                    <a:lnTo>
                      <a:pt x="0" y="76200"/>
                    </a:lnTo>
                    <a:lnTo>
                      <a:pt x="0" y="381000"/>
                    </a:lnTo>
                    <a:lnTo>
                      <a:pt x="5994" y="410640"/>
                    </a:lnTo>
                    <a:lnTo>
                      <a:pt x="22336" y="434863"/>
                    </a:lnTo>
                    <a:lnTo>
                      <a:pt x="46559" y="451205"/>
                    </a:lnTo>
                    <a:lnTo>
                      <a:pt x="76200" y="457200"/>
                    </a:lnTo>
                    <a:lnTo>
                      <a:pt x="1008888" y="457200"/>
                    </a:lnTo>
                    <a:lnTo>
                      <a:pt x="1038528" y="451205"/>
                    </a:lnTo>
                    <a:lnTo>
                      <a:pt x="1062751" y="434863"/>
                    </a:lnTo>
                    <a:lnTo>
                      <a:pt x="1079093" y="410640"/>
                    </a:lnTo>
                    <a:lnTo>
                      <a:pt x="1085088" y="381000"/>
                    </a:lnTo>
                    <a:lnTo>
                      <a:pt x="1085088" y="76200"/>
                    </a:lnTo>
                    <a:lnTo>
                      <a:pt x="1079093" y="46559"/>
                    </a:lnTo>
                    <a:lnTo>
                      <a:pt x="1062751" y="22336"/>
                    </a:lnTo>
                    <a:lnTo>
                      <a:pt x="1038528" y="5994"/>
                    </a:lnTo>
                    <a:lnTo>
                      <a:pt x="1008888" y="0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object 24">
                <a:extLst>
                  <a:ext uri="{FF2B5EF4-FFF2-40B4-BE49-F238E27FC236}">
                    <a16:creationId xmlns:a16="http://schemas.microsoft.com/office/drawing/2014/main" id="{064D00F9-70A6-4112-A198-94D1BB511BE9}"/>
                  </a:ext>
                </a:extLst>
              </p:cNvPr>
              <p:cNvSpPr/>
              <p:nvPr/>
            </p:nvSpPr>
            <p:spPr>
              <a:xfrm>
                <a:off x="6385559" y="4181855"/>
                <a:ext cx="108521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085215" h="457200">
                    <a:moveTo>
                      <a:pt x="0" y="76200"/>
                    </a:moveTo>
                    <a:lnTo>
                      <a:pt x="5994" y="46559"/>
                    </a:lnTo>
                    <a:lnTo>
                      <a:pt x="22336" y="22336"/>
                    </a:lnTo>
                    <a:lnTo>
                      <a:pt x="46559" y="5994"/>
                    </a:lnTo>
                    <a:lnTo>
                      <a:pt x="76200" y="0"/>
                    </a:lnTo>
                    <a:lnTo>
                      <a:pt x="1008888" y="0"/>
                    </a:lnTo>
                    <a:lnTo>
                      <a:pt x="1038528" y="5994"/>
                    </a:lnTo>
                    <a:lnTo>
                      <a:pt x="1062751" y="22336"/>
                    </a:lnTo>
                    <a:lnTo>
                      <a:pt x="1079093" y="46559"/>
                    </a:lnTo>
                    <a:lnTo>
                      <a:pt x="1085088" y="76200"/>
                    </a:lnTo>
                    <a:lnTo>
                      <a:pt x="1085088" y="381000"/>
                    </a:lnTo>
                    <a:lnTo>
                      <a:pt x="1079093" y="410640"/>
                    </a:lnTo>
                    <a:lnTo>
                      <a:pt x="1062751" y="434863"/>
                    </a:lnTo>
                    <a:lnTo>
                      <a:pt x="1038528" y="451205"/>
                    </a:lnTo>
                    <a:lnTo>
                      <a:pt x="1008888" y="457200"/>
                    </a:lnTo>
                    <a:lnTo>
                      <a:pt x="76200" y="457200"/>
                    </a:lnTo>
                    <a:lnTo>
                      <a:pt x="46559" y="451205"/>
                    </a:lnTo>
                    <a:lnTo>
                      <a:pt x="22336" y="434863"/>
                    </a:lnTo>
                    <a:lnTo>
                      <a:pt x="5994" y="410640"/>
                    </a:lnTo>
                    <a:lnTo>
                      <a:pt x="0" y="381000"/>
                    </a:lnTo>
                    <a:lnTo>
                      <a:pt x="0" y="76200"/>
                    </a:lnTo>
                    <a:close/>
                  </a:path>
                </a:pathLst>
              </a:custGeom>
              <a:ln w="25400">
                <a:solidFill>
                  <a:srgbClr val="00A77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6" name="object 25">
              <a:extLst>
                <a:ext uri="{FF2B5EF4-FFF2-40B4-BE49-F238E27FC236}">
                  <a16:creationId xmlns:a16="http://schemas.microsoft.com/office/drawing/2014/main" id="{A7FF9AB5-2346-4178-A7B0-4EC19EE851A2}"/>
                </a:ext>
              </a:extLst>
            </p:cNvPr>
            <p:cNvSpPr txBox="1"/>
            <p:nvPr/>
          </p:nvSpPr>
          <p:spPr>
            <a:xfrm>
              <a:off x="6621271" y="4246575"/>
              <a:ext cx="620395" cy="32956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sz="2000" spc="-10" dirty="0">
                  <a:latin typeface="Tahoma"/>
                  <a:cs typeface="Tahoma"/>
                </a:rPr>
                <a:t>F</a:t>
              </a:r>
              <a:r>
                <a:rPr sz="2000" spc="-10" dirty="0">
                  <a:latin typeface="Tahoma"/>
                  <a:cs typeface="Tahoma"/>
                </a:rPr>
                <a:t>(</a:t>
              </a:r>
              <a:r>
                <a:rPr lang="en-US" sz="2000" spc="-10" dirty="0">
                  <a:latin typeface="Tahoma"/>
                  <a:cs typeface="Tahoma"/>
                </a:rPr>
                <a:t>4</a:t>
              </a:r>
              <a:r>
                <a:rPr sz="2000" spc="-10" dirty="0">
                  <a:latin typeface="Tahoma"/>
                  <a:cs typeface="Tahoma"/>
                </a:rPr>
                <a:t>)</a:t>
              </a:r>
              <a:endParaRPr sz="2000" dirty="0">
                <a:latin typeface="Tahoma"/>
                <a:cs typeface="Tahoma"/>
              </a:endParaRPr>
            </a:p>
          </p:txBody>
        </p:sp>
      </p:grpSp>
      <p:sp>
        <p:nvSpPr>
          <p:cNvPr id="49" name="椭圆 48">
            <a:extLst>
              <a:ext uri="{FF2B5EF4-FFF2-40B4-BE49-F238E27FC236}">
                <a16:creationId xmlns:a16="http://schemas.microsoft.com/office/drawing/2014/main" id="{8FBB9DCA-0DBF-41DD-A907-071C55C4CF9F}"/>
              </a:ext>
            </a:extLst>
          </p:cNvPr>
          <p:cNvSpPr/>
          <p:nvPr/>
        </p:nvSpPr>
        <p:spPr>
          <a:xfrm>
            <a:off x="3468666" y="5593375"/>
            <a:ext cx="278679" cy="2786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CB0D2BC-DC95-4906-9974-DDD70D2A66EC}"/>
              </a:ext>
            </a:extLst>
          </p:cNvPr>
          <p:cNvSpPr txBox="1"/>
          <p:nvPr/>
        </p:nvSpPr>
        <p:spPr>
          <a:xfrm>
            <a:off x="7341326" y="2368731"/>
            <a:ext cx="240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X-&gt;A-&gt;B-&gt;D-&gt;H-&gt;C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7370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6126E20-269C-421A-9216-2DB46FA3E1DF}"/>
              </a:ext>
            </a:extLst>
          </p:cNvPr>
          <p:cNvSpPr txBox="1"/>
          <p:nvPr/>
        </p:nvSpPr>
        <p:spPr>
          <a:xfrm>
            <a:off x="5869577" y="167381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针对下图，画出深度优先遍历和广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(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宽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度优先遍历的结果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,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从顶点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X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开始。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89F2A9-D988-482D-B1D0-F6AC18F1920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87" y="1733005"/>
            <a:ext cx="5165120" cy="42794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8AD6FBF5-9E0D-4AC8-8256-374C5A35C285}"/>
              </a:ext>
            </a:extLst>
          </p:cNvPr>
          <p:cNvSpPr/>
          <p:nvPr/>
        </p:nvSpPr>
        <p:spPr>
          <a:xfrm>
            <a:off x="1436913" y="1733005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0BB32B4-1A0D-46C5-95E5-01E8A77288F0}"/>
              </a:ext>
            </a:extLst>
          </p:cNvPr>
          <p:cNvSpPr/>
          <p:nvPr/>
        </p:nvSpPr>
        <p:spPr>
          <a:xfrm>
            <a:off x="923107" y="2551611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0FF041F-6A37-425C-90F9-B9F28C0D50E9}"/>
              </a:ext>
            </a:extLst>
          </p:cNvPr>
          <p:cNvSpPr/>
          <p:nvPr/>
        </p:nvSpPr>
        <p:spPr>
          <a:xfrm>
            <a:off x="923106" y="3733390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4D9E452-9569-4812-9268-3054DB64DAE7}"/>
              </a:ext>
            </a:extLst>
          </p:cNvPr>
          <p:cNvSpPr/>
          <p:nvPr/>
        </p:nvSpPr>
        <p:spPr>
          <a:xfrm>
            <a:off x="1942009" y="3150325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3A06FDD-9EC5-4A05-80A9-CB577659BDE7}"/>
              </a:ext>
            </a:extLst>
          </p:cNvPr>
          <p:cNvSpPr/>
          <p:nvPr/>
        </p:nvSpPr>
        <p:spPr>
          <a:xfrm>
            <a:off x="783766" y="4733583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761E967-82D7-4C40-B85B-C7540779A617}"/>
              </a:ext>
            </a:extLst>
          </p:cNvPr>
          <p:cNvSpPr/>
          <p:nvPr/>
        </p:nvSpPr>
        <p:spPr>
          <a:xfrm>
            <a:off x="2081348" y="4302182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CD27660-21E3-4762-AC5C-CD5DE7E26D31}"/>
              </a:ext>
            </a:extLst>
          </p:cNvPr>
          <p:cNvSpPr/>
          <p:nvPr/>
        </p:nvSpPr>
        <p:spPr>
          <a:xfrm>
            <a:off x="1802669" y="5454039"/>
            <a:ext cx="278679" cy="2786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A991ED4-E1D5-40E8-AD34-0852B6DA6D7B}"/>
              </a:ext>
            </a:extLst>
          </p:cNvPr>
          <p:cNvSpPr/>
          <p:nvPr/>
        </p:nvSpPr>
        <p:spPr>
          <a:xfrm>
            <a:off x="3849188" y="2690948"/>
            <a:ext cx="278679" cy="2786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124F5BF-F6CB-411D-BAB4-FB319F0320A8}"/>
              </a:ext>
            </a:extLst>
          </p:cNvPr>
          <p:cNvGrpSpPr/>
          <p:nvPr/>
        </p:nvGrpSpPr>
        <p:grpSpPr>
          <a:xfrm>
            <a:off x="8517290" y="4220083"/>
            <a:ext cx="1110615" cy="482600"/>
            <a:chOff x="6372859" y="4169155"/>
            <a:chExt cx="1110615" cy="482600"/>
          </a:xfrm>
        </p:grpSpPr>
        <p:grpSp>
          <p:nvGrpSpPr>
            <p:cNvPr id="35" name="object 22">
              <a:extLst>
                <a:ext uri="{FF2B5EF4-FFF2-40B4-BE49-F238E27FC236}">
                  <a16:creationId xmlns:a16="http://schemas.microsoft.com/office/drawing/2014/main" id="{959C83A6-3844-4D92-8BF2-293CCBC8C240}"/>
                </a:ext>
              </a:extLst>
            </p:cNvPr>
            <p:cNvGrpSpPr/>
            <p:nvPr/>
          </p:nvGrpSpPr>
          <p:grpSpPr>
            <a:xfrm>
              <a:off x="6372859" y="4169155"/>
              <a:ext cx="1110615" cy="482600"/>
              <a:chOff x="6372859" y="4169155"/>
              <a:chExt cx="1110615" cy="482600"/>
            </a:xfrm>
          </p:grpSpPr>
          <p:sp>
            <p:nvSpPr>
              <p:cNvPr id="37" name="object 23">
                <a:extLst>
                  <a:ext uri="{FF2B5EF4-FFF2-40B4-BE49-F238E27FC236}">
                    <a16:creationId xmlns:a16="http://schemas.microsoft.com/office/drawing/2014/main" id="{B1AA9977-8363-4DB2-9395-D6F77C1AA1CA}"/>
                  </a:ext>
                </a:extLst>
              </p:cNvPr>
              <p:cNvSpPr/>
              <p:nvPr/>
            </p:nvSpPr>
            <p:spPr>
              <a:xfrm>
                <a:off x="6385559" y="4181855"/>
                <a:ext cx="108521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085215" h="457200">
                    <a:moveTo>
                      <a:pt x="1008888" y="0"/>
                    </a:moveTo>
                    <a:lnTo>
                      <a:pt x="76200" y="0"/>
                    </a:lnTo>
                    <a:lnTo>
                      <a:pt x="46559" y="5994"/>
                    </a:lnTo>
                    <a:lnTo>
                      <a:pt x="22336" y="22336"/>
                    </a:lnTo>
                    <a:lnTo>
                      <a:pt x="5994" y="46559"/>
                    </a:lnTo>
                    <a:lnTo>
                      <a:pt x="0" y="76200"/>
                    </a:lnTo>
                    <a:lnTo>
                      <a:pt x="0" y="381000"/>
                    </a:lnTo>
                    <a:lnTo>
                      <a:pt x="5994" y="410640"/>
                    </a:lnTo>
                    <a:lnTo>
                      <a:pt x="22336" y="434863"/>
                    </a:lnTo>
                    <a:lnTo>
                      <a:pt x="46559" y="451205"/>
                    </a:lnTo>
                    <a:lnTo>
                      <a:pt x="76200" y="457200"/>
                    </a:lnTo>
                    <a:lnTo>
                      <a:pt x="1008888" y="457200"/>
                    </a:lnTo>
                    <a:lnTo>
                      <a:pt x="1038528" y="451205"/>
                    </a:lnTo>
                    <a:lnTo>
                      <a:pt x="1062751" y="434863"/>
                    </a:lnTo>
                    <a:lnTo>
                      <a:pt x="1079093" y="410640"/>
                    </a:lnTo>
                    <a:lnTo>
                      <a:pt x="1085088" y="381000"/>
                    </a:lnTo>
                    <a:lnTo>
                      <a:pt x="1085088" y="76200"/>
                    </a:lnTo>
                    <a:lnTo>
                      <a:pt x="1079093" y="46559"/>
                    </a:lnTo>
                    <a:lnTo>
                      <a:pt x="1062751" y="22336"/>
                    </a:lnTo>
                    <a:lnTo>
                      <a:pt x="1038528" y="5994"/>
                    </a:lnTo>
                    <a:lnTo>
                      <a:pt x="1008888" y="0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object 24">
                <a:extLst>
                  <a:ext uri="{FF2B5EF4-FFF2-40B4-BE49-F238E27FC236}">
                    <a16:creationId xmlns:a16="http://schemas.microsoft.com/office/drawing/2014/main" id="{A10491E3-541D-4487-864C-52226F0DE10D}"/>
                  </a:ext>
                </a:extLst>
              </p:cNvPr>
              <p:cNvSpPr/>
              <p:nvPr/>
            </p:nvSpPr>
            <p:spPr>
              <a:xfrm>
                <a:off x="6385559" y="4181855"/>
                <a:ext cx="108521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085215" h="457200">
                    <a:moveTo>
                      <a:pt x="0" y="76200"/>
                    </a:moveTo>
                    <a:lnTo>
                      <a:pt x="5994" y="46559"/>
                    </a:lnTo>
                    <a:lnTo>
                      <a:pt x="22336" y="22336"/>
                    </a:lnTo>
                    <a:lnTo>
                      <a:pt x="46559" y="5994"/>
                    </a:lnTo>
                    <a:lnTo>
                      <a:pt x="76200" y="0"/>
                    </a:lnTo>
                    <a:lnTo>
                      <a:pt x="1008888" y="0"/>
                    </a:lnTo>
                    <a:lnTo>
                      <a:pt x="1038528" y="5994"/>
                    </a:lnTo>
                    <a:lnTo>
                      <a:pt x="1062751" y="22336"/>
                    </a:lnTo>
                    <a:lnTo>
                      <a:pt x="1079093" y="46559"/>
                    </a:lnTo>
                    <a:lnTo>
                      <a:pt x="1085088" y="76200"/>
                    </a:lnTo>
                    <a:lnTo>
                      <a:pt x="1085088" y="381000"/>
                    </a:lnTo>
                    <a:lnTo>
                      <a:pt x="1079093" y="410640"/>
                    </a:lnTo>
                    <a:lnTo>
                      <a:pt x="1062751" y="434863"/>
                    </a:lnTo>
                    <a:lnTo>
                      <a:pt x="1038528" y="451205"/>
                    </a:lnTo>
                    <a:lnTo>
                      <a:pt x="1008888" y="457200"/>
                    </a:lnTo>
                    <a:lnTo>
                      <a:pt x="76200" y="457200"/>
                    </a:lnTo>
                    <a:lnTo>
                      <a:pt x="46559" y="451205"/>
                    </a:lnTo>
                    <a:lnTo>
                      <a:pt x="22336" y="434863"/>
                    </a:lnTo>
                    <a:lnTo>
                      <a:pt x="5994" y="410640"/>
                    </a:lnTo>
                    <a:lnTo>
                      <a:pt x="0" y="381000"/>
                    </a:lnTo>
                    <a:lnTo>
                      <a:pt x="0" y="76200"/>
                    </a:lnTo>
                    <a:close/>
                  </a:path>
                </a:pathLst>
              </a:custGeom>
              <a:ln w="25400">
                <a:solidFill>
                  <a:srgbClr val="00A77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6" name="object 25">
              <a:extLst>
                <a:ext uri="{FF2B5EF4-FFF2-40B4-BE49-F238E27FC236}">
                  <a16:creationId xmlns:a16="http://schemas.microsoft.com/office/drawing/2014/main" id="{56351A70-6C98-4BA9-8091-A1CC5A7806BB}"/>
                </a:ext>
              </a:extLst>
            </p:cNvPr>
            <p:cNvSpPr txBox="1"/>
            <p:nvPr/>
          </p:nvSpPr>
          <p:spPr>
            <a:xfrm>
              <a:off x="6621271" y="4246575"/>
              <a:ext cx="620395" cy="32956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sz="2000" spc="-10" dirty="0">
                  <a:latin typeface="Tahoma"/>
                  <a:cs typeface="Tahoma"/>
                </a:rPr>
                <a:t>I</a:t>
              </a:r>
              <a:r>
                <a:rPr sz="2000" spc="-10" dirty="0">
                  <a:latin typeface="Tahoma"/>
                  <a:cs typeface="Tahoma"/>
                </a:rPr>
                <a:t>(</a:t>
              </a:r>
              <a:r>
                <a:rPr lang="en-US" sz="2000" spc="-10" dirty="0">
                  <a:latin typeface="Tahoma"/>
                  <a:cs typeface="Tahoma"/>
                </a:rPr>
                <a:t>4</a:t>
              </a:r>
              <a:r>
                <a:rPr sz="2000" spc="-10" dirty="0">
                  <a:latin typeface="Tahoma"/>
                  <a:cs typeface="Tahoma"/>
                </a:rPr>
                <a:t>)</a:t>
              </a:r>
              <a:endParaRPr sz="2000" dirty="0">
                <a:latin typeface="Tahoma"/>
                <a:cs typeface="Tahoma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E07A8B4-D72E-4CA0-94B8-09411AA6F0A3}"/>
              </a:ext>
            </a:extLst>
          </p:cNvPr>
          <p:cNvGrpSpPr/>
          <p:nvPr/>
        </p:nvGrpSpPr>
        <p:grpSpPr>
          <a:xfrm>
            <a:off x="9644687" y="4232783"/>
            <a:ext cx="1085215" cy="457200"/>
            <a:chOff x="6385559" y="4181855"/>
            <a:chExt cx="1085215" cy="457200"/>
          </a:xfrm>
        </p:grpSpPr>
        <p:grpSp>
          <p:nvGrpSpPr>
            <p:cNvPr id="45" name="object 22">
              <a:extLst>
                <a:ext uri="{FF2B5EF4-FFF2-40B4-BE49-F238E27FC236}">
                  <a16:creationId xmlns:a16="http://schemas.microsoft.com/office/drawing/2014/main" id="{7F3E6718-B4CA-4561-9D4D-A14CF5810AA3}"/>
                </a:ext>
              </a:extLst>
            </p:cNvPr>
            <p:cNvGrpSpPr/>
            <p:nvPr/>
          </p:nvGrpSpPr>
          <p:grpSpPr>
            <a:xfrm>
              <a:off x="6385559" y="4181855"/>
              <a:ext cx="1085215" cy="457200"/>
              <a:chOff x="6385559" y="4181855"/>
              <a:chExt cx="1085215" cy="457200"/>
            </a:xfrm>
          </p:grpSpPr>
          <p:sp>
            <p:nvSpPr>
              <p:cNvPr id="47" name="object 23">
                <a:extLst>
                  <a:ext uri="{FF2B5EF4-FFF2-40B4-BE49-F238E27FC236}">
                    <a16:creationId xmlns:a16="http://schemas.microsoft.com/office/drawing/2014/main" id="{7D18BE77-30B9-4A25-A769-C3842D19A251}"/>
                  </a:ext>
                </a:extLst>
              </p:cNvPr>
              <p:cNvSpPr/>
              <p:nvPr/>
            </p:nvSpPr>
            <p:spPr>
              <a:xfrm>
                <a:off x="6385559" y="4181855"/>
                <a:ext cx="108521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085215" h="457200">
                    <a:moveTo>
                      <a:pt x="1008888" y="0"/>
                    </a:moveTo>
                    <a:lnTo>
                      <a:pt x="76200" y="0"/>
                    </a:lnTo>
                    <a:lnTo>
                      <a:pt x="46559" y="5994"/>
                    </a:lnTo>
                    <a:lnTo>
                      <a:pt x="22336" y="22336"/>
                    </a:lnTo>
                    <a:lnTo>
                      <a:pt x="5994" y="46559"/>
                    </a:lnTo>
                    <a:lnTo>
                      <a:pt x="0" y="76200"/>
                    </a:lnTo>
                    <a:lnTo>
                      <a:pt x="0" y="381000"/>
                    </a:lnTo>
                    <a:lnTo>
                      <a:pt x="5994" y="410640"/>
                    </a:lnTo>
                    <a:lnTo>
                      <a:pt x="22336" y="434863"/>
                    </a:lnTo>
                    <a:lnTo>
                      <a:pt x="46559" y="451205"/>
                    </a:lnTo>
                    <a:lnTo>
                      <a:pt x="76200" y="457200"/>
                    </a:lnTo>
                    <a:lnTo>
                      <a:pt x="1008888" y="457200"/>
                    </a:lnTo>
                    <a:lnTo>
                      <a:pt x="1038528" y="451205"/>
                    </a:lnTo>
                    <a:lnTo>
                      <a:pt x="1062751" y="434863"/>
                    </a:lnTo>
                    <a:lnTo>
                      <a:pt x="1079093" y="410640"/>
                    </a:lnTo>
                    <a:lnTo>
                      <a:pt x="1085088" y="381000"/>
                    </a:lnTo>
                    <a:lnTo>
                      <a:pt x="1085088" y="76200"/>
                    </a:lnTo>
                    <a:lnTo>
                      <a:pt x="1079093" y="46559"/>
                    </a:lnTo>
                    <a:lnTo>
                      <a:pt x="1062751" y="22336"/>
                    </a:lnTo>
                    <a:lnTo>
                      <a:pt x="1038528" y="5994"/>
                    </a:lnTo>
                    <a:lnTo>
                      <a:pt x="1008888" y="0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object 24">
                <a:extLst>
                  <a:ext uri="{FF2B5EF4-FFF2-40B4-BE49-F238E27FC236}">
                    <a16:creationId xmlns:a16="http://schemas.microsoft.com/office/drawing/2014/main" id="{064D00F9-70A6-4112-A198-94D1BB511BE9}"/>
                  </a:ext>
                </a:extLst>
              </p:cNvPr>
              <p:cNvSpPr/>
              <p:nvPr/>
            </p:nvSpPr>
            <p:spPr>
              <a:xfrm>
                <a:off x="6385559" y="4181855"/>
                <a:ext cx="108521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085215" h="457200">
                    <a:moveTo>
                      <a:pt x="0" y="76200"/>
                    </a:moveTo>
                    <a:lnTo>
                      <a:pt x="5994" y="46559"/>
                    </a:lnTo>
                    <a:lnTo>
                      <a:pt x="22336" y="22336"/>
                    </a:lnTo>
                    <a:lnTo>
                      <a:pt x="46559" y="5994"/>
                    </a:lnTo>
                    <a:lnTo>
                      <a:pt x="76200" y="0"/>
                    </a:lnTo>
                    <a:lnTo>
                      <a:pt x="1008888" y="0"/>
                    </a:lnTo>
                    <a:lnTo>
                      <a:pt x="1038528" y="5994"/>
                    </a:lnTo>
                    <a:lnTo>
                      <a:pt x="1062751" y="22336"/>
                    </a:lnTo>
                    <a:lnTo>
                      <a:pt x="1079093" y="46559"/>
                    </a:lnTo>
                    <a:lnTo>
                      <a:pt x="1085088" y="76200"/>
                    </a:lnTo>
                    <a:lnTo>
                      <a:pt x="1085088" y="381000"/>
                    </a:lnTo>
                    <a:lnTo>
                      <a:pt x="1079093" y="410640"/>
                    </a:lnTo>
                    <a:lnTo>
                      <a:pt x="1062751" y="434863"/>
                    </a:lnTo>
                    <a:lnTo>
                      <a:pt x="1038528" y="451205"/>
                    </a:lnTo>
                    <a:lnTo>
                      <a:pt x="1008888" y="457200"/>
                    </a:lnTo>
                    <a:lnTo>
                      <a:pt x="76200" y="457200"/>
                    </a:lnTo>
                    <a:lnTo>
                      <a:pt x="46559" y="451205"/>
                    </a:lnTo>
                    <a:lnTo>
                      <a:pt x="22336" y="434863"/>
                    </a:lnTo>
                    <a:lnTo>
                      <a:pt x="5994" y="410640"/>
                    </a:lnTo>
                    <a:lnTo>
                      <a:pt x="0" y="381000"/>
                    </a:lnTo>
                    <a:lnTo>
                      <a:pt x="0" y="76200"/>
                    </a:lnTo>
                    <a:close/>
                  </a:path>
                </a:pathLst>
              </a:custGeom>
              <a:ln w="25400">
                <a:solidFill>
                  <a:srgbClr val="00A77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6" name="object 25">
              <a:extLst>
                <a:ext uri="{FF2B5EF4-FFF2-40B4-BE49-F238E27FC236}">
                  <a16:creationId xmlns:a16="http://schemas.microsoft.com/office/drawing/2014/main" id="{A7FF9AB5-2346-4178-A7B0-4EC19EE851A2}"/>
                </a:ext>
              </a:extLst>
            </p:cNvPr>
            <p:cNvSpPr txBox="1"/>
            <p:nvPr/>
          </p:nvSpPr>
          <p:spPr>
            <a:xfrm>
              <a:off x="6621271" y="4246575"/>
              <a:ext cx="620395" cy="32956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sz="2000" spc="-10" dirty="0">
                  <a:latin typeface="Tahoma"/>
                  <a:cs typeface="Tahoma"/>
                </a:rPr>
                <a:t>F</a:t>
              </a:r>
              <a:r>
                <a:rPr sz="2000" spc="-10" dirty="0">
                  <a:latin typeface="Tahoma"/>
                  <a:cs typeface="Tahoma"/>
                </a:rPr>
                <a:t>(</a:t>
              </a:r>
              <a:r>
                <a:rPr lang="en-US" sz="2000" spc="-10" dirty="0">
                  <a:latin typeface="Tahoma"/>
                  <a:cs typeface="Tahoma"/>
                </a:rPr>
                <a:t>4</a:t>
              </a:r>
              <a:r>
                <a:rPr sz="2000" spc="-10" dirty="0">
                  <a:latin typeface="Tahoma"/>
                  <a:cs typeface="Tahoma"/>
                </a:rPr>
                <a:t>)</a:t>
              </a:r>
              <a:endParaRPr sz="2000" dirty="0">
                <a:latin typeface="Tahoma"/>
                <a:cs typeface="Tahoma"/>
              </a:endParaRPr>
            </a:p>
          </p:txBody>
        </p:sp>
      </p:grpSp>
      <p:sp>
        <p:nvSpPr>
          <p:cNvPr id="49" name="椭圆 48">
            <a:extLst>
              <a:ext uri="{FF2B5EF4-FFF2-40B4-BE49-F238E27FC236}">
                <a16:creationId xmlns:a16="http://schemas.microsoft.com/office/drawing/2014/main" id="{8FBB9DCA-0DBF-41DD-A907-071C55C4CF9F}"/>
              </a:ext>
            </a:extLst>
          </p:cNvPr>
          <p:cNvSpPr/>
          <p:nvPr/>
        </p:nvSpPr>
        <p:spPr>
          <a:xfrm>
            <a:off x="3468666" y="5593375"/>
            <a:ext cx="278679" cy="2786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633C5E3-3334-4828-B8E8-170F55958155}"/>
              </a:ext>
            </a:extLst>
          </p:cNvPr>
          <p:cNvGrpSpPr/>
          <p:nvPr/>
        </p:nvGrpSpPr>
        <p:grpSpPr>
          <a:xfrm>
            <a:off x="10736506" y="4220083"/>
            <a:ext cx="1110615" cy="482600"/>
            <a:chOff x="6372859" y="4169155"/>
            <a:chExt cx="1110615" cy="482600"/>
          </a:xfrm>
        </p:grpSpPr>
        <p:grpSp>
          <p:nvGrpSpPr>
            <p:cNvPr id="31" name="object 22">
              <a:extLst>
                <a:ext uri="{FF2B5EF4-FFF2-40B4-BE49-F238E27FC236}">
                  <a16:creationId xmlns:a16="http://schemas.microsoft.com/office/drawing/2014/main" id="{629A26B1-9E74-435D-8759-FAD1F5946F96}"/>
                </a:ext>
              </a:extLst>
            </p:cNvPr>
            <p:cNvGrpSpPr/>
            <p:nvPr/>
          </p:nvGrpSpPr>
          <p:grpSpPr>
            <a:xfrm>
              <a:off x="6372859" y="4169155"/>
              <a:ext cx="1110615" cy="482600"/>
              <a:chOff x="6372859" y="4169155"/>
              <a:chExt cx="1110615" cy="482600"/>
            </a:xfrm>
          </p:grpSpPr>
          <p:sp>
            <p:nvSpPr>
              <p:cNvPr id="50" name="object 23">
                <a:extLst>
                  <a:ext uri="{FF2B5EF4-FFF2-40B4-BE49-F238E27FC236}">
                    <a16:creationId xmlns:a16="http://schemas.microsoft.com/office/drawing/2014/main" id="{E033EA85-2E66-4F92-8CA9-334A83803E3A}"/>
                  </a:ext>
                </a:extLst>
              </p:cNvPr>
              <p:cNvSpPr/>
              <p:nvPr/>
            </p:nvSpPr>
            <p:spPr>
              <a:xfrm>
                <a:off x="6385559" y="4181855"/>
                <a:ext cx="108521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085215" h="457200">
                    <a:moveTo>
                      <a:pt x="1008888" y="0"/>
                    </a:moveTo>
                    <a:lnTo>
                      <a:pt x="76200" y="0"/>
                    </a:lnTo>
                    <a:lnTo>
                      <a:pt x="46559" y="5994"/>
                    </a:lnTo>
                    <a:lnTo>
                      <a:pt x="22336" y="22336"/>
                    </a:lnTo>
                    <a:lnTo>
                      <a:pt x="5994" y="46559"/>
                    </a:lnTo>
                    <a:lnTo>
                      <a:pt x="0" y="76200"/>
                    </a:lnTo>
                    <a:lnTo>
                      <a:pt x="0" y="381000"/>
                    </a:lnTo>
                    <a:lnTo>
                      <a:pt x="5994" y="410640"/>
                    </a:lnTo>
                    <a:lnTo>
                      <a:pt x="22336" y="434863"/>
                    </a:lnTo>
                    <a:lnTo>
                      <a:pt x="46559" y="451205"/>
                    </a:lnTo>
                    <a:lnTo>
                      <a:pt x="76200" y="457200"/>
                    </a:lnTo>
                    <a:lnTo>
                      <a:pt x="1008888" y="457200"/>
                    </a:lnTo>
                    <a:lnTo>
                      <a:pt x="1038528" y="451205"/>
                    </a:lnTo>
                    <a:lnTo>
                      <a:pt x="1062751" y="434863"/>
                    </a:lnTo>
                    <a:lnTo>
                      <a:pt x="1079093" y="410640"/>
                    </a:lnTo>
                    <a:lnTo>
                      <a:pt x="1085088" y="381000"/>
                    </a:lnTo>
                    <a:lnTo>
                      <a:pt x="1085088" y="76200"/>
                    </a:lnTo>
                    <a:lnTo>
                      <a:pt x="1079093" y="46559"/>
                    </a:lnTo>
                    <a:lnTo>
                      <a:pt x="1062751" y="22336"/>
                    </a:lnTo>
                    <a:lnTo>
                      <a:pt x="1038528" y="5994"/>
                    </a:lnTo>
                    <a:lnTo>
                      <a:pt x="1008888" y="0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object 24">
                <a:extLst>
                  <a:ext uri="{FF2B5EF4-FFF2-40B4-BE49-F238E27FC236}">
                    <a16:creationId xmlns:a16="http://schemas.microsoft.com/office/drawing/2014/main" id="{2DF4BC80-D077-407B-91E9-BC456E8DF4EF}"/>
                  </a:ext>
                </a:extLst>
              </p:cNvPr>
              <p:cNvSpPr/>
              <p:nvPr/>
            </p:nvSpPr>
            <p:spPr>
              <a:xfrm>
                <a:off x="6385559" y="4181855"/>
                <a:ext cx="108521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085215" h="457200">
                    <a:moveTo>
                      <a:pt x="0" y="76200"/>
                    </a:moveTo>
                    <a:lnTo>
                      <a:pt x="5994" y="46559"/>
                    </a:lnTo>
                    <a:lnTo>
                      <a:pt x="22336" y="22336"/>
                    </a:lnTo>
                    <a:lnTo>
                      <a:pt x="46559" y="5994"/>
                    </a:lnTo>
                    <a:lnTo>
                      <a:pt x="76200" y="0"/>
                    </a:lnTo>
                    <a:lnTo>
                      <a:pt x="1008888" y="0"/>
                    </a:lnTo>
                    <a:lnTo>
                      <a:pt x="1038528" y="5994"/>
                    </a:lnTo>
                    <a:lnTo>
                      <a:pt x="1062751" y="22336"/>
                    </a:lnTo>
                    <a:lnTo>
                      <a:pt x="1079093" y="46559"/>
                    </a:lnTo>
                    <a:lnTo>
                      <a:pt x="1085088" y="76200"/>
                    </a:lnTo>
                    <a:lnTo>
                      <a:pt x="1085088" y="381000"/>
                    </a:lnTo>
                    <a:lnTo>
                      <a:pt x="1079093" y="410640"/>
                    </a:lnTo>
                    <a:lnTo>
                      <a:pt x="1062751" y="434863"/>
                    </a:lnTo>
                    <a:lnTo>
                      <a:pt x="1038528" y="451205"/>
                    </a:lnTo>
                    <a:lnTo>
                      <a:pt x="1008888" y="457200"/>
                    </a:lnTo>
                    <a:lnTo>
                      <a:pt x="76200" y="457200"/>
                    </a:lnTo>
                    <a:lnTo>
                      <a:pt x="46559" y="451205"/>
                    </a:lnTo>
                    <a:lnTo>
                      <a:pt x="22336" y="434863"/>
                    </a:lnTo>
                    <a:lnTo>
                      <a:pt x="5994" y="410640"/>
                    </a:lnTo>
                    <a:lnTo>
                      <a:pt x="0" y="381000"/>
                    </a:lnTo>
                    <a:lnTo>
                      <a:pt x="0" y="76200"/>
                    </a:lnTo>
                    <a:close/>
                  </a:path>
                </a:pathLst>
              </a:custGeom>
              <a:ln w="25400">
                <a:solidFill>
                  <a:srgbClr val="00A77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3" name="object 25">
              <a:extLst>
                <a:ext uri="{FF2B5EF4-FFF2-40B4-BE49-F238E27FC236}">
                  <a16:creationId xmlns:a16="http://schemas.microsoft.com/office/drawing/2014/main" id="{D577F34B-477F-4DE8-A28E-D4B025D5BE84}"/>
                </a:ext>
              </a:extLst>
            </p:cNvPr>
            <p:cNvSpPr txBox="1"/>
            <p:nvPr/>
          </p:nvSpPr>
          <p:spPr>
            <a:xfrm>
              <a:off x="6621271" y="4246575"/>
              <a:ext cx="620395" cy="32956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sz="2000" spc="-10" dirty="0">
                  <a:latin typeface="Tahoma"/>
                  <a:cs typeface="Tahoma"/>
                </a:rPr>
                <a:t>Y</a:t>
              </a:r>
              <a:r>
                <a:rPr sz="2000" spc="-10" dirty="0">
                  <a:latin typeface="Tahoma"/>
                  <a:cs typeface="Tahoma"/>
                </a:rPr>
                <a:t>(</a:t>
              </a:r>
              <a:r>
                <a:rPr lang="en-US" sz="2000" spc="-10" dirty="0">
                  <a:latin typeface="Tahoma"/>
                  <a:cs typeface="Tahoma"/>
                </a:rPr>
                <a:t>4</a:t>
              </a:r>
              <a:r>
                <a:rPr sz="2000" spc="-10" dirty="0">
                  <a:latin typeface="Tahoma"/>
                  <a:cs typeface="Tahoma"/>
                </a:rPr>
                <a:t>)</a:t>
              </a:r>
              <a:endParaRPr sz="2000" dirty="0">
                <a:latin typeface="Tahoma"/>
                <a:cs typeface="Tahoma"/>
              </a:endParaRPr>
            </a:p>
          </p:txBody>
        </p:sp>
      </p:grpSp>
      <p:sp>
        <p:nvSpPr>
          <p:cNvPr id="52" name="椭圆 51">
            <a:extLst>
              <a:ext uri="{FF2B5EF4-FFF2-40B4-BE49-F238E27FC236}">
                <a16:creationId xmlns:a16="http://schemas.microsoft.com/office/drawing/2014/main" id="{5B36F66B-1824-4CCA-BFEE-BC025D00E545}"/>
              </a:ext>
            </a:extLst>
          </p:cNvPr>
          <p:cNvSpPr/>
          <p:nvPr/>
        </p:nvSpPr>
        <p:spPr>
          <a:xfrm>
            <a:off x="3860553" y="3927566"/>
            <a:ext cx="278679" cy="2786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C29BB04-9886-4F8C-8067-647D88CF4F51}"/>
              </a:ext>
            </a:extLst>
          </p:cNvPr>
          <p:cNvSpPr txBox="1"/>
          <p:nvPr/>
        </p:nvSpPr>
        <p:spPr>
          <a:xfrm>
            <a:off x="7341326" y="2368731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X-&gt;A-&gt;B-&gt;D-&gt;H-&gt;C-&gt;E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395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6126E20-269C-421A-9216-2DB46FA3E1DF}"/>
              </a:ext>
            </a:extLst>
          </p:cNvPr>
          <p:cNvSpPr txBox="1"/>
          <p:nvPr/>
        </p:nvSpPr>
        <p:spPr>
          <a:xfrm>
            <a:off x="5869577" y="167381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针对下图，画出深度优先遍历和广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(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宽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度优先遍历的结果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,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从顶点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X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开始。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89F2A9-D988-482D-B1D0-F6AC18F1920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87" y="1733005"/>
            <a:ext cx="5165120" cy="42794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8AD6FBF5-9E0D-4AC8-8256-374C5A35C285}"/>
              </a:ext>
            </a:extLst>
          </p:cNvPr>
          <p:cNvSpPr/>
          <p:nvPr/>
        </p:nvSpPr>
        <p:spPr>
          <a:xfrm>
            <a:off x="1436913" y="1733005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0BB32B4-1A0D-46C5-95E5-01E8A77288F0}"/>
              </a:ext>
            </a:extLst>
          </p:cNvPr>
          <p:cNvSpPr/>
          <p:nvPr/>
        </p:nvSpPr>
        <p:spPr>
          <a:xfrm>
            <a:off x="923107" y="2551611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0FF041F-6A37-425C-90F9-B9F28C0D50E9}"/>
              </a:ext>
            </a:extLst>
          </p:cNvPr>
          <p:cNvSpPr/>
          <p:nvPr/>
        </p:nvSpPr>
        <p:spPr>
          <a:xfrm>
            <a:off x="923106" y="3733390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4D9E452-9569-4812-9268-3054DB64DAE7}"/>
              </a:ext>
            </a:extLst>
          </p:cNvPr>
          <p:cNvSpPr/>
          <p:nvPr/>
        </p:nvSpPr>
        <p:spPr>
          <a:xfrm>
            <a:off x="1942009" y="3150325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3A06FDD-9EC5-4A05-80A9-CB577659BDE7}"/>
              </a:ext>
            </a:extLst>
          </p:cNvPr>
          <p:cNvSpPr/>
          <p:nvPr/>
        </p:nvSpPr>
        <p:spPr>
          <a:xfrm>
            <a:off x="783766" y="4733583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761E967-82D7-4C40-B85B-C7540779A617}"/>
              </a:ext>
            </a:extLst>
          </p:cNvPr>
          <p:cNvSpPr/>
          <p:nvPr/>
        </p:nvSpPr>
        <p:spPr>
          <a:xfrm>
            <a:off x="2081348" y="4302182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CD27660-21E3-4762-AC5C-CD5DE7E26D31}"/>
              </a:ext>
            </a:extLst>
          </p:cNvPr>
          <p:cNvSpPr/>
          <p:nvPr/>
        </p:nvSpPr>
        <p:spPr>
          <a:xfrm>
            <a:off x="1802669" y="5454039"/>
            <a:ext cx="278679" cy="2786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A991ED4-E1D5-40E8-AD34-0852B6DA6D7B}"/>
              </a:ext>
            </a:extLst>
          </p:cNvPr>
          <p:cNvSpPr/>
          <p:nvPr/>
        </p:nvSpPr>
        <p:spPr>
          <a:xfrm>
            <a:off x="3849188" y="2690948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E07A8B4-D72E-4CA0-94B8-09411AA6F0A3}"/>
              </a:ext>
            </a:extLst>
          </p:cNvPr>
          <p:cNvGrpSpPr/>
          <p:nvPr/>
        </p:nvGrpSpPr>
        <p:grpSpPr>
          <a:xfrm>
            <a:off x="9644687" y="4232783"/>
            <a:ext cx="1085215" cy="457200"/>
            <a:chOff x="6385559" y="4181855"/>
            <a:chExt cx="1085215" cy="457200"/>
          </a:xfrm>
        </p:grpSpPr>
        <p:grpSp>
          <p:nvGrpSpPr>
            <p:cNvPr id="45" name="object 22">
              <a:extLst>
                <a:ext uri="{FF2B5EF4-FFF2-40B4-BE49-F238E27FC236}">
                  <a16:creationId xmlns:a16="http://schemas.microsoft.com/office/drawing/2014/main" id="{7F3E6718-B4CA-4561-9D4D-A14CF5810AA3}"/>
                </a:ext>
              </a:extLst>
            </p:cNvPr>
            <p:cNvGrpSpPr/>
            <p:nvPr/>
          </p:nvGrpSpPr>
          <p:grpSpPr>
            <a:xfrm>
              <a:off x="6385559" y="4181855"/>
              <a:ext cx="1085215" cy="457200"/>
              <a:chOff x="6385559" y="4181855"/>
              <a:chExt cx="1085215" cy="457200"/>
            </a:xfrm>
          </p:grpSpPr>
          <p:sp>
            <p:nvSpPr>
              <p:cNvPr id="47" name="object 23">
                <a:extLst>
                  <a:ext uri="{FF2B5EF4-FFF2-40B4-BE49-F238E27FC236}">
                    <a16:creationId xmlns:a16="http://schemas.microsoft.com/office/drawing/2014/main" id="{7D18BE77-30B9-4A25-A769-C3842D19A251}"/>
                  </a:ext>
                </a:extLst>
              </p:cNvPr>
              <p:cNvSpPr/>
              <p:nvPr/>
            </p:nvSpPr>
            <p:spPr>
              <a:xfrm>
                <a:off x="6385559" y="4181855"/>
                <a:ext cx="108521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085215" h="457200">
                    <a:moveTo>
                      <a:pt x="1008888" y="0"/>
                    </a:moveTo>
                    <a:lnTo>
                      <a:pt x="76200" y="0"/>
                    </a:lnTo>
                    <a:lnTo>
                      <a:pt x="46559" y="5994"/>
                    </a:lnTo>
                    <a:lnTo>
                      <a:pt x="22336" y="22336"/>
                    </a:lnTo>
                    <a:lnTo>
                      <a:pt x="5994" y="46559"/>
                    </a:lnTo>
                    <a:lnTo>
                      <a:pt x="0" y="76200"/>
                    </a:lnTo>
                    <a:lnTo>
                      <a:pt x="0" y="381000"/>
                    </a:lnTo>
                    <a:lnTo>
                      <a:pt x="5994" y="410640"/>
                    </a:lnTo>
                    <a:lnTo>
                      <a:pt x="22336" y="434863"/>
                    </a:lnTo>
                    <a:lnTo>
                      <a:pt x="46559" y="451205"/>
                    </a:lnTo>
                    <a:lnTo>
                      <a:pt x="76200" y="457200"/>
                    </a:lnTo>
                    <a:lnTo>
                      <a:pt x="1008888" y="457200"/>
                    </a:lnTo>
                    <a:lnTo>
                      <a:pt x="1038528" y="451205"/>
                    </a:lnTo>
                    <a:lnTo>
                      <a:pt x="1062751" y="434863"/>
                    </a:lnTo>
                    <a:lnTo>
                      <a:pt x="1079093" y="410640"/>
                    </a:lnTo>
                    <a:lnTo>
                      <a:pt x="1085088" y="381000"/>
                    </a:lnTo>
                    <a:lnTo>
                      <a:pt x="1085088" y="76200"/>
                    </a:lnTo>
                    <a:lnTo>
                      <a:pt x="1079093" y="46559"/>
                    </a:lnTo>
                    <a:lnTo>
                      <a:pt x="1062751" y="22336"/>
                    </a:lnTo>
                    <a:lnTo>
                      <a:pt x="1038528" y="5994"/>
                    </a:lnTo>
                    <a:lnTo>
                      <a:pt x="1008888" y="0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object 24">
                <a:extLst>
                  <a:ext uri="{FF2B5EF4-FFF2-40B4-BE49-F238E27FC236}">
                    <a16:creationId xmlns:a16="http://schemas.microsoft.com/office/drawing/2014/main" id="{064D00F9-70A6-4112-A198-94D1BB511BE9}"/>
                  </a:ext>
                </a:extLst>
              </p:cNvPr>
              <p:cNvSpPr/>
              <p:nvPr/>
            </p:nvSpPr>
            <p:spPr>
              <a:xfrm>
                <a:off x="6385559" y="4181855"/>
                <a:ext cx="108521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085215" h="457200">
                    <a:moveTo>
                      <a:pt x="0" y="76200"/>
                    </a:moveTo>
                    <a:lnTo>
                      <a:pt x="5994" y="46559"/>
                    </a:lnTo>
                    <a:lnTo>
                      <a:pt x="22336" y="22336"/>
                    </a:lnTo>
                    <a:lnTo>
                      <a:pt x="46559" y="5994"/>
                    </a:lnTo>
                    <a:lnTo>
                      <a:pt x="76200" y="0"/>
                    </a:lnTo>
                    <a:lnTo>
                      <a:pt x="1008888" y="0"/>
                    </a:lnTo>
                    <a:lnTo>
                      <a:pt x="1038528" y="5994"/>
                    </a:lnTo>
                    <a:lnTo>
                      <a:pt x="1062751" y="22336"/>
                    </a:lnTo>
                    <a:lnTo>
                      <a:pt x="1079093" y="46559"/>
                    </a:lnTo>
                    <a:lnTo>
                      <a:pt x="1085088" y="76200"/>
                    </a:lnTo>
                    <a:lnTo>
                      <a:pt x="1085088" y="381000"/>
                    </a:lnTo>
                    <a:lnTo>
                      <a:pt x="1079093" y="410640"/>
                    </a:lnTo>
                    <a:lnTo>
                      <a:pt x="1062751" y="434863"/>
                    </a:lnTo>
                    <a:lnTo>
                      <a:pt x="1038528" y="451205"/>
                    </a:lnTo>
                    <a:lnTo>
                      <a:pt x="1008888" y="457200"/>
                    </a:lnTo>
                    <a:lnTo>
                      <a:pt x="76200" y="457200"/>
                    </a:lnTo>
                    <a:lnTo>
                      <a:pt x="46559" y="451205"/>
                    </a:lnTo>
                    <a:lnTo>
                      <a:pt x="22336" y="434863"/>
                    </a:lnTo>
                    <a:lnTo>
                      <a:pt x="5994" y="410640"/>
                    </a:lnTo>
                    <a:lnTo>
                      <a:pt x="0" y="381000"/>
                    </a:lnTo>
                    <a:lnTo>
                      <a:pt x="0" y="76200"/>
                    </a:lnTo>
                    <a:close/>
                  </a:path>
                </a:pathLst>
              </a:custGeom>
              <a:ln w="25400">
                <a:solidFill>
                  <a:srgbClr val="00A77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6" name="object 25">
              <a:extLst>
                <a:ext uri="{FF2B5EF4-FFF2-40B4-BE49-F238E27FC236}">
                  <a16:creationId xmlns:a16="http://schemas.microsoft.com/office/drawing/2014/main" id="{A7FF9AB5-2346-4178-A7B0-4EC19EE851A2}"/>
                </a:ext>
              </a:extLst>
            </p:cNvPr>
            <p:cNvSpPr txBox="1"/>
            <p:nvPr/>
          </p:nvSpPr>
          <p:spPr>
            <a:xfrm>
              <a:off x="6621271" y="4246575"/>
              <a:ext cx="620395" cy="32956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sz="2000" spc="-10" dirty="0">
                  <a:latin typeface="Tahoma"/>
                  <a:cs typeface="Tahoma"/>
                </a:rPr>
                <a:t>F</a:t>
              </a:r>
              <a:r>
                <a:rPr sz="2000" spc="-10" dirty="0">
                  <a:latin typeface="Tahoma"/>
                  <a:cs typeface="Tahoma"/>
                </a:rPr>
                <a:t>(</a:t>
              </a:r>
              <a:r>
                <a:rPr lang="en-US" sz="2000" spc="-10" dirty="0">
                  <a:latin typeface="Tahoma"/>
                  <a:cs typeface="Tahoma"/>
                </a:rPr>
                <a:t>4</a:t>
              </a:r>
              <a:r>
                <a:rPr sz="2000" spc="-10" dirty="0">
                  <a:latin typeface="Tahoma"/>
                  <a:cs typeface="Tahoma"/>
                </a:rPr>
                <a:t>)</a:t>
              </a:r>
              <a:endParaRPr sz="2000" dirty="0">
                <a:latin typeface="Tahoma"/>
                <a:cs typeface="Tahoma"/>
              </a:endParaRPr>
            </a:p>
          </p:txBody>
        </p:sp>
      </p:grpSp>
      <p:sp>
        <p:nvSpPr>
          <p:cNvPr id="49" name="椭圆 48">
            <a:extLst>
              <a:ext uri="{FF2B5EF4-FFF2-40B4-BE49-F238E27FC236}">
                <a16:creationId xmlns:a16="http://schemas.microsoft.com/office/drawing/2014/main" id="{8FBB9DCA-0DBF-41DD-A907-071C55C4CF9F}"/>
              </a:ext>
            </a:extLst>
          </p:cNvPr>
          <p:cNvSpPr/>
          <p:nvPr/>
        </p:nvSpPr>
        <p:spPr>
          <a:xfrm>
            <a:off x="3468666" y="5593375"/>
            <a:ext cx="278679" cy="2786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633C5E3-3334-4828-B8E8-170F55958155}"/>
              </a:ext>
            </a:extLst>
          </p:cNvPr>
          <p:cNvGrpSpPr/>
          <p:nvPr/>
        </p:nvGrpSpPr>
        <p:grpSpPr>
          <a:xfrm>
            <a:off x="10736506" y="4220083"/>
            <a:ext cx="1110615" cy="482600"/>
            <a:chOff x="6372859" y="4169155"/>
            <a:chExt cx="1110615" cy="482600"/>
          </a:xfrm>
        </p:grpSpPr>
        <p:grpSp>
          <p:nvGrpSpPr>
            <p:cNvPr id="31" name="object 22">
              <a:extLst>
                <a:ext uri="{FF2B5EF4-FFF2-40B4-BE49-F238E27FC236}">
                  <a16:creationId xmlns:a16="http://schemas.microsoft.com/office/drawing/2014/main" id="{629A26B1-9E74-435D-8759-FAD1F5946F96}"/>
                </a:ext>
              </a:extLst>
            </p:cNvPr>
            <p:cNvGrpSpPr/>
            <p:nvPr/>
          </p:nvGrpSpPr>
          <p:grpSpPr>
            <a:xfrm>
              <a:off x="6372859" y="4169155"/>
              <a:ext cx="1110615" cy="482600"/>
              <a:chOff x="6372859" y="4169155"/>
              <a:chExt cx="1110615" cy="482600"/>
            </a:xfrm>
          </p:grpSpPr>
          <p:sp>
            <p:nvSpPr>
              <p:cNvPr id="50" name="object 23">
                <a:extLst>
                  <a:ext uri="{FF2B5EF4-FFF2-40B4-BE49-F238E27FC236}">
                    <a16:creationId xmlns:a16="http://schemas.microsoft.com/office/drawing/2014/main" id="{E033EA85-2E66-4F92-8CA9-334A83803E3A}"/>
                  </a:ext>
                </a:extLst>
              </p:cNvPr>
              <p:cNvSpPr/>
              <p:nvPr/>
            </p:nvSpPr>
            <p:spPr>
              <a:xfrm>
                <a:off x="6385559" y="4181855"/>
                <a:ext cx="108521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085215" h="457200">
                    <a:moveTo>
                      <a:pt x="1008888" y="0"/>
                    </a:moveTo>
                    <a:lnTo>
                      <a:pt x="76200" y="0"/>
                    </a:lnTo>
                    <a:lnTo>
                      <a:pt x="46559" y="5994"/>
                    </a:lnTo>
                    <a:lnTo>
                      <a:pt x="22336" y="22336"/>
                    </a:lnTo>
                    <a:lnTo>
                      <a:pt x="5994" y="46559"/>
                    </a:lnTo>
                    <a:lnTo>
                      <a:pt x="0" y="76200"/>
                    </a:lnTo>
                    <a:lnTo>
                      <a:pt x="0" y="381000"/>
                    </a:lnTo>
                    <a:lnTo>
                      <a:pt x="5994" y="410640"/>
                    </a:lnTo>
                    <a:lnTo>
                      <a:pt x="22336" y="434863"/>
                    </a:lnTo>
                    <a:lnTo>
                      <a:pt x="46559" y="451205"/>
                    </a:lnTo>
                    <a:lnTo>
                      <a:pt x="76200" y="457200"/>
                    </a:lnTo>
                    <a:lnTo>
                      <a:pt x="1008888" y="457200"/>
                    </a:lnTo>
                    <a:lnTo>
                      <a:pt x="1038528" y="451205"/>
                    </a:lnTo>
                    <a:lnTo>
                      <a:pt x="1062751" y="434863"/>
                    </a:lnTo>
                    <a:lnTo>
                      <a:pt x="1079093" y="410640"/>
                    </a:lnTo>
                    <a:lnTo>
                      <a:pt x="1085088" y="381000"/>
                    </a:lnTo>
                    <a:lnTo>
                      <a:pt x="1085088" y="76200"/>
                    </a:lnTo>
                    <a:lnTo>
                      <a:pt x="1079093" y="46559"/>
                    </a:lnTo>
                    <a:lnTo>
                      <a:pt x="1062751" y="22336"/>
                    </a:lnTo>
                    <a:lnTo>
                      <a:pt x="1038528" y="5994"/>
                    </a:lnTo>
                    <a:lnTo>
                      <a:pt x="1008888" y="0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object 24">
                <a:extLst>
                  <a:ext uri="{FF2B5EF4-FFF2-40B4-BE49-F238E27FC236}">
                    <a16:creationId xmlns:a16="http://schemas.microsoft.com/office/drawing/2014/main" id="{2DF4BC80-D077-407B-91E9-BC456E8DF4EF}"/>
                  </a:ext>
                </a:extLst>
              </p:cNvPr>
              <p:cNvSpPr/>
              <p:nvPr/>
            </p:nvSpPr>
            <p:spPr>
              <a:xfrm>
                <a:off x="6385559" y="4181855"/>
                <a:ext cx="108521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085215" h="457200">
                    <a:moveTo>
                      <a:pt x="0" y="76200"/>
                    </a:moveTo>
                    <a:lnTo>
                      <a:pt x="5994" y="46559"/>
                    </a:lnTo>
                    <a:lnTo>
                      <a:pt x="22336" y="22336"/>
                    </a:lnTo>
                    <a:lnTo>
                      <a:pt x="46559" y="5994"/>
                    </a:lnTo>
                    <a:lnTo>
                      <a:pt x="76200" y="0"/>
                    </a:lnTo>
                    <a:lnTo>
                      <a:pt x="1008888" y="0"/>
                    </a:lnTo>
                    <a:lnTo>
                      <a:pt x="1038528" y="5994"/>
                    </a:lnTo>
                    <a:lnTo>
                      <a:pt x="1062751" y="22336"/>
                    </a:lnTo>
                    <a:lnTo>
                      <a:pt x="1079093" y="46559"/>
                    </a:lnTo>
                    <a:lnTo>
                      <a:pt x="1085088" y="76200"/>
                    </a:lnTo>
                    <a:lnTo>
                      <a:pt x="1085088" y="381000"/>
                    </a:lnTo>
                    <a:lnTo>
                      <a:pt x="1079093" y="410640"/>
                    </a:lnTo>
                    <a:lnTo>
                      <a:pt x="1062751" y="434863"/>
                    </a:lnTo>
                    <a:lnTo>
                      <a:pt x="1038528" y="451205"/>
                    </a:lnTo>
                    <a:lnTo>
                      <a:pt x="1008888" y="457200"/>
                    </a:lnTo>
                    <a:lnTo>
                      <a:pt x="76200" y="457200"/>
                    </a:lnTo>
                    <a:lnTo>
                      <a:pt x="46559" y="451205"/>
                    </a:lnTo>
                    <a:lnTo>
                      <a:pt x="22336" y="434863"/>
                    </a:lnTo>
                    <a:lnTo>
                      <a:pt x="5994" y="410640"/>
                    </a:lnTo>
                    <a:lnTo>
                      <a:pt x="0" y="381000"/>
                    </a:lnTo>
                    <a:lnTo>
                      <a:pt x="0" y="76200"/>
                    </a:lnTo>
                    <a:close/>
                  </a:path>
                </a:pathLst>
              </a:custGeom>
              <a:ln w="25400">
                <a:solidFill>
                  <a:srgbClr val="00A77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3" name="object 25">
              <a:extLst>
                <a:ext uri="{FF2B5EF4-FFF2-40B4-BE49-F238E27FC236}">
                  <a16:creationId xmlns:a16="http://schemas.microsoft.com/office/drawing/2014/main" id="{D577F34B-477F-4DE8-A28E-D4B025D5BE84}"/>
                </a:ext>
              </a:extLst>
            </p:cNvPr>
            <p:cNvSpPr txBox="1"/>
            <p:nvPr/>
          </p:nvSpPr>
          <p:spPr>
            <a:xfrm>
              <a:off x="6621271" y="4246575"/>
              <a:ext cx="620395" cy="32956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sz="2000" spc="-10" dirty="0">
                  <a:latin typeface="Tahoma"/>
                  <a:cs typeface="Tahoma"/>
                </a:rPr>
                <a:t>Y</a:t>
              </a:r>
              <a:r>
                <a:rPr sz="2000" spc="-10" dirty="0">
                  <a:latin typeface="Tahoma"/>
                  <a:cs typeface="Tahoma"/>
                </a:rPr>
                <a:t>(</a:t>
              </a:r>
              <a:r>
                <a:rPr lang="en-US" sz="2000" spc="-10" dirty="0">
                  <a:latin typeface="Tahoma"/>
                  <a:cs typeface="Tahoma"/>
                </a:rPr>
                <a:t>4</a:t>
              </a:r>
              <a:r>
                <a:rPr sz="2000" spc="-10" dirty="0">
                  <a:latin typeface="Tahoma"/>
                  <a:cs typeface="Tahoma"/>
                </a:rPr>
                <a:t>)</a:t>
              </a:r>
              <a:endParaRPr sz="2000" dirty="0">
                <a:latin typeface="Tahoma"/>
                <a:cs typeface="Tahoma"/>
              </a:endParaRPr>
            </a:p>
          </p:txBody>
        </p:sp>
      </p:grpSp>
      <p:sp>
        <p:nvSpPr>
          <p:cNvPr id="52" name="椭圆 51">
            <a:extLst>
              <a:ext uri="{FF2B5EF4-FFF2-40B4-BE49-F238E27FC236}">
                <a16:creationId xmlns:a16="http://schemas.microsoft.com/office/drawing/2014/main" id="{5B36F66B-1824-4CCA-BFEE-BC025D00E545}"/>
              </a:ext>
            </a:extLst>
          </p:cNvPr>
          <p:cNvSpPr/>
          <p:nvPr/>
        </p:nvSpPr>
        <p:spPr>
          <a:xfrm>
            <a:off x="3860553" y="3927566"/>
            <a:ext cx="278679" cy="2786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ED8BF15-FEB1-4A29-A806-E0FA049E01EB}"/>
              </a:ext>
            </a:extLst>
          </p:cNvPr>
          <p:cNvSpPr txBox="1"/>
          <p:nvPr/>
        </p:nvSpPr>
        <p:spPr>
          <a:xfrm>
            <a:off x="7341326" y="2368731"/>
            <a:ext cx="311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X-&gt;A-&gt;B-&gt;D-&gt;H-&gt;C-&gt;E-&gt;I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668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6126E20-269C-421A-9216-2DB46FA3E1DF}"/>
              </a:ext>
            </a:extLst>
          </p:cNvPr>
          <p:cNvSpPr txBox="1"/>
          <p:nvPr/>
        </p:nvSpPr>
        <p:spPr>
          <a:xfrm>
            <a:off x="5869577" y="167381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针对下图，画出深度优先遍历和广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(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宽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度优先遍历的结果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,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从顶点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X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开始。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89F2A9-D988-482D-B1D0-F6AC18F1920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87" y="1733005"/>
            <a:ext cx="5165120" cy="42794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8AD6FBF5-9E0D-4AC8-8256-374C5A35C285}"/>
              </a:ext>
            </a:extLst>
          </p:cNvPr>
          <p:cNvSpPr/>
          <p:nvPr/>
        </p:nvSpPr>
        <p:spPr>
          <a:xfrm>
            <a:off x="1436913" y="1733005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0BB32B4-1A0D-46C5-95E5-01E8A77288F0}"/>
              </a:ext>
            </a:extLst>
          </p:cNvPr>
          <p:cNvSpPr/>
          <p:nvPr/>
        </p:nvSpPr>
        <p:spPr>
          <a:xfrm>
            <a:off x="923107" y="2551611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0FF041F-6A37-425C-90F9-B9F28C0D50E9}"/>
              </a:ext>
            </a:extLst>
          </p:cNvPr>
          <p:cNvSpPr/>
          <p:nvPr/>
        </p:nvSpPr>
        <p:spPr>
          <a:xfrm>
            <a:off x="923106" y="3733390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4D9E452-9569-4812-9268-3054DB64DAE7}"/>
              </a:ext>
            </a:extLst>
          </p:cNvPr>
          <p:cNvSpPr/>
          <p:nvPr/>
        </p:nvSpPr>
        <p:spPr>
          <a:xfrm>
            <a:off x="1942009" y="3150325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3A06FDD-9EC5-4A05-80A9-CB577659BDE7}"/>
              </a:ext>
            </a:extLst>
          </p:cNvPr>
          <p:cNvSpPr/>
          <p:nvPr/>
        </p:nvSpPr>
        <p:spPr>
          <a:xfrm>
            <a:off x="783766" y="4733583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761E967-82D7-4C40-B85B-C7540779A617}"/>
              </a:ext>
            </a:extLst>
          </p:cNvPr>
          <p:cNvSpPr/>
          <p:nvPr/>
        </p:nvSpPr>
        <p:spPr>
          <a:xfrm>
            <a:off x="2081348" y="4302182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CD27660-21E3-4762-AC5C-CD5DE7E26D31}"/>
              </a:ext>
            </a:extLst>
          </p:cNvPr>
          <p:cNvSpPr/>
          <p:nvPr/>
        </p:nvSpPr>
        <p:spPr>
          <a:xfrm>
            <a:off x="1802669" y="5454039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A991ED4-E1D5-40E8-AD34-0852B6DA6D7B}"/>
              </a:ext>
            </a:extLst>
          </p:cNvPr>
          <p:cNvSpPr/>
          <p:nvPr/>
        </p:nvSpPr>
        <p:spPr>
          <a:xfrm>
            <a:off x="3849188" y="2690948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8FBB9DCA-0DBF-41DD-A907-071C55C4CF9F}"/>
              </a:ext>
            </a:extLst>
          </p:cNvPr>
          <p:cNvSpPr/>
          <p:nvPr/>
        </p:nvSpPr>
        <p:spPr>
          <a:xfrm>
            <a:off x="3468666" y="5593375"/>
            <a:ext cx="278679" cy="2786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633C5E3-3334-4828-B8E8-170F55958155}"/>
              </a:ext>
            </a:extLst>
          </p:cNvPr>
          <p:cNvGrpSpPr/>
          <p:nvPr/>
        </p:nvGrpSpPr>
        <p:grpSpPr>
          <a:xfrm>
            <a:off x="7435958" y="4206241"/>
            <a:ext cx="1110615" cy="482600"/>
            <a:chOff x="6372859" y="4169155"/>
            <a:chExt cx="1110615" cy="482600"/>
          </a:xfrm>
        </p:grpSpPr>
        <p:grpSp>
          <p:nvGrpSpPr>
            <p:cNvPr id="31" name="object 22">
              <a:extLst>
                <a:ext uri="{FF2B5EF4-FFF2-40B4-BE49-F238E27FC236}">
                  <a16:creationId xmlns:a16="http://schemas.microsoft.com/office/drawing/2014/main" id="{629A26B1-9E74-435D-8759-FAD1F5946F96}"/>
                </a:ext>
              </a:extLst>
            </p:cNvPr>
            <p:cNvGrpSpPr/>
            <p:nvPr/>
          </p:nvGrpSpPr>
          <p:grpSpPr>
            <a:xfrm>
              <a:off x="6372859" y="4169155"/>
              <a:ext cx="1110615" cy="482600"/>
              <a:chOff x="6372859" y="4169155"/>
              <a:chExt cx="1110615" cy="482600"/>
            </a:xfrm>
          </p:grpSpPr>
          <p:sp>
            <p:nvSpPr>
              <p:cNvPr id="50" name="object 23">
                <a:extLst>
                  <a:ext uri="{FF2B5EF4-FFF2-40B4-BE49-F238E27FC236}">
                    <a16:creationId xmlns:a16="http://schemas.microsoft.com/office/drawing/2014/main" id="{E033EA85-2E66-4F92-8CA9-334A83803E3A}"/>
                  </a:ext>
                </a:extLst>
              </p:cNvPr>
              <p:cNvSpPr/>
              <p:nvPr/>
            </p:nvSpPr>
            <p:spPr>
              <a:xfrm>
                <a:off x="6385559" y="4181855"/>
                <a:ext cx="108521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085215" h="457200">
                    <a:moveTo>
                      <a:pt x="1008888" y="0"/>
                    </a:moveTo>
                    <a:lnTo>
                      <a:pt x="76200" y="0"/>
                    </a:lnTo>
                    <a:lnTo>
                      <a:pt x="46559" y="5994"/>
                    </a:lnTo>
                    <a:lnTo>
                      <a:pt x="22336" y="22336"/>
                    </a:lnTo>
                    <a:lnTo>
                      <a:pt x="5994" y="46559"/>
                    </a:lnTo>
                    <a:lnTo>
                      <a:pt x="0" y="76200"/>
                    </a:lnTo>
                    <a:lnTo>
                      <a:pt x="0" y="381000"/>
                    </a:lnTo>
                    <a:lnTo>
                      <a:pt x="5994" y="410640"/>
                    </a:lnTo>
                    <a:lnTo>
                      <a:pt x="22336" y="434863"/>
                    </a:lnTo>
                    <a:lnTo>
                      <a:pt x="46559" y="451205"/>
                    </a:lnTo>
                    <a:lnTo>
                      <a:pt x="76200" y="457200"/>
                    </a:lnTo>
                    <a:lnTo>
                      <a:pt x="1008888" y="457200"/>
                    </a:lnTo>
                    <a:lnTo>
                      <a:pt x="1038528" y="451205"/>
                    </a:lnTo>
                    <a:lnTo>
                      <a:pt x="1062751" y="434863"/>
                    </a:lnTo>
                    <a:lnTo>
                      <a:pt x="1079093" y="410640"/>
                    </a:lnTo>
                    <a:lnTo>
                      <a:pt x="1085088" y="381000"/>
                    </a:lnTo>
                    <a:lnTo>
                      <a:pt x="1085088" y="76200"/>
                    </a:lnTo>
                    <a:lnTo>
                      <a:pt x="1079093" y="46559"/>
                    </a:lnTo>
                    <a:lnTo>
                      <a:pt x="1062751" y="22336"/>
                    </a:lnTo>
                    <a:lnTo>
                      <a:pt x="1038528" y="5994"/>
                    </a:lnTo>
                    <a:lnTo>
                      <a:pt x="1008888" y="0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object 24">
                <a:extLst>
                  <a:ext uri="{FF2B5EF4-FFF2-40B4-BE49-F238E27FC236}">
                    <a16:creationId xmlns:a16="http://schemas.microsoft.com/office/drawing/2014/main" id="{2DF4BC80-D077-407B-91E9-BC456E8DF4EF}"/>
                  </a:ext>
                </a:extLst>
              </p:cNvPr>
              <p:cNvSpPr/>
              <p:nvPr/>
            </p:nvSpPr>
            <p:spPr>
              <a:xfrm>
                <a:off x="6385559" y="4181855"/>
                <a:ext cx="108521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085215" h="457200">
                    <a:moveTo>
                      <a:pt x="0" y="76200"/>
                    </a:moveTo>
                    <a:lnTo>
                      <a:pt x="5994" y="46559"/>
                    </a:lnTo>
                    <a:lnTo>
                      <a:pt x="22336" y="22336"/>
                    </a:lnTo>
                    <a:lnTo>
                      <a:pt x="46559" y="5994"/>
                    </a:lnTo>
                    <a:lnTo>
                      <a:pt x="76200" y="0"/>
                    </a:lnTo>
                    <a:lnTo>
                      <a:pt x="1008888" y="0"/>
                    </a:lnTo>
                    <a:lnTo>
                      <a:pt x="1038528" y="5994"/>
                    </a:lnTo>
                    <a:lnTo>
                      <a:pt x="1062751" y="22336"/>
                    </a:lnTo>
                    <a:lnTo>
                      <a:pt x="1079093" y="46559"/>
                    </a:lnTo>
                    <a:lnTo>
                      <a:pt x="1085088" y="76200"/>
                    </a:lnTo>
                    <a:lnTo>
                      <a:pt x="1085088" y="381000"/>
                    </a:lnTo>
                    <a:lnTo>
                      <a:pt x="1079093" y="410640"/>
                    </a:lnTo>
                    <a:lnTo>
                      <a:pt x="1062751" y="434863"/>
                    </a:lnTo>
                    <a:lnTo>
                      <a:pt x="1038528" y="451205"/>
                    </a:lnTo>
                    <a:lnTo>
                      <a:pt x="1008888" y="457200"/>
                    </a:lnTo>
                    <a:lnTo>
                      <a:pt x="76200" y="457200"/>
                    </a:lnTo>
                    <a:lnTo>
                      <a:pt x="46559" y="451205"/>
                    </a:lnTo>
                    <a:lnTo>
                      <a:pt x="22336" y="434863"/>
                    </a:lnTo>
                    <a:lnTo>
                      <a:pt x="5994" y="410640"/>
                    </a:lnTo>
                    <a:lnTo>
                      <a:pt x="0" y="381000"/>
                    </a:lnTo>
                    <a:lnTo>
                      <a:pt x="0" y="76200"/>
                    </a:lnTo>
                    <a:close/>
                  </a:path>
                </a:pathLst>
              </a:custGeom>
              <a:ln w="25400">
                <a:solidFill>
                  <a:srgbClr val="00A77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3" name="object 25">
              <a:extLst>
                <a:ext uri="{FF2B5EF4-FFF2-40B4-BE49-F238E27FC236}">
                  <a16:creationId xmlns:a16="http://schemas.microsoft.com/office/drawing/2014/main" id="{D577F34B-477F-4DE8-A28E-D4B025D5BE84}"/>
                </a:ext>
              </a:extLst>
            </p:cNvPr>
            <p:cNvSpPr txBox="1"/>
            <p:nvPr/>
          </p:nvSpPr>
          <p:spPr>
            <a:xfrm>
              <a:off x="6621271" y="4246575"/>
              <a:ext cx="620395" cy="32956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sz="2000" spc="-10" dirty="0">
                  <a:latin typeface="Tahoma"/>
                  <a:cs typeface="Tahoma"/>
                </a:rPr>
                <a:t>Y</a:t>
              </a:r>
              <a:r>
                <a:rPr sz="2000" spc="-10" dirty="0">
                  <a:latin typeface="Tahoma"/>
                  <a:cs typeface="Tahoma"/>
                </a:rPr>
                <a:t>(</a:t>
              </a:r>
              <a:r>
                <a:rPr lang="en-US" sz="2000" spc="-10" dirty="0">
                  <a:latin typeface="Tahoma"/>
                  <a:cs typeface="Tahoma"/>
                </a:rPr>
                <a:t>4</a:t>
              </a:r>
              <a:r>
                <a:rPr sz="2000" spc="-10" dirty="0">
                  <a:latin typeface="Tahoma"/>
                  <a:cs typeface="Tahoma"/>
                </a:rPr>
                <a:t>)</a:t>
              </a:r>
              <a:endParaRPr sz="2000" dirty="0">
                <a:latin typeface="Tahoma"/>
                <a:cs typeface="Tahoma"/>
              </a:endParaRPr>
            </a:p>
          </p:txBody>
        </p:sp>
      </p:grpSp>
      <p:sp>
        <p:nvSpPr>
          <p:cNvPr id="52" name="椭圆 51">
            <a:extLst>
              <a:ext uri="{FF2B5EF4-FFF2-40B4-BE49-F238E27FC236}">
                <a16:creationId xmlns:a16="http://schemas.microsoft.com/office/drawing/2014/main" id="{5B36F66B-1824-4CCA-BFEE-BC025D00E545}"/>
              </a:ext>
            </a:extLst>
          </p:cNvPr>
          <p:cNvSpPr/>
          <p:nvPr/>
        </p:nvSpPr>
        <p:spPr>
          <a:xfrm>
            <a:off x="3860553" y="3927566"/>
            <a:ext cx="278679" cy="2786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5384AAD-F81D-4BD7-9B63-D94D184F46AA}"/>
              </a:ext>
            </a:extLst>
          </p:cNvPr>
          <p:cNvSpPr/>
          <p:nvPr/>
        </p:nvSpPr>
        <p:spPr>
          <a:xfrm>
            <a:off x="4975250" y="5268571"/>
            <a:ext cx="278679" cy="2786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57A3251-F6E5-455B-8662-8532FE55A8BB}"/>
              </a:ext>
            </a:extLst>
          </p:cNvPr>
          <p:cNvSpPr/>
          <p:nvPr/>
        </p:nvSpPr>
        <p:spPr>
          <a:xfrm>
            <a:off x="4975249" y="5268571"/>
            <a:ext cx="278679" cy="2786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724F3D5-17FC-4480-ADFB-74754CD96612}"/>
              </a:ext>
            </a:extLst>
          </p:cNvPr>
          <p:cNvGrpSpPr/>
          <p:nvPr/>
        </p:nvGrpSpPr>
        <p:grpSpPr>
          <a:xfrm>
            <a:off x="8550655" y="4207441"/>
            <a:ext cx="1110615" cy="482600"/>
            <a:chOff x="6372859" y="4169155"/>
            <a:chExt cx="1110615" cy="482600"/>
          </a:xfrm>
        </p:grpSpPr>
        <p:grpSp>
          <p:nvGrpSpPr>
            <p:cNvPr id="28" name="object 22">
              <a:extLst>
                <a:ext uri="{FF2B5EF4-FFF2-40B4-BE49-F238E27FC236}">
                  <a16:creationId xmlns:a16="http://schemas.microsoft.com/office/drawing/2014/main" id="{78CFF9CA-0143-45DA-9094-B6C243F0AE2E}"/>
                </a:ext>
              </a:extLst>
            </p:cNvPr>
            <p:cNvGrpSpPr/>
            <p:nvPr/>
          </p:nvGrpSpPr>
          <p:grpSpPr>
            <a:xfrm>
              <a:off x="6372859" y="4169155"/>
              <a:ext cx="1110615" cy="482600"/>
              <a:chOff x="6372859" y="4169155"/>
              <a:chExt cx="1110615" cy="482600"/>
            </a:xfrm>
          </p:grpSpPr>
          <p:sp>
            <p:nvSpPr>
              <p:cNvPr id="34" name="object 23">
                <a:extLst>
                  <a:ext uri="{FF2B5EF4-FFF2-40B4-BE49-F238E27FC236}">
                    <a16:creationId xmlns:a16="http://schemas.microsoft.com/office/drawing/2014/main" id="{6E56E322-2339-400F-8FE5-B2E0AA8B7F15}"/>
                  </a:ext>
                </a:extLst>
              </p:cNvPr>
              <p:cNvSpPr/>
              <p:nvPr/>
            </p:nvSpPr>
            <p:spPr>
              <a:xfrm>
                <a:off x="6385559" y="4181855"/>
                <a:ext cx="108521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085215" h="457200">
                    <a:moveTo>
                      <a:pt x="1008888" y="0"/>
                    </a:moveTo>
                    <a:lnTo>
                      <a:pt x="76200" y="0"/>
                    </a:lnTo>
                    <a:lnTo>
                      <a:pt x="46559" y="5994"/>
                    </a:lnTo>
                    <a:lnTo>
                      <a:pt x="22336" y="22336"/>
                    </a:lnTo>
                    <a:lnTo>
                      <a:pt x="5994" y="46559"/>
                    </a:lnTo>
                    <a:lnTo>
                      <a:pt x="0" y="76200"/>
                    </a:lnTo>
                    <a:lnTo>
                      <a:pt x="0" y="381000"/>
                    </a:lnTo>
                    <a:lnTo>
                      <a:pt x="5994" y="410640"/>
                    </a:lnTo>
                    <a:lnTo>
                      <a:pt x="22336" y="434863"/>
                    </a:lnTo>
                    <a:lnTo>
                      <a:pt x="46559" y="451205"/>
                    </a:lnTo>
                    <a:lnTo>
                      <a:pt x="76200" y="457200"/>
                    </a:lnTo>
                    <a:lnTo>
                      <a:pt x="1008888" y="457200"/>
                    </a:lnTo>
                    <a:lnTo>
                      <a:pt x="1038528" y="451205"/>
                    </a:lnTo>
                    <a:lnTo>
                      <a:pt x="1062751" y="434863"/>
                    </a:lnTo>
                    <a:lnTo>
                      <a:pt x="1079093" y="410640"/>
                    </a:lnTo>
                    <a:lnTo>
                      <a:pt x="1085088" y="381000"/>
                    </a:lnTo>
                    <a:lnTo>
                      <a:pt x="1085088" y="76200"/>
                    </a:lnTo>
                    <a:lnTo>
                      <a:pt x="1079093" y="46559"/>
                    </a:lnTo>
                    <a:lnTo>
                      <a:pt x="1062751" y="22336"/>
                    </a:lnTo>
                    <a:lnTo>
                      <a:pt x="1038528" y="5994"/>
                    </a:lnTo>
                    <a:lnTo>
                      <a:pt x="1008888" y="0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" name="object 24">
                <a:extLst>
                  <a:ext uri="{FF2B5EF4-FFF2-40B4-BE49-F238E27FC236}">
                    <a16:creationId xmlns:a16="http://schemas.microsoft.com/office/drawing/2014/main" id="{8B2529D6-F12A-4276-81F8-069E08894A29}"/>
                  </a:ext>
                </a:extLst>
              </p:cNvPr>
              <p:cNvSpPr/>
              <p:nvPr/>
            </p:nvSpPr>
            <p:spPr>
              <a:xfrm>
                <a:off x="6385559" y="4181855"/>
                <a:ext cx="108521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085215" h="457200">
                    <a:moveTo>
                      <a:pt x="0" y="76200"/>
                    </a:moveTo>
                    <a:lnTo>
                      <a:pt x="5994" y="46559"/>
                    </a:lnTo>
                    <a:lnTo>
                      <a:pt x="22336" y="22336"/>
                    </a:lnTo>
                    <a:lnTo>
                      <a:pt x="46559" y="5994"/>
                    </a:lnTo>
                    <a:lnTo>
                      <a:pt x="76200" y="0"/>
                    </a:lnTo>
                    <a:lnTo>
                      <a:pt x="1008888" y="0"/>
                    </a:lnTo>
                    <a:lnTo>
                      <a:pt x="1038528" y="5994"/>
                    </a:lnTo>
                    <a:lnTo>
                      <a:pt x="1062751" y="22336"/>
                    </a:lnTo>
                    <a:lnTo>
                      <a:pt x="1079093" y="46559"/>
                    </a:lnTo>
                    <a:lnTo>
                      <a:pt x="1085088" y="76200"/>
                    </a:lnTo>
                    <a:lnTo>
                      <a:pt x="1085088" y="381000"/>
                    </a:lnTo>
                    <a:lnTo>
                      <a:pt x="1079093" y="410640"/>
                    </a:lnTo>
                    <a:lnTo>
                      <a:pt x="1062751" y="434863"/>
                    </a:lnTo>
                    <a:lnTo>
                      <a:pt x="1038528" y="451205"/>
                    </a:lnTo>
                    <a:lnTo>
                      <a:pt x="1008888" y="457200"/>
                    </a:lnTo>
                    <a:lnTo>
                      <a:pt x="76200" y="457200"/>
                    </a:lnTo>
                    <a:lnTo>
                      <a:pt x="46559" y="451205"/>
                    </a:lnTo>
                    <a:lnTo>
                      <a:pt x="22336" y="434863"/>
                    </a:lnTo>
                    <a:lnTo>
                      <a:pt x="5994" y="410640"/>
                    </a:lnTo>
                    <a:lnTo>
                      <a:pt x="0" y="381000"/>
                    </a:lnTo>
                    <a:lnTo>
                      <a:pt x="0" y="76200"/>
                    </a:lnTo>
                    <a:close/>
                  </a:path>
                </a:pathLst>
              </a:custGeom>
              <a:ln w="25400">
                <a:solidFill>
                  <a:srgbClr val="00A77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9" name="object 25">
              <a:extLst>
                <a:ext uri="{FF2B5EF4-FFF2-40B4-BE49-F238E27FC236}">
                  <a16:creationId xmlns:a16="http://schemas.microsoft.com/office/drawing/2014/main" id="{A50619BE-B487-450B-9262-B4214BEFB20A}"/>
                </a:ext>
              </a:extLst>
            </p:cNvPr>
            <p:cNvSpPr txBox="1"/>
            <p:nvPr/>
          </p:nvSpPr>
          <p:spPr>
            <a:xfrm>
              <a:off x="6621271" y="4246575"/>
              <a:ext cx="620395" cy="32956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sz="2000" spc="-10" dirty="0">
                  <a:latin typeface="Tahoma"/>
                  <a:cs typeface="Tahoma"/>
                </a:rPr>
                <a:t>G</a:t>
              </a:r>
              <a:r>
                <a:rPr sz="2000" spc="-10" dirty="0">
                  <a:latin typeface="Tahoma"/>
                  <a:cs typeface="Tahoma"/>
                </a:rPr>
                <a:t>(</a:t>
              </a:r>
              <a:r>
                <a:rPr lang="en-US" sz="2000" spc="-10" dirty="0">
                  <a:latin typeface="Tahoma"/>
                  <a:cs typeface="Tahoma"/>
                </a:rPr>
                <a:t>5</a:t>
              </a:r>
              <a:r>
                <a:rPr sz="2000" spc="-10" dirty="0">
                  <a:latin typeface="Tahoma"/>
                  <a:cs typeface="Tahoma"/>
                </a:rPr>
                <a:t>)</a:t>
              </a:r>
              <a:endParaRPr sz="2000" dirty="0">
                <a:latin typeface="Tahoma"/>
                <a:cs typeface="Tahoma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57F7832B-E306-45B4-A0E8-F8021FFF0A2F}"/>
              </a:ext>
            </a:extLst>
          </p:cNvPr>
          <p:cNvSpPr txBox="1"/>
          <p:nvPr/>
        </p:nvSpPr>
        <p:spPr>
          <a:xfrm>
            <a:off x="7341326" y="2368731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X-&gt;A-&gt;B-&gt;D-&gt;H-&gt;C-&gt;E-&gt;I-&gt;F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3829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6126E20-269C-421A-9216-2DB46FA3E1DF}"/>
              </a:ext>
            </a:extLst>
          </p:cNvPr>
          <p:cNvSpPr txBox="1"/>
          <p:nvPr/>
        </p:nvSpPr>
        <p:spPr>
          <a:xfrm>
            <a:off x="5869577" y="167381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针对下图，画出深度优先遍历和广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(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宽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度优先遍历的结果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,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从顶点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X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开始。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89F2A9-D988-482D-B1D0-F6AC18F1920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87" y="1733005"/>
            <a:ext cx="5165120" cy="42794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8AD6FBF5-9E0D-4AC8-8256-374C5A35C285}"/>
              </a:ext>
            </a:extLst>
          </p:cNvPr>
          <p:cNvSpPr/>
          <p:nvPr/>
        </p:nvSpPr>
        <p:spPr>
          <a:xfrm>
            <a:off x="1436913" y="1733005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0BB32B4-1A0D-46C5-95E5-01E8A77288F0}"/>
              </a:ext>
            </a:extLst>
          </p:cNvPr>
          <p:cNvSpPr/>
          <p:nvPr/>
        </p:nvSpPr>
        <p:spPr>
          <a:xfrm>
            <a:off x="923107" y="2551611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0FF041F-6A37-425C-90F9-B9F28C0D50E9}"/>
              </a:ext>
            </a:extLst>
          </p:cNvPr>
          <p:cNvSpPr/>
          <p:nvPr/>
        </p:nvSpPr>
        <p:spPr>
          <a:xfrm>
            <a:off x="923106" y="3733390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4D9E452-9569-4812-9268-3054DB64DAE7}"/>
              </a:ext>
            </a:extLst>
          </p:cNvPr>
          <p:cNvSpPr/>
          <p:nvPr/>
        </p:nvSpPr>
        <p:spPr>
          <a:xfrm>
            <a:off x="1942009" y="3150325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3A06FDD-9EC5-4A05-80A9-CB577659BDE7}"/>
              </a:ext>
            </a:extLst>
          </p:cNvPr>
          <p:cNvSpPr/>
          <p:nvPr/>
        </p:nvSpPr>
        <p:spPr>
          <a:xfrm>
            <a:off x="783766" y="4733583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761E967-82D7-4C40-B85B-C7540779A617}"/>
              </a:ext>
            </a:extLst>
          </p:cNvPr>
          <p:cNvSpPr/>
          <p:nvPr/>
        </p:nvSpPr>
        <p:spPr>
          <a:xfrm>
            <a:off x="2081348" y="4302182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CD27660-21E3-4762-AC5C-CD5DE7E26D31}"/>
              </a:ext>
            </a:extLst>
          </p:cNvPr>
          <p:cNvSpPr/>
          <p:nvPr/>
        </p:nvSpPr>
        <p:spPr>
          <a:xfrm>
            <a:off x="1802669" y="5454039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A991ED4-E1D5-40E8-AD34-0852B6DA6D7B}"/>
              </a:ext>
            </a:extLst>
          </p:cNvPr>
          <p:cNvSpPr/>
          <p:nvPr/>
        </p:nvSpPr>
        <p:spPr>
          <a:xfrm>
            <a:off x="3849188" y="2690948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8FBB9DCA-0DBF-41DD-A907-071C55C4CF9F}"/>
              </a:ext>
            </a:extLst>
          </p:cNvPr>
          <p:cNvSpPr/>
          <p:nvPr/>
        </p:nvSpPr>
        <p:spPr>
          <a:xfrm>
            <a:off x="3468666" y="5593375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5B36F66B-1824-4CCA-BFEE-BC025D00E545}"/>
              </a:ext>
            </a:extLst>
          </p:cNvPr>
          <p:cNvSpPr/>
          <p:nvPr/>
        </p:nvSpPr>
        <p:spPr>
          <a:xfrm>
            <a:off x="3860553" y="3927566"/>
            <a:ext cx="278679" cy="2786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5384AAD-F81D-4BD7-9B63-D94D184F46AA}"/>
              </a:ext>
            </a:extLst>
          </p:cNvPr>
          <p:cNvSpPr/>
          <p:nvPr/>
        </p:nvSpPr>
        <p:spPr>
          <a:xfrm>
            <a:off x="4975250" y="5268571"/>
            <a:ext cx="278679" cy="2786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57A3251-F6E5-455B-8662-8532FE55A8BB}"/>
              </a:ext>
            </a:extLst>
          </p:cNvPr>
          <p:cNvSpPr/>
          <p:nvPr/>
        </p:nvSpPr>
        <p:spPr>
          <a:xfrm>
            <a:off x="4975249" y="5268571"/>
            <a:ext cx="278679" cy="2786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724F3D5-17FC-4480-ADFB-74754CD96612}"/>
              </a:ext>
            </a:extLst>
          </p:cNvPr>
          <p:cNvGrpSpPr/>
          <p:nvPr/>
        </p:nvGrpSpPr>
        <p:grpSpPr>
          <a:xfrm>
            <a:off x="8550655" y="4207441"/>
            <a:ext cx="1110615" cy="482600"/>
            <a:chOff x="6372859" y="4169155"/>
            <a:chExt cx="1110615" cy="482600"/>
          </a:xfrm>
        </p:grpSpPr>
        <p:grpSp>
          <p:nvGrpSpPr>
            <p:cNvPr id="28" name="object 22">
              <a:extLst>
                <a:ext uri="{FF2B5EF4-FFF2-40B4-BE49-F238E27FC236}">
                  <a16:creationId xmlns:a16="http://schemas.microsoft.com/office/drawing/2014/main" id="{78CFF9CA-0143-45DA-9094-B6C243F0AE2E}"/>
                </a:ext>
              </a:extLst>
            </p:cNvPr>
            <p:cNvGrpSpPr/>
            <p:nvPr/>
          </p:nvGrpSpPr>
          <p:grpSpPr>
            <a:xfrm>
              <a:off x="6372859" y="4169155"/>
              <a:ext cx="1110615" cy="482600"/>
              <a:chOff x="6372859" y="4169155"/>
              <a:chExt cx="1110615" cy="482600"/>
            </a:xfrm>
          </p:grpSpPr>
          <p:sp>
            <p:nvSpPr>
              <p:cNvPr id="34" name="object 23">
                <a:extLst>
                  <a:ext uri="{FF2B5EF4-FFF2-40B4-BE49-F238E27FC236}">
                    <a16:creationId xmlns:a16="http://schemas.microsoft.com/office/drawing/2014/main" id="{6E56E322-2339-400F-8FE5-B2E0AA8B7F15}"/>
                  </a:ext>
                </a:extLst>
              </p:cNvPr>
              <p:cNvSpPr/>
              <p:nvPr/>
            </p:nvSpPr>
            <p:spPr>
              <a:xfrm>
                <a:off x="6385559" y="4181855"/>
                <a:ext cx="108521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085215" h="457200">
                    <a:moveTo>
                      <a:pt x="1008888" y="0"/>
                    </a:moveTo>
                    <a:lnTo>
                      <a:pt x="76200" y="0"/>
                    </a:lnTo>
                    <a:lnTo>
                      <a:pt x="46559" y="5994"/>
                    </a:lnTo>
                    <a:lnTo>
                      <a:pt x="22336" y="22336"/>
                    </a:lnTo>
                    <a:lnTo>
                      <a:pt x="5994" y="46559"/>
                    </a:lnTo>
                    <a:lnTo>
                      <a:pt x="0" y="76200"/>
                    </a:lnTo>
                    <a:lnTo>
                      <a:pt x="0" y="381000"/>
                    </a:lnTo>
                    <a:lnTo>
                      <a:pt x="5994" y="410640"/>
                    </a:lnTo>
                    <a:lnTo>
                      <a:pt x="22336" y="434863"/>
                    </a:lnTo>
                    <a:lnTo>
                      <a:pt x="46559" y="451205"/>
                    </a:lnTo>
                    <a:lnTo>
                      <a:pt x="76200" y="457200"/>
                    </a:lnTo>
                    <a:lnTo>
                      <a:pt x="1008888" y="457200"/>
                    </a:lnTo>
                    <a:lnTo>
                      <a:pt x="1038528" y="451205"/>
                    </a:lnTo>
                    <a:lnTo>
                      <a:pt x="1062751" y="434863"/>
                    </a:lnTo>
                    <a:lnTo>
                      <a:pt x="1079093" y="410640"/>
                    </a:lnTo>
                    <a:lnTo>
                      <a:pt x="1085088" y="381000"/>
                    </a:lnTo>
                    <a:lnTo>
                      <a:pt x="1085088" y="76200"/>
                    </a:lnTo>
                    <a:lnTo>
                      <a:pt x="1079093" y="46559"/>
                    </a:lnTo>
                    <a:lnTo>
                      <a:pt x="1062751" y="22336"/>
                    </a:lnTo>
                    <a:lnTo>
                      <a:pt x="1038528" y="5994"/>
                    </a:lnTo>
                    <a:lnTo>
                      <a:pt x="1008888" y="0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" name="object 24">
                <a:extLst>
                  <a:ext uri="{FF2B5EF4-FFF2-40B4-BE49-F238E27FC236}">
                    <a16:creationId xmlns:a16="http://schemas.microsoft.com/office/drawing/2014/main" id="{8B2529D6-F12A-4276-81F8-069E08894A29}"/>
                  </a:ext>
                </a:extLst>
              </p:cNvPr>
              <p:cNvSpPr/>
              <p:nvPr/>
            </p:nvSpPr>
            <p:spPr>
              <a:xfrm>
                <a:off x="6385559" y="4181855"/>
                <a:ext cx="108521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085215" h="457200">
                    <a:moveTo>
                      <a:pt x="0" y="76200"/>
                    </a:moveTo>
                    <a:lnTo>
                      <a:pt x="5994" y="46559"/>
                    </a:lnTo>
                    <a:lnTo>
                      <a:pt x="22336" y="22336"/>
                    </a:lnTo>
                    <a:lnTo>
                      <a:pt x="46559" y="5994"/>
                    </a:lnTo>
                    <a:lnTo>
                      <a:pt x="76200" y="0"/>
                    </a:lnTo>
                    <a:lnTo>
                      <a:pt x="1008888" y="0"/>
                    </a:lnTo>
                    <a:lnTo>
                      <a:pt x="1038528" y="5994"/>
                    </a:lnTo>
                    <a:lnTo>
                      <a:pt x="1062751" y="22336"/>
                    </a:lnTo>
                    <a:lnTo>
                      <a:pt x="1079093" y="46559"/>
                    </a:lnTo>
                    <a:lnTo>
                      <a:pt x="1085088" y="76200"/>
                    </a:lnTo>
                    <a:lnTo>
                      <a:pt x="1085088" y="381000"/>
                    </a:lnTo>
                    <a:lnTo>
                      <a:pt x="1079093" y="410640"/>
                    </a:lnTo>
                    <a:lnTo>
                      <a:pt x="1062751" y="434863"/>
                    </a:lnTo>
                    <a:lnTo>
                      <a:pt x="1038528" y="451205"/>
                    </a:lnTo>
                    <a:lnTo>
                      <a:pt x="1008888" y="457200"/>
                    </a:lnTo>
                    <a:lnTo>
                      <a:pt x="76200" y="457200"/>
                    </a:lnTo>
                    <a:lnTo>
                      <a:pt x="46559" y="451205"/>
                    </a:lnTo>
                    <a:lnTo>
                      <a:pt x="22336" y="434863"/>
                    </a:lnTo>
                    <a:lnTo>
                      <a:pt x="5994" y="410640"/>
                    </a:lnTo>
                    <a:lnTo>
                      <a:pt x="0" y="381000"/>
                    </a:lnTo>
                    <a:lnTo>
                      <a:pt x="0" y="76200"/>
                    </a:lnTo>
                    <a:close/>
                  </a:path>
                </a:pathLst>
              </a:custGeom>
              <a:ln w="25400">
                <a:solidFill>
                  <a:srgbClr val="00A77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9" name="object 25">
              <a:extLst>
                <a:ext uri="{FF2B5EF4-FFF2-40B4-BE49-F238E27FC236}">
                  <a16:creationId xmlns:a16="http://schemas.microsoft.com/office/drawing/2014/main" id="{A50619BE-B487-450B-9262-B4214BEFB20A}"/>
                </a:ext>
              </a:extLst>
            </p:cNvPr>
            <p:cNvSpPr txBox="1"/>
            <p:nvPr/>
          </p:nvSpPr>
          <p:spPr>
            <a:xfrm>
              <a:off x="6621271" y="4246575"/>
              <a:ext cx="620395" cy="32956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sz="2000" spc="-10" dirty="0">
                  <a:latin typeface="Tahoma"/>
                  <a:cs typeface="Tahoma"/>
                </a:rPr>
                <a:t>G</a:t>
              </a:r>
              <a:r>
                <a:rPr sz="2000" spc="-10" dirty="0">
                  <a:latin typeface="Tahoma"/>
                  <a:cs typeface="Tahoma"/>
                </a:rPr>
                <a:t>(</a:t>
              </a:r>
              <a:r>
                <a:rPr lang="en-US" sz="2000" spc="-10" dirty="0">
                  <a:latin typeface="Tahoma"/>
                  <a:cs typeface="Tahoma"/>
                </a:rPr>
                <a:t>5</a:t>
              </a:r>
              <a:r>
                <a:rPr sz="2000" spc="-10" dirty="0">
                  <a:latin typeface="Tahoma"/>
                  <a:cs typeface="Tahoma"/>
                </a:rPr>
                <a:t>)</a:t>
              </a:r>
              <a:endParaRPr sz="2000" dirty="0">
                <a:latin typeface="Tahoma"/>
                <a:cs typeface="Tahoma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9DE17F97-FA90-45FD-8B64-CA3B6705308A}"/>
              </a:ext>
            </a:extLst>
          </p:cNvPr>
          <p:cNvSpPr txBox="1"/>
          <p:nvPr/>
        </p:nvSpPr>
        <p:spPr>
          <a:xfrm>
            <a:off x="7341326" y="2368731"/>
            <a:ext cx="3889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X-&gt;A-&gt;B-&gt;D-&gt;H-&gt;C-&gt;E-&gt;I-&gt;F-&gt;Y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0833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6126E20-269C-421A-9216-2DB46FA3E1DF}"/>
              </a:ext>
            </a:extLst>
          </p:cNvPr>
          <p:cNvSpPr txBox="1"/>
          <p:nvPr/>
        </p:nvSpPr>
        <p:spPr>
          <a:xfrm>
            <a:off x="5869577" y="167381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针对下图，画出深度优先遍历和广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(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宽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度优先遍历的结果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,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从顶点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X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开始。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89F2A9-D988-482D-B1D0-F6AC18F1920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87" y="1733005"/>
            <a:ext cx="5165120" cy="42794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8AD6FBF5-9E0D-4AC8-8256-374C5A35C285}"/>
              </a:ext>
            </a:extLst>
          </p:cNvPr>
          <p:cNvSpPr/>
          <p:nvPr/>
        </p:nvSpPr>
        <p:spPr>
          <a:xfrm>
            <a:off x="1436913" y="1733005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0BB32B4-1A0D-46C5-95E5-01E8A77288F0}"/>
              </a:ext>
            </a:extLst>
          </p:cNvPr>
          <p:cNvSpPr/>
          <p:nvPr/>
        </p:nvSpPr>
        <p:spPr>
          <a:xfrm>
            <a:off x="923107" y="2551611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0FF041F-6A37-425C-90F9-B9F28C0D50E9}"/>
              </a:ext>
            </a:extLst>
          </p:cNvPr>
          <p:cNvSpPr/>
          <p:nvPr/>
        </p:nvSpPr>
        <p:spPr>
          <a:xfrm>
            <a:off x="923106" y="3733390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4D9E452-9569-4812-9268-3054DB64DAE7}"/>
              </a:ext>
            </a:extLst>
          </p:cNvPr>
          <p:cNvSpPr/>
          <p:nvPr/>
        </p:nvSpPr>
        <p:spPr>
          <a:xfrm>
            <a:off x="1942009" y="3150325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3A06FDD-9EC5-4A05-80A9-CB577659BDE7}"/>
              </a:ext>
            </a:extLst>
          </p:cNvPr>
          <p:cNvSpPr/>
          <p:nvPr/>
        </p:nvSpPr>
        <p:spPr>
          <a:xfrm>
            <a:off x="783766" y="4733583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761E967-82D7-4C40-B85B-C7540779A617}"/>
              </a:ext>
            </a:extLst>
          </p:cNvPr>
          <p:cNvSpPr/>
          <p:nvPr/>
        </p:nvSpPr>
        <p:spPr>
          <a:xfrm>
            <a:off x="2081348" y="4302182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CD27660-21E3-4762-AC5C-CD5DE7E26D31}"/>
              </a:ext>
            </a:extLst>
          </p:cNvPr>
          <p:cNvSpPr/>
          <p:nvPr/>
        </p:nvSpPr>
        <p:spPr>
          <a:xfrm>
            <a:off x="1802669" y="5454039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A991ED4-E1D5-40E8-AD34-0852B6DA6D7B}"/>
              </a:ext>
            </a:extLst>
          </p:cNvPr>
          <p:cNvSpPr/>
          <p:nvPr/>
        </p:nvSpPr>
        <p:spPr>
          <a:xfrm>
            <a:off x="3849188" y="2690948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8FBB9DCA-0DBF-41DD-A907-071C55C4CF9F}"/>
              </a:ext>
            </a:extLst>
          </p:cNvPr>
          <p:cNvSpPr/>
          <p:nvPr/>
        </p:nvSpPr>
        <p:spPr>
          <a:xfrm>
            <a:off x="3468666" y="5593375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5B36F66B-1824-4CCA-BFEE-BC025D00E545}"/>
              </a:ext>
            </a:extLst>
          </p:cNvPr>
          <p:cNvSpPr/>
          <p:nvPr/>
        </p:nvSpPr>
        <p:spPr>
          <a:xfrm>
            <a:off x="3860553" y="3927566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5384AAD-F81D-4BD7-9B63-D94D184F46AA}"/>
              </a:ext>
            </a:extLst>
          </p:cNvPr>
          <p:cNvSpPr/>
          <p:nvPr/>
        </p:nvSpPr>
        <p:spPr>
          <a:xfrm>
            <a:off x="4975250" y="5268571"/>
            <a:ext cx="278679" cy="2786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57A3251-F6E5-455B-8662-8532FE55A8BB}"/>
              </a:ext>
            </a:extLst>
          </p:cNvPr>
          <p:cNvSpPr/>
          <p:nvPr/>
        </p:nvSpPr>
        <p:spPr>
          <a:xfrm>
            <a:off x="4975249" y="5268571"/>
            <a:ext cx="278679" cy="2786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6EA0D28-2482-451A-834E-E02C1BE48405}"/>
              </a:ext>
            </a:extLst>
          </p:cNvPr>
          <p:cNvSpPr txBox="1"/>
          <p:nvPr/>
        </p:nvSpPr>
        <p:spPr>
          <a:xfrm>
            <a:off x="7341326" y="2368731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X-&gt;A-&gt;B-&gt;D-&gt;H-&gt;C-&gt;E-&gt;I-&gt;F-&gt;Y-&gt;G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750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6126E20-269C-421A-9216-2DB46FA3E1DF}"/>
              </a:ext>
            </a:extLst>
          </p:cNvPr>
          <p:cNvSpPr txBox="1"/>
          <p:nvPr/>
        </p:nvSpPr>
        <p:spPr>
          <a:xfrm>
            <a:off x="5869577" y="167381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针对下图，画出深度优先遍历和广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(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宽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度优先遍历的结果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,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从顶点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X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开始。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89F2A9-D988-482D-B1D0-F6AC18F1920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87" y="1733005"/>
            <a:ext cx="5165120" cy="42794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8AD6FBF5-9E0D-4AC8-8256-374C5A35C285}"/>
              </a:ext>
            </a:extLst>
          </p:cNvPr>
          <p:cNvSpPr/>
          <p:nvPr/>
        </p:nvSpPr>
        <p:spPr>
          <a:xfrm>
            <a:off x="1436913" y="1733005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816800-82CF-46B1-8AB0-C935999A2BD2}"/>
              </a:ext>
            </a:extLst>
          </p:cNvPr>
          <p:cNvSpPr/>
          <p:nvPr/>
        </p:nvSpPr>
        <p:spPr>
          <a:xfrm>
            <a:off x="914399" y="3663721"/>
            <a:ext cx="278679" cy="2786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C8A0CA-95F5-407D-89AD-E315C24647EE}"/>
              </a:ext>
            </a:extLst>
          </p:cNvPr>
          <p:cNvSpPr/>
          <p:nvPr/>
        </p:nvSpPr>
        <p:spPr>
          <a:xfrm>
            <a:off x="1933302" y="3199990"/>
            <a:ext cx="278679" cy="2786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B3A92F7-3334-4F50-8FA9-474E896ACB2D}"/>
              </a:ext>
            </a:extLst>
          </p:cNvPr>
          <p:cNvSpPr/>
          <p:nvPr/>
        </p:nvSpPr>
        <p:spPr>
          <a:xfrm>
            <a:off x="914399" y="2559026"/>
            <a:ext cx="278679" cy="2786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CCC56D-CED5-41D6-8126-6EED9F3D4F56}"/>
              </a:ext>
            </a:extLst>
          </p:cNvPr>
          <p:cNvSpPr txBox="1"/>
          <p:nvPr/>
        </p:nvSpPr>
        <p:spPr>
          <a:xfrm>
            <a:off x="8395063" y="4624251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X-&gt;A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88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6126E20-269C-421A-9216-2DB46FA3E1DF}"/>
              </a:ext>
            </a:extLst>
          </p:cNvPr>
          <p:cNvSpPr txBox="1"/>
          <p:nvPr/>
        </p:nvSpPr>
        <p:spPr>
          <a:xfrm>
            <a:off x="5869577" y="167381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针对下图，画出深度优先遍历和广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(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宽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度优先遍历的结果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,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从顶点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X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开始。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89F2A9-D988-482D-B1D0-F6AC18F1920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87" y="1733005"/>
            <a:ext cx="5165120" cy="42794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8AD6FBF5-9E0D-4AC8-8256-374C5A35C285}"/>
              </a:ext>
            </a:extLst>
          </p:cNvPr>
          <p:cNvSpPr/>
          <p:nvPr/>
        </p:nvSpPr>
        <p:spPr>
          <a:xfrm>
            <a:off x="1436913" y="1733005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816800-82CF-46B1-8AB0-C935999A2BD2}"/>
              </a:ext>
            </a:extLst>
          </p:cNvPr>
          <p:cNvSpPr/>
          <p:nvPr/>
        </p:nvSpPr>
        <p:spPr>
          <a:xfrm>
            <a:off x="914399" y="3663721"/>
            <a:ext cx="278679" cy="2786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C8A0CA-95F5-407D-89AD-E315C24647EE}"/>
              </a:ext>
            </a:extLst>
          </p:cNvPr>
          <p:cNvSpPr/>
          <p:nvPr/>
        </p:nvSpPr>
        <p:spPr>
          <a:xfrm>
            <a:off x="1933302" y="3199990"/>
            <a:ext cx="278679" cy="2786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B3A92F7-3334-4F50-8FA9-474E896ACB2D}"/>
              </a:ext>
            </a:extLst>
          </p:cNvPr>
          <p:cNvSpPr/>
          <p:nvPr/>
        </p:nvSpPr>
        <p:spPr>
          <a:xfrm>
            <a:off x="914399" y="2559026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9AC01BD-17C4-455A-BCFB-2AB5286D4005}"/>
              </a:ext>
            </a:extLst>
          </p:cNvPr>
          <p:cNvSpPr/>
          <p:nvPr/>
        </p:nvSpPr>
        <p:spPr>
          <a:xfrm>
            <a:off x="775059" y="4698748"/>
            <a:ext cx="278679" cy="2786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6EBD1E6-B35C-42DE-8FFD-EC70079B6598}"/>
              </a:ext>
            </a:extLst>
          </p:cNvPr>
          <p:cNvSpPr txBox="1"/>
          <p:nvPr/>
        </p:nvSpPr>
        <p:spPr>
          <a:xfrm>
            <a:off x="8395063" y="4624251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X-&gt;A-&gt;B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230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6126E20-269C-421A-9216-2DB46FA3E1DF}"/>
              </a:ext>
            </a:extLst>
          </p:cNvPr>
          <p:cNvSpPr txBox="1"/>
          <p:nvPr/>
        </p:nvSpPr>
        <p:spPr>
          <a:xfrm>
            <a:off x="5869577" y="167381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针对下图，画出深度优先遍历和广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(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宽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度优先遍历的结果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,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从顶点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X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开始。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89F2A9-D988-482D-B1D0-F6AC18F1920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87" y="1733005"/>
            <a:ext cx="5165120" cy="42794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8AD6FBF5-9E0D-4AC8-8256-374C5A35C285}"/>
              </a:ext>
            </a:extLst>
          </p:cNvPr>
          <p:cNvSpPr/>
          <p:nvPr/>
        </p:nvSpPr>
        <p:spPr>
          <a:xfrm>
            <a:off x="1436913" y="1733005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816800-82CF-46B1-8AB0-C935999A2BD2}"/>
              </a:ext>
            </a:extLst>
          </p:cNvPr>
          <p:cNvSpPr/>
          <p:nvPr/>
        </p:nvSpPr>
        <p:spPr>
          <a:xfrm>
            <a:off x="914399" y="3663721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C8A0CA-95F5-407D-89AD-E315C24647EE}"/>
              </a:ext>
            </a:extLst>
          </p:cNvPr>
          <p:cNvSpPr/>
          <p:nvPr/>
        </p:nvSpPr>
        <p:spPr>
          <a:xfrm>
            <a:off x="1933302" y="3199990"/>
            <a:ext cx="278679" cy="2786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B3A92F7-3334-4F50-8FA9-474E896ACB2D}"/>
              </a:ext>
            </a:extLst>
          </p:cNvPr>
          <p:cNvSpPr/>
          <p:nvPr/>
        </p:nvSpPr>
        <p:spPr>
          <a:xfrm>
            <a:off x="914399" y="2559026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9AC01BD-17C4-455A-BCFB-2AB5286D4005}"/>
              </a:ext>
            </a:extLst>
          </p:cNvPr>
          <p:cNvSpPr/>
          <p:nvPr/>
        </p:nvSpPr>
        <p:spPr>
          <a:xfrm>
            <a:off x="775059" y="4698748"/>
            <a:ext cx="278679" cy="2786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7CAFC6A-5AF9-40C3-88F8-3C92E7EBAAE5}"/>
              </a:ext>
            </a:extLst>
          </p:cNvPr>
          <p:cNvSpPr/>
          <p:nvPr/>
        </p:nvSpPr>
        <p:spPr>
          <a:xfrm>
            <a:off x="1793962" y="5438093"/>
            <a:ext cx="278679" cy="2786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442222-E8BD-4239-9CFA-35FB27763164}"/>
              </a:ext>
            </a:extLst>
          </p:cNvPr>
          <p:cNvSpPr txBox="1"/>
          <p:nvPr/>
        </p:nvSpPr>
        <p:spPr>
          <a:xfrm>
            <a:off x="8395063" y="4624251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X-&gt;A-&gt;B-&gt;H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46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6126E20-269C-421A-9216-2DB46FA3E1DF}"/>
              </a:ext>
            </a:extLst>
          </p:cNvPr>
          <p:cNvSpPr txBox="1"/>
          <p:nvPr/>
        </p:nvSpPr>
        <p:spPr>
          <a:xfrm>
            <a:off x="5869577" y="167381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针对下图，画出深度优先遍历和广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(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宽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度优先遍历的结果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,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从顶点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X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开始。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89F2A9-D988-482D-B1D0-F6AC18F1920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87" y="1733005"/>
            <a:ext cx="5165120" cy="42794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8AD6FBF5-9E0D-4AC8-8256-374C5A35C285}"/>
              </a:ext>
            </a:extLst>
          </p:cNvPr>
          <p:cNvSpPr/>
          <p:nvPr/>
        </p:nvSpPr>
        <p:spPr>
          <a:xfrm>
            <a:off x="1436913" y="1733005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816800-82CF-46B1-8AB0-C935999A2BD2}"/>
              </a:ext>
            </a:extLst>
          </p:cNvPr>
          <p:cNvSpPr/>
          <p:nvPr/>
        </p:nvSpPr>
        <p:spPr>
          <a:xfrm>
            <a:off x="914399" y="3663721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C8A0CA-95F5-407D-89AD-E315C24647EE}"/>
              </a:ext>
            </a:extLst>
          </p:cNvPr>
          <p:cNvSpPr/>
          <p:nvPr/>
        </p:nvSpPr>
        <p:spPr>
          <a:xfrm>
            <a:off x="1933302" y="3199990"/>
            <a:ext cx="278679" cy="2786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B3A92F7-3334-4F50-8FA9-474E896ACB2D}"/>
              </a:ext>
            </a:extLst>
          </p:cNvPr>
          <p:cNvSpPr/>
          <p:nvPr/>
        </p:nvSpPr>
        <p:spPr>
          <a:xfrm>
            <a:off x="914399" y="2559026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9AC01BD-17C4-455A-BCFB-2AB5286D4005}"/>
              </a:ext>
            </a:extLst>
          </p:cNvPr>
          <p:cNvSpPr/>
          <p:nvPr/>
        </p:nvSpPr>
        <p:spPr>
          <a:xfrm>
            <a:off x="775059" y="4698748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7CAFC6A-5AF9-40C3-88F8-3C92E7EBAAE5}"/>
              </a:ext>
            </a:extLst>
          </p:cNvPr>
          <p:cNvSpPr/>
          <p:nvPr/>
        </p:nvSpPr>
        <p:spPr>
          <a:xfrm>
            <a:off x="1793962" y="5438093"/>
            <a:ext cx="278679" cy="2786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F46003-03F3-4801-9E46-51550A7A5097}"/>
              </a:ext>
            </a:extLst>
          </p:cNvPr>
          <p:cNvSpPr txBox="1"/>
          <p:nvPr/>
        </p:nvSpPr>
        <p:spPr>
          <a:xfrm>
            <a:off x="8395063" y="4624251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X-&gt;A-&gt;B-&gt;H-&gt;I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903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6126E20-269C-421A-9216-2DB46FA3E1DF}"/>
              </a:ext>
            </a:extLst>
          </p:cNvPr>
          <p:cNvSpPr txBox="1"/>
          <p:nvPr/>
        </p:nvSpPr>
        <p:spPr>
          <a:xfrm>
            <a:off x="5869577" y="167381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针对下图，画出深度优先遍历和广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(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宽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度优先遍历的结果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,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从顶点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X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开始。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89F2A9-D988-482D-B1D0-F6AC18F1920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87" y="1733005"/>
            <a:ext cx="5165120" cy="42794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8AD6FBF5-9E0D-4AC8-8256-374C5A35C285}"/>
              </a:ext>
            </a:extLst>
          </p:cNvPr>
          <p:cNvSpPr/>
          <p:nvPr/>
        </p:nvSpPr>
        <p:spPr>
          <a:xfrm>
            <a:off x="1436913" y="1733005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816800-82CF-46B1-8AB0-C935999A2BD2}"/>
              </a:ext>
            </a:extLst>
          </p:cNvPr>
          <p:cNvSpPr/>
          <p:nvPr/>
        </p:nvSpPr>
        <p:spPr>
          <a:xfrm>
            <a:off x="914399" y="3663721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C8A0CA-95F5-407D-89AD-E315C24647EE}"/>
              </a:ext>
            </a:extLst>
          </p:cNvPr>
          <p:cNvSpPr/>
          <p:nvPr/>
        </p:nvSpPr>
        <p:spPr>
          <a:xfrm>
            <a:off x="1933302" y="3199990"/>
            <a:ext cx="278679" cy="2786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B3A92F7-3334-4F50-8FA9-474E896ACB2D}"/>
              </a:ext>
            </a:extLst>
          </p:cNvPr>
          <p:cNvSpPr/>
          <p:nvPr/>
        </p:nvSpPr>
        <p:spPr>
          <a:xfrm>
            <a:off x="914399" y="2559026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9AC01BD-17C4-455A-BCFB-2AB5286D4005}"/>
              </a:ext>
            </a:extLst>
          </p:cNvPr>
          <p:cNvSpPr/>
          <p:nvPr/>
        </p:nvSpPr>
        <p:spPr>
          <a:xfrm>
            <a:off x="775059" y="4698748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7CAFC6A-5AF9-40C3-88F8-3C92E7EBAAE5}"/>
              </a:ext>
            </a:extLst>
          </p:cNvPr>
          <p:cNvSpPr/>
          <p:nvPr/>
        </p:nvSpPr>
        <p:spPr>
          <a:xfrm>
            <a:off x="1793962" y="5438093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A588EDF-7E23-48AB-96EE-33B3EEBEE4A8}"/>
              </a:ext>
            </a:extLst>
          </p:cNvPr>
          <p:cNvSpPr/>
          <p:nvPr/>
        </p:nvSpPr>
        <p:spPr>
          <a:xfrm>
            <a:off x="2107476" y="4327546"/>
            <a:ext cx="278679" cy="2786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A58F421-AEC3-4A35-BDC4-20B7BF64D50E}"/>
              </a:ext>
            </a:extLst>
          </p:cNvPr>
          <p:cNvSpPr/>
          <p:nvPr/>
        </p:nvSpPr>
        <p:spPr>
          <a:xfrm>
            <a:off x="3805647" y="2645497"/>
            <a:ext cx="278679" cy="2786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3C5C24-3C8B-4768-98FC-7352DED5A634}"/>
              </a:ext>
            </a:extLst>
          </p:cNvPr>
          <p:cNvSpPr txBox="1"/>
          <p:nvPr/>
        </p:nvSpPr>
        <p:spPr>
          <a:xfrm>
            <a:off x="8395063" y="4624251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X-&gt;A-&gt;B-&gt;H-&gt;I-&gt;D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449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6126E20-269C-421A-9216-2DB46FA3E1DF}"/>
              </a:ext>
            </a:extLst>
          </p:cNvPr>
          <p:cNvSpPr txBox="1"/>
          <p:nvPr/>
        </p:nvSpPr>
        <p:spPr>
          <a:xfrm>
            <a:off x="5869577" y="167381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针对下图，画出深度优先遍历和广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(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宽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度优先遍历的结果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,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从顶点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X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开始。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89F2A9-D988-482D-B1D0-F6AC18F1920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87" y="1733005"/>
            <a:ext cx="5165120" cy="42794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8AD6FBF5-9E0D-4AC8-8256-374C5A35C285}"/>
              </a:ext>
            </a:extLst>
          </p:cNvPr>
          <p:cNvSpPr/>
          <p:nvPr/>
        </p:nvSpPr>
        <p:spPr>
          <a:xfrm>
            <a:off x="1436913" y="1733005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816800-82CF-46B1-8AB0-C935999A2BD2}"/>
              </a:ext>
            </a:extLst>
          </p:cNvPr>
          <p:cNvSpPr/>
          <p:nvPr/>
        </p:nvSpPr>
        <p:spPr>
          <a:xfrm>
            <a:off x="914399" y="3663721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C8A0CA-95F5-407D-89AD-E315C24647EE}"/>
              </a:ext>
            </a:extLst>
          </p:cNvPr>
          <p:cNvSpPr/>
          <p:nvPr/>
        </p:nvSpPr>
        <p:spPr>
          <a:xfrm>
            <a:off x="1933302" y="3199990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B3A92F7-3334-4F50-8FA9-474E896ACB2D}"/>
              </a:ext>
            </a:extLst>
          </p:cNvPr>
          <p:cNvSpPr/>
          <p:nvPr/>
        </p:nvSpPr>
        <p:spPr>
          <a:xfrm>
            <a:off x="914399" y="2559026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9AC01BD-17C4-455A-BCFB-2AB5286D4005}"/>
              </a:ext>
            </a:extLst>
          </p:cNvPr>
          <p:cNvSpPr/>
          <p:nvPr/>
        </p:nvSpPr>
        <p:spPr>
          <a:xfrm>
            <a:off x="775059" y="4698748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7CAFC6A-5AF9-40C3-88F8-3C92E7EBAAE5}"/>
              </a:ext>
            </a:extLst>
          </p:cNvPr>
          <p:cNvSpPr/>
          <p:nvPr/>
        </p:nvSpPr>
        <p:spPr>
          <a:xfrm>
            <a:off x="1793962" y="5438093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A588EDF-7E23-48AB-96EE-33B3EEBEE4A8}"/>
              </a:ext>
            </a:extLst>
          </p:cNvPr>
          <p:cNvSpPr/>
          <p:nvPr/>
        </p:nvSpPr>
        <p:spPr>
          <a:xfrm>
            <a:off x="2107476" y="4327546"/>
            <a:ext cx="278679" cy="2786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A58F421-AEC3-4A35-BDC4-20B7BF64D50E}"/>
              </a:ext>
            </a:extLst>
          </p:cNvPr>
          <p:cNvSpPr/>
          <p:nvPr/>
        </p:nvSpPr>
        <p:spPr>
          <a:xfrm>
            <a:off x="3805647" y="2645497"/>
            <a:ext cx="278679" cy="2786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3C5C24-3C8B-4768-98FC-7352DED5A634}"/>
              </a:ext>
            </a:extLst>
          </p:cNvPr>
          <p:cNvSpPr txBox="1"/>
          <p:nvPr/>
        </p:nvSpPr>
        <p:spPr>
          <a:xfrm>
            <a:off x="8395063" y="4624251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X-&gt;A-&gt;B-&gt;H-&gt;I-&gt;D-&gt;C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DADA852-430E-42D9-B52B-3F317852E9E1}"/>
              </a:ext>
            </a:extLst>
          </p:cNvPr>
          <p:cNvSpPr/>
          <p:nvPr/>
        </p:nvSpPr>
        <p:spPr>
          <a:xfrm>
            <a:off x="3509547" y="5577430"/>
            <a:ext cx="278679" cy="2786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268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6126E20-269C-421A-9216-2DB46FA3E1DF}"/>
              </a:ext>
            </a:extLst>
          </p:cNvPr>
          <p:cNvSpPr txBox="1"/>
          <p:nvPr/>
        </p:nvSpPr>
        <p:spPr>
          <a:xfrm>
            <a:off x="5869577" y="167381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针对下图，画出深度优先遍历和广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(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宽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度优先遍历的结果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,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从顶点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X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开始。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89F2A9-D988-482D-B1D0-F6AC18F1920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87" y="1733005"/>
            <a:ext cx="5165120" cy="42794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8AD6FBF5-9E0D-4AC8-8256-374C5A35C285}"/>
              </a:ext>
            </a:extLst>
          </p:cNvPr>
          <p:cNvSpPr/>
          <p:nvPr/>
        </p:nvSpPr>
        <p:spPr>
          <a:xfrm>
            <a:off x="1436913" y="1733005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816800-82CF-46B1-8AB0-C935999A2BD2}"/>
              </a:ext>
            </a:extLst>
          </p:cNvPr>
          <p:cNvSpPr/>
          <p:nvPr/>
        </p:nvSpPr>
        <p:spPr>
          <a:xfrm>
            <a:off x="914399" y="3663721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C8A0CA-95F5-407D-89AD-E315C24647EE}"/>
              </a:ext>
            </a:extLst>
          </p:cNvPr>
          <p:cNvSpPr/>
          <p:nvPr/>
        </p:nvSpPr>
        <p:spPr>
          <a:xfrm>
            <a:off x="1933302" y="3199990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B3A92F7-3334-4F50-8FA9-474E896ACB2D}"/>
              </a:ext>
            </a:extLst>
          </p:cNvPr>
          <p:cNvSpPr/>
          <p:nvPr/>
        </p:nvSpPr>
        <p:spPr>
          <a:xfrm>
            <a:off x="914399" y="2559026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9AC01BD-17C4-455A-BCFB-2AB5286D4005}"/>
              </a:ext>
            </a:extLst>
          </p:cNvPr>
          <p:cNvSpPr/>
          <p:nvPr/>
        </p:nvSpPr>
        <p:spPr>
          <a:xfrm>
            <a:off x="775059" y="4698748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7CAFC6A-5AF9-40C3-88F8-3C92E7EBAAE5}"/>
              </a:ext>
            </a:extLst>
          </p:cNvPr>
          <p:cNvSpPr/>
          <p:nvPr/>
        </p:nvSpPr>
        <p:spPr>
          <a:xfrm>
            <a:off x="1793962" y="5438093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A588EDF-7E23-48AB-96EE-33B3EEBEE4A8}"/>
              </a:ext>
            </a:extLst>
          </p:cNvPr>
          <p:cNvSpPr/>
          <p:nvPr/>
        </p:nvSpPr>
        <p:spPr>
          <a:xfrm>
            <a:off x="2107476" y="4327546"/>
            <a:ext cx="278679" cy="2786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A58F421-AEC3-4A35-BDC4-20B7BF64D50E}"/>
              </a:ext>
            </a:extLst>
          </p:cNvPr>
          <p:cNvSpPr/>
          <p:nvPr/>
        </p:nvSpPr>
        <p:spPr>
          <a:xfrm>
            <a:off x="3805647" y="2645497"/>
            <a:ext cx="278679" cy="2786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3C5C24-3C8B-4768-98FC-7352DED5A634}"/>
              </a:ext>
            </a:extLst>
          </p:cNvPr>
          <p:cNvSpPr txBox="1"/>
          <p:nvPr/>
        </p:nvSpPr>
        <p:spPr>
          <a:xfrm>
            <a:off x="8395063" y="4624251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X-&gt;A-&gt;B-&gt;H-&gt;I-&gt;D-&gt;C-&gt;F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DADA852-430E-42D9-B52B-3F317852E9E1}"/>
              </a:ext>
            </a:extLst>
          </p:cNvPr>
          <p:cNvSpPr/>
          <p:nvPr/>
        </p:nvSpPr>
        <p:spPr>
          <a:xfrm>
            <a:off x="3509547" y="5577430"/>
            <a:ext cx="278679" cy="2786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DF81137-78E8-4B49-8F0C-A4908ADCD8B7}"/>
              </a:ext>
            </a:extLst>
          </p:cNvPr>
          <p:cNvSpPr/>
          <p:nvPr/>
        </p:nvSpPr>
        <p:spPr>
          <a:xfrm>
            <a:off x="4929052" y="5231942"/>
            <a:ext cx="278679" cy="2786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19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962</Words>
  <Application>Microsoft Office PowerPoint</Application>
  <PresentationFormat>宽屏</PresentationFormat>
  <Paragraphs>94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等线</vt:lpstr>
      <vt:lpstr>等线 Light</vt:lpstr>
      <vt:lpstr>Arial</vt:lpstr>
      <vt:lpstr>Tahoma</vt:lpstr>
      <vt:lpstr>Office 主题​​</vt:lpstr>
      <vt:lpstr>广度优先遍历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深度优先遍历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Tom Zhu</dc:creator>
  <cp:lastModifiedBy>Tom Zhu</cp:lastModifiedBy>
  <cp:revision>4</cp:revision>
  <dcterms:created xsi:type="dcterms:W3CDTF">2023-11-28T11:01:16Z</dcterms:created>
  <dcterms:modified xsi:type="dcterms:W3CDTF">2023-11-28T11:50:51Z</dcterms:modified>
</cp:coreProperties>
</file>