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3FC9D-A5C8-2E87-9AA3-96D761D88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9AA00F-1961-9F29-15D3-24458C02E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3512E-7FD7-9690-0243-8B7B20DA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9390B-DF42-AEBE-2717-F1190D32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6172-4398-46D0-ADF8-EEF0A3E0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0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3D9B9-2EFF-A186-97C2-AAF220F1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B5C9B-6D69-D4D3-713A-9A5B6017C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853CAB-7453-4C71-2A29-671355EC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98FA5-2C15-F25C-FCCB-F694989B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47587-D734-9EE3-0375-23F0521B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8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333FB-1FC2-633A-3ED1-392761F77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38D26-DCE2-2DD3-9DA3-4641722FA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D6739-71FC-529E-5129-D145E3B6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EDF4F-738F-4498-8788-60CDEA5C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5D720-FFA3-17B9-0FE8-A9ED10E4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6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AD1EE-25FB-1000-9A45-1B8D16FC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3C61E-F31B-0BB6-D887-8B0F7B7B1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039A5-FA5A-2076-B19E-A6FC1553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D15F8-EB40-1BCF-58A1-793315B2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952C71-0422-B7A2-8CC1-4241A8DE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93D29-F172-1E0F-F56B-BCF730E7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AFDA3-4D02-8375-1E60-6080C02FA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3A44A-EC4C-91B7-CA15-9162FDF0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08B25-AF32-218A-7C1E-E8ADF432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3C382-763C-32E3-D98C-29749086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12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560D9-D49F-F47A-2BD7-359AA77F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1D7E2-C39E-D838-BDD8-30FCC9330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9A118-13A1-82B7-6763-FA1EDB7CA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A0084-C86D-A6CF-3907-0FA20C12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AF8A1-0823-92E3-2BD7-F505BDDD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09EE2-5AFB-16CF-233B-8E41F860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22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5C6A8-6BFE-AA27-707D-559BAF31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2F5B5-BA28-7337-F5B4-6FAB52F4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BCE88-04FC-1780-52F3-C4CDDA2BE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B528E7-90FD-F0A0-6B4A-3838298EF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4F9669-7CD2-C275-500F-8A65205D6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240310-A695-900C-C6A2-D9F0E7E5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1926D9-C71C-3A84-5D5C-83133A6D0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61B1EA-F8B2-4EFE-75ED-C11310A2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D2ADA-D97D-4ED4-CBA3-9C6AC158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CBD88-4164-B806-DD8C-A6D3E1BD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38671B-B533-09B5-E4B8-A340656E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923786-5430-23E5-3598-FEA3516C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5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E7C2B-4234-E4FB-7FAA-78D77EA2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0BCD85-F25C-B389-17B3-054E62E5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33BAC-0561-8191-A551-B2AE8015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9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FA1E5-F418-D16D-C735-6C4EBD6D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89643-6777-2D92-359C-8D85652E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6AC7ED-6B84-4BD7-0894-E35578E5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3268F0-9B11-ADD2-EF66-5A1268D3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D7AAD1-3283-DDEA-AC96-CB5CF05B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629FD-034A-A7DC-45E7-0CA1556D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569DA-3D42-E5D2-2B4A-CE39A79F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61A028-6224-034E-DE7A-9B3878314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453AF1-0E12-8A1F-8D66-8A38F21AB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49F35-5C0E-E00A-4616-DF3AA0B4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158E95-9087-D7B0-8682-2A326492B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A03EF-FBC2-A9C5-CF3F-C5926CF8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0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518CDD-F223-E082-A2E5-1EAA48EC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51688D-F0A9-189F-606E-C5F8A211D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7B880-0AB4-526B-E945-D527B1825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42374-30AD-42E9-A195-46A6B481F3C5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4B84E-3F63-7524-35CB-43B371179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1D647-C52B-6A4A-1E7C-FC92CFC11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1402-57C8-4A6B-946D-194B33015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5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2672862" y="457200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初始矩阵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39E179C-E179-242C-8FB0-AC64526CD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834"/>
              </p:ext>
            </p:extLst>
          </p:nvPr>
        </p:nvGraphicFramePr>
        <p:xfrm>
          <a:off x="679939" y="1041975"/>
          <a:ext cx="6740772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7935">
                  <a:extLst>
                    <a:ext uri="{9D8B030D-6E8A-4147-A177-3AD203B41FA5}">
                      <a16:colId xmlns:a16="http://schemas.microsoft.com/office/drawing/2014/main" val="1892299504"/>
                    </a:ext>
                  </a:extLst>
                </a:gridCol>
                <a:gridCol w="492476">
                  <a:extLst>
                    <a:ext uri="{9D8B030D-6E8A-4147-A177-3AD203B41FA5}">
                      <a16:colId xmlns:a16="http://schemas.microsoft.com/office/drawing/2014/main" val="1925389081"/>
                    </a:ext>
                  </a:extLst>
                </a:gridCol>
                <a:gridCol w="554036">
                  <a:extLst>
                    <a:ext uri="{9D8B030D-6E8A-4147-A177-3AD203B41FA5}">
                      <a16:colId xmlns:a16="http://schemas.microsoft.com/office/drawing/2014/main" val="1290151060"/>
                    </a:ext>
                  </a:extLst>
                </a:gridCol>
                <a:gridCol w="584815">
                  <a:extLst>
                    <a:ext uri="{9D8B030D-6E8A-4147-A177-3AD203B41FA5}">
                      <a16:colId xmlns:a16="http://schemas.microsoft.com/office/drawing/2014/main" val="400621806"/>
                    </a:ext>
                  </a:extLst>
                </a:gridCol>
                <a:gridCol w="615596">
                  <a:extLst>
                    <a:ext uri="{9D8B030D-6E8A-4147-A177-3AD203B41FA5}">
                      <a16:colId xmlns:a16="http://schemas.microsoft.com/office/drawing/2014/main" val="3228753558"/>
                    </a:ext>
                  </a:extLst>
                </a:gridCol>
                <a:gridCol w="584815">
                  <a:extLst>
                    <a:ext uri="{9D8B030D-6E8A-4147-A177-3AD203B41FA5}">
                      <a16:colId xmlns:a16="http://schemas.microsoft.com/office/drawing/2014/main" val="288905253"/>
                    </a:ext>
                  </a:extLst>
                </a:gridCol>
                <a:gridCol w="523255">
                  <a:extLst>
                    <a:ext uri="{9D8B030D-6E8A-4147-A177-3AD203B41FA5}">
                      <a16:colId xmlns:a16="http://schemas.microsoft.com/office/drawing/2014/main" val="1440194017"/>
                    </a:ext>
                  </a:extLst>
                </a:gridCol>
                <a:gridCol w="530952">
                  <a:extLst>
                    <a:ext uri="{9D8B030D-6E8A-4147-A177-3AD203B41FA5}">
                      <a16:colId xmlns:a16="http://schemas.microsoft.com/office/drawing/2014/main" val="3277169313"/>
                    </a:ext>
                  </a:extLst>
                </a:gridCol>
                <a:gridCol w="554036">
                  <a:extLst>
                    <a:ext uri="{9D8B030D-6E8A-4147-A177-3AD203B41FA5}">
                      <a16:colId xmlns:a16="http://schemas.microsoft.com/office/drawing/2014/main" val="422578713"/>
                    </a:ext>
                  </a:extLst>
                </a:gridCol>
                <a:gridCol w="530952">
                  <a:extLst>
                    <a:ext uri="{9D8B030D-6E8A-4147-A177-3AD203B41FA5}">
                      <a16:colId xmlns:a16="http://schemas.microsoft.com/office/drawing/2014/main" val="1031673028"/>
                    </a:ext>
                  </a:extLst>
                </a:gridCol>
                <a:gridCol w="530952">
                  <a:extLst>
                    <a:ext uri="{9D8B030D-6E8A-4147-A177-3AD203B41FA5}">
                      <a16:colId xmlns:a16="http://schemas.microsoft.com/office/drawing/2014/main" val="3523973806"/>
                    </a:ext>
                  </a:extLst>
                </a:gridCol>
                <a:gridCol w="530952">
                  <a:extLst>
                    <a:ext uri="{9D8B030D-6E8A-4147-A177-3AD203B41FA5}">
                      <a16:colId xmlns:a16="http://schemas.microsoft.com/office/drawing/2014/main" val="530958281"/>
                    </a:ext>
                  </a:extLst>
                </a:gridCol>
              </a:tblGrid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6426356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610375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199863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6686676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3165131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5201929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6801070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365748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256599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9236490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467851"/>
                  </a:ext>
                </a:extLst>
              </a:tr>
              <a:tr h="41812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4136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40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502768" y="1351508"/>
            <a:ext cx="388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][9]+ma[9][j]</a:t>
            </a:r>
          </a:p>
          <a:p>
            <a:r>
              <a:rPr lang="zh-CN" altLang="en-US" sz="2400" dirty="0"/>
              <a:t>没有路径被更新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I</a:t>
            </a:r>
            <a:endParaRPr lang="zh-CN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B62803-EBEA-07D3-3BE0-E4120336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699"/>
              </p:ext>
            </p:extLst>
          </p:nvPr>
        </p:nvGraphicFramePr>
        <p:xfrm>
          <a:off x="973016" y="1453660"/>
          <a:ext cx="6529753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084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507635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63351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50307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93986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64286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504888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512314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534587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629724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786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54138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502768" y="1351508"/>
            <a:ext cx="3880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][10]+ma[10][j]</a:t>
            </a:r>
          </a:p>
          <a:p>
            <a:r>
              <a:rPr lang="zh-CN" altLang="en-US" sz="2400" dirty="0"/>
              <a:t>没有路径被更新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X</a:t>
            </a:r>
            <a:endParaRPr lang="zh-CN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72928F2-16BF-C1C9-D3DA-64828F115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94848"/>
              </p:ext>
            </p:extLst>
          </p:nvPr>
        </p:nvGraphicFramePr>
        <p:xfrm>
          <a:off x="973015" y="1351508"/>
          <a:ext cx="6529753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084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507635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63351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50307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93986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64286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504888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512314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534587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629724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786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54138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099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502768" y="1351508"/>
            <a:ext cx="388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][11]+ma[11][j]</a:t>
            </a:r>
          </a:p>
          <a:p>
            <a:r>
              <a:rPr lang="en-US" altLang="zh-CN" sz="2400" dirty="0"/>
              <a:t>E-&gt;F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Y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E-&gt;G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Y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zh-CN" altLang="en-US" sz="2400" dirty="0"/>
              <a:t>同理反向边也能被更新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Y</a:t>
            </a:r>
            <a:endParaRPr lang="zh-CN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72928F2-16BF-C1C9-D3DA-64828F115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92802"/>
              </p:ext>
            </p:extLst>
          </p:nvPr>
        </p:nvGraphicFramePr>
        <p:xfrm>
          <a:off x="973015" y="1351508"/>
          <a:ext cx="6529753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084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507635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63351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50307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93986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64286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504888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512314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534587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629724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786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54138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F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99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6846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最终多源最短路径答案矩阵为</a:t>
            </a:r>
            <a:r>
              <a:rPr lang="en-US" altLang="zh-CN" sz="3200" dirty="0"/>
              <a:t>:</a:t>
            </a:r>
            <a:endParaRPr lang="zh-CN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72928F2-16BF-C1C9-D3DA-64828F11570E}"/>
              </a:ext>
            </a:extLst>
          </p:cNvPr>
          <p:cNvGraphicFramePr>
            <a:graphicFrameLocks noGrp="1"/>
          </p:cNvGraphicFramePr>
          <p:nvPr/>
        </p:nvGraphicFramePr>
        <p:xfrm>
          <a:off x="973015" y="1351508"/>
          <a:ext cx="6529753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084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507635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63351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50307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93986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64286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504888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512314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534587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629724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786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54138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F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8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444153" y="1025872"/>
            <a:ext cx="38920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][1]+ma[1][j]</a:t>
            </a:r>
          </a:p>
          <a:p>
            <a:r>
              <a:rPr lang="en-US" altLang="zh-CN" sz="2400" dirty="0"/>
              <a:t>B-&gt;X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A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en-US" altLang="zh-CN" sz="2400" dirty="0"/>
              <a:t>D-&gt;X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A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zh-CN" altLang="en-US" sz="2400" dirty="0"/>
              <a:t>反向边也能被更新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A</a:t>
            </a:r>
            <a:endParaRPr lang="zh-CN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B92756-0F6A-37E2-97C0-8B0CCE80E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27227"/>
              </p:ext>
            </p:extLst>
          </p:nvPr>
        </p:nvGraphicFramePr>
        <p:xfrm>
          <a:off x="973016" y="1441937"/>
          <a:ext cx="5955325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445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435092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45524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46062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43865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16671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462285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489478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7!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5!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7!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5!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78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444153" y="1025872"/>
            <a:ext cx="38920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][2]+ma[2][j]</a:t>
            </a:r>
          </a:p>
          <a:p>
            <a:r>
              <a:rPr lang="en-US" altLang="zh-CN" sz="2400" dirty="0"/>
              <a:t>A-&gt;H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B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en-US" altLang="zh-CN" sz="2400" dirty="0"/>
              <a:t>D-&gt;H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B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en-US" altLang="zh-CN" sz="2400" dirty="0"/>
              <a:t>X-&gt;H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B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zh-CN" altLang="en-US" sz="2400" dirty="0"/>
              <a:t>反向边也能被更新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B</a:t>
            </a:r>
            <a:endParaRPr lang="zh-CN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B92756-0F6A-37E2-97C0-8B0CCE80E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868061"/>
              </p:ext>
            </p:extLst>
          </p:nvPr>
        </p:nvGraphicFramePr>
        <p:xfrm>
          <a:off x="973016" y="1441937"/>
          <a:ext cx="5955325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445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464801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46062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43865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16671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462285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489478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04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444153" y="1025872"/>
            <a:ext cx="38920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][3]+ma[3][j]</a:t>
            </a:r>
          </a:p>
          <a:p>
            <a:r>
              <a:rPr lang="en-US" altLang="zh-CN" sz="2400" dirty="0"/>
              <a:t>D-&gt;F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C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zh-CN" altLang="en-US" sz="2400" dirty="0"/>
              <a:t>反向边也能被更新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C</a:t>
            </a:r>
            <a:endParaRPr lang="zh-CN" altLang="en-US" sz="32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B92756-0F6A-37E2-97C0-8B0CCE80E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404722"/>
              </p:ext>
            </p:extLst>
          </p:nvPr>
        </p:nvGraphicFramePr>
        <p:xfrm>
          <a:off x="973016" y="1441937"/>
          <a:ext cx="5955325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445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464801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46062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43865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16671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462285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489478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1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338645" y="88488"/>
            <a:ext cx="388033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][4]+ma[4][j]</a:t>
            </a:r>
          </a:p>
          <a:p>
            <a:r>
              <a:rPr lang="en-US" altLang="zh-CN" sz="2400" dirty="0"/>
              <a:t>A-&gt;C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A-&gt;E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A-&gt;F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B-&gt;C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B-&gt;E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B-&gt;F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C-&gt;E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C-&gt;H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C-&gt;X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E-&gt;F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E-&gt;H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E-&gt;X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F-&gt;H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F-&gt;X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D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zh-CN" altLang="en-US" sz="2400" dirty="0"/>
              <a:t>同理反向边也能被更新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D</a:t>
            </a:r>
            <a:endParaRPr lang="zh-CN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B62803-EBEA-07D3-3BE0-E4120336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8325"/>
              </p:ext>
            </p:extLst>
          </p:nvPr>
        </p:nvGraphicFramePr>
        <p:xfrm>
          <a:off x="973016" y="1441937"/>
          <a:ext cx="5955325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445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464801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46062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43865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16671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462285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489478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6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3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6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5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502768" y="1351508"/>
            <a:ext cx="38803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][5]+ma[5][j]</a:t>
            </a:r>
          </a:p>
          <a:p>
            <a:r>
              <a:rPr lang="en-US" altLang="zh-CN" sz="2400" dirty="0"/>
              <a:t>A-&gt;Y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E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B-&gt;Y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E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C-&gt;Y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E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D-&gt;Y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E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F-&gt;Y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E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H-&gt;Y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E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X-&gt;Y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E</a:t>
            </a:r>
            <a:r>
              <a:rPr lang="zh-CN" altLang="en-US" sz="2400" dirty="0"/>
              <a:t>更新同理反向边也能被更新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E</a:t>
            </a:r>
            <a:endParaRPr lang="zh-CN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B62803-EBEA-07D3-3BE0-E4120336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81441"/>
              </p:ext>
            </p:extLst>
          </p:nvPr>
        </p:nvGraphicFramePr>
        <p:xfrm>
          <a:off x="973016" y="1453660"/>
          <a:ext cx="5978769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445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464801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46062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43865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16671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462285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489478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92529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2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502768" y="1351508"/>
            <a:ext cx="38803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][6]+ma[6][j]</a:t>
            </a:r>
          </a:p>
          <a:p>
            <a:r>
              <a:rPr lang="en-US" altLang="zh-CN" sz="2400" dirty="0"/>
              <a:t>A-&gt;G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F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B-&gt;G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F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C-&gt;G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F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D-&gt;G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F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E-&gt;G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F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G-&gt;H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F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G-&gt;X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F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zh-CN" altLang="en-US" sz="2400" dirty="0"/>
              <a:t>同理反向边也能被更新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F</a:t>
            </a:r>
            <a:endParaRPr lang="zh-CN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B62803-EBEA-07D3-3BE0-E4120336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73135"/>
              </p:ext>
            </p:extLst>
          </p:nvPr>
        </p:nvGraphicFramePr>
        <p:xfrm>
          <a:off x="973016" y="1453660"/>
          <a:ext cx="5978769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445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464801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15815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46062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43865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16671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462285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489478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690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92529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40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502768" y="1351508"/>
            <a:ext cx="38803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][7]+ma[7][j]</a:t>
            </a:r>
          </a:p>
          <a:p>
            <a:r>
              <a:rPr lang="en-US" altLang="zh-CN" sz="2400" dirty="0"/>
              <a:t>F-&gt;Y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G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zh-CN" altLang="en-US" sz="2400" dirty="0"/>
              <a:t>同理反向边也能被更新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G</a:t>
            </a:r>
            <a:endParaRPr lang="zh-CN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B62803-EBEA-07D3-3BE0-E4120336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709386"/>
              </p:ext>
            </p:extLst>
          </p:nvPr>
        </p:nvGraphicFramePr>
        <p:xfrm>
          <a:off x="973016" y="1453660"/>
          <a:ext cx="6529753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084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507635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63351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50307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93986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64286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504888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512314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534587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512314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512314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537919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！</a:t>
                      </a:r>
                      <a:endParaRPr lang="en-US" altLang="zh-CN" sz="28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>
                          <a:effectLst/>
                        </a:rPr>
                        <a:t>∞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r>
                        <a:rPr lang="zh-CN" altLang="en-US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！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∞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59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027DC1-AA7A-0327-FF5F-7ADFA1CA5F6A}"/>
              </a:ext>
            </a:extLst>
          </p:cNvPr>
          <p:cNvSpPr txBox="1"/>
          <p:nvPr/>
        </p:nvSpPr>
        <p:spPr>
          <a:xfrm>
            <a:off x="7502768" y="1351508"/>
            <a:ext cx="38803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比较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</a:t>
            </a:r>
            <a:r>
              <a:rPr lang="zh-CN" altLang="en-US" sz="2400" dirty="0"/>
              <a:t>与</a:t>
            </a:r>
            <a:r>
              <a:rPr lang="en-US" altLang="zh-CN" sz="2400" dirty="0"/>
              <a:t>ma[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][8]+ma[8][j]</a:t>
            </a:r>
          </a:p>
          <a:p>
            <a:r>
              <a:rPr lang="en-US" altLang="zh-CN" sz="2400" dirty="0"/>
              <a:t>A-&gt;I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H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B-&gt;I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H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C-&gt;I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H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D-&gt;I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H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E-&gt;I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H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F-&gt;I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H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G-&gt;I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H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I-&gt;X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H</a:t>
            </a:r>
            <a:r>
              <a:rPr lang="zh-CN" altLang="en-US" sz="2400" dirty="0"/>
              <a:t>更新</a:t>
            </a:r>
          </a:p>
          <a:p>
            <a:r>
              <a:rPr lang="en-US" altLang="zh-CN" sz="2400" dirty="0"/>
              <a:t>I-&gt;Y</a:t>
            </a:r>
            <a:r>
              <a:rPr lang="zh-CN" altLang="en-US" sz="2400" dirty="0"/>
              <a:t>可以通过</a:t>
            </a:r>
            <a:r>
              <a:rPr lang="en-US" altLang="zh-CN" sz="2400" dirty="0"/>
              <a:t>H</a:t>
            </a:r>
            <a:r>
              <a:rPr lang="zh-CN" altLang="en-US" sz="2400" dirty="0"/>
              <a:t>更新</a:t>
            </a:r>
            <a:endParaRPr lang="en-US" altLang="zh-CN" sz="2400" dirty="0"/>
          </a:p>
          <a:p>
            <a:r>
              <a:rPr lang="zh-CN" altLang="en-US" sz="2400" dirty="0"/>
              <a:t>同理反向边也能被更新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D11753-A4C7-78BD-4820-B1E7F9C4285B}"/>
              </a:ext>
            </a:extLst>
          </p:cNvPr>
          <p:cNvSpPr txBox="1"/>
          <p:nvPr/>
        </p:nvSpPr>
        <p:spPr>
          <a:xfrm>
            <a:off x="973016" y="441097"/>
            <a:ext cx="5275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中转点</a:t>
            </a:r>
            <a:r>
              <a:rPr lang="en-US" altLang="zh-CN" sz="3200" dirty="0"/>
              <a:t>H</a:t>
            </a:r>
            <a:endParaRPr lang="zh-CN" altLang="en-US" sz="32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6B62803-EBEA-07D3-3BE0-E4120336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96637"/>
              </p:ext>
            </p:extLst>
          </p:nvPr>
        </p:nvGraphicFramePr>
        <p:xfrm>
          <a:off x="973016" y="1453660"/>
          <a:ext cx="6529753" cy="5234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3084">
                  <a:extLst>
                    <a:ext uri="{9D8B030D-6E8A-4147-A177-3AD203B41FA5}">
                      <a16:colId xmlns:a16="http://schemas.microsoft.com/office/drawing/2014/main" val="2662106506"/>
                    </a:ext>
                  </a:extLst>
                </a:gridCol>
                <a:gridCol w="507635">
                  <a:extLst>
                    <a:ext uri="{9D8B030D-6E8A-4147-A177-3AD203B41FA5}">
                      <a16:colId xmlns:a16="http://schemas.microsoft.com/office/drawing/2014/main" val="1472479503"/>
                    </a:ext>
                  </a:extLst>
                </a:gridCol>
                <a:gridCol w="563351">
                  <a:extLst>
                    <a:ext uri="{9D8B030D-6E8A-4147-A177-3AD203B41FA5}">
                      <a16:colId xmlns:a16="http://schemas.microsoft.com/office/drawing/2014/main" val="4133707522"/>
                    </a:ext>
                  </a:extLst>
                </a:gridCol>
                <a:gridCol w="503075">
                  <a:extLst>
                    <a:ext uri="{9D8B030D-6E8A-4147-A177-3AD203B41FA5}">
                      <a16:colId xmlns:a16="http://schemas.microsoft.com/office/drawing/2014/main" val="2112527114"/>
                    </a:ext>
                  </a:extLst>
                </a:gridCol>
                <a:gridCol w="593986">
                  <a:extLst>
                    <a:ext uri="{9D8B030D-6E8A-4147-A177-3AD203B41FA5}">
                      <a16:colId xmlns:a16="http://schemas.microsoft.com/office/drawing/2014/main" val="1709676213"/>
                    </a:ext>
                  </a:extLst>
                </a:gridCol>
                <a:gridCol w="564286">
                  <a:extLst>
                    <a:ext uri="{9D8B030D-6E8A-4147-A177-3AD203B41FA5}">
                      <a16:colId xmlns:a16="http://schemas.microsoft.com/office/drawing/2014/main" val="494649465"/>
                    </a:ext>
                  </a:extLst>
                </a:gridCol>
                <a:gridCol w="504888">
                  <a:extLst>
                    <a:ext uri="{9D8B030D-6E8A-4147-A177-3AD203B41FA5}">
                      <a16:colId xmlns:a16="http://schemas.microsoft.com/office/drawing/2014/main" val="1846297503"/>
                    </a:ext>
                  </a:extLst>
                </a:gridCol>
                <a:gridCol w="499294">
                  <a:extLst>
                    <a:ext uri="{9D8B030D-6E8A-4147-A177-3AD203B41FA5}">
                      <a16:colId xmlns:a16="http://schemas.microsoft.com/office/drawing/2014/main" val="4257311318"/>
                    </a:ext>
                  </a:extLst>
                </a:gridCol>
                <a:gridCol w="547607">
                  <a:extLst>
                    <a:ext uri="{9D8B030D-6E8A-4147-A177-3AD203B41FA5}">
                      <a16:colId xmlns:a16="http://schemas.microsoft.com/office/drawing/2014/main" val="2473393736"/>
                    </a:ext>
                  </a:extLst>
                </a:gridCol>
                <a:gridCol w="629724">
                  <a:extLst>
                    <a:ext uri="{9D8B030D-6E8A-4147-A177-3AD203B41FA5}">
                      <a16:colId xmlns:a16="http://schemas.microsoft.com/office/drawing/2014/main" val="1598487677"/>
                    </a:ext>
                  </a:extLst>
                </a:gridCol>
                <a:gridCol w="478685">
                  <a:extLst>
                    <a:ext uri="{9D8B030D-6E8A-4147-A177-3AD203B41FA5}">
                      <a16:colId xmlns:a16="http://schemas.microsoft.com/office/drawing/2014/main" val="1382013633"/>
                    </a:ext>
                  </a:extLst>
                </a:gridCol>
                <a:gridCol w="454138">
                  <a:extLst>
                    <a:ext uri="{9D8B030D-6E8A-4147-A177-3AD203B41FA5}">
                      <a16:colId xmlns:a16="http://schemas.microsoft.com/office/drawing/2014/main" val="2685309008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　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 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B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C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X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7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</a:rPr>
                        <a:t>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r>
                        <a:rPr lang="zh-CN" altLang="en-US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！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94402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B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r>
                        <a:rPr lang="zh-CN" altLang="en-US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！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91605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13</a:t>
                      </a:r>
                      <a:r>
                        <a:rPr lang="zh-CN" altLang="en-US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！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0319101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D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6830504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18!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2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231480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F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4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6696717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23!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91348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H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10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5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+mn-e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370023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I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075202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X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7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0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6465179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>
                          <a:effectLst/>
                        </a:rPr>
                        <a:t>Y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12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>
                          <a:effectLst/>
                        </a:rPr>
                        <a:t>2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8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20!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14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800" u="none" strike="noStrike" dirty="0">
                          <a:effectLst/>
                        </a:rPr>
                        <a:t>0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44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42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2623</Words>
  <Application>Microsoft Office PowerPoint</Application>
  <PresentationFormat>宽屏</PresentationFormat>
  <Paragraphs>1952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hw</dc:creator>
  <cp:lastModifiedBy>hw</cp:lastModifiedBy>
  <cp:revision>1</cp:revision>
  <dcterms:created xsi:type="dcterms:W3CDTF">2022-12-01T11:47:33Z</dcterms:created>
  <dcterms:modified xsi:type="dcterms:W3CDTF">2022-12-01T13:01:59Z</dcterms:modified>
</cp:coreProperties>
</file>